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6" r:id="rId3"/>
    <p:sldId id="336" r:id="rId4"/>
    <p:sldId id="333" r:id="rId5"/>
    <p:sldId id="332" r:id="rId6"/>
    <p:sldId id="337" r:id="rId7"/>
    <p:sldId id="338" r:id="rId8"/>
    <p:sldId id="345" r:id="rId9"/>
    <p:sldId id="339" r:id="rId10"/>
    <p:sldId id="340" r:id="rId11"/>
    <p:sldId id="341" r:id="rId12"/>
    <p:sldId id="342" r:id="rId13"/>
    <p:sldId id="343" r:id="rId14"/>
    <p:sldId id="344" r:id="rId15"/>
    <p:sldId id="349" r:id="rId16"/>
    <p:sldId id="350" r:id="rId17"/>
    <p:sldId id="352" r:id="rId18"/>
    <p:sldId id="354" r:id="rId19"/>
    <p:sldId id="353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1852A7-1E75-4F91-840F-2EA70624288F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B50DE5-C711-4E06-9718-314BE47F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1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EDF772-35F8-459E-AAB7-5E46565BBE8A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8BB0B0-9BBD-486E-8152-822127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1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54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225"/>
            <a:ext cx="10515600" cy="47887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3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4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5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3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5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E7620-FE3F-4EA8-A7D3-C7F85695E00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8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1999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Physics 1611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b="1" dirty="0" smtClean="0"/>
              <a:t>Remember the Exam – Tonight!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98159"/>
            <a:ext cx="10515601" cy="438576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First exam is Wednesday, February 17, at 6:30 pm in </a:t>
            </a:r>
            <a:r>
              <a:rPr lang="en-US" sz="3200" b="1" dirty="0" err="1" smtClean="0"/>
              <a:t>Macbride</a:t>
            </a:r>
            <a:r>
              <a:rPr lang="en-US" sz="3200" b="1" dirty="0" smtClean="0"/>
              <a:t> Auditorium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We will provide an equation sheet (now available on ICON).</a:t>
            </a:r>
          </a:p>
          <a:p>
            <a:r>
              <a:rPr lang="en-US" sz="3200" dirty="0" smtClean="0"/>
              <a:t>You should bring a pencil (or two) and a calculator of a type acceptable on the SAT (google calculator SAT to find a list).</a:t>
            </a:r>
          </a:p>
          <a:p>
            <a:r>
              <a:rPr lang="en-US" sz="3200" b="1" dirty="0" smtClean="0"/>
              <a:t>Do not</a:t>
            </a:r>
            <a:r>
              <a:rPr lang="en-US" sz="3200" dirty="0" smtClean="0"/>
              <a:t> bring a cell phone.</a:t>
            </a:r>
          </a:p>
          <a:p>
            <a:r>
              <a:rPr lang="en-US" sz="3200" b="1" dirty="0" smtClean="0"/>
              <a:t>Do not</a:t>
            </a:r>
            <a:r>
              <a:rPr lang="en-US" sz="3200" dirty="0" smtClean="0"/>
              <a:t> bring your own equation sheet.</a:t>
            </a:r>
          </a:p>
          <a:p>
            <a:r>
              <a:rPr lang="en-US" sz="3200" b="1" dirty="0" smtClean="0"/>
              <a:t>If you have a conflict and have not arranged a make-up, see me after class!</a:t>
            </a:r>
          </a:p>
        </p:txBody>
      </p:sp>
    </p:spTree>
    <p:extLst>
      <p:ext uri="{BB962C8B-B14F-4D97-AF65-F5344CB8AC3E}">
        <p14:creationId xmlns:p14="http://schemas.microsoft.com/office/powerpoint/2010/main" val="34835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78631" y="1650206"/>
            <a:ext cx="10958513" cy="5031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2275" indent="-31750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In symbols, our </a:t>
            </a:r>
            <a:r>
              <a:rPr lang="en-US" sz="2800" dirty="0">
                <a:solidFill>
                  <a:srgbClr val="000000"/>
                </a:solidFill>
              </a:rPr>
              <a:t>sum of rectangles </a:t>
            </a:r>
            <a:r>
              <a:rPr lang="en-US" sz="2800" dirty="0" smtClean="0">
                <a:solidFill>
                  <a:srgbClr val="000000"/>
                </a:solidFill>
              </a:rPr>
              <a:t>is:</a:t>
            </a: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 smtClean="0">
              <a:solidFill>
                <a:srgbClr val="000000"/>
              </a:solidFill>
            </a:endParaRPr>
          </a:p>
          <a:p>
            <a:pPr marL="422275" indent="-31750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422275" indent="-31750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This becomes the integral:</a:t>
            </a:r>
            <a:endParaRPr lang="en-US" sz="2800" dirty="0">
              <a:solidFill>
                <a:srgbClr val="000000"/>
              </a:solidFill>
            </a:endParaRPr>
          </a:p>
          <a:p>
            <a:pPr marL="422275" indent="-317500">
              <a:spcAft>
                <a:spcPts val="1425"/>
              </a:spcAft>
              <a:buClrTx/>
              <a:buSzPct val="45000"/>
              <a:buFontTx/>
              <a:buNone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422275" indent="-31750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In three dimensions, we integrate </a:t>
            </a:r>
            <a:r>
              <a:rPr lang="en-US" sz="2800" dirty="0" smtClean="0">
                <a:solidFill>
                  <a:srgbClr val="000000"/>
                </a:solidFill>
              </a:rPr>
              <a:t>dimension each </a:t>
            </a:r>
            <a:r>
              <a:rPr lang="en-US" sz="2800" dirty="0">
                <a:solidFill>
                  <a:srgbClr val="000000"/>
                </a:solidFill>
              </a:rPr>
              <a:t>separately:</a:t>
            </a:r>
          </a:p>
          <a:p>
            <a:pPr marL="422275" indent="-317500">
              <a:spcAft>
                <a:spcPts val="1425"/>
              </a:spcAft>
              <a:buClrTx/>
              <a:buSzPct val="45000"/>
              <a:buFontTx/>
              <a:buNone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marL="877888" lvl="1" indent="-336550">
              <a:spcAft>
                <a:spcPts val="1138"/>
              </a:spcAft>
              <a:buClrTx/>
              <a:buSzPct val="45000"/>
              <a:buFontTx/>
              <a:buNone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422275" indent="-317500">
              <a:spcAft>
                <a:spcPts val="1425"/>
              </a:spcAft>
              <a:buClrTx/>
              <a:buSzPct val="45000"/>
              <a:buFontTx/>
              <a:buNone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62920" cy="15849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Work with a Variable Force</a:t>
            </a:r>
            <a:endParaRPr lang="en-US" sz="540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666" y="1584960"/>
            <a:ext cx="3254375" cy="884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525" y="3053239"/>
            <a:ext cx="2378075" cy="95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0295" y="5240767"/>
            <a:ext cx="6502400" cy="96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11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5576888" cy="15849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Spring Force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611148" y="4183032"/>
            <a:ext cx="2821498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5739" y="1584960"/>
                <a:ext cx="6686549" cy="463296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In its “relaxed” state, a spring produces no force.</a:t>
                </a:r>
              </a:p>
              <a:p>
                <a:r>
                  <a:rPr lang="en-US" sz="2400" dirty="0" smtClean="0"/>
                  <a:t>If the spring is stretched, it tries to pull back to the relaxed state: force is opposite the displacement.</a:t>
                </a:r>
              </a:p>
              <a:p>
                <a:r>
                  <a:rPr lang="en-US" sz="2400" dirty="0" smtClean="0"/>
                  <a:t>If the spring is compressed, it tries to push back to the relaxed state: force is opposite the displacement.</a:t>
                </a:r>
              </a:p>
              <a:p>
                <a:r>
                  <a:rPr lang="en-US" sz="2400" dirty="0"/>
                  <a:t>F</a:t>
                </a:r>
                <a:r>
                  <a:rPr lang="en-US" sz="2400" dirty="0" smtClean="0"/>
                  <a:t>orce is given by Hooke’s law: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2400" dirty="0" smtClean="0"/>
                  <a:t>, where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 is the spring that describes how stiff the spring is. Large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 means a stiff spring.</a:t>
                </a:r>
              </a:p>
              <a:p>
                <a:r>
                  <a:rPr lang="en-US" sz="2400" dirty="0" smtClean="0"/>
                  <a:t>In one-dimension,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739" y="1584960"/>
                <a:ext cx="6686549" cy="4632961"/>
              </a:xfrm>
              <a:blipFill>
                <a:blip r:embed="rId2"/>
                <a:stretch>
                  <a:fillRect l="-1185" t="-1842" r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148320" y="309880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36619" y="158496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85176" y="588500"/>
            <a:ext cx="3801986" cy="626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967582" y="1470660"/>
                <a:ext cx="9070975" cy="50960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24840" rIns="0" bIns="0"/>
              <a:lstStyle/>
              <a:p>
                <a:pPr marL="422275" indent="-317500">
                  <a:spcAft>
                    <a:spcPts val="1425"/>
                  </a:spcAft>
                  <a:buSzPct val="45000"/>
                  <a:buFont typeface="Wingdings" charset="2"/>
                  <a:buChar char=""/>
                  <a:tabLst>
                    <a:tab pos="422275" algn="l"/>
                    <a:tab pos="879475" algn="l"/>
                    <a:tab pos="1336675" algn="l"/>
                    <a:tab pos="1793875" algn="l"/>
                    <a:tab pos="2251075" algn="l"/>
                    <a:tab pos="2708275" algn="l"/>
                    <a:tab pos="3165475" algn="l"/>
                    <a:tab pos="3622675" algn="l"/>
                    <a:tab pos="4079875" algn="l"/>
                    <a:tab pos="4537075" algn="l"/>
                    <a:tab pos="4994275" algn="l"/>
                    <a:tab pos="5451475" algn="l"/>
                    <a:tab pos="5908675" algn="l"/>
                    <a:tab pos="6365875" algn="l"/>
                    <a:tab pos="6823075" algn="l"/>
                    <a:tab pos="7280275" algn="l"/>
                    <a:tab pos="7737475" algn="l"/>
                    <a:tab pos="8194675" algn="l"/>
                    <a:tab pos="8651875" algn="l"/>
                    <a:tab pos="9109075" algn="l"/>
                    <a:tab pos="956627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We can find the work by integrating: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/>
                </a:r>
                <a:br>
                  <a:rPr lang="en-US" sz="2800" dirty="0" smtClean="0">
                    <a:solidFill>
                      <a:srgbClr val="000000"/>
                    </a:solidFill>
                  </a:rPr>
                </a:br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 marL="422275" indent="-317500">
                  <a:spcAft>
                    <a:spcPts val="1425"/>
                  </a:spcAft>
                  <a:buSzPct val="45000"/>
                  <a:buFont typeface="Wingdings" charset="2"/>
                  <a:buChar char=""/>
                  <a:tabLst>
                    <a:tab pos="422275" algn="l"/>
                    <a:tab pos="879475" algn="l"/>
                    <a:tab pos="1336675" algn="l"/>
                    <a:tab pos="1793875" algn="l"/>
                    <a:tab pos="2251075" algn="l"/>
                    <a:tab pos="2708275" algn="l"/>
                    <a:tab pos="3165475" algn="l"/>
                    <a:tab pos="3622675" algn="l"/>
                    <a:tab pos="4079875" algn="l"/>
                    <a:tab pos="4537075" algn="l"/>
                    <a:tab pos="4994275" algn="l"/>
                    <a:tab pos="5451475" algn="l"/>
                    <a:tab pos="5908675" algn="l"/>
                    <a:tab pos="6365875" algn="l"/>
                    <a:tab pos="6823075" algn="l"/>
                    <a:tab pos="7280275" algn="l"/>
                    <a:tab pos="7737475" algn="l"/>
                    <a:tab pos="8194675" algn="l"/>
                    <a:tab pos="8651875" algn="l"/>
                    <a:tab pos="9109075" algn="l"/>
                    <a:tab pos="956627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Plug -</a:t>
                </a:r>
                <a:r>
                  <a:rPr lang="en-US" sz="2800" i="1" dirty="0" err="1" smtClean="0">
                    <a:solidFill>
                      <a:srgbClr val="000000"/>
                    </a:solidFill>
                  </a:rPr>
                  <a:t>kx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in for </a:t>
                </a:r>
                <a:r>
                  <a:rPr lang="en-US" sz="2800" i="1" dirty="0" err="1" smtClean="0">
                    <a:solidFill>
                      <a:srgbClr val="000000"/>
                    </a:solidFill>
                  </a:rPr>
                  <a:t>F</a:t>
                </a:r>
                <a:r>
                  <a:rPr lang="en-US" sz="2800" i="1" baseline="-33000" dirty="0" err="1" smtClean="0">
                    <a:solidFill>
                      <a:srgbClr val="000000"/>
                    </a:solidFill>
                  </a:rPr>
                  <a:t>x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nary>
                      <m:nary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0000"/>
                    </a:solidFill>
                  </a:rPr>
                </a:br>
                <a:endParaRPr lang="en-US" sz="2400" dirty="0" smtClean="0">
                  <a:solidFill>
                    <a:srgbClr val="000000"/>
                  </a:solidFill>
                </a:endParaRPr>
              </a:p>
              <a:p>
                <a:pPr marL="422275" indent="-317500">
                  <a:spcAft>
                    <a:spcPts val="1425"/>
                  </a:spcAft>
                  <a:buSzPct val="45000"/>
                  <a:buFont typeface="Wingdings" charset="2"/>
                  <a:buChar char=""/>
                  <a:tabLst>
                    <a:tab pos="422275" algn="l"/>
                    <a:tab pos="879475" algn="l"/>
                    <a:tab pos="1336675" algn="l"/>
                    <a:tab pos="1793875" algn="l"/>
                    <a:tab pos="2251075" algn="l"/>
                    <a:tab pos="2708275" algn="l"/>
                    <a:tab pos="3165475" algn="l"/>
                    <a:tab pos="3622675" algn="l"/>
                    <a:tab pos="4079875" algn="l"/>
                    <a:tab pos="4537075" algn="l"/>
                    <a:tab pos="4994275" algn="l"/>
                    <a:tab pos="5451475" algn="l"/>
                    <a:tab pos="5908675" algn="l"/>
                    <a:tab pos="6365875" algn="l"/>
                    <a:tab pos="6823075" algn="l"/>
                    <a:tab pos="7280275" algn="l"/>
                    <a:tab pos="7737475" algn="l"/>
                    <a:tab pos="8194675" algn="l"/>
                    <a:tab pos="8651875" algn="l"/>
                    <a:tab pos="9109075" algn="l"/>
                    <a:tab pos="956627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Find: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box>
                      <m:box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 marL="879475" lvl="1" indent="-317500">
                  <a:spcAft>
                    <a:spcPts val="1425"/>
                  </a:spcAft>
                  <a:buSzPct val="45000"/>
                  <a:buFont typeface="Wingdings" charset="2"/>
                  <a:buChar char=""/>
                  <a:tabLst>
                    <a:tab pos="422275" algn="l"/>
                    <a:tab pos="879475" algn="l"/>
                    <a:tab pos="1336675" algn="l"/>
                    <a:tab pos="1793875" algn="l"/>
                    <a:tab pos="2251075" algn="l"/>
                    <a:tab pos="2708275" algn="l"/>
                    <a:tab pos="3165475" algn="l"/>
                    <a:tab pos="3622675" algn="l"/>
                    <a:tab pos="4079875" algn="l"/>
                    <a:tab pos="4537075" algn="l"/>
                    <a:tab pos="4994275" algn="l"/>
                    <a:tab pos="5451475" algn="l"/>
                    <a:tab pos="5908675" algn="l"/>
                    <a:tab pos="6365875" algn="l"/>
                    <a:tab pos="6823075" algn="l"/>
                    <a:tab pos="7280275" algn="l"/>
                    <a:tab pos="7737475" algn="l"/>
                    <a:tab pos="8194675" algn="l"/>
                    <a:tab pos="8651875" algn="l"/>
                    <a:tab pos="9109075" algn="l"/>
                    <a:tab pos="956627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Note that </a:t>
                </a:r>
                <a:r>
                  <a:rPr lang="en-US" sz="2800" i="1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and </a:t>
                </a:r>
                <a:r>
                  <a:rPr lang="en-US" sz="2800" i="1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are swapped because of the minus sign in the force law.</a:t>
                </a:r>
                <a:endParaRPr lang="en-US" sz="2800" dirty="0">
                  <a:solidFill>
                    <a:srgbClr val="000000"/>
                  </a:solidFill>
                </a:endParaRPr>
              </a:p>
              <a:p>
                <a:pPr marL="422275" indent="-317500">
                  <a:spcAft>
                    <a:spcPts val="1425"/>
                  </a:spcAft>
                  <a:buSzPct val="45000"/>
                  <a:buFont typeface="Wingdings" charset="2"/>
                  <a:buChar char=""/>
                  <a:tabLst>
                    <a:tab pos="422275" algn="l"/>
                    <a:tab pos="879475" algn="l"/>
                    <a:tab pos="1336675" algn="l"/>
                    <a:tab pos="1793875" algn="l"/>
                    <a:tab pos="2251075" algn="l"/>
                    <a:tab pos="2708275" algn="l"/>
                    <a:tab pos="3165475" algn="l"/>
                    <a:tab pos="3622675" algn="l"/>
                    <a:tab pos="4079875" algn="l"/>
                    <a:tab pos="4537075" algn="l"/>
                    <a:tab pos="4994275" algn="l"/>
                    <a:tab pos="5451475" algn="l"/>
                    <a:tab pos="5908675" algn="l"/>
                    <a:tab pos="6365875" algn="l"/>
                    <a:tab pos="6823075" algn="l"/>
                    <a:tab pos="7280275" algn="l"/>
                    <a:tab pos="7737475" algn="l"/>
                    <a:tab pos="8194675" algn="l"/>
                    <a:tab pos="8651875" algn="l"/>
                    <a:tab pos="9109075" algn="l"/>
                    <a:tab pos="956627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Work is positive if block ends up closer to the relaxed position (x = 0) and negative if it ends up farther away.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22275" indent="-317500">
                  <a:spcAft>
                    <a:spcPts val="1425"/>
                  </a:spcAft>
                  <a:buClrTx/>
                  <a:buSzPct val="45000"/>
                  <a:buFontTx/>
                  <a:buNone/>
                  <a:tabLst>
                    <a:tab pos="422275" algn="l"/>
                    <a:tab pos="879475" algn="l"/>
                    <a:tab pos="1336675" algn="l"/>
                    <a:tab pos="1793875" algn="l"/>
                    <a:tab pos="2251075" algn="l"/>
                    <a:tab pos="2708275" algn="l"/>
                    <a:tab pos="3165475" algn="l"/>
                    <a:tab pos="3622675" algn="l"/>
                    <a:tab pos="4079875" algn="l"/>
                    <a:tab pos="4537075" algn="l"/>
                    <a:tab pos="4994275" algn="l"/>
                    <a:tab pos="5451475" algn="l"/>
                    <a:tab pos="5908675" algn="l"/>
                    <a:tab pos="6365875" algn="l"/>
                    <a:tab pos="6823075" algn="l"/>
                    <a:tab pos="7280275" algn="l"/>
                    <a:tab pos="7737475" algn="l"/>
                    <a:tab pos="8194675" algn="l"/>
                    <a:tab pos="8651875" algn="l"/>
                    <a:tab pos="9109075" algn="l"/>
                    <a:tab pos="9566275" algn="l"/>
                  </a:tabLs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7582" y="1470660"/>
                <a:ext cx="9070975" cy="5096034"/>
              </a:xfrm>
              <a:prstGeom prst="rect">
                <a:avLst/>
              </a:prstGeom>
              <a:blipFill>
                <a:blip r:embed="rId2"/>
                <a:stretch>
                  <a:fillRect t="-359" r="-2218" b="-1196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206038" cy="134302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Spring Force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0836619" y="158496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62920" cy="15849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Power</a:t>
            </a:r>
            <a:endParaRPr lang="en-US" sz="54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85788" y="1364456"/>
            <a:ext cx="10744200" cy="529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22275" indent="-31750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Power</a:t>
            </a:r>
            <a:r>
              <a:rPr lang="en-US" sz="2800" dirty="0">
                <a:solidFill>
                  <a:srgbClr val="000000"/>
                </a:solidFill>
              </a:rPr>
              <a:t> is the time rate at which a force does work</a:t>
            </a:r>
          </a:p>
          <a:p>
            <a:pPr marL="422275" indent="-31750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 force does </a:t>
            </a:r>
            <a:r>
              <a:rPr lang="en-US" sz="2800" i="1" dirty="0">
                <a:solidFill>
                  <a:srgbClr val="000000"/>
                </a:solidFill>
              </a:rPr>
              <a:t>W</a:t>
            </a:r>
            <a:r>
              <a:rPr lang="en-US" sz="2800" dirty="0">
                <a:solidFill>
                  <a:srgbClr val="000000"/>
                </a:solidFill>
              </a:rPr>
              <a:t> work in a time </a:t>
            </a:r>
            <a:r>
              <a:rPr lang="en-US" sz="2800" i="1" dirty="0" err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Δ</a:t>
            </a:r>
            <a:r>
              <a:rPr lang="en-US" sz="2800" i="1" dirty="0" err="1">
                <a:solidFill>
                  <a:srgbClr val="000000"/>
                </a:solidFill>
              </a:rPr>
              <a:t>t</a:t>
            </a:r>
            <a:r>
              <a:rPr lang="en-US" sz="2800" dirty="0">
                <a:solidFill>
                  <a:srgbClr val="000000"/>
                </a:solidFill>
              </a:rPr>
              <a:t>; the </a:t>
            </a:r>
            <a:r>
              <a:rPr lang="en-US" sz="2800" b="1" dirty="0">
                <a:solidFill>
                  <a:srgbClr val="000000"/>
                </a:solidFill>
              </a:rPr>
              <a:t>average power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is:</a:t>
            </a:r>
            <a:endParaRPr lang="en-US" sz="2400" dirty="0">
              <a:solidFill>
                <a:srgbClr val="000000"/>
              </a:solidFill>
            </a:endParaRPr>
          </a:p>
          <a:p>
            <a:pPr marL="422275" indent="-31750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422275" indent="-31750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The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instantaneous power </a:t>
            </a:r>
            <a:r>
              <a:rPr lang="en-US" sz="2800" dirty="0">
                <a:solidFill>
                  <a:srgbClr val="000000"/>
                </a:solidFill>
              </a:rPr>
              <a:t>at a particular time is: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marL="422275" indent="-31750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The SI unit for power is the watt (W): 1 W = 1 J/s</a:t>
            </a:r>
          </a:p>
          <a:p>
            <a:pPr marL="422275" indent="-31750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Therefore work-energy can be written as (</a:t>
            </a:r>
            <a:r>
              <a:rPr lang="en-US" sz="2800" i="1" dirty="0">
                <a:solidFill>
                  <a:srgbClr val="000000"/>
                </a:solidFill>
              </a:rPr>
              <a:t>power</a:t>
            </a:r>
            <a:r>
              <a:rPr lang="en-US" sz="2800" dirty="0">
                <a:solidFill>
                  <a:srgbClr val="000000"/>
                </a:solidFill>
              </a:rPr>
              <a:t>) x (</a:t>
            </a:r>
            <a:r>
              <a:rPr lang="en-US" sz="2800" i="1" dirty="0">
                <a:solidFill>
                  <a:srgbClr val="000000"/>
                </a:solidFill>
              </a:rPr>
              <a:t>time</a:t>
            </a:r>
            <a:r>
              <a:rPr lang="en-US" sz="2800" dirty="0" smtClean="0">
                <a:solidFill>
                  <a:srgbClr val="000000"/>
                </a:solidFill>
              </a:rPr>
              <a:t>), for example Watt-seconds or, more commonly, kilowatt-hour.</a:t>
            </a:r>
            <a:endParaRPr lang="en-US" sz="2800" dirty="0">
              <a:solidFill>
                <a:srgbClr val="000000"/>
              </a:solidFill>
            </a:endParaRPr>
          </a:p>
          <a:p>
            <a:pPr marL="877888" lvl="1" indent="-336550">
              <a:spcAft>
                <a:spcPts val="1138"/>
              </a:spcAft>
              <a:buClrTx/>
              <a:buSzPct val="45000"/>
              <a:buFontTx/>
              <a:buNone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877888" lvl="1" indent="-336550">
              <a:spcAft>
                <a:spcPts val="1138"/>
              </a:spcAft>
              <a:buClrTx/>
              <a:buSzPct val="45000"/>
              <a:buFontTx/>
              <a:buNone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422275" indent="-317500">
              <a:spcAft>
                <a:spcPts val="1425"/>
              </a:spcAft>
              <a:buClrTx/>
              <a:buSzPct val="45000"/>
              <a:buFontTx/>
              <a:buNone/>
              <a:tabLst>
                <a:tab pos="422275" algn="l"/>
                <a:tab pos="879475" algn="l"/>
                <a:tab pos="1336675" algn="l"/>
                <a:tab pos="1793875" algn="l"/>
                <a:tab pos="2251075" algn="l"/>
                <a:tab pos="2708275" algn="l"/>
                <a:tab pos="3165475" algn="l"/>
                <a:tab pos="3622675" algn="l"/>
                <a:tab pos="4079875" algn="l"/>
                <a:tab pos="4537075" algn="l"/>
                <a:tab pos="4994275" algn="l"/>
                <a:tab pos="5451475" algn="l"/>
                <a:tab pos="5908675" algn="l"/>
                <a:tab pos="6365875" algn="l"/>
                <a:tab pos="6823075" algn="l"/>
                <a:tab pos="7280275" algn="l"/>
                <a:tab pos="7737475" algn="l"/>
                <a:tab pos="8194675" algn="l"/>
                <a:tab pos="8651875" algn="l"/>
                <a:tab pos="9109075" algn="l"/>
                <a:tab pos="9566275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138" y="1858169"/>
            <a:ext cx="1839913" cy="101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7836" y="3271079"/>
            <a:ext cx="1762126" cy="958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62920" cy="15849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Power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1003300" y="1576864"/>
                <a:ext cx="9070975" cy="48323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24840" rIns="0" bIns="0"/>
              <a:lstStyle/>
              <a:p>
                <a:pPr marL="422275" indent="-317500" algn="ctr">
                  <a:spcAft>
                    <a:spcPts val="1425"/>
                  </a:spcAft>
                  <a:buSzPct val="45000"/>
                  <a:buFont typeface="Wingdings" charset="2"/>
                  <a:buChar char=""/>
                  <a:tabLst>
                    <a:tab pos="422275" algn="l"/>
                    <a:tab pos="879475" algn="l"/>
                    <a:tab pos="1336675" algn="l"/>
                    <a:tab pos="1793875" algn="l"/>
                    <a:tab pos="2251075" algn="l"/>
                    <a:tab pos="2708275" algn="l"/>
                    <a:tab pos="3165475" algn="l"/>
                    <a:tab pos="3622675" algn="l"/>
                    <a:tab pos="4079875" algn="l"/>
                    <a:tab pos="4537075" algn="l"/>
                    <a:tab pos="4994275" algn="l"/>
                    <a:tab pos="5451475" algn="l"/>
                    <a:tab pos="5908675" algn="l"/>
                    <a:tab pos="6365875" algn="l"/>
                    <a:tab pos="6823075" algn="l"/>
                    <a:tab pos="7280275" algn="l"/>
                    <a:tab pos="7737475" algn="l"/>
                    <a:tab pos="8194675" algn="l"/>
                    <a:tab pos="8651875" algn="l"/>
                    <a:tab pos="9109075" algn="l"/>
                    <a:tab pos="956627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Find </a:t>
                </a:r>
                <a:r>
                  <a:rPr lang="en-US" sz="2800" dirty="0">
                    <a:solidFill>
                      <a:srgbClr val="000000"/>
                    </a:solidFill>
                  </a:rPr>
                  <a:t>the instantaneous power using the definition of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work: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𝑑𝑊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𝐹𝑑𝑥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800" dirty="0">
                  <a:solidFill>
                    <a:srgbClr val="000000"/>
                  </a:solidFill>
                </a:endParaRPr>
              </a:p>
              <a:p>
                <a:pPr marL="422275" indent="-317500">
                  <a:spcAft>
                    <a:spcPts val="1425"/>
                  </a:spcAft>
                  <a:buSzPct val="45000"/>
                  <a:buFont typeface="Wingdings" charset="2"/>
                  <a:buChar char=""/>
                  <a:tabLst>
                    <a:tab pos="422275" algn="l"/>
                    <a:tab pos="879475" algn="l"/>
                    <a:tab pos="1336675" algn="l"/>
                    <a:tab pos="1793875" algn="l"/>
                    <a:tab pos="2251075" algn="l"/>
                    <a:tab pos="2708275" algn="l"/>
                    <a:tab pos="3165475" algn="l"/>
                    <a:tab pos="3622675" algn="l"/>
                    <a:tab pos="4079875" algn="l"/>
                    <a:tab pos="4537075" algn="l"/>
                    <a:tab pos="4994275" algn="l"/>
                    <a:tab pos="5451475" algn="l"/>
                    <a:tab pos="5908675" algn="l"/>
                    <a:tab pos="6365875" algn="l"/>
                    <a:tab pos="6823075" algn="l"/>
                    <a:tab pos="7280275" algn="l"/>
                    <a:tab pos="7737475" algn="l"/>
                    <a:tab pos="8194675" algn="l"/>
                    <a:tab pos="8651875" algn="l"/>
                    <a:tab pos="9109075" algn="l"/>
                    <a:tab pos="956627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Where we have used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>
                  <a:solidFill>
                    <a:srgbClr val="000000"/>
                  </a:solidFill>
                </a:endParaRPr>
              </a:p>
              <a:p>
                <a:pPr marL="422275" indent="-317500">
                  <a:spcAft>
                    <a:spcPts val="1425"/>
                  </a:spcAft>
                  <a:buSzPct val="45000"/>
                  <a:buFont typeface="Wingdings" charset="2"/>
                  <a:buChar char=""/>
                  <a:tabLst>
                    <a:tab pos="422275" algn="l"/>
                    <a:tab pos="879475" algn="l"/>
                    <a:tab pos="1336675" algn="l"/>
                    <a:tab pos="1793875" algn="l"/>
                    <a:tab pos="2251075" algn="l"/>
                    <a:tab pos="2708275" algn="l"/>
                    <a:tab pos="3165475" algn="l"/>
                    <a:tab pos="3622675" algn="l"/>
                    <a:tab pos="4079875" algn="l"/>
                    <a:tab pos="4537075" algn="l"/>
                    <a:tab pos="4994275" algn="l"/>
                    <a:tab pos="5451475" algn="l"/>
                    <a:tab pos="5908675" algn="l"/>
                    <a:tab pos="6365875" algn="l"/>
                    <a:tab pos="6823075" algn="l"/>
                    <a:tab pos="7280275" algn="l"/>
                    <a:tab pos="7737475" algn="l"/>
                    <a:tab pos="8194675" algn="l"/>
                    <a:tab pos="8651875" algn="l"/>
                    <a:tab pos="9109075" algn="l"/>
                    <a:tab pos="956627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Power is the dot product of force and velocity: 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sz="2800" dirty="0">
                  <a:solidFill>
                    <a:srgbClr val="000000"/>
                  </a:solidFill>
                </a:endParaRPr>
              </a:p>
              <a:p>
                <a:pPr marL="422275" indent="-317500">
                  <a:spcAft>
                    <a:spcPts val="1425"/>
                  </a:spcAft>
                  <a:buSzPct val="45000"/>
                  <a:buFont typeface="Wingdings" charset="2"/>
                  <a:buChar char=""/>
                  <a:tabLst>
                    <a:tab pos="422275" algn="l"/>
                    <a:tab pos="879475" algn="l"/>
                    <a:tab pos="1336675" algn="l"/>
                    <a:tab pos="1793875" algn="l"/>
                    <a:tab pos="2251075" algn="l"/>
                    <a:tab pos="2708275" algn="l"/>
                    <a:tab pos="3165475" algn="l"/>
                    <a:tab pos="3622675" algn="l"/>
                    <a:tab pos="4079875" algn="l"/>
                    <a:tab pos="4537075" algn="l"/>
                    <a:tab pos="4994275" algn="l"/>
                    <a:tab pos="5451475" algn="l"/>
                    <a:tab pos="5908675" algn="l"/>
                    <a:tab pos="6365875" algn="l"/>
                    <a:tab pos="6823075" algn="l"/>
                    <a:tab pos="7280275" algn="l"/>
                    <a:tab pos="7737475" algn="l"/>
                    <a:tab pos="8194675" algn="l"/>
                    <a:tab pos="8651875" algn="l"/>
                    <a:tab pos="9109075" algn="l"/>
                    <a:tab pos="956627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=∆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, we 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𝑑𝑊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 marL="422275" indent="-317500">
                  <a:spcAft>
                    <a:spcPts val="1425"/>
                  </a:spcAft>
                  <a:buSzPct val="45000"/>
                  <a:buFont typeface="Wingdings" charset="2"/>
                  <a:buChar char=""/>
                  <a:tabLst>
                    <a:tab pos="422275" algn="l"/>
                    <a:tab pos="879475" algn="l"/>
                    <a:tab pos="1336675" algn="l"/>
                    <a:tab pos="1793875" algn="l"/>
                    <a:tab pos="2251075" algn="l"/>
                    <a:tab pos="2708275" algn="l"/>
                    <a:tab pos="3165475" algn="l"/>
                    <a:tab pos="3622675" algn="l"/>
                    <a:tab pos="4079875" algn="l"/>
                    <a:tab pos="4537075" algn="l"/>
                    <a:tab pos="4994275" algn="l"/>
                    <a:tab pos="5451475" algn="l"/>
                    <a:tab pos="5908675" algn="l"/>
                    <a:tab pos="6365875" algn="l"/>
                    <a:tab pos="6823075" algn="l"/>
                    <a:tab pos="7280275" algn="l"/>
                    <a:tab pos="7737475" algn="l"/>
                    <a:tab pos="8194675" algn="l"/>
                    <a:tab pos="8651875" algn="l"/>
                    <a:tab pos="9109075" algn="l"/>
                    <a:tab pos="9566275" algn="l"/>
                  </a:tabLst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Power is also the time derivative of (kinetic) energy.</a:t>
                </a:r>
                <a:endParaRPr lang="en-US" sz="2800" dirty="0">
                  <a:solidFill>
                    <a:srgbClr val="000000"/>
                  </a:solidFill>
                </a:endParaRPr>
              </a:p>
              <a:p>
                <a:pPr marL="741363" lvl="1" indent="-282575">
                  <a:spcAft>
                    <a:spcPts val="1425"/>
                  </a:spcAft>
                  <a:buClrTx/>
                  <a:buFontTx/>
                  <a:buNone/>
                  <a:tabLst>
                    <a:tab pos="422275" algn="l"/>
                    <a:tab pos="879475" algn="l"/>
                    <a:tab pos="1336675" algn="l"/>
                    <a:tab pos="1793875" algn="l"/>
                    <a:tab pos="2251075" algn="l"/>
                    <a:tab pos="2708275" algn="l"/>
                    <a:tab pos="3165475" algn="l"/>
                    <a:tab pos="3622675" algn="l"/>
                    <a:tab pos="4079875" algn="l"/>
                    <a:tab pos="4537075" algn="l"/>
                    <a:tab pos="4994275" algn="l"/>
                    <a:tab pos="5451475" algn="l"/>
                    <a:tab pos="5908675" algn="l"/>
                    <a:tab pos="6365875" algn="l"/>
                    <a:tab pos="6823075" algn="l"/>
                    <a:tab pos="7280275" algn="l"/>
                    <a:tab pos="7737475" algn="l"/>
                    <a:tab pos="8194675" algn="l"/>
                    <a:tab pos="8651875" algn="l"/>
                    <a:tab pos="9109075" algn="l"/>
                    <a:tab pos="9566275" algn="l"/>
                  </a:tabLst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741363" lvl="1" indent="-282575">
                  <a:spcAft>
                    <a:spcPts val="1425"/>
                  </a:spcAft>
                  <a:buClrTx/>
                  <a:buFontTx/>
                  <a:buNone/>
                  <a:tabLst>
                    <a:tab pos="422275" algn="l"/>
                    <a:tab pos="879475" algn="l"/>
                    <a:tab pos="1336675" algn="l"/>
                    <a:tab pos="1793875" algn="l"/>
                    <a:tab pos="2251075" algn="l"/>
                    <a:tab pos="2708275" algn="l"/>
                    <a:tab pos="3165475" algn="l"/>
                    <a:tab pos="3622675" algn="l"/>
                    <a:tab pos="4079875" algn="l"/>
                    <a:tab pos="4537075" algn="l"/>
                    <a:tab pos="4994275" algn="l"/>
                    <a:tab pos="5451475" algn="l"/>
                    <a:tab pos="5908675" algn="l"/>
                    <a:tab pos="6365875" algn="l"/>
                    <a:tab pos="6823075" algn="l"/>
                    <a:tab pos="7280275" algn="l"/>
                    <a:tab pos="7737475" algn="l"/>
                    <a:tab pos="8194675" algn="l"/>
                    <a:tab pos="8651875" algn="l"/>
                    <a:tab pos="9109075" algn="l"/>
                    <a:tab pos="9566275" algn="l"/>
                  </a:tabLst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741363" lvl="1" indent="-282575">
                  <a:spcAft>
                    <a:spcPts val="1138"/>
                  </a:spcAft>
                  <a:buClrTx/>
                  <a:buSzPct val="45000"/>
                  <a:buFontTx/>
                  <a:buNone/>
                  <a:tabLst>
                    <a:tab pos="422275" algn="l"/>
                    <a:tab pos="879475" algn="l"/>
                    <a:tab pos="1336675" algn="l"/>
                    <a:tab pos="1793875" algn="l"/>
                    <a:tab pos="2251075" algn="l"/>
                    <a:tab pos="2708275" algn="l"/>
                    <a:tab pos="3165475" algn="l"/>
                    <a:tab pos="3622675" algn="l"/>
                    <a:tab pos="4079875" algn="l"/>
                    <a:tab pos="4537075" algn="l"/>
                    <a:tab pos="4994275" algn="l"/>
                    <a:tab pos="5451475" algn="l"/>
                    <a:tab pos="5908675" algn="l"/>
                    <a:tab pos="6365875" algn="l"/>
                    <a:tab pos="6823075" algn="l"/>
                    <a:tab pos="7280275" algn="l"/>
                    <a:tab pos="7737475" algn="l"/>
                    <a:tab pos="8194675" algn="l"/>
                    <a:tab pos="8651875" algn="l"/>
                    <a:tab pos="9109075" algn="l"/>
                    <a:tab pos="9566275" algn="l"/>
                  </a:tabLst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741363" lvl="1" indent="-282575">
                  <a:spcAft>
                    <a:spcPts val="1138"/>
                  </a:spcAft>
                  <a:buClrTx/>
                  <a:buSzPct val="45000"/>
                  <a:buFontTx/>
                  <a:buNone/>
                  <a:tabLst>
                    <a:tab pos="422275" algn="l"/>
                    <a:tab pos="879475" algn="l"/>
                    <a:tab pos="1336675" algn="l"/>
                    <a:tab pos="1793875" algn="l"/>
                    <a:tab pos="2251075" algn="l"/>
                    <a:tab pos="2708275" algn="l"/>
                    <a:tab pos="3165475" algn="l"/>
                    <a:tab pos="3622675" algn="l"/>
                    <a:tab pos="4079875" algn="l"/>
                    <a:tab pos="4537075" algn="l"/>
                    <a:tab pos="4994275" algn="l"/>
                    <a:tab pos="5451475" algn="l"/>
                    <a:tab pos="5908675" algn="l"/>
                    <a:tab pos="6365875" algn="l"/>
                    <a:tab pos="6823075" algn="l"/>
                    <a:tab pos="7280275" algn="l"/>
                    <a:tab pos="7737475" algn="l"/>
                    <a:tab pos="8194675" algn="l"/>
                    <a:tab pos="8651875" algn="l"/>
                    <a:tab pos="9109075" algn="l"/>
                    <a:tab pos="9566275" algn="l"/>
                  </a:tabLst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422275" indent="-317500">
                  <a:spcAft>
                    <a:spcPts val="1425"/>
                  </a:spcAft>
                  <a:buClrTx/>
                  <a:buSzPct val="45000"/>
                  <a:buFontTx/>
                  <a:buNone/>
                  <a:tabLst>
                    <a:tab pos="422275" algn="l"/>
                    <a:tab pos="879475" algn="l"/>
                    <a:tab pos="1336675" algn="l"/>
                    <a:tab pos="1793875" algn="l"/>
                    <a:tab pos="2251075" algn="l"/>
                    <a:tab pos="2708275" algn="l"/>
                    <a:tab pos="3165475" algn="l"/>
                    <a:tab pos="3622675" algn="l"/>
                    <a:tab pos="4079875" algn="l"/>
                    <a:tab pos="4537075" algn="l"/>
                    <a:tab pos="4994275" algn="l"/>
                    <a:tab pos="5451475" algn="l"/>
                    <a:tab pos="5908675" algn="l"/>
                    <a:tab pos="6365875" algn="l"/>
                    <a:tab pos="6823075" algn="l"/>
                    <a:tab pos="7280275" algn="l"/>
                    <a:tab pos="7737475" algn="l"/>
                    <a:tab pos="8194675" algn="l"/>
                    <a:tab pos="8651875" algn="l"/>
                    <a:tab pos="9109075" algn="l"/>
                    <a:tab pos="9566275" algn="l"/>
                  </a:tabLs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300" y="1576864"/>
                <a:ext cx="9070975" cy="4832350"/>
              </a:xfrm>
              <a:prstGeom prst="rect">
                <a:avLst/>
              </a:prstGeom>
              <a:blipFill>
                <a:blip r:embed="rId2"/>
                <a:stretch>
                  <a:fillRect t="-1641" r="-4906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62920" cy="15849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Driving Like James Bond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611148" y="4183032"/>
            <a:ext cx="2821498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250" y="1477803"/>
            <a:ext cx="7245795" cy="46329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James Bond drives an Aston Martin DB5 that has a mass of 1500 kg and an engine that produces 210 horsepower = 157 kW.</a:t>
            </a:r>
          </a:p>
          <a:p>
            <a:pPr marL="0" indent="0">
              <a:buNone/>
            </a:pPr>
            <a:r>
              <a:rPr lang="en-US" sz="3600" dirty="0"/>
              <a:t>How fast can the car accelerate from 0 to 60 mph (97 km/h)?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1 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3.5 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8 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12 s</a:t>
            </a:r>
          </a:p>
        </p:txBody>
      </p:sp>
      <p:sp>
        <p:nvSpPr>
          <p:cNvPr id="4" name="Rectangle 3"/>
          <p:cNvSpPr/>
          <p:nvPr/>
        </p:nvSpPr>
        <p:spPr>
          <a:xfrm>
            <a:off x="8148320" y="309880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36619" y="158496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cdn.pursuitist.com/wp-content/uploads/2014/09/james_bond_daniel_craig_aston_martin_db5_1920x1080_21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87" y="3277821"/>
            <a:ext cx="6364764" cy="358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62920" cy="15849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Pulleys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611148" y="4183032"/>
            <a:ext cx="2821498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14" y="1686560"/>
            <a:ext cx="7245795" cy="4632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In a single pulley system, if you pull on the rope, the load moves by an equal distance.</a:t>
            </a:r>
          </a:p>
          <a:p>
            <a:pPr marL="0" indent="0">
              <a:buNone/>
            </a:pPr>
            <a:r>
              <a:rPr lang="en-US" sz="3600" dirty="0" smtClean="0"/>
              <a:t>Also, the force equals the load.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Therefore, the work that you do on the rope equals the work that the rope does on the load.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8148320" y="309880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36619" y="158496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img.bhs4.com/37/2/3723a8885c926f45a7917d89b3502c47312353bb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8" y="2023427"/>
            <a:ext cx="3636075" cy="363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62920" cy="15849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Pulleys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611148" y="4183032"/>
            <a:ext cx="2821498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15" y="1686560"/>
            <a:ext cx="6727626" cy="4632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In a double pulley system, if you pull on the rope, the load moves only half the distance.  </a:t>
            </a:r>
          </a:p>
          <a:p>
            <a:pPr marL="0" indent="0">
              <a:buNone/>
            </a:pPr>
            <a:r>
              <a:rPr lang="en-US" sz="3200" dirty="0" smtClean="0"/>
              <a:t>Quiz - what is the relationship between the applied force and the load?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Force = 0.5 × load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Force = </a:t>
            </a:r>
            <a:r>
              <a:rPr lang="en-US" sz="3200" dirty="0" smtClean="0"/>
              <a:t> </a:t>
            </a:r>
            <a:r>
              <a:rPr lang="en-US" sz="3200" dirty="0"/>
              <a:t>load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Force = </a:t>
            </a:r>
            <a:r>
              <a:rPr lang="en-US" sz="3200" dirty="0" smtClean="0"/>
              <a:t>2 </a:t>
            </a:r>
            <a:r>
              <a:rPr lang="en-US" sz="3200" dirty="0"/>
              <a:t>× load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148320" y="309880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36619" y="158496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1.bp.blogspot.com/--r_DIalEBQg/UGfMymDtF0I/AAAAAAAAABY/sUXKP058twA/s1600/double-pulley-syst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r="16915"/>
          <a:stretch/>
        </p:blipFill>
        <p:spPr bwMode="auto">
          <a:xfrm>
            <a:off x="7705156" y="1415903"/>
            <a:ext cx="4283762" cy="43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62920" cy="15849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Pulleys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611148" y="4183032"/>
            <a:ext cx="2821498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15" y="1686560"/>
            <a:ext cx="6727626" cy="4632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Do demo 1M20.11 Pulley systems.</a:t>
            </a:r>
          </a:p>
          <a:p>
            <a:r>
              <a:rPr lang="en-US" sz="3200" dirty="0" smtClean="0"/>
              <a:t>Measure weight of load</a:t>
            </a:r>
          </a:p>
          <a:p>
            <a:r>
              <a:rPr lang="en-US" sz="3200" dirty="0" smtClean="0"/>
              <a:t>Count number of pulleys</a:t>
            </a:r>
          </a:p>
          <a:p>
            <a:r>
              <a:rPr lang="en-US" sz="3200" dirty="0" smtClean="0"/>
              <a:t>What is ratio of pull distance to distance that load moves?</a:t>
            </a:r>
          </a:p>
          <a:p>
            <a:r>
              <a:rPr lang="en-US" sz="3200" dirty="0" smtClean="0"/>
              <a:t>What is ratio of load to applied force?</a:t>
            </a:r>
          </a:p>
          <a:p>
            <a:r>
              <a:rPr lang="en-US" sz="3200" dirty="0" smtClean="0"/>
              <a:t>Measure applied force, find ratio.</a:t>
            </a:r>
          </a:p>
          <a:p>
            <a:r>
              <a:rPr lang="en-US" sz="3200" dirty="0" smtClean="0"/>
              <a:t>Note that work done is the same.</a:t>
            </a:r>
            <a:endParaRPr lang="en-US" sz="3200" dirty="0"/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148320" y="309880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36619" y="158496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faraday.physics.uiowa.edu/images/1m20.1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736" y="1785797"/>
            <a:ext cx="3184354" cy="42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1999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Physics 1611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b="1" dirty="0" smtClean="0"/>
              <a:t>Remember the Exam – Tonight!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98159"/>
            <a:ext cx="10515601" cy="438576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First exam is Wednesday, February 17, at 6:30 pm in </a:t>
            </a:r>
            <a:r>
              <a:rPr lang="en-US" sz="3200" b="1" dirty="0" err="1" smtClean="0"/>
              <a:t>Macbride</a:t>
            </a:r>
            <a:r>
              <a:rPr lang="en-US" sz="3200" b="1" dirty="0" smtClean="0"/>
              <a:t> Auditorium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We will provide an equation sheet (now available on ICON).</a:t>
            </a:r>
          </a:p>
          <a:p>
            <a:r>
              <a:rPr lang="en-US" sz="3200" dirty="0" smtClean="0"/>
              <a:t>You should bring a pencil (or two) and a calculator of a type acceptable on the SAT (google calculator SAT to find a list).</a:t>
            </a:r>
          </a:p>
          <a:p>
            <a:r>
              <a:rPr lang="en-US" sz="3200" b="1" dirty="0" smtClean="0"/>
              <a:t>Do not</a:t>
            </a:r>
            <a:r>
              <a:rPr lang="en-US" sz="3200" dirty="0" smtClean="0"/>
              <a:t> bring a cell phone.</a:t>
            </a:r>
          </a:p>
          <a:p>
            <a:r>
              <a:rPr lang="en-US" sz="3200" b="1" dirty="0" smtClean="0"/>
              <a:t>Do not</a:t>
            </a:r>
            <a:r>
              <a:rPr lang="en-US" sz="3200" dirty="0" smtClean="0"/>
              <a:t> bring your own equation sheet.</a:t>
            </a:r>
          </a:p>
          <a:p>
            <a:r>
              <a:rPr lang="en-US" sz="3200" b="1" dirty="0" smtClean="0"/>
              <a:t>If you have a conflict and have not arranged a make-up, see me after class!</a:t>
            </a:r>
          </a:p>
        </p:txBody>
      </p:sp>
    </p:spTree>
    <p:extLst>
      <p:ext uri="{BB962C8B-B14F-4D97-AF65-F5344CB8AC3E}">
        <p14:creationId xmlns:p14="http://schemas.microsoft.com/office/powerpoint/2010/main" val="40744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1999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Topics for Today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7509"/>
            <a:ext cx="10515601" cy="406492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Work done by gravity (7-3)</a:t>
            </a:r>
          </a:p>
          <a:p>
            <a:r>
              <a:rPr lang="en-US" sz="3600" dirty="0" smtClean="0"/>
              <a:t>“Proof” of relation between work and kinetic energy</a:t>
            </a:r>
          </a:p>
          <a:p>
            <a:r>
              <a:rPr lang="en-US" sz="3600" dirty="0" smtClean="0"/>
              <a:t>Work done by a variable force (7-5)</a:t>
            </a:r>
          </a:p>
          <a:p>
            <a:r>
              <a:rPr lang="en-US" sz="3600" dirty="0"/>
              <a:t>Work done by a </a:t>
            </a:r>
            <a:r>
              <a:rPr lang="en-US" sz="3600" dirty="0" smtClean="0"/>
              <a:t>spring (7-4)</a:t>
            </a:r>
          </a:p>
          <a:p>
            <a:r>
              <a:rPr lang="en-US" sz="3600" smtClean="0"/>
              <a:t>Power (7-6)</a:t>
            </a:r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5473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9" r="-569"/>
          <a:stretch/>
        </p:blipFill>
        <p:spPr bwMode="auto">
          <a:xfrm>
            <a:off x="8273490" y="1279749"/>
            <a:ext cx="2311604" cy="524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62920" cy="15849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Work Done by Gravity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611148" y="4183032"/>
            <a:ext cx="2821498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449" y="1584960"/>
                <a:ext cx="6785575" cy="46329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Gravitational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 smtClean="0"/>
                  <a:t> always points downward.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Quiz- if an object is traveling </a:t>
                </a:r>
                <a:r>
                  <a:rPr lang="en-US" b="1" dirty="0" smtClean="0"/>
                  <a:t>downwards</a:t>
                </a:r>
                <a:r>
                  <a:rPr lang="en-US" dirty="0" smtClean="0"/>
                  <a:t> in a gravitational field, is the work done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Positive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Negative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Note that gravity is the only force acting on the object.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449" y="1584960"/>
                <a:ext cx="6785575" cy="4632961"/>
              </a:xfrm>
              <a:blipFill>
                <a:blip r:embed="rId3"/>
                <a:stretch>
                  <a:fillRect l="-1887" t="-1053" r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400032" y="1279749"/>
            <a:ext cx="700423" cy="1028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36619" y="158496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62920" cy="15849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Do Pile Driver Demo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611148" y="4183032"/>
            <a:ext cx="2821498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49" y="1584960"/>
            <a:ext cx="6785575" cy="4632961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Do Demo 1M10.20 </a:t>
            </a:r>
            <a:r>
              <a:rPr lang="en-US" sz="3600" dirty="0"/>
              <a:t>- Pile </a:t>
            </a:r>
            <a:r>
              <a:rPr lang="en-US" sz="3600" dirty="0" smtClean="0"/>
              <a:t>Driver</a:t>
            </a:r>
          </a:p>
          <a:p>
            <a:r>
              <a:rPr lang="en-US" sz="3600" dirty="0" smtClean="0"/>
              <a:t>How much energy is required to crush a pop can to half of it’s original height?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0.5 J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5</a:t>
            </a:r>
            <a:r>
              <a:rPr lang="en-US" sz="3600" dirty="0" smtClean="0"/>
              <a:t> J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50 J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500 J</a:t>
            </a:r>
          </a:p>
        </p:txBody>
      </p:sp>
      <p:sp>
        <p:nvSpPr>
          <p:cNvPr id="4" name="Rectangle 3"/>
          <p:cNvSpPr/>
          <p:nvPr/>
        </p:nvSpPr>
        <p:spPr>
          <a:xfrm>
            <a:off x="8148320" y="309880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36619" y="158496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236" name="Picture 4" descr="http://faraday.physics.uiowa.edu/images/1m10.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60" y="2429828"/>
            <a:ext cx="28860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62920" cy="15849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Work Done by Gravity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611148" y="4183032"/>
            <a:ext cx="2821498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449" y="1584960"/>
                <a:ext cx="11010551" cy="48158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How much kinetic energy is gained by a 0.929 kg weight as it drops through a distance of 0.5 meters?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Draw diagram with force and displacement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What is angle between force and displacement?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What is magnitude of force?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What is magnitude of displacement?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𝐹𝑑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Answer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𝐹𝑑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𝑚𝑔𝑑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𝑚𝑔𝑑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= 0.93 kg × 9.8 m/s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× 0.5 m = 4.6 kg∙m</a:t>
                </a:r>
                <a:r>
                  <a:rPr lang="en-US" baseline="30000" dirty="0"/>
                  <a:t>2</a:t>
                </a:r>
                <a:r>
                  <a:rPr lang="en-US" dirty="0" smtClean="0"/>
                  <a:t>/s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= 4.6 J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449" y="1584960"/>
                <a:ext cx="11010551" cy="4815840"/>
              </a:xfrm>
              <a:blipFill>
                <a:blip r:embed="rId2"/>
                <a:stretch>
                  <a:fillRect l="-1163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148320" y="309880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36619" y="158496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226040" cy="133385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Work and Kinetic Energy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611148" y="4183032"/>
            <a:ext cx="2821498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3120" y="1406679"/>
                <a:ext cx="10231120" cy="511550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Object starts with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Is subjected to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acting over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en-US" dirty="0" smtClean="0"/>
                  <a:t>, find acceleration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So, change in velocity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Can solve for time,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Position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Distance traveled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Substitute for 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)+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120" y="1406679"/>
                <a:ext cx="10231120" cy="5115502"/>
              </a:xfrm>
              <a:blipFill>
                <a:blip r:embed="rId2"/>
                <a:stretch>
                  <a:fillRect l="-1073" t="-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3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226040" cy="138373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Work and Kinetic Energy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611148" y="4183032"/>
            <a:ext cx="2821498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4720" y="1840358"/>
                <a:ext cx="10231120" cy="46818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Have: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)+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Multiply by 2</a:t>
                </a:r>
                <a:r>
                  <a:rPr lang="en-US" i="1" dirty="0"/>
                  <a:t>a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:r>
                  <a:rPr lang="en-US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Have: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Recall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 smtClean="0"/>
                  <a:t>,  so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 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Work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Define kinetic energy: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4720" y="1840358"/>
                <a:ext cx="10231120" cy="4681886"/>
              </a:xfrm>
              <a:blipFill>
                <a:blip r:embed="rId2"/>
                <a:stretch>
                  <a:fillRect l="-1072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2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226040" cy="138373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Work with Multiple Forces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611148" y="4183032"/>
            <a:ext cx="2821498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720" y="1840358"/>
            <a:ext cx="9452293" cy="4681886"/>
          </a:xfrm>
        </p:spPr>
        <p:txBody>
          <a:bodyPr>
            <a:normAutofit/>
          </a:bodyPr>
          <a:lstStyle/>
          <a:p>
            <a:r>
              <a:rPr lang="en-US" dirty="0" smtClean="0"/>
              <a:t>If multiple forces act on an object, then use the </a:t>
            </a:r>
            <a:r>
              <a:rPr lang="en-US" i="1" dirty="0" smtClean="0"/>
              <a:t>net force </a:t>
            </a:r>
            <a:r>
              <a:rPr lang="en-US" dirty="0" smtClean="0"/>
              <a:t>to calculate the work, just in the same way that you would use the </a:t>
            </a:r>
            <a:r>
              <a:rPr lang="en-US" i="1" dirty="0" smtClean="0"/>
              <a:t>net force </a:t>
            </a:r>
            <a:r>
              <a:rPr lang="en-US" dirty="0" smtClean="0"/>
              <a:t>to calculate the acceleration.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662920" cy="15849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Work with a Variable Force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611148" y="4183032"/>
            <a:ext cx="2821498" cy="55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9" y="1584960"/>
            <a:ext cx="5364354" cy="46329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have assumed that the force is constant. What about a force that varies as the object moves?</a:t>
            </a:r>
          </a:p>
          <a:p>
            <a:r>
              <a:rPr lang="en-US" sz="2400" dirty="0" smtClean="0"/>
              <a:t>We can plot the force as a function of position.</a:t>
            </a:r>
          </a:p>
          <a:p>
            <a:r>
              <a:rPr lang="en-US" sz="2400" dirty="0" smtClean="0"/>
              <a:t>Then we can divide up the graph into little pieces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orce is roughly constant in each piece.</a:t>
            </a:r>
          </a:p>
          <a:p>
            <a:pPr lvl="1"/>
            <a:r>
              <a:rPr lang="en-US" sz="2000" dirty="0" smtClean="0"/>
              <a:t>Work = force × distance = area of piece.</a:t>
            </a:r>
            <a:endParaRPr lang="en-US" sz="2400" dirty="0" smtClean="0"/>
          </a:p>
          <a:p>
            <a:r>
              <a:rPr lang="en-US" sz="2400" dirty="0" smtClean="0"/>
              <a:t>In the limit of very little pieces, we get an integral – the work is the integral of force over position.</a:t>
            </a:r>
          </a:p>
          <a:p>
            <a:endParaRPr lang="en-US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148320" y="309880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36619" y="1584960"/>
            <a:ext cx="436880" cy="90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lliday_10e_fig_07_1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93" y="1453175"/>
            <a:ext cx="6074252" cy="52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805</Words>
  <Application>Microsoft Office PowerPoint</Application>
  <PresentationFormat>Widescreen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Ubuntu</vt:lpstr>
      <vt:lpstr>Wingdings</vt:lpstr>
      <vt:lpstr>Office Theme</vt:lpstr>
      <vt:lpstr>Physics 1611 Remember the Exam – Tonight!</vt:lpstr>
      <vt:lpstr>Topics for Today</vt:lpstr>
      <vt:lpstr>Work Done by Gravity</vt:lpstr>
      <vt:lpstr>Do Pile Driver Demo</vt:lpstr>
      <vt:lpstr>Work Done by Gravity</vt:lpstr>
      <vt:lpstr>Work and Kinetic Energy</vt:lpstr>
      <vt:lpstr>Work and Kinetic Energy</vt:lpstr>
      <vt:lpstr>Work with Multiple Forces</vt:lpstr>
      <vt:lpstr>Work with a Variable Force</vt:lpstr>
      <vt:lpstr>Work with a Variable Force</vt:lpstr>
      <vt:lpstr>Spring Force</vt:lpstr>
      <vt:lpstr>Spring Force</vt:lpstr>
      <vt:lpstr>Power</vt:lpstr>
      <vt:lpstr>Power</vt:lpstr>
      <vt:lpstr>Driving Like James Bond</vt:lpstr>
      <vt:lpstr>Pulleys</vt:lpstr>
      <vt:lpstr>Pulleys</vt:lpstr>
      <vt:lpstr>Pulleys</vt:lpstr>
      <vt:lpstr>Physics 1611 Remember the Exam – Tonight!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kaaret</dc:creator>
  <cp:lastModifiedBy>kaaret</cp:lastModifiedBy>
  <cp:revision>74</cp:revision>
  <cp:lastPrinted>2016-02-16T22:06:09Z</cp:lastPrinted>
  <dcterms:created xsi:type="dcterms:W3CDTF">2016-02-12T20:01:43Z</dcterms:created>
  <dcterms:modified xsi:type="dcterms:W3CDTF">2016-02-23T00:07:48Z</dcterms:modified>
</cp:coreProperties>
</file>