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37" r:id="rId2"/>
    <p:sldId id="266" r:id="rId3"/>
    <p:sldId id="413" r:id="rId4"/>
    <p:sldId id="434" r:id="rId5"/>
    <p:sldId id="392" r:id="rId6"/>
    <p:sldId id="426" r:id="rId7"/>
    <p:sldId id="427" r:id="rId8"/>
    <p:sldId id="428" r:id="rId9"/>
    <p:sldId id="438" r:id="rId10"/>
    <p:sldId id="435" r:id="rId11"/>
    <p:sldId id="424" r:id="rId12"/>
    <p:sldId id="429" r:id="rId13"/>
    <p:sldId id="431" r:id="rId14"/>
    <p:sldId id="432" r:id="rId15"/>
    <p:sldId id="433" r:id="rId16"/>
    <p:sldId id="436" r:id="rId17"/>
    <p:sldId id="43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aret" initials="k" lastIdx="0" clrIdx="0">
    <p:extLst>
      <p:ext uri="{19B8F6BF-5375-455C-9EA6-DF929625EA0E}">
        <p15:presenceInfo xmlns:p15="http://schemas.microsoft.com/office/powerpoint/2012/main" userId="kaa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34" autoAdjust="0"/>
    <p:restoredTop sz="94660"/>
  </p:normalViewPr>
  <p:slideViewPr>
    <p:cSldViewPr snapToGrid="0">
      <p:cViewPr varScale="1">
        <p:scale>
          <a:sx n="71" d="100"/>
          <a:sy n="71" d="100"/>
        </p:scale>
        <p:origin x="272" y="40"/>
      </p:cViewPr>
      <p:guideLst/>
    </p:cSldViewPr>
  </p:slideViewPr>
  <p:notesTextViewPr>
    <p:cViewPr>
      <p:scale>
        <a:sx n="3" d="2"/>
        <a:sy n="3" d="2"/>
      </p:scale>
      <p:origin x="0" y="0"/>
    </p:cViewPr>
  </p:notesTextViewPr>
  <p:sorterViewPr>
    <p:cViewPr varScale="1">
      <p:scale>
        <a:sx n="100" d="100"/>
        <a:sy n="100" d="100"/>
      </p:scale>
      <p:origin x="0" y="-39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1852A7-1E75-4F91-840F-2EA70624288F}" type="datetimeFigureOut">
              <a:rPr lang="en-US" smtClean="0"/>
              <a:t>3/2/2016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1B50DE5-C711-4E06-9718-314BE47FD111}" type="slidenum">
              <a:rPr lang="en-US" smtClean="0"/>
              <a:t>‹#›</a:t>
            </a:fld>
            <a:endParaRPr lang="en-US"/>
          </a:p>
        </p:txBody>
      </p:sp>
    </p:spTree>
    <p:extLst>
      <p:ext uri="{BB962C8B-B14F-4D97-AF65-F5344CB8AC3E}">
        <p14:creationId xmlns:p14="http://schemas.microsoft.com/office/powerpoint/2010/main" val="212901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EDF772-35F8-459E-AAB7-5E46565BBE8A}" type="datetimeFigureOut">
              <a:rPr lang="en-US" smtClean="0"/>
              <a:t>3/2/2016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8BB0B0-9BBD-486E-8152-82212722C8F5}" type="slidenum">
              <a:rPr lang="en-US" smtClean="0"/>
              <a:t>‹#›</a:t>
            </a:fld>
            <a:endParaRPr lang="en-US"/>
          </a:p>
        </p:txBody>
      </p:sp>
    </p:spTree>
    <p:extLst>
      <p:ext uri="{BB962C8B-B14F-4D97-AF65-F5344CB8AC3E}">
        <p14:creationId xmlns:p14="http://schemas.microsoft.com/office/powerpoint/2010/main" val="100301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389133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62122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10334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5546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388225"/>
            <a:ext cx="10515600" cy="47887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926931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6E7620-FE3F-4EA8-A7D3-C7F85695E000}"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32611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E7620-FE3F-4EA8-A7D3-C7F85695E000}"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94330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6E7620-FE3F-4EA8-A7D3-C7F85695E000}"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63255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6E7620-FE3F-4EA8-A7D3-C7F85695E000}" type="datetimeFigureOut">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208625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E7620-FE3F-4EA8-A7D3-C7F85695E000}" type="datetimeFigureOut">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84043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6E7620-FE3F-4EA8-A7D3-C7F85695E000}"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429031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6E7620-FE3F-4EA8-A7D3-C7F85695E000}"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1707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E7620-FE3F-4EA8-A7D3-C7F85695E000}" type="datetimeFigureOut">
              <a:rPr lang="en-US" smtClean="0"/>
              <a:t>3/2/2016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865B1-B9A8-471D-8F7A-13DC09899346}" type="slidenum">
              <a:rPr lang="en-US" smtClean="0"/>
              <a:t>‹#›</a:t>
            </a:fld>
            <a:endParaRPr lang="en-US"/>
          </a:p>
        </p:txBody>
      </p:sp>
    </p:spTree>
    <p:extLst>
      <p:ext uri="{BB962C8B-B14F-4D97-AF65-F5344CB8AC3E}">
        <p14:creationId xmlns:p14="http://schemas.microsoft.com/office/powerpoint/2010/main" val="379498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ta2o9a9iz9w"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8YieCo58C9o" TargetMode="External"/><Relationship Id="rId4" Type="http://schemas.openxmlformats.org/officeDocument/2006/relationships/hyperlink" Target="https://youtu.be/8YieCo58C9o"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89" y="1087456"/>
            <a:ext cx="10899984" cy="5507308"/>
          </a:xfrm>
        </p:spPr>
        <p:txBody>
          <a:bodyPr>
            <a:normAutofit/>
          </a:bodyPr>
          <a:lstStyle/>
          <a:p>
            <a:pPr marL="0" indent="0">
              <a:buNone/>
            </a:pPr>
            <a:r>
              <a:rPr lang="en-US" dirty="0"/>
              <a:t>As you come in, please set clicker to channel 44 and then answer the following question (before the lecture starts).</a:t>
            </a:r>
          </a:p>
          <a:p>
            <a:endParaRPr lang="en-US" dirty="0" smtClean="0">
              <a:ea typeface="Cambria Math" panose="02040503050406030204" pitchFamily="18" charset="0"/>
            </a:endParaRPr>
          </a:p>
          <a:p>
            <a:pPr marL="0" indent="0">
              <a:buNone/>
            </a:pPr>
            <a:r>
              <a:rPr lang="en-US" dirty="0" smtClean="0">
                <a:ea typeface="Cambria Math" panose="02040503050406030204" pitchFamily="18" charset="0"/>
              </a:rPr>
              <a:t>Quiz – You are building a house and there is a door mounted on hinges.  Where do you put the door knob?</a:t>
            </a:r>
          </a:p>
          <a:p>
            <a:pPr marL="514350" indent="-514350">
              <a:buFont typeface="+mj-lt"/>
              <a:buAutoNum type="alphaUcPeriod"/>
            </a:pPr>
            <a:r>
              <a:rPr lang="en-US" dirty="0" smtClean="0">
                <a:ea typeface="Cambria Math" panose="02040503050406030204" pitchFamily="18" charset="0"/>
              </a:rPr>
              <a:t>On the edge of the door near the hinges</a:t>
            </a:r>
          </a:p>
          <a:p>
            <a:pPr marL="514350" indent="-514350">
              <a:buFont typeface="+mj-lt"/>
              <a:buAutoNum type="alphaUcPeriod"/>
            </a:pPr>
            <a:r>
              <a:rPr lang="en-US" dirty="0" smtClean="0">
                <a:ea typeface="Cambria Math" panose="02040503050406030204" pitchFamily="18" charset="0"/>
              </a:rPr>
              <a:t>On the edge of the door away from the hinges</a:t>
            </a:r>
          </a:p>
          <a:p>
            <a:pPr marL="514350" indent="-514350">
              <a:buFont typeface="+mj-lt"/>
              <a:buAutoNum type="alphaUcPeriod"/>
            </a:pPr>
            <a:r>
              <a:rPr lang="en-US" dirty="0" smtClean="0">
                <a:ea typeface="Cambria Math" panose="02040503050406030204" pitchFamily="18" charset="0"/>
              </a:rPr>
              <a:t>On the middle of the door.</a:t>
            </a:r>
          </a:p>
        </p:txBody>
      </p:sp>
      <p:sp>
        <p:nvSpPr>
          <p:cNvPr id="2" name="Title 1"/>
          <p:cNvSpPr>
            <a:spLocks noGrp="1"/>
          </p:cNvSpPr>
          <p:nvPr>
            <p:ph type="title"/>
          </p:nvPr>
        </p:nvSpPr>
        <p:spPr>
          <a:xfrm>
            <a:off x="22208" y="0"/>
            <a:ext cx="12169792" cy="1087456"/>
          </a:xfrm>
        </p:spPr>
        <p:txBody>
          <a:bodyPr>
            <a:normAutofit/>
          </a:bodyPr>
          <a:lstStyle/>
          <a:p>
            <a:pPr algn="ctr"/>
            <a:r>
              <a:rPr lang="en-US" sz="5400" dirty="0" smtClean="0"/>
              <a:t>Rotation</a:t>
            </a:r>
            <a:endParaRPr lang="en-US" sz="5400" dirty="0"/>
          </a:p>
        </p:txBody>
      </p:sp>
      <p:sp>
        <p:nvSpPr>
          <p:cNvPr id="4" name="TextBox 3"/>
          <p:cNvSpPr txBox="1"/>
          <p:nvPr/>
        </p:nvSpPr>
        <p:spPr>
          <a:xfrm>
            <a:off x="11193381" y="3539953"/>
            <a:ext cx="384313"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767627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102" y="1623059"/>
            <a:ext cx="6325728" cy="3733801"/>
          </a:xfrm>
        </p:spPr>
        <p:txBody>
          <a:bodyPr>
            <a:normAutofit/>
          </a:bodyPr>
          <a:lstStyle/>
          <a:p>
            <a:r>
              <a:rPr lang="en-US" dirty="0" smtClean="0"/>
              <a:t>Quiz – what is the </a:t>
            </a:r>
            <a:r>
              <a:rPr lang="en-US" b="1" dirty="0" smtClean="0"/>
              <a:t>angular</a:t>
            </a:r>
            <a:r>
              <a:rPr lang="en-US" dirty="0" smtClean="0"/>
              <a:t> speed of the hour hand on this clock?</a:t>
            </a:r>
          </a:p>
          <a:p>
            <a:pPr marL="514350" indent="-514350">
              <a:buFont typeface="+mj-lt"/>
              <a:buAutoNum type="alphaUcPeriod"/>
            </a:pPr>
            <a:r>
              <a:rPr lang="en-US" dirty="0" smtClean="0"/>
              <a:t>0.105 rad/s</a:t>
            </a:r>
          </a:p>
          <a:p>
            <a:pPr marL="514350" indent="-514350">
              <a:buFont typeface="+mj-lt"/>
              <a:buAutoNum type="alphaUcPeriod"/>
            </a:pPr>
            <a:r>
              <a:rPr lang="en-US" dirty="0" smtClean="0"/>
              <a:t>0.0017 rad/s</a:t>
            </a:r>
          </a:p>
          <a:p>
            <a:pPr marL="514350" indent="-514350">
              <a:buFont typeface="+mj-lt"/>
              <a:buAutoNum type="alphaUcPeriod"/>
            </a:pPr>
            <a:r>
              <a:rPr lang="en-US" dirty="0" smtClean="0"/>
              <a:t>1.5×10</a:t>
            </a:r>
            <a:r>
              <a:rPr lang="en-US" baseline="30000" dirty="0" smtClean="0"/>
              <a:t>-4</a:t>
            </a:r>
            <a:r>
              <a:rPr lang="en-US" dirty="0" smtClean="0"/>
              <a:t> rad/s</a:t>
            </a:r>
          </a:p>
          <a:p>
            <a:pPr marL="514350" indent="-514350">
              <a:buFont typeface="+mj-lt"/>
              <a:buAutoNum type="alphaUcPeriod"/>
            </a:pPr>
            <a:r>
              <a:rPr lang="en-US" dirty="0" smtClean="0"/>
              <a:t>7.3×10</a:t>
            </a:r>
            <a:r>
              <a:rPr lang="en-US" baseline="30000" dirty="0" smtClean="0"/>
              <a:t>-5</a:t>
            </a:r>
            <a:r>
              <a:rPr lang="en-US" dirty="0" smtClean="0"/>
              <a:t> </a:t>
            </a:r>
            <a:r>
              <a:rPr lang="en-US" dirty="0"/>
              <a:t>rad/s</a:t>
            </a:r>
          </a:p>
          <a:p>
            <a:pPr marL="514350" indent="-514350">
              <a:buFont typeface="+mj-lt"/>
              <a:buAutoNum type="alphaUcPeriod"/>
            </a:pPr>
            <a:endParaRPr lang="en-US" dirty="0" smtClean="0"/>
          </a:p>
          <a:p>
            <a:pPr marL="514350" indent="-514350">
              <a:buFont typeface="+mj-lt"/>
              <a:buAutoNum type="alphaUcPeriod"/>
            </a:pPr>
            <a:endParaRPr lang="en-US" dirty="0"/>
          </a:p>
          <a:p>
            <a:endParaRPr lang="en-US" dirty="0" smtClean="0"/>
          </a:p>
        </p:txBody>
      </p:sp>
      <p:sp>
        <p:nvSpPr>
          <p:cNvPr id="2" name="Title 1"/>
          <p:cNvSpPr>
            <a:spLocks noGrp="1"/>
          </p:cNvSpPr>
          <p:nvPr>
            <p:ph type="title"/>
          </p:nvPr>
        </p:nvSpPr>
        <p:spPr>
          <a:xfrm>
            <a:off x="255181" y="0"/>
            <a:ext cx="11681637" cy="1149927"/>
          </a:xfrm>
        </p:spPr>
        <p:txBody>
          <a:bodyPr>
            <a:normAutofit/>
          </a:bodyPr>
          <a:lstStyle/>
          <a:p>
            <a:pPr algn="ctr"/>
            <a:r>
              <a:rPr lang="en-US" sz="5400" dirty="0" smtClean="0"/>
              <a:t>Relating Linear and Angular Variables</a:t>
            </a:r>
            <a:endParaRPr lang="en-US" sz="5400" dirty="0"/>
          </a:p>
        </p:txBody>
      </p:sp>
      <p:sp>
        <p:nvSpPr>
          <p:cNvPr id="4" name="Rectangle 3"/>
          <p:cNvSpPr/>
          <p:nvPr/>
        </p:nvSpPr>
        <p:spPr>
          <a:xfrm>
            <a:off x="11008242" y="2339162"/>
            <a:ext cx="928577" cy="1743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mt-st.rfclipart.com/image/big/ec-e9-d4/office-wall-clock-with-second-hand-Download-Royalty-free-Vector-File-EPS-115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5397" y="1714500"/>
            <a:ext cx="3778105" cy="383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236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744" y="1490870"/>
            <a:ext cx="6741042" cy="5128591"/>
          </a:xfrm>
        </p:spPr>
        <p:txBody>
          <a:bodyPr>
            <a:normAutofit lnSpcReduction="10000"/>
          </a:bodyPr>
          <a:lstStyle/>
          <a:p>
            <a:r>
              <a:rPr lang="en-US" dirty="0" smtClean="0">
                <a:ea typeface="Cambria Math" panose="02040503050406030204" pitchFamily="18" charset="0"/>
              </a:rPr>
              <a:t>We have been talking about angular velocity as a scalar, but the axis of rotation defines a direction.  Rotate bicycle wheel with different orientations.</a:t>
            </a:r>
          </a:p>
          <a:p>
            <a:r>
              <a:rPr lang="en-US" dirty="0" smtClean="0">
                <a:ea typeface="Cambria Math" panose="02040503050406030204" pitchFamily="18" charset="0"/>
              </a:rPr>
              <a:t>We use the right hand rule to define the direction of the vector. </a:t>
            </a:r>
          </a:p>
          <a:p>
            <a:r>
              <a:rPr lang="en-US" dirty="0" smtClean="0">
                <a:ea typeface="Cambria Math" panose="02040503050406030204" pitchFamily="18" charset="0"/>
              </a:rPr>
              <a:t>Wrap your right hand around the axis with your fingers pointing in the direction of rotation. Your thumb then points in the direction of the angular velocity.</a:t>
            </a:r>
          </a:p>
          <a:p>
            <a:r>
              <a:rPr lang="en-US" dirty="0" smtClean="0">
                <a:ea typeface="Cambria Math" panose="02040503050406030204" pitchFamily="18" charset="0"/>
              </a:rPr>
              <a:t>You can sum two angular velocities using the usual rules for vector addition.  This also works for angular acceleration.</a:t>
            </a:r>
          </a:p>
          <a:p>
            <a:endParaRPr lang="en-US" dirty="0" smtClean="0">
              <a:ea typeface="Cambria Math" panose="02040503050406030204" pitchFamily="18" charset="0"/>
            </a:endParaRPr>
          </a:p>
        </p:txBody>
      </p:sp>
      <p:sp>
        <p:nvSpPr>
          <p:cNvPr id="2" name="Title 1"/>
          <p:cNvSpPr>
            <a:spLocks noGrp="1"/>
          </p:cNvSpPr>
          <p:nvPr>
            <p:ph type="title"/>
          </p:nvPr>
        </p:nvSpPr>
        <p:spPr>
          <a:xfrm>
            <a:off x="22208" y="0"/>
            <a:ext cx="12169792" cy="1370874"/>
          </a:xfrm>
        </p:spPr>
        <p:txBody>
          <a:bodyPr>
            <a:normAutofit/>
          </a:bodyPr>
          <a:lstStyle/>
          <a:p>
            <a:pPr algn="ctr"/>
            <a:r>
              <a:rPr lang="en-US" sz="5400" dirty="0" smtClean="0"/>
              <a:t>Angular Velocity as a Vector</a:t>
            </a:r>
            <a:endParaRPr lang="en-US" sz="5400" dirty="0"/>
          </a:p>
        </p:txBody>
      </p:sp>
      <p:pic>
        <p:nvPicPr>
          <p:cNvPr id="3076" name="Picture 4" descr="http://hyperphysics.phy-astr.gsu.edu/hbase/imgmec/rve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565" y="1746434"/>
            <a:ext cx="4423513" cy="409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03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744" y="1490871"/>
            <a:ext cx="11163220" cy="795130"/>
          </a:xfrm>
        </p:spPr>
        <p:txBody>
          <a:bodyPr>
            <a:normAutofit lnSpcReduction="10000"/>
          </a:bodyPr>
          <a:lstStyle/>
          <a:p>
            <a:r>
              <a:rPr lang="en-US" dirty="0" smtClean="0">
                <a:ea typeface="Cambria Math" panose="02040503050406030204" pitchFamily="18" charset="0"/>
              </a:rPr>
              <a:t>We can integrate the equations for angular motion just like we do for linear motion.  For constant acceleration we have:</a:t>
            </a:r>
          </a:p>
          <a:p>
            <a:endParaRPr lang="en-US" dirty="0" smtClean="0">
              <a:ea typeface="Cambria Math" panose="02040503050406030204" pitchFamily="18" charset="0"/>
            </a:endParaRPr>
          </a:p>
        </p:txBody>
      </p:sp>
      <p:sp>
        <p:nvSpPr>
          <p:cNvPr id="2" name="Title 1"/>
          <p:cNvSpPr>
            <a:spLocks noGrp="1"/>
          </p:cNvSpPr>
          <p:nvPr>
            <p:ph type="title"/>
          </p:nvPr>
        </p:nvSpPr>
        <p:spPr>
          <a:xfrm>
            <a:off x="22208" y="0"/>
            <a:ext cx="12169792" cy="1370874"/>
          </a:xfrm>
        </p:spPr>
        <p:txBody>
          <a:bodyPr>
            <a:normAutofit/>
          </a:bodyPr>
          <a:lstStyle/>
          <a:p>
            <a:pPr algn="ctr"/>
            <a:r>
              <a:rPr lang="en-US" sz="5400" dirty="0" smtClean="0"/>
              <a:t>Constant Angular Acceleration</a:t>
            </a:r>
            <a:endParaRPr lang="en-US" sz="5400" dirty="0"/>
          </a:p>
        </p:txBody>
      </p:sp>
      <p:pic>
        <p:nvPicPr>
          <p:cNvPr id="6" name="Picture 5"/>
          <p:cNvPicPr>
            <a:picLocks noChangeAspect="1" noChangeArrowheads="1"/>
          </p:cNvPicPr>
          <p:nvPr/>
        </p:nvPicPr>
        <p:blipFill rotWithShape="1">
          <a:blip r:embed="rId2"/>
          <a:srcRect l="13580" t="15322" r="63923" b="10698"/>
          <a:stretch/>
        </p:blipFill>
        <p:spPr bwMode="auto">
          <a:xfrm>
            <a:off x="838200" y="2456918"/>
            <a:ext cx="4503036" cy="4030690"/>
          </a:xfrm>
          <a:prstGeom prst="rect">
            <a:avLst/>
          </a:prstGeom>
          <a:noFill/>
          <a:ln w="9525">
            <a:noFill/>
            <a:round/>
            <a:headEnd/>
            <a:tailEnd/>
          </a:ln>
        </p:spPr>
      </p:pic>
      <p:pic>
        <p:nvPicPr>
          <p:cNvPr id="7" name="Picture 6"/>
          <p:cNvPicPr>
            <a:picLocks noChangeAspect="1" noChangeArrowheads="1"/>
          </p:cNvPicPr>
          <p:nvPr/>
        </p:nvPicPr>
        <p:blipFill rotWithShape="1">
          <a:blip r:embed="rId2"/>
          <a:srcRect l="63687" t="15322" r="14208" b="10120"/>
          <a:stretch/>
        </p:blipFill>
        <p:spPr bwMode="auto">
          <a:xfrm>
            <a:off x="5541816" y="2456918"/>
            <a:ext cx="4433455" cy="4070578"/>
          </a:xfrm>
          <a:prstGeom prst="rect">
            <a:avLst/>
          </a:prstGeom>
          <a:noFill/>
          <a:ln w="9525">
            <a:noFill/>
            <a:round/>
            <a:headEnd/>
            <a:tailEnd/>
          </a:ln>
        </p:spPr>
      </p:pic>
    </p:spTree>
    <p:extLst>
      <p:ext uri="{BB962C8B-B14F-4D97-AF65-F5344CB8AC3E}">
        <p14:creationId xmlns:p14="http://schemas.microsoft.com/office/powerpoint/2010/main" val="1343097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181" y="1252386"/>
                <a:ext cx="11348000" cy="5162268"/>
              </a:xfrm>
            </p:spPr>
            <p:txBody>
              <a:bodyPr>
                <a:normAutofit lnSpcReduction="10000"/>
              </a:bodyPr>
              <a:lstStyle/>
              <a:p>
                <a:r>
                  <a:rPr lang="en-US" dirty="0" smtClean="0"/>
                  <a:t>For a rigid body, all points in the body are described by the same angular displacements, angular velocity, and angular acceleration.  However, the linear motion of the different points is quite different.  For example, points on the outer edge of the bicycle wheel move much faster than points near the axle.</a:t>
                </a:r>
              </a:p>
              <a:p>
                <a:r>
                  <a:rPr lang="en-US" dirty="0" smtClean="0"/>
                  <a:t>There are simple relations that describe the linear motion of a point on a rigid rotating body based on the angular variables and the distance of the point from the rotation axis = the radius </a:t>
                </a:r>
                <a:r>
                  <a:rPr lang="en-US" i="1" dirty="0" smtClean="0"/>
                  <a:t>r</a:t>
                </a:r>
                <a:r>
                  <a:rPr lang="en-US" dirty="0" smtClean="0"/>
                  <a:t>.</a:t>
                </a:r>
              </a:p>
              <a:p>
                <a:pPr>
                  <a:spcAft>
                    <a:spcPts val="1200"/>
                  </a:spcAft>
                </a:pPr>
                <a:r>
                  <a:rPr lang="en-US" b="1" dirty="0" smtClean="0"/>
                  <a:t>Position</a:t>
                </a:r>
                <a:r>
                  <a:rPr lang="en-US" dirty="0" smtClean="0"/>
                  <a:t> – any point on the body will move along a circular arc.  As the body rotates through an angle </a:t>
                </a:r>
                <a:r>
                  <a:rPr lang="el-GR" dirty="0" smtClean="0"/>
                  <a:t>θ</a:t>
                </a:r>
                <a:r>
                  <a:rPr lang="en-US" dirty="0" smtClean="0"/>
                  <a:t>, the point will move a distance along the arc</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𝑟</m:t>
                      </m:r>
                    </m:oMath>
                  </m:oMathPara>
                </a14:m>
                <a:endParaRPr lang="en-US" dirty="0" smtClean="0"/>
              </a:p>
              <a:p>
                <a:r>
                  <a:rPr lang="en-US" dirty="0" smtClean="0"/>
                  <a:t>Remember that </a:t>
                </a:r>
                <a:r>
                  <a:rPr lang="el-GR" dirty="0" smtClean="0"/>
                  <a:t>θ</a:t>
                </a:r>
                <a:r>
                  <a:rPr lang="en-US" dirty="0" smtClean="0"/>
                  <a:t> must be in radians.</a:t>
                </a:r>
              </a:p>
              <a:p>
                <a:pPr marL="514350" indent="-514350">
                  <a:buFont typeface="+mj-lt"/>
                  <a:buAutoNum type="alphaUcPeriod"/>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181" y="1252386"/>
                <a:ext cx="11348000" cy="5162268"/>
              </a:xfrm>
              <a:blipFill>
                <a:blip r:embed="rId2"/>
                <a:stretch>
                  <a:fillRect l="-967" t="-2597" r="-1720"/>
                </a:stretch>
              </a:blipFill>
            </p:spPr>
            <p:txBody>
              <a:bodyPr/>
              <a:lstStyle/>
              <a:p>
                <a:r>
                  <a:rPr lang="en-US">
                    <a:noFill/>
                  </a:rPr>
                  <a:t> </a:t>
                </a:r>
              </a:p>
            </p:txBody>
          </p:sp>
        </mc:Fallback>
      </mc:AlternateContent>
      <p:sp>
        <p:nvSpPr>
          <p:cNvPr id="2" name="Title 1"/>
          <p:cNvSpPr>
            <a:spLocks noGrp="1"/>
          </p:cNvSpPr>
          <p:nvPr>
            <p:ph type="title"/>
          </p:nvPr>
        </p:nvSpPr>
        <p:spPr>
          <a:xfrm>
            <a:off x="255181" y="0"/>
            <a:ext cx="11681637" cy="1149927"/>
          </a:xfrm>
        </p:spPr>
        <p:txBody>
          <a:bodyPr>
            <a:normAutofit/>
          </a:bodyPr>
          <a:lstStyle/>
          <a:p>
            <a:pPr algn="ctr"/>
            <a:r>
              <a:rPr lang="en-US" sz="5400" dirty="0" smtClean="0"/>
              <a:t>Relating Linear and Angular Variables</a:t>
            </a:r>
            <a:endParaRPr lang="en-US" sz="5400" dirty="0"/>
          </a:p>
        </p:txBody>
      </p:sp>
    </p:spTree>
    <p:extLst>
      <p:ext uri="{BB962C8B-B14F-4D97-AF65-F5344CB8AC3E}">
        <p14:creationId xmlns:p14="http://schemas.microsoft.com/office/powerpoint/2010/main" val="24409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181" y="2369985"/>
                <a:ext cx="11348000" cy="3537329"/>
              </a:xfrm>
            </p:spPr>
            <p:txBody>
              <a:bodyPr>
                <a:normAutofit/>
              </a:bodyPr>
              <a:lstStyle/>
              <a:p>
                <a:pPr>
                  <a:spcAft>
                    <a:spcPts val="1200"/>
                  </a:spcAft>
                </a:pPr>
                <a:r>
                  <a:rPr lang="en-US" b="1" dirty="0" smtClean="0"/>
                  <a:t>Speed</a:t>
                </a:r>
                <a:r>
                  <a:rPr lang="en-US" dirty="0" smtClean="0"/>
                  <a:t> – differentiating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𝑟</m:t>
                    </m:r>
                  </m:oMath>
                </a14:m>
                <a:r>
                  <a:rPr lang="en-US" dirty="0" smtClean="0"/>
                  <a:t>, we find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𝑑𝑠</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rPr>
                          <m:t>𝑑𝑡</m:t>
                        </m:r>
                      </m:den>
                    </m:f>
                    <m:r>
                      <a:rPr lang="en-US" b="0" i="1" smtClean="0">
                        <a:latin typeface="Cambria Math" panose="02040503050406030204" pitchFamily="18" charset="0"/>
                      </a:rPr>
                      <m:t>𝑟</m:t>
                    </m:r>
                  </m:oMath>
                </a14:m>
                <a:r>
                  <a:rPr lang="en-US" dirty="0" smtClean="0"/>
                  <a:t>.  </a:t>
                </a:r>
              </a:p>
              <a:p>
                <a:pPr>
                  <a:spcAft>
                    <a:spcPts val="1200"/>
                  </a:spcAft>
                </a:pPr>
                <a:r>
                  <a:rPr lang="en-US" dirty="0" smtClean="0"/>
                  <a:t>But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𝑑𝑠</m:t>
                        </m:r>
                      </m:num>
                      <m:den>
                        <m:r>
                          <a:rPr lang="en-US" i="1">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smtClean="0"/>
                  <a:t>  is the linear speed of the point and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num>
                      <m:den>
                        <m:r>
                          <a:rPr lang="en-US" i="1">
                            <a:latin typeface="Cambria Math" panose="02040503050406030204" pitchFamily="18" charset="0"/>
                          </a:rPr>
                          <m:t>𝑑𝑡</m:t>
                        </m:r>
                      </m:den>
                    </m:f>
                    <m:r>
                      <a:rPr lang="en-US" b="0" i="0"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ω</m:t>
                    </m:r>
                  </m:oMath>
                </a14:m>
                <a:r>
                  <a:rPr lang="en-US" dirty="0" smtClean="0"/>
                  <a:t> = angular velocity, so we find   </a:t>
                </a:r>
                <a14:m>
                  <m:oMath xmlns:m="http://schemas.openxmlformats.org/officeDocument/2006/math">
                    <m:r>
                      <a:rPr lang="en-US" b="1" i="1" smtClean="0">
                        <a:latin typeface="Cambria Math" panose="02040503050406030204" pitchFamily="18" charset="0"/>
                      </a:rPr>
                      <m:t>𝒗</m:t>
                    </m:r>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𝝎</m:t>
                    </m:r>
                    <m:r>
                      <a:rPr lang="en-US" b="1" i="1" smtClean="0">
                        <a:latin typeface="Cambria Math" panose="02040503050406030204" pitchFamily="18" charset="0"/>
                        <a:ea typeface="Cambria Math" panose="02040503050406030204" pitchFamily="18" charset="0"/>
                      </a:rPr>
                      <m:t>𝒓</m:t>
                    </m:r>
                  </m:oMath>
                </a14:m>
                <a:r>
                  <a:rPr lang="en-US" dirty="0" smtClean="0"/>
                  <a:t>.</a:t>
                </a:r>
              </a:p>
              <a:p>
                <a:pPr marL="0" indent="0">
                  <a:buNone/>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181" y="2369985"/>
                <a:ext cx="11348000" cy="3537329"/>
              </a:xfrm>
              <a:blipFill rotWithShape="0">
                <a:blip r:embed="rId2"/>
                <a:stretch>
                  <a:fillRect l="-967"/>
                </a:stretch>
              </a:blipFill>
            </p:spPr>
            <p:txBody>
              <a:bodyPr/>
              <a:lstStyle/>
              <a:p>
                <a:r>
                  <a:rPr lang="en-US">
                    <a:noFill/>
                  </a:rPr>
                  <a:t> </a:t>
                </a:r>
              </a:p>
            </p:txBody>
          </p:sp>
        </mc:Fallback>
      </mc:AlternateContent>
      <p:sp>
        <p:nvSpPr>
          <p:cNvPr id="2" name="Title 1"/>
          <p:cNvSpPr>
            <a:spLocks noGrp="1"/>
          </p:cNvSpPr>
          <p:nvPr>
            <p:ph type="title"/>
          </p:nvPr>
        </p:nvSpPr>
        <p:spPr>
          <a:xfrm>
            <a:off x="255181" y="0"/>
            <a:ext cx="11681637" cy="1149927"/>
          </a:xfrm>
        </p:spPr>
        <p:txBody>
          <a:bodyPr>
            <a:normAutofit/>
          </a:bodyPr>
          <a:lstStyle/>
          <a:p>
            <a:pPr algn="ctr"/>
            <a:r>
              <a:rPr lang="en-US" sz="5400" dirty="0" smtClean="0"/>
              <a:t>Relating Linear and Angular Variables</a:t>
            </a:r>
            <a:endParaRPr lang="en-US" sz="5400" dirty="0"/>
          </a:p>
        </p:txBody>
      </p:sp>
    </p:spTree>
    <p:extLst>
      <p:ext uri="{BB962C8B-B14F-4D97-AF65-F5344CB8AC3E}">
        <p14:creationId xmlns:p14="http://schemas.microsoft.com/office/powerpoint/2010/main" val="35429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181" y="1252386"/>
                <a:ext cx="7279094" cy="5162268"/>
              </a:xfrm>
            </p:spPr>
            <p:txBody>
              <a:bodyPr>
                <a:normAutofit/>
              </a:bodyPr>
              <a:lstStyle/>
              <a:p>
                <a:pPr>
                  <a:spcAft>
                    <a:spcPts val="1200"/>
                  </a:spcAft>
                </a:pPr>
                <a:r>
                  <a:rPr lang="en-US" b="1" dirty="0" smtClean="0"/>
                  <a:t>Acceleration</a:t>
                </a:r>
                <a:r>
                  <a:rPr lang="en-US" dirty="0" smtClean="0"/>
                  <a:t> – differentiating </a:t>
                </a:r>
                <a14:m>
                  <m:oMath xmlns:m="http://schemas.openxmlformats.org/officeDocument/2006/math">
                    <m:r>
                      <a:rPr lang="en-US" b="0" i="1">
                        <a:latin typeface="Cambria Math" panose="02040503050406030204" pitchFamily="18" charset="0"/>
                      </a:rPr>
                      <m:t>𝑣</m:t>
                    </m:r>
                    <m:r>
                      <a:rPr lang="en-US" b="0" i="1">
                        <a:latin typeface="Cambria Math" panose="02040503050406030204" pitchFamily="18" charset="0"/>
                      </a:rPr>
                      <m:t>=</m:t>
                    </m:r>
                    <m:r>
                      <a:rPr lang="en-US" b="0" i="1">
                        <a:latin typeface="Cambria Math" panose="02040503050406030204" pitchFamily="18" charset="0"/>
                        <a:ea typeface="Cambria Math" panose="02040503050406030204" pitchFamily="18" charset="0"/>
                      </a:rPr>
                      <m:t>𝜔</m:t>
                    </m:r>
                    <m:r>
                      <a:rPr lang="en-US" b="0" i="1">
                        <a:latin typeface="Cambria Math" panose="02040503050406030204" pitchFamily="18" charset="0"/>
                        <a:ea typeface="Cambria Math" panose="02040503050406030204" pitchFamily="18" charset="0"/>
                      </a:rPr>
                      <m:t>𝑟</m:t>
                    </m:r>
                  </m:oMath>
                </a14:m>
                <a:r>
                  <a:rPr lang="en-US" dirty="0" smtClean="0"/>
                  <a:t>, we find</a:t>
                </a:r>
              </a:p>
              <a:p>
                <a:pPr marL="0" indent="0" algn="ctr">
                  <a:spcAft>
                    <a:spcPts val="1200"/>
                  </a:spcAft>
                  <a:buNone/>
                </a:pPr>
                <a:r>
                  <a:rPr lang="en-US" dirty="0" smtClean="0"/>
                  <a:t>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𝑑𝑣</m:t>
                        </m:r>
                      </m:num>
                      <m:den>
                        <m:r>
                          <a:rPr lang="en-US" sz="3200" b="0" i="1" smtClean="0">
                            <a:latin typeface="Cambria Math" panose="02040503050406030204" pitchFamily="18" charset="0"/>
                          </a:rPr>
                          <m:t>𝑑𝑡</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m:t>
                        </m:r>
                        <m:r>
                          <a:rPr lang="en-US" sz="3200" b="0" i="1" smtClean="0">
                            <a:latin typeface="Cambria Math" panose="02040503050406030204" pitchFamily="18" charset="0"/>
                            <a:ea typeface="Cambria Math" panose="02040503050406030204" pitchFamily="18" charset="0"/>
                          </a:rPr>
                          <m:t>𝜔</m:t>
                        </m:r>
                      </m:num>
                      <m:den>
                        <m:r>
                          <a:rPr lang="en-US" sz="3200" b="0" i="1" smtClean="0">
                            <a:latin typeface="Cambria Math" panose="02040503050406030204" pitchFamily="18" charset="0"/>
                          </a:rPr>
                          <m:t>𝑑𝑡</m:t>
                        </m:r>
                      </m:den>
                    </m:f>
                    <m:r>
                      <a:rPr lang="en-US" sz="3200" b="0" i="1" smtClean="0">
                        <a:latin typeface="Cambria Math" panose="02040503050406030204" pitchFamily="18" charset="0"/>
                      </a:rPr>
                      <m:t>𝑟</m:t>
                    </m:r>
                    <m:r>
                      <a:rPr lang="en-US" sz="3200" b="0" i="1" smtClean="0">
                        <a:latin typeface="Cambria Math" panose="02040503050406030204" pitchFamily="18" charset="0"/>
                      </a:rPr>
                      <m:t>  →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𝑎</m:t>
                        </m:r>
                      </m:e>
                      <m:sub>
                        <m:r>
                          <a:rPr lang="en-US" sz="3200" b="0" i="1" smtClean="0">
                            <a:latin typeface="Cambria Math" panose="02040503050406030204" pitchFamily="18" charset="0"/>
                          </a:rPr>
                          <m:t>𝑡</m:t>
                        </m:r>
                      </m:sub>
                    </m:sSub>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r>
                      <a:rPr lang="en-US" sz="3200" b="0" i="1" smtClean="0">
                        <a:latin typeface="Cambria Math" panose="02040503050406030204" pitchFamily="18" charset="0"/>
                      </a:rPr>
                      <m:t>𝑟</m:t>
                    </m:r>
                  </m:oMath>
                </a14:m>
                <a:endParaRPr lang="en-US" dirty="0" smtClean="0"/>
              </a:p>
              <a:p>
                <a:pPr>
                  <a:spcAft>
                    <a:spcPts val="1200"/>
                  </a:spcAft>
                </a:pPr>
                <a:r>
                  <a:rPr lang="en-US" dirty="0" smtClean="0"/>
                  <a:t>This is the component of acceleration along the edge of the circle = tangential acceleration.</a:t>
                </a:r>
              </a:p>
              <a:p>
                <a:pPr>
                  <a:spcAft>
                    <a:spcPts val="1200"/>
                  </a:spcAft>
                </a:pPr>
                <a:r>
                  <a:rPr lang="en-US" dirty="0" smtClean="0"/>
                  <a:t>The component of acceleration towards the rotation axis = radial acceleration, we found already from circular motion</a:t>
                </a:r>
              </a:p>
              <a:p>
                <a:pPr marL="0" indent="0">
                  <a:spcAft>
                    <a:spcPts val="1200"/>
                  </a:spcAft>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𝑟</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𝑟</m:t>
                      </m:r>
                    </m:oMath>
                  </m:oMathPara>
                </a14:m>
                <a:endParaRPr lang="en-US" dirty="0" smtClean="0"/>
              </a:p>
              <a:p>
                <a:pPr marL="0" indent="0">
                  <a:buNone/>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181" y="1252386"/>
                <a:ext cx="7279094" cy="5162268"/>
              </a:xfrm>
              <a:blipFill rotWithShape="0">
                <a:blip r:embed="rId2"/>
                <a:stretch>
                  <a:fillRect l="-1508" t="-1889" r="-2513"/>
                </a:stretch>
              </a:blipFill>
            </p:spPr>
            <p:txBody>
              <a:bodyPr/>
              <a:lstStyle/>
              <a:p>
                <a:r>
                  <a:rPr lang="en-US">
                    <a:noFill/>
                  </a:rPr>
                  <a:t> </a:t>
                </a:r>
              </a:p>
            </p:txBody>
          </p:sp>
        </mc:Fallback>
      </mc:AlternateContent>
      <p:sp>
        <p:nvSpPr>
          <p:cNvPr id="2" name="Title 1"/>
          <p:cNvSpPr>
            <a:spLocks noGrp="1"/>
          </p:cNvSpPr>
          <p:nvPr>
            <p:ph type="title"/>
          </p:nvPr>
        </p:nvSpPr>
        <p:spPr>
          <a:xfrm>
            <a:off x="255181" y="0"/>
            <a:ext cx="11681637" cy="1149927"/>
          </a:xfrm>
        </p:spPr>
        <p:txBody>
          <a:bodyPr>
            <a:normAutofit/>
          </a:bodyPr>
          <a:lstStyle/>
          <a:p>
            <a:pPr algn="ctr"/>
            <a:r>
              <a:rPr lang="en-US" sz="5400" dirty="0" smtClean="0"/>
              <a:t>Relating Linear and Angular Variables</a:t>
            </a:r>
            <a:endParaRPr lang="en-US" sz="5400" dirty="0"/>
          </a:p>
        </p:txBody>
      </p:sp>
      <p:pic>
        <p:nvPicPr>
          <p:cNvPr id="4" name="Picture 3"/>
          <p:cNvPicPr>
            <a:picLocks noChangeAspect="1" noChangeArrowheads="1"/>
          </p:cNvPicPr>
          <p:nvPr/>
        </p:nvPicPr>
        <p:blipFill rotWithShape="1">
          <a:blip r:embed="rId3"/>
          <a:srcRect l="4955" t="49685" r="1267" b="7192"/>
          <a:stretch/>
        </p:blipFill>
        <p:spPr bwMode="auto">
          <a:xfrm>
            <a:off x="7629525" y="1743075"/>
            <a:ext cx="4562475" cy="4114020"/>
          </a:xfrm>
          <a:prstGeom prst="rect">
            <a:avLst/>
          </a:prstGeom>
          <a:noFill/>
          <a:ln w="9525">
            <a:noFill/>
            <a:round/>
            <a:headEnd/>
            <a:tailEnd/>
          </a:ln>
        </p:spPr>
      </p:pic>
    </p:spTree>
    <p:extLst>
      <p:ext uri="{BB962C8B-B14F-4D97-AF65-F5344CB8AC3E}">
        <p14:creationId xmlns:p14="http://schemas.microsoft.com/office/powerpoint/2010/main" val="3401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82" y="1577339"/>
            <a:ext cx="6325728" cy="3649981"/>
          </a:xfrm>
        </p:spPr>
        <p:txBody>
          <a:bodyPr>
            <a:normAutofit/>
          </a:bodyPr>
          <a:lstStyle/>
          <a:p>
            <a:r>
              <a:rPr lang="en-US" dirty="0" smtClean="0"/>
              <a:t>Quiz – what is the </a:t>
            </a:r>
            <a:r>
              <a:rPr lang="en-US" b="1" dirty="0" smtClean="0"/>
              <a:t>linear</a:t>
            </a:r>
            <a:r>
              <a:rPr lang="en-US" dirty="0" smtClean="0"/>
              <a:t> speed of the second hand on this clock?  The second hand is 0.2 m from rotation axis to tip.</a:t>
            </a:r>
          </a:p>
          <a:p>
            <a:pPr marL="514350" indent="-514350">
              <a:buFont typeface="+mj-lt"/>
              <a:buAutoNum type="alphaUcPeriod"/>
            </a:pPr>
            <a:r>
              <a:rPr lang="en-US" dirty="0" smtClean="0"/>
              <a:t>0.021 m/s</a:t>
            </a:r>
          </a:p>
          <a:p>
            <a:pPr marL="514350" indent="-514350">
              <a:buFont typeface="+mj-lt"/>
              <a:buAutoNum type="alphaUcPeriod"/>
            </a:pPr>
            <a:r>
              <a:rPr lang="en-US" dirty="0" smtClean="0"/>
              <a:t>0.105 m/s</a:t>
            </a:r>
          </a:p>
          <a:p>
            <a:pPr marL="514350" indent="-514350">
              <a:buFont typeface="+mj-lt"/>
              <a:buAutoNum type="alphaUcPeriod"/>
            </a:pPr>
            <a:r>
              <a:rPr lang="en-US" dirty="0" smtClean="0"/>
              <a:t>0.021 rad/s</a:t>
            </a:r>
          </a:p>
          <a:p>
            <a:pPr marL="514350" indent="-514350">
              <a:buFont typeface="+mj-lt"/>
              <a:buAutoNum type="alphaUcPeriod"/>
            </a:pPr>
            <a:r>
              <a:rPr lang="en-US" dirty="0" smtClean="0"/>
              <a:t>0.105 rad/s</a:t>
            </a:r>
          </a:p>
          <a:p>
            <a:pPr marL="514350" indent="-514350">
              <a:buFont typeface="+mj-lt"/>
              <a:buAutoNum type="alphaUcPeriod"/>
            </a:pPr>
            <a:endParaRPr lang="en-US" dirty="0" smtClean="0"/>
          </a:p>
          <a:p>
            <a:pPr marL="514350" indent="-514350">
              <a:buFont typeface="+mj-lt"/>
              <a:buAutoNum type="alphaUcPeriod"/>
            </a:pPr>
            <a:endParaRPr lang="en-US" dirty="0"/>
          </a:p>
          <a:p>
            <a:endParaRPr lang="en-US" dirty="0" smtClean="0"/>
          </a:p>
        </p:txBody>
      </p:sp>
      <p:sp>
        <p:nvSpPr>
          <p:cNvPr id="2" name="Title 1"/>
          <p:cNvSpPr>
            <a:spLocks noGrp="1"/>
          </p:cNvSpPr>
          <p:nvPr>
            <p:ph type="title"/>
          </p:nvPr>
        </p:nvSpPr>
        <p:spPr>
          <a:xfrm>
            <a:off x="255181" y="0"/>
            <a:ext cx="11681637" cy="1149927"/>
          </a:xfrm>
        </p:spPr>
        <p:txBody>
          <a:bodyPr>
            <a:normAutofit/>
          </a:bodyPr>
          <a:lstStyle/>
          <a:p>
            <a:pPr algn="ctr"/>
            <a:r>
              <a:rPr lang="en-US" sz="5400" dirty="0" smtClean="0"/>
              <a:t>Relating Linear and Angular Variables</a:t>
            </a:r>
            <a:endParaRPr lang="en-US" sz="5400" dirty="0"/>
          </a:p>
        </p:txBody>
      </p:sp>
      <p:sp>
        <p:nvSpPr>
          <p:cNvPr id="4" name="Rectangle 3"/>
          <p:cNvSpPr/>
          <p:nvPr/>
        </p:nvSpPr>
        <p:spPr>
          <a:xfrm>
            <a:off x="11008242" y="2339162"/>
            <a:ext cx="928577" cy="1743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mt-st.rfclipart.com/image/big/ec-e9-d4/office-wall-clock-with-second-hand-Download-Royalty-free-Vector-File-EPS-115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5397" y="1714500"/>
            <a:ext cx="3778105" cy="383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51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181" y="1577339"/>
                <a:ext cx="6968579" cy="5120641"/>
              </a:xfrm>
            </p:spPr>
            <p:txBody>
              <a:bodyPr>
                <a:normAutofit/>
              </a:bodyPr>
              <a:lstStyle/>
              <a:p>
                <a:r>
                  <a:rPr lang="en-US" dirty="0" smtClean="0"/>
                  <a:t>Rotating objects have kinetic energy.</a:t>
                </a:r>
                <a:endParaRPr lang="en-US" dirty="0"/>
              </a:p>
              <a:p>
                <a:r>
                  <a:rPr lang="en-US" dirty="0" smtClean="0"/>
                  <a:t>We can estimate the kinetic energy by dividing the object into little pieces, then adding up all pieces</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2</m:t>
                              </m:r>
                            </m:sub>
                          </m:sSub>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b="0" i="1" smtClean="0">
                                  <a:latin typeface="Cambria Math" panose="02040503050406030204" pitchFamily="18" charset="0"/>
                                </a:rPr>
                                <m:t>2</m:t>
                              </m:r>
                            </m:sub>
                            <m:sup>
                              <m:r>
                                <a:rPr lang="en-US" i="1">
                                  <a:latin typeface="Cambria Math" panose="02040503050406030204" pitchFamily="18" charset="0"/>
                                </a:rPr>
                                <m:t>2</m:t>
                              </m:r>
                            </m:sup>
                          </m:sSubSup>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3</m:t>
                              </m:r>
                            </m:sub>
                          </m:sSub>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b="0" i="1" smtClean="0">
                                  <a:latin typeface="Cambria Math" panose="02040503050406030204" pitchFamily="18" charset="0"/>
                                </a:rPr>
                                <m:t>3</m:t>
                              </m:r>
                            </m:sub>
                            <m:sup>
                              <m:r>
                                <a:rPr lang="en-US" i="1">
                                  <a:latin typeface="Cambria Math" panose="02040503050406030204" pitchFamily="18" charset="0"/>
                                </a:rPr>
                                <m:t>2</m:t>
                              </m:r>
                            </m:sup>
                          </m:sSubSup>
                          <m:r>
                            <a:rPr lang="en-US" b="0" i="1" smtClean="0">
                              <a:latin typeface="Cambria Math" panose="02040503050406030204" pitchFamily="18" charset="0"/>
                            </a:rPr>
                            <m:t> + …</m:t>
                          </m:r>
                        </m:e>
                      </m:box>
                    </m:oMath>
                  </m:oMathPara>
                </a14:m>
                <a:endParaRPr lang="en-US" dirty="0" smtClean="0"/>
              </a:p>
              <a:p>
                <a:r>
                  <a:rPr lang="en-US" dirty="0" smtClean="0"/>
                  <a:t>Translate this to angular variables </a:t>
                </a:r>
                <a14:m>
                  <m:oMath xmlns:m="http://schemas.openxmlformats.org/officeDocument/2006/math">
                    <m:r>
                      <a:rPr lang="en-US" b="0" i="1">
                        <a:latin typeface="Cambria Math" panose="02040503050406030204" pitchFamily="18" charset="0"/>
                      </a:rPr>
                      <m:t>𝑣</m:t>
                    </m:r>
                    <m:r>
                      <a:rPr lang="en-US" b="0" i="1">
                        <a:latin typeface="Cambria Math" panose="02040503050406030204" pitchFamily="18" charset="0"/>
                      </a:rPr>
                      <m:t>=</m:t>
                    </m:r>
                    <m:r>
                      <a:rPr lang="en-US" b="0" i="1">
                        <a:latin typeface="Cambria Math" panose="02040503050406030204" pitchFamily="18" charset="0"/>
                        <a:ea typeface="Cambria Math" panose="02040503050406030204" pitchFamily="18" charset="0"/>
                      </a:rPr>
                      <m:t>𝜔</m:t>
                    </m:r>
                    <m:r>
                      <a:rPr lang="en-US" b="0" i="1">
                        <a:latin typeface="Cambria Math" panose="02040503050406030204" pitchFamily="18" charset="0"/>
                        <a:ea typeface="Cambria Math" panose="02040503050406030204" pitchFamily="18" charset="0"/>
                      </a:rPr>
                      <m:t>𝑟</m:t>
                    </m:r>
                  </m:oMath>
                </a14:m>
                <a:r>
                  <a:rPr lang="en-US" dirty="0"/>
                  <a:t>.</a:t>
                </a:r>
              </a:p>
              <a:p>
                <a:pPr marL="0" indent="0" algn="ctr">
                  <a:buNone/>
                </a:pPr>
                <a:r>
                  <a:rPr lang="en-US" dirty="0" smtClean="0"/>
                  <a:t> </a:t>
                </a:r>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𝑟</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b="0" i="1" smtClean="0">
                                <a:latin typeface="Cambria Math" panose="02040503050406030204" pitchFamily="18" charset="0"/>
                              </a:rPr>
                              <m:t>2</m:t>
                            </m:r>
                          </m:sub>
                          <m:sup>
                            <m:r>
                              <a:rPr lang="en-US" i="1">
                                <a:latin typeface="Cambria Math" panose="02040503050406030204" pitchFamily="18" charset="0"/>
                              </a:rPr>
                              <m:t>2</m:t>
                            </m:r>
                          </m:sup>
                        </m:sSubSup>
                        <m:r>
                          <a:rPr lang="en-US" b="0" i="1" smtClean="0">
                            <a:latin typeface="Cambria Math" panose="02040503050406030204" pitchFamily="18" charset="0"/>
                          </a:rPr>
                          <m:t> </m:t>
                        </m:r>
                        <m:r>
                          <a:rPr lang="en-US" i="1">
                            <a:latin typeface="Cambria Math" panose="02040503050406030204" pitchFamily="18" charset="0"/>
                          </a:rPr>
                          <m:t>+ …</m:t>
                        </m:r>
                      </m:e>
                    </m:box>
                  </m:oMath>
                </a14:m>
                <a:endParaRPr lang="en-US" dirty="0" smtClean="0"/>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 + …</m:t>
                              </m:r>
                            </m:e>
                          </m:d>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rPr>
                                <m:t>2</m:t>
                              </m:r>
                            </m:sup>
                          </m:sSup>
                        </m:e>
                      </m:box>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1" smtClean="0">
                              <a:latin typeface="Cambria Math" panose="02040503050406030204" pitchFamily="18" charset="0"/>
                            </a:rPr>
                            <m:t>𝐼</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rPr>
                                <m:t>2</m:t>
                              </m:r>
                            </m:sup>
                          </m:sSup>
                        </m:e>
                      </m:box>
                    </m:oMath>
                  </m:oMathPara>
                </a14:m>
                <a:endParaRPr lang="en-US" b="0" dirty="0" smtClean="0"/>
              </a:p>
              <a:p>
                <a:r>
                  <a:rPr lang="en-US" i="1" dirty="0" smtClean="0"/>
                  <a:t>I</a:t>
                </a:r>
                <a:r>
                  <a:rPr lang="en-US" dirty="0" smtClean="0"/>
                  <a:t> = “Rotational inertia” = “moment of inertia”</a:t>
                </a:r>
              </a:p>
              <a:p>
                <a:pPr marL="0" indent="0" algn="ctr">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𝐼</m:t>
                        </m:r>
                        <m:r>
                          <a:rPr lang="en-US" b="0" i="1" smtClean="0">
                            <a:latin typeface="Cambria Math" panose="02040503050406030204" pitchFamily="18" charset="0"/>
                          </a:rPr>
                          <m:t>= </m:t>
                        </m:r>
                        <m:r>
                          <a:rPr lang="en-US" i="1">
                            <a:latin typeface="Cambria Math" panose="02040503050406030204" pitchFamily="18" charset="0"/>
                          </a:rPr>
                          <m:t>𝑚</m:t>
                        </m:r>
                      </m:e>
                      <m:sub>
                        <m:r>
                          <a:rPr lang="en-US" i="1">
                            <a:latin typeface="Cambria Math" panose="02040503050406030204" pitchFamily="18" charset="0"/>
                          </a:rPr>
                          <m:t>1</m:t>
                        </m:r>
                      </m:sub>
                    </m:sSub>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 + …</m:t>
                    </m:r>
                  </m:oMath>
                </a14:m>
                <a:endParaRPr lang="en-US" dirty="0" smtClean="0"/>
              </a:p>
              <a:p>
                <a:pPr marL="514350" indent="-514350">
                  <a:buFont typeface="+mj-lt"/>
                  <a:buAutoNum type="alphaUcPeriod"/>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181" y="1577339"/>
                <a:ext cx="6968579" cy="5120641"/>
              </a:xfrm>
              <a:blipFill>
                <a:blip r:embed="rId3"/>
                <a:stretch>
                  <a:fillRect l="-1575" t="-2024" r="-700"/>
                </a:stretch>
              </a:blipFill>
            </p:spPr>
            <p:txBody>
              <a:bodyPr/>
              <a:lstStyle/>
              <a:p>
                <a:r>
                  <a:rPr lang="en-US">
                    <a:noFill/>
                  </a:rPr>
                  <a:t> </a:t>
                </a:r>
              </a:p>
            </p:txBody>
          </p:sp>
        </mc:Fallback>
      </mc:AlternateContent>
      <p:sp>
        <p:nvSpPr>
          <p:cNvPr id="2" name="Title 1"/>
          <p:cNvSpPr>
            <a:spLocks noGrp="1"/>
          </p:cNvSpPr>
          <p:nvPr>
            <p:ph type="title"/>
          </p:nvPr>
        </p:nvSpPr>
        <p:spPr>
          <a:xfrm>
            <a:off x="255181" y="0"/>
            <a:ext cx="11681637" cy="1149927"/>
          </a:xfrm>
        </p:spPr>
        <p:txBody>
          <a:bodyPr>
            <a:normAutofit/>
          </a:bodyPr>
          <a:lstStyle/>
          <a:p>
            <a:pPr algn="ctr"/>
            <a:r>
              <a:rPr lang="en-US" sz="5400" dirty="0" smtClean="0"/>
              <a:t>Kinetic Energy of Rotation</a:t>
            </a:r>
            <a:endParaRPr lang="en-US" sz="5400" dirty="0"/>
          </a:p>
        </p:txBody>
      </p:sp>
      <p:sp>
        <p:nvSpPr>
          <p:cNvPr id="4" name="Rectangle 3"/>
          <p:cNvSpPr/>
          <p:nvPr/>
        </p:nvSpPr>
        <p:spPr>
          <a:xfrm>
            <a:off x="11008242" y="2339162"/>
            <a:ext cx="928577" cy="1743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2o9a9iz9w"/>
          <p:cNvPicPr>
            <a:picLocks noRot="1" noChangeAspect="1"/>
          </p:cNvPicPr>
          <p:nvPr>
            <a:videoFile r:link="rId1"/>
          </p:nvPr>
        </p:nvPicPr>
        <p:blipFill>
          <a:blip r:embed="rId4"/>
          <a:stretch>
            <a:fillRect/>
          </a:stretch>
        </p:blipFill>
        <p:spPr>
          <a:xfrm>
            <a:off x="7415892" y="1404139"/>
            <a:ext cx="4520926" cy="2543021"/>
          </a:xfrm>
          <a:prstGeom prst="rect">
            <a:avLst/>
          </a:prstGeom>
        </p:spPr>
      </p:pic>
    </p:spTree>
    <p:extLst>
      <p:ext uri="{BB962C8B-B14F-4D97-AF65-F5344CB8AC3E}">
        <p14:creationId xmlns:p14="http://schemas.microsoft.com/office/powerpoint/2010/main" val="32781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620981"/>
          </a:xfrm>
        </p:spPr>
        <p:txBody>
          <a:bodyPr>
            <a:normAutofit/>
          </a:bodyPr>
          <a:lstStyle/>
          <a:p>
            <a:pPr algn="ctr"/>
            <a:r>
              <a:rPr lang="en-US" sz="5400" dirty="0" smtClean="0"/>
              <a:t>Topics for Today</a:t>
            </a:r>
            <a:endParaRPr lang="en-US" sz="5400" dirty="0"/>
          </a:p>
        </p:txBody>
      </p:sp>
      <p:sp>
        <p:nvSpPr>
          <p:cNvPr id="3" name="Content Placeholder 2"/>
          <p:cNvSpPr>
            <a:spLocks noGrp="1"/>
          </p:cNvSpPr>
          <p:nvPr>
            <p:ph idx="1"/>
          </p:nvPr>
        </p:nvSpPr>
        <p:spPr>
          <a:xfrm>
            <a:off x="838200" y="1556574"/>
            <a:ext cx="10515601" cy="4900067"/>
          </a:xfrm>
        </p:spPr>
        <p:txBody>
          <a:bodyPr>
            <a:normAutofit/>
          </a:bodyPr>
          <a:lstStyle/>
          <a:p>
            <a:r>
              <a:rPr lang="en-US" sz="3600" dirty="0" smtClean="0"/>
              <a:t>Rotational variables (10-1)</a:t>
            </a:r>
          </a:p>
          <a:p>
            <a:r>
              <a:rPr lang="en-US" sz="3600" dirty="0" smtClean="0"/>
              <a:t>Constant angular acceleration (10-2)</a:t>
            </a:r>
          </a:p>
          <a:p>
            <a:r>
              <a:rPr lang="en-US" sz="3600" dirty="0" smtClean="0"/>
              <a:t>Relating linear and angular variables (10-3)</a:t>
            </a:r>
          </a:p>
          <a:p>
            <a:r>
              <a:rPr lang="en-US" sz="3600" dirty="0" smtClean="0"/>
              <a:t>Kinetic energy of rotation (10-4)</a:t>
            </a:r>
          </a:p>
          <a:p>
            <a:pPr marL="0" indent="0">
              <a:buNone/>
            </a:pPr>
            <a:endParaRPr lang="en-US" sz="3600" dirty="0" smtClean="0"/>
          </a:p>
          <a:p>
            <a:endParaRPr lang="en-US" sz="3600" dirty="0" smtClean="0"/>
          </a:p>
        </p:txBody>
      </p:sp>
    </p:spTree>
    <p:extLst>
      <p:ext uri="{BB962C8B-B14F-4D97-AF65-F5344CB8AC3E}">
        <p14:creationId xmlns:p14="http://schemas.microsoft.com/office/powerpoint/2010/main" val="1547355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740" y="1485900"/>
            <a:ext cx="9060180" cy="4907280"/>
          </a:xfrm>
        </p:spPr>
        <p:txBody>
          <a:bodyPr>
            <a:normAutofit/>
          </a:bodyPr>
          <a:lstStyle/>
          <a:p>
            <a:r>
              <a:rPr lang="en-US" dirty="0" smtClean="0">
                <a:ea typeface="Cambria Math" panose="02040503050406030204" pitchFamily="18" charset="0"/>
              </a:rPr>
              <a:t>Not everything in the universe goes in straight lines.  Some things spin or rotate.  We looked at uniform circular motion, which was a particle moving in a circle at a fixed speed.  Now we will look at solid objects rotating around an axis at variable speeds.  The big concepts in this chapter are “moment of inertia” and “torque”.  You already have some intuition about these.</a:t>
            </a:r>
          </a:p>
          <a:p>
            <a:pPr marL="0" indent="0">
              <a:buNone/>
            </a:pPr>
            <a:endParaRPr lang="en-US" dirty="0" smtClean="0">
              <a:ea typeface="Cambria Math" panose="02040503050406030204" pitchFamily="18" charset="0"/>
            </a:endParaRPr>
          </a:p>
        </p:txBody>
      </p:sp>
      <p:sp>
        <p:nvSpPr>
          <p:cNvPr id="2" name="Title 1"/>
          <p:cNvSpPr>
            <a:spLocks noGrp="1"/>
          </p:cNvSpPr>
          <p:nvPr>
            <p:ph type="title"/>
          </p:nvPr>
        </p:nvSpPr>
        <p:spPr>
          <a:xfrm>
            <a:off x="22208" y="0"/>
            <a:ext cx="12169792" cy="1087456"/>
          </a:xfrm>
        </p:spPr>
        <p:txBody>
          <a:bodyPr>
            <a:normAutofit/>
          </a:bodyPr>
          <a:lstStyle/>
          <a:p>
            <a:pPr algn="ctr"/>
            <a:r>
              <a:rPr lang="en-US" sz="5400" dirty="0" smtClean="0"/>
              <a:t>Rotation</a:t>
            </a:r>
            <a:endParaRPr lang="en-US" sz="5400" dirty="0"/>
          </a:p>
        </p:txBody>
      </p:sp>
      <p:sp>
        <p:nvSpPr>
          <p:cNvPr id="4" name="TextBox 3"/>
          <p:cNvSpPr txBox="1"/>
          <p:nvPr/>
        </p:nvSpPr>
        <p:spPr>
          <a:xfrm>
            <a:off x="11193381" y="3539953"/>
            <a:ext cx="384313"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147850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313" y="1087456"/>
            <a:ext cx="5711864" cy="5507308"/>
          </a:xfrm>
        </p:spPr>
        <p:txBody>
          <a:bodyPr>
            <a:normAutofit/>
          </a:bodyPr>
          <a:lstStyle/>
          <a:p>
            <a:r>
              <a:rPr lang="en-US" dirty="0" smtClean="0">
                <a:ea typeface="Cambria Math" panose="02040503050406030204" pitchFamily="18" charset="0"/>
              </a:rPr>
              <a:t>Quiz – You are building a house and there is a door mounted on hinges.  Where do you put the door knob?</a:t>
            </a:r>
          </a:p>
          <a:p>
            <a:pPr marL="514350" indent="-514350">
              <a:buFont typeface="+mj-lt"/>
              <a:buAutoNum type="alphaUcPeriod"/>
            </a:pPr>
            <a:r>
              <a:rPr lang="en-US" dirty="0" smtClean="0">
                <a:ea typeface="Cambria Math" panose="02040503050406030204" pitchFamily="18" charset="0"/>
              </a:rPr>
              <a:t>On the edge of the door near the hinges</a:t>
            </a:r>
          </a:p>
          <a:p>
            <a:pPr marL="514350" indent="-514350">
              <a:buFont typeface="+mj-lt"/>
              <a:buAutoNum type="alphaUcPeriod"/>
            </a:pPr>
            <a:r>
              <a:rPr lang="en-US" dirty="0" smtClean="0">
                <a:ea typeface="Cambria Math" panose="02040503050406030204" pitchFamily="18" charset="0"/>
              </a:rPr>
              <a:t>On the edge of the door away from the hinges</a:t>
            </a:r>
          </a:p>
          <a:p>
            <a:pPr marL="514350" indent="-514350">
              <a:buFont typeface="+mj-lt"/>
              <a:buAutoNum type="alphaUcPeriod"/>
            </a:pPr>
            <a:r>
              <a:rPr lang="en-US" dirty="0" smtClean="0">
                <a:ea typeface="Cambria Math" panose="02040503050406030204" pitchFamily="18" charset="0"/>
              </a:rPr>
              <a:t>On the middle of the door.</a:t>
            </a:r>
          </a:p>
        </p:txBody>
      </p:sp>
      <p:sp>
        <p:nvSpPr>
          <p:cNvPr id="2" name="Title 1"/>
          <p:cNvSpPr>
            <a:spLocks noGrp="1"/>
          </p:cNvSpPr>
          <p:nvPr>
            <p:ph type="title"/>
          </p:nvPr>
        </p:nvSpPr>
        <p:spPr>
          <a:xfrm>
            <a:off x="22208" y="0"/>
            <a:ext cx="12169792" cy="1087456"/>
          </a:xfrm>
        </p:spPr>
        <p:txBody>
          <a:bodyPr>
            <a:normAutofit/>
          </a:bodyPr>
          <a:lstStyle/>
          <a:p>
            <a:pPr algn="ctr"/>
            <a:r>
              <a:rPr lang="en-US" sz="5400" dirty="0" smtClean="0"/>
              <a:t>Rotation</a:t>
            </a:r>
            <a:endParaRPr lang="en-US" sz="5400" dirty="0"/>
          </a:p>
        </p:txBody>
      </p:sp>
      <p:pic>
        <p:nvPicPr>
          <p:cNvPr id="5" name="Picture 2" descr="http://blog.kevineikenberry.com/wp-content/uploads/2011/04/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7012" y="1353499"/>
            <a:ext cx="5777313" cy="462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7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181" y="1460205"/>
                <a:ext cx="7995684" cy="5217042"/>
              </a:xfrm>
            </p:spPr>
            <p:txBody>
              <a:bodyPr>
                <a:normAutofit/>
              </a:bodyPr>
              <a:lstStyle/>
              <a:p>
                <a:r>
                  <a:rPr lang="en-US" sz="2400" dirty="0" smtClean="0"/>
                  <a:t>A “rigid body” is an object in which all the parts have fixed relative positions – like a door or a bicycle wheel (less the axle).</a:t>
                </a:r>
              </a:p>
              <a:p>
                <a:r>
                  <a:rPr lang="en-US" sz="2400" dirty="0" smtClean="0"/>
                  <a:t>A “fixed axis” means that the rigid body rotates around an axis that doesn’t move – like the door rotating on its hinges or the bicycle wheel rotating around the axle.</a:t>
                </a:r>
              </a:p>
              <a:p>
                <a:r>
                  <a:rPr lang="en-US" sz="2400" dirty="0" smtClean="0"/>
                  <a:t>To measure the rotation, we draw a reference line on the body that passes through the rotation axis.  The reference line stays fixed on the body as it rotates.</a:t>
                </a:r>
              </a:p>
              <a:p>
                <a:r>
                  <a:rPr lang="en-US" sz="2400" dirty="0" smtClean="0"/>
                  <a:t>The angular position, </a:t>
                </a:r>
                <a:r>
                  <a:rPr lang="el-GR" sz="2400" dirty="0" smtClean="0"/>
                  <a:t>θ</a:t>
                </a:r>
                <a:r>
                  <a:rPr lang="en-US" sz="2400" dirty="0" smtClean="0"/>
                  <a:t>, is the angle between reference line and the x-axis. We measure angles in radians.</a:t>
                </a:r>
              </a:p>
              <a:p>
                <a14:m>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𝑠</m:t>
                        </m:r>
                      </m:num>
                      <m:den>
                        <m:r>
                          <a:rPr lang="en-US" sz="2400" b="0" i="1" smtClean="0">
                            <a:latin typeface="Cambria Math" panose="02040503050406030204" pitchFamily="18" charset="0"/>
                            <a:ea typeface="Cambria Math" panose="02040503050406030204" pitchFamily="18" charset="0"/>
                          </a:rPr>
                          <m:t>𝑟</m:t>
                        </m:r>
                      </m:den>
                    </m:f>
                  </m:oMath>
                </a14:m>
                <a:r>
                  <a:rPr lang="en-US" sz="2400" dirty="0" smtClean="0"/>
                  <a:t>  where </a:t>
                </a:r>
                <a:r>
                  <a:rPr lang="en-US" sz="2400" i="1" dirty="0" smtClean="0"/>
                  <a:t>s</a:t>
                </a:r>
                <a:r>
                  <a:rPr lang="en-US" sz="2400" dirty="0" smtClean="0"/>
                  <a:t> is length along a circular arc with radius </a:t>
                </a:r>
                <a:r>
                  <a:rPr lang="en-US" sz="2400" i="1" dirty="0" smtClean="0"/>
                  <a:t>r</a:t>
                </a:r>
                <a:r>
                  <a:rPr lang="en-US" sz="2400" dirty="0" smtClean="0"/>
                  <a:t>.</a:t>
                </a:r>
              </a:p>
              <a:p>
                <a:pPr marL="0" indent="0" algn="ctr">
                  <a:buNone/>
                </a:pPr>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181" y="1460205"/>
                <a:ext cx="7995684" cy="5217042"/>
              </a:xfrm>
              <a:blipFill>
                <a:blip r:embed="rId2"/>
                <a:stretch>
                  <a:fillRect l="-1068" t="-1637"/>
                </a:stretch>
              </a:blipFill>
            </p:spPr>
            <p:txBody>
              <a:bodyPr/>
              <a:lstStyle/>
              <a:p>
                <a:r>
                  <a:rPr lang="en-US">
                    <a:noFill/>
                  </a:rPr>
                  <a:t> </a:t>
                </a:r>
              </a:p>
            </p:txBody>
          </p:sp>
        </mc:Fallback>
      </mc:AlternateContent>
      <p:sp>
        <p:nvSpPr>
          <p:cNvPr id="2" name="Title 1"/>
          <p:cNvSpPr>
            <a:spLocks noGrp="1"/>
          </p:cNvSpPr>
          <p:nvPr>
            <p:ph type="title"/>
          </p:nvPr>
        </p:nvSpPr>
        <p:spPr>
          <a:xfrm>
            <a:off x="838200" y="0"/>
            <a:ext cx="10170042" cy="1370874"/>
          </a:xfrm>
        </p:spPr>
        <p:txBody>
          <a:bodyPr>
            <a:normAutofit/>
          </a:bodyPr>
          <a:lstStyle/>
          <a:p>
            <a:pPr algn="ctr"/>
            <a:r>
              <a:rPr lang="en-US" sz="5400" dirty="0" smtClean="0"/>
              <a:t>Rotational Variables</a:t>
            </a:r>
            <a:endParaRPr lang="en-US" sz="5400" dirty="0"/>
          </a:p>
        </p:txBody>
      </p:sp>
      <p:pic>
        <p:nvPicPr>
          <p:cNvPr id="6" name="Picture 5"/>
          <p:cNvPicPr>
            <a:picLocks noChangeAspect="1" noChangeArrowheads="1"/>
          </p:cNvPicPr>
          <p:nvPr/>
        </p:nvPicPr>
        <p:blipFill rotWithShape="1">
          <a:blip r:embed="rId3"/>
          <a:srcRect b="24936"/>
          <a:stretch/>
        </p:blipFill>
        <p:spPr bwMode="auto">
          <a:xfrm>
            <a:off x="7960241" y="1523484"/>
            <a:ext cx="4059738" cy="3775146"/>
          </a:xfrm>
          <a:prstGeom prst="rect">
            <a:avLst/>
          </a:prstGeom>
          <a:noFill/>
          <a:ln w="9525">
            <a:noFill/>
            <a:round/>
            <a:headEnd/>
            <a:tailEnd/>
          </a:ln>
        </p:spPr>
      </p:pic>
    </p:spTree>
    <p:extLst>
      <p:ext uri="{BB962C8B-B14F-4D97-AF65-F5344CB8AC3E}">
        <p14:creationId xmlns:p14="http://schemas.microsoft.com/office/powerpoint/2010/main" val="1559690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097" y="1627909"/>
            <a:ext cx="7995684" cy="4836685"/>
          </a:xfrm>
        </p:spPr>
        <p:txBody>
          <a:bodyPr>
            <a:normAutofit/>
          </a:bodyPr>
          <a:lstStyle/>
          <a:p>
            <a:r>
              <a:rPr lang="en-US" sz="2400" dirty="0" smtClean="0"/>
              <a:t>It is important that you use radians to measure angles.</a:t>
            </a:r>
          </a:p>
          <a:p>
            <a:r>
              <a:rPr lang="en-US" sz="2400" dirty="0" smtClean="0"/>
              <a:t>From the previous definition, if the arc </a:t>
            </a:r>
            <a:r>
              <a:rPr lang="en-US" sz="2400" i="1" dirty="0" smtClean="0"/>
              <a:t>s</a:t>
            </a:r>
            <a:r>
              <a:rPr lang="en-US" sz="2400" dirty="0" smtClean="0"/>
              <a:t> goes all the way around the circle, then its length will be 2</a:t>
            </a:r>
            <a:r>
              <a:rPr lang="el-GR" sz="2400" dirty="0" smtClean="0"/>
              <a:t>π</a:t>
            </a:r>
            <a:r>
              <a:rPr lang="en-US" sz="2400" dirty="0" smtClean="0"/>
              <a:t>r, thus </a:t>
            </a:r>
            <a:r>
              <a:rPr lang="el-GR" sz="2400" dirty="0" smtClean="0"/>
              <a:t>θ</a:t>
            </a:r>
            <a:r>
              <a:rPr lang="en-US" sz="2400" dirty="0" smtClean="0"/>
              <a:t> = 2</a:t>
            </a:r>
            <a:r>
              <a:rPr lang="el-GR" sz="2400" dirty="0" smtClean="0"/>
              <a:t>π</a:t>
            </a:r>
            <a:r>
              <a:rPr lang="en-US" sz="2400" dirty="0" smtClean="0"/>
              <a:t>.</a:t>
            </a:r>
          </a:p>
          <a:p>
            <a:pPr marL="0" indent="0" algn="ctr">
              <a:buNone/>
            </a:pPr>
            <a:r>
              <a:rPr lang="en-US" sz="2400" dirty="0" smtClean="0"/>
              <a:t>Full circle = </a:t>
            </a:r>
            <a:r>
              <a:rPr lang="en-US" sz="2400" dirty="0"/>
              <a:t>2</a:t>
            </a:r>
            <a:r>
              <a:rPr lang="el-GR" sz="2400" dirty="0"/>
              <a:t>π</a:t>
            </a:r>
            <a:r>
              <a:rPr lang="en-US" sz="2400" dirty="0"/>
              <a:t> radians = </a:t>
            </a:r>
            <a:r>
              <a:rPr lang="en-US" sz="2400" dirty="0" smtClean="0"/>
              <a:t>360°</a:t>
            </a:r>
          </a:p>
          <a:p>
            <a:pPr marL="0" indent="0" algn="ctr">
              <a:buNone/>
            </a:pPr>
            <a:r>
              <a:rPr lang="el-GR" sz="2400" dirty="0" smtClean="0"/>
              <a:t>π</a:t>
            </a:r>
            <a:r>
              <a:rPr lang="en-US" sz="2400" dirty="0" smtClean="0"/>
              <a:t>/2 = 90°</a:t>
            </a:r>
          </a:p>
          <a:p>
            <a:pPr marL="0" indent="0" algn="ctr">
              <a:buNone/>
            </a:pPr>
            <a:r>
              <a:rPr lang="en-US" sz="2400" dirty="0" smtClean="0"/>
              <a:t>1 rad = 57.3°</a:t>
            </a:r>
          </a:p>
          <a:p>
            <a:r>
              <a:rPr lang="en-US" sz="2400" dirty="0" smtClean="0"/>
              <a:t>We measure angles counterclockwise from the x-axis.</a:t>
            </a:r>
          </a:p>
          <a:p>
            <a:r>
              <a:rPr lang="en-US" sz="2400" dirty="0" smtClean="0"/>
              <a:t>Thus, the motion of a clock is negative – corresponds to decreasing </a:t>
            </a:r>
            <a:r>
              <a:rPr lang="el-GR" sz="2400" dirty="0" smtClean="0"/>
              <a:t>θ</a:t>
            </a:r>
            <a:r>
              <a:rPr lang="en-US" sz="2400" dirty="0" smtClean="0"/>
              <a:t>.</a:t>
            </a:r>
            <a:endParaRPr lang="en-US" sz="2400" dirty="0"/>
          </a:p>
          <a:p>
            <a:pPr marL="0" indent="0" algn="ctr">
              <a:buNone/>
            </a:pPr>
            <a:r>
              <a:rPr lang="en-US" dirty="0" smtClean="0"/>
              <a:t> </a:t>
            </a:r>
          </a:p>
        </p:txBody>
      </p:sp>
      <p:sp>
        <p:nvSpPr>
          <p:cNvPr id="2" name="Title 1"/>
          <p:cNvSpPr>
            <a:spLocks noGrp="1"/>
          </p:cNvSpPr>
          <p:nvPr>
            <p:ph type="title"/>
          </p:nvPr>
        </p:nvSpPr>
        <p:spPr>
          <a:xfrm>
            <a:off x="838200" y="0"/>
            <a:ext cx="10170042" cy="1370874"/>
          </a:xfrm>
        </p:spPr>
        <p:txBody>
          <a:bodyPr>
            <a:normAutofit/>
          </a:bodyPr>
          <a:lstStyle/>
          <a:p>
            <a:pPr algn="ctr"/>
            <a:r>
              <a:rPr lang="en-US" sz="5400" dirty="0" smtClean="0"/>
              <a:t>Rotational Variables</a:t>
            </a:r>
            <a:endParaRPr lang="en-US" sz="5400" dirty="0"/>
          </a:p>
        </p:txBody>
      </p:sp>
      <p:pic>
        <p:nvPicPr>
          <p:cNvPr id="6" name="Picture 5"/>
          <p:cNvPicPr>
            <a:picLocks noChangeAspect="1" noChangeArrowheads="1"/>
          </p:cNvPicPr>
          <p:nvPr/>
        </p:nvPicPr>
        <p:blipFill rotWithShape="1">
          <a:blip r:embed="rId2"/>
          <a:srcRect b="24936"/>
          <a:stretch/>
        </p:blipFill>
        <p:spPr bwMode="auto">
          <a:xfrm>
            <a:off x="7960241" y="1523484"/>
            <a:ext cx="4059738" cy="3775146"/>
          </a:xfrm>
          <a:prstGeom prst="rect">
            <a:avLst/>
          </a:prstGeom>
          <a:noFill/>
          <a:ln w="9525">
            <a:noFill/>
            <a:round/>
            <a:headEnd/>
            <a:tailEnd/>
          </a:ln>
        </p:spPr>
      </p:pic>
    </p:spTree>
    <p:extLst>
      <p:ext uri="{BB962C8B-B14F-4D97-AF65-F5344CB8AC3E}">
        <p14:creationId xmlns:p14="http://schemas.microsoft.com/office/powerpoint/2010/main" val="167630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181" y="1460205"/>
                <a:ext cx="7180521" cy="5295014"/>
              </a:xfrm>
            </p:spPr>
            <p:txBody>
              <a:bodyPr>
                <a:normAutofit lnSpcReduction="10000"/>
              </a:bodyPr>
              <a:lstStyle/>
              <a:p>
                <a:r>
                  <a:rPr lang="en-US" dirty="0" smtClean="0"/>
                  <a:t>Angular displacement is a change in angular position  Δ</a:t>
                </a:r>
                <a:r>
                  <a:rPr lang="el-GR" dirty="0" smtClean="0"/>
                  <a:t>θ</a:t>
                </a:r>
                <a:r>
                  <a:rPr lang="en-US" dirty="0" smtClean="0"/>
                  <a:t> = </a:t>
                </a:r>
                <a:r>
                  <a:rPr lang="el-GR" dirty="0" smtClean="0"/>
                  <a:t>θ</a:t>
                </a:r>
                <a:r>
                  <a:rPr lang="en-US" baseline="-25000" dirty="0" smtClean="0"/>
                  <a:t>2</a:t>
                </a:r>
                <a:r>
                  <a:rPr lang="en-US" dirty="0" smtClean="0"/>
                  <a:t> - </a:t>
                </a:r>
                <a:r>
                  <a:rPr lang="el-GR" dirty="0" smtClean="0"/>
                  <a:t>θ</a:t>
                </a:r>
                <a:r>
                  <a:rPr lang="en-US" baseline="-25000" dirty="0" smtClean="0"/>
                  <a:t>1</a:t>
                </a:r>
                <a:r>
                  <a:rPr lang="en-US" dirty="0" smtClean="0"/>
                  <a:t>.  </a:t>
                </a:r>
                <a:endParaRPr lang="en-US" dirty="0"/>
              </a:p>
              <a:p>
                <a:r>
                  <a:rPr lang="en-US" dirty="0" smtClean="0"/>
                  <a:t>Now let’s spin our rigid body…</a:t>
                </a:r>
              </a:p>
              <a:p>
                <a:r>
                  <a:rPr lang="en-US" dirty="0" smtClean="0"/>
                  <a:t>Average angular velocity </a:t>
                </a:r>
                <a14:m>
                  <m:oMath xmlns:m="http://schemas.openxmlformats.org/officeDocument/2006/math">
                    <m:r>
                      <a:rPr lang="en-US" sz="3200" i="1" smtClean="0">
                        <a:latin typeface="Cambria Math" panose="02040503050406030204" pitchFamily="18" charset="0"/>
                        <a:ea typeface="Cambria Math" panose="02040503050406030204" pitchFamily="18" charset="0"/>
                      </a:rPr>
                      <m:t>𝜔</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
                          <m:sSubPr>
                            <m:ctrlPr>
                              <a:rPr lang="en-US" sz="3200" b="0" i="1" smtClean="0">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𝜃</m:t>
                            </m:r>
                          </m:e>
                          <m:sub>
                            <m:r>
                              <a:rPr lang="en-US" sz="3200" b="0" i="1"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𝜃</m:t>
                            </m:r>
                          </m:e>
                          <m:sub>
                            <m:r>
                              <a:rPr lang="en-US" sz="3200" b="0" i="1" smtClean="0">
                                <a:latin typeface="Cambria Math" panose="02040503050406030204" pitchFamily="18" charset="0"/>
                                <a:ea typeface="Cambria Math" panose="02040503050406030204" pitchFamily="18" charset="0"/>
                              </a:rPr>
                              <m:t>1</m:t>
                            </m:r>
                          </m:sub>
                        </m:sSub>
                      </m:num>
                      <m:den>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𝑡</m:t>
                            </m:r>
                          </m:e>
                          <m:sub>
                            <m:r>
                              <a:rPr lang="en-US" sz="3200" i="1">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𝑡</m:t>
                            </m:r>
                          </m:e>
                          <m:sub>
                            <m:r>
                              <a:rPr lang="en-US" sz="3200" i="1">
                                <a:latin typeface="Cambria Math" panose="02040503050406030204" pitchFamily="18" charset="0"/>
                                <a:ea typeface="Cambria Math" panose="02040503050406030204" pitchFamily="18" charset="0"/>
                              </a:rPr>
                              <m:t>1</m:t>
                            </m:r>
                          </m:sub>
                        </m:sSub>
                      </m:den>
                    </m:f>
                    <m:r>
                      <a:rPr lang="en-US" sz="3200" b="0" i="0"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m:rPr>
                            <m:sty m:val="p"/>
                          </m:rPr>
                          <a:rPr lang="el-GR" sz="3200" b="0" i="1" smtClean="0">
                            <a:latin typeface="Cambria Math" panose="02040503050406030204" pitchFamily="18" charset="0"/>
                            <a:ea typeface="Cambria Math" panose="02040503050406030204" pitchFamily="18" charset="0"/>
                          </a:rPr>
                          <m:t>Δ</m:t>
                        </m:r>
                        <m:r>
                          <a:rPr lang="el-GR" sz="3200" b="0" i="1" smtClean="0">
                            <a:latin typeface="Cambria Math" panose="02040503050406030204" pitchFamily="18" charset="0"/>
                            <a:ea typeface="Cambria Math" panose="02040503050406030204" pitchFamily="18" charset="0"/>
                          </a:rPr>
                          <m:t>𝜃</m:t>
                        </m:r>
                      </m:num>
                      <m:den>
                        <m:r>
                          <m:rPr>
                            <m:sty m:val="p"/>
                          </m:rPr>
                          <a:rPr lang="el-GR" sz="3200" b="0" i="1" smtClean="0">
                            <a:latin typeface="Cambria Math" panose="02040503050406030204" pitchFamily="18" charset="0"/>
                            <a:ea typeface="Cambria Math" panose="02040503050406030204" pitchFamily="18" charset="0"/>
                          </a:rPr>
                          <m:t>Δ</m:t>
                        </m:r>
                        <m:r>
                          <a:rPr lang="en-US" sz="3200" b="0" i="1" smtClean="0">
                            <a:latin typeface="Cambria Math" panose="02040503050406030204" pitchFamily="18" charset="0"/>
                            <a:ea typeface="Cambria Math" panose="02040503050406030204" pitchFamily="18" charset="0"/>
                          </a:rPr>
                          <m:t>𝑡</m:t>
                        </m:r>
                      </m:den>
                    </m:f>
                  </m:oMath>
                </a14:m>
                <a:r>
                  <a:rPr lang="en-US" sz="3200" dirty="0" smtClean="0"/>
                  <a:t> </a:t>
                </a:r>
              </a:p>
              <a:p>
                <a:r>
                  <a:rPr lang="en-US" dirty="0" smtClean="0"/>
                  <a:t>Instantaneous angular </a:t>
                </a:r>
                <a:r>
                  <a:rPr lang="en-US" dirty="0"/>
                  <a:t>velocity </a:t>
                </a:r>
                <a14:m>
                  <m:oMath xmlns:m="http://schemas.openxmlformats.org/officeDocument/2006/math">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l-GR" i="1">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𝑡</m:t>
                        </m:r>
                      </m:den>
                    </m:f>
                  </m:oMath>
                </a14:m>
                <a:endParaRPr lang="en-US" dirty="0" smtClean="0"/>
              </a:p>
              <a:p>
                <a:r>
                  <a:rPr lang="en-US" dirty="0" smtClean="0"/>
                  <a:t>Angular acceleration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α</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𝜔</m:t>
                        </m:r>
                      </m:num>
                      <m:den>
                        <m:r>
                          <a:rPr lang="en-US" i="1">
                            <a:latin typeface="Cambria Math" panose="02040503050406030204" pitchFamily="18" charset="0"/>
                            <a:ea typeface="Cambria Math" panose="02040503050406030204" pitchFamily="18" charset="0"/>
                          </a:rPr>
                          <m:t>𝑑𝑡</m:t>
                        </m:r>
                      </m:den>
                    </m:f>
                  </m:oMath>
                </a14:m>
                <a:endParaRPr lang="en-US" dirty="0" smtClean="0"/>
              </a:p>
              <a:p>
                <a:r>
                  <a:rPr lang="en-US" dirty="0"/>
                  <a:t>All points in a rigid body have the same angular </a:t>
                </a:r>
                <a:r>
                  <a:rPr lang="en-US" dirty="0" smtClean="0"/>
                  <a:t>displacement, thus same angular velocity and same angular acceleration.</a:t>
                </a:r>
              </a:p>
              <a:p>
                <a:r>
                  <a:rPr lang="en-US" dirty="0" smtClean="0"/>
                  <a:t>Greek to me: </a:t>
                </a:r>
                <a:r>
                  <a:rPr lang="el-GR" dirty="0" smtClean="0"/>
                  <a:t>α</a:t>
                </a:r>
                <a:r>
                  <a:rPr lang="en-US" dirty="0" smtClean="0"/>
                  <a:t>=alpha, </a:t>
                </a:r>
                <a:r>
                  <a:rPr lang="el-GR" dirty="0" smtClean="0"/>
                  <a:t>θ</a:t>
                </a:r>
                <a:r>
                  <a:rPr lang="en-US" dirty="0" smtClean="0"/>
                  <a:t>=theta, </a:t>
                </a:r>
                <a:r>
                  <a:rPr lang="el-GR" dirty="0" smtClean="0"/>
                  <a:t>ω</a:t>
                </a:r>
                <a:r>
                  <a:rPr lang="en-US" dirty="0" smtClean="0"/>
                  <a:t>=omega</a:t>
                </a: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181" y="1460205"/>
                <a:ext cx="7180521" cy="5295014"/>
              </a:xfrm>
              <a:blipFill>
                <a:blip r:embed="rId2"/>
                <a:stretch>
                  <a:fillRect l="-1528" t="-2650"/>
                </a:stretch>
              </a:blipFill>
            </p:spPr>
            <p:txBody>
              <a:bodyPr/>
              <a:lstStyle/>
              <a:p>
                <a:r>
                  <a:rPr lang="en-US">
                    <a:noFill/>
                  </a:rPr>
                  <a:t> </a:t>
                </a:r>
              </a:p>
            </p:txBody>
          </p:sp>
        </mc:Fallback>
      </mc:AlternateContent>
      <p:sp>
        <p:nvSpPr>
          <p:cNvPr id="2" name="Title 1"/>
          <p:cNvSpPr>
            <a:spLocks noGrp="1"/>
          </p:cNvSpPr>
          <p:nvPr>
            <p:ph type="title"/>
          </p:nvPr>
        </p:nvSpPr>
        <p:spPr>
          <a:xfrm>
            <a:off x="838200" y="0"/>
            <a:ext cx="10170042" cy="1370874"/>
          </a:xfrm>
        </p:spPr>
        <p:txBody>
          <a:bodyPr>
            <a:normAutofit/>
          </a:bodyPr>
          <a:lstStyle/>
          <a:p>
            <a:pPr algn="ctr"/>
            <a:r>
              <a:rPr lang="en-US" sz="5400" dirty="0" smtClean="0"/>
              <a:t>Rotational Variables</a:t>
            </a:r>
            <a:endParaRPr lang="en-US" sz="5400" dirty="0"/>
          </a:p>
        </p:txBody>
      </p:sp>
      <p:pic>
        <p:nvPicPr>
          <p:cNvPr id="5" name="Picture 4"/>
          <p:cNvPicPr>
            <a:picLocks noChangeAspect="1" noChangeArrowheads="1"/>
          </p:cNvPicPr>
          <p:nvPr/>
        </p:nvPicPr>
        <p:blipFill rotWithShape="1">
          <a:blip r:embed="rId3"/>
          <a:srcRect r="59531" b="6056"/>
          <a:stretch/>
        </p:blipFill>
        <p:spPr bwMode="auto">
          <a:xfrm>
            <a:off x="7506586" y="1654409"/>
            <a:ext cx="4359349" cy="4156834"/>
          </a:xfrm>
          <a:prstGeom prst="rect">
            <a:avLst/>
          </a:prstGeom>
          <a:noFill/>
          <a:ln w="9525">
            <a:noFill/>
            <a:round/>
            <a:headEnd/>
            <a:tailEnd/>
          </a:ln>
        </p:spPr>
      </p:pic>
      <p:sp>
        <p:nvSpPr>
          <p:cNvPr id="4" name="Rectangle 3"/>
          <p:cNvSpPr/>
          <p:nvPr/>
        </p:nvSpPr>
        <p:spPr>
          <a:xfrm>
            <a:off x="11008242" y="2339162"/>
            <a:ext cx="928577" cy="1743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48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82" y="1460205"/>
            <a:ext cx="6325728" cy="5162268"/>
          </a:xfrm>
        </p:spPr>
        <p:txBody>
          <a:bodyPr>
            <a:normAutofit/>
          </a:bodyPr>
          <a:lstStyle/>
          <a:p>
            <a:r>
              <a:rPr lang="en-US" dirty="0" smtClean="0"/>
              <a:t>Quiz – what is the ratio of the </a:t>
            </a:r>
            <a:r>
              <a:rPr lang="en-US" b="1" i="1" dirty="0" smtClean="0"/>
              <a:t>angular</a:t>
            </a:r>
            <a:r>
              <a:rPr lang="en-US" dirty="0" smtClean="0"/>
              <a:t> velocities of the inner versus outer horses on this carousel?  Assume the inner horses are 3 meters from the rotation axis and the outer horses are 4 meters from the rotation axis.</a:t>
            </a:r>
          </a:p>
          <a:p>
            <a:pPr marL="514350" indent="-514350">
              <a:buFont typeface="+mj-lt"/>
              <a:buAutoNum type="alphaUcPeriod"/>
            </a:pPr>
            <a:r>
              <a:rPr lang="en-US" dirty="0" smtClean="0"/>
              <a:t>4:3</a:t>
            </a:r>
          </a:p>
          <a:p>
            <a:pPr marL="514350" indent="-514350">
              <a:buFont typeface="+mj-lt"/>
              <a:buAutoNum type="alphaUcPeriod"/>
            </a:pPr>
            <a:r>
              <a:rPr lang="en-US" dirty="0" smtClean="0"/>
              <a:t>3:4</a:t>
            </a:r>
          </a:p>
          <a:p>
            <a:pPr marL="514350" indent="-514350">
              <a:buFont typeface="+mj-lt"/>
              <a:buAutoNum type="alphaUcPeriod"/>
            </a:pPr>
            <a:r>
              <a:rPr lang="en-US" dirty="0" smtClean="0"/>
              <a:t>1:1</a:t>
            </a:r>
          </a:p>
          <a:p>
            <a:pPr marL="514350" indent="-514350">
              <a:buFont typeface="+mj-lt"/>
              <a:buAutoNum type="alphaUcPeriod"/>
            </a:pPr>
            <a:r>
              <a:rPr lang="en-US" dirty="0" smtClean="0"/>
              <a:t>Too dizzy to answer.</a:t>
            </a:r>
          </a:p>
          <a:p>
            <a:pPr marL="514350" indent="-514350">
              <a:buFont typeface="+mj-lt"/>
              <a:buAutoNum type="alphaUcPeriod"/>
            </a:pPr>
            <a:endParaRPr lang="en-US" dirty="0"/>
          </a:p>
          <a:p>
            <a:endParaRPr lang="en-US" dirty="0" smtClean="0"/>
          </a:p>
        </p:txBody>
      </p:sp>
      <p:sp>
        <p:nvSpPr>
          <p:cNvPr id="2" name="Title 1"/>
          <p:cNvSpPr>
            <a:spLocks noGrp="1"/>
          </p:cNvSpPr>
          <p:nvPr>
            <p:ph type="title"/>
          </p:nvPr>
        </p:nvSpPr>
        <p:spPr>
          <a:xfrm>
            <a:off x="838200" y="0"/>
            <a:ext cx="10170042" cy="1370874"/>
          </a:xfrm>
        </p:spPr>
        <p:txBody>
          <a:bodyPr>
            <a:normAutofit/>
          </a:bodyPr>
          <a:lstStyle/>
          <a:p>
            <a:pPr algn="ctr"/>
            <a:r>
              <a:rPr lang="en-US" sz="5400" dirty="0" smtClean="0"/>
              <a:t>Rotational Variables</a:t>
            </a:r>
            <a:endParaRPr lang="en-US" sz="5400" dirty="0"/>
          </a:p>
        </p:txBody>
      </p:sp>
      <p:sp>
        <p:nvSpPr>
          <p:cNvPr id="4" name="Rectangle 3"/>
          <p:cNvSpPr/>
          <p:nvPr/>
        </p:nvSpPr>
        <p:spPr>
          <a:xfrm>
            <a:off x="11008242" y="2339162"/>
            <a:ext cx="928577" cy="1743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8YieCo58C9o"/>
          <p:cNvPicPr>
            <a:picLocks noRot="1" noChangeAspect="1"/>
          </p:cNvPicPr>
          <p:nvPr>
            <a:videoFile r:link="rId1"/>
          </p:nvPr>
        </p:nvPicPr>
        <p:blipFill>
          <a:blip r:embed="rId3"/>
          <a:stretch>
            <a:fillRect/>
          </a:stretch>
        </p:blipFill>
        <p:spPr>
          <a:xfrm>
            <a:off x="6530915" y="2262962"/>
            <a:ext cx="5454395" cy="3068097"/>
          </a:xfrm>
          <a:prstGeom prst="rect">
            <a:avLst/>
          </a:prstGeom>
        </p:spPr>
      </p:pic>
      <p:sp>
        <p:nvSpPr>
          <p:cNvPr id="7" name="TextBox 6"/>
          <p:cNvSpPr txBox="1"/>
          <p:nvPr/>
        </p:nvSpPr>
        <p:spPr>
          <a:xfrm>
            <a:off x="7029679" y="1492252"/>
            <a:ext cx="3409721" cy="369332"/>
          </a:xfrm>
          <a:prstGeom prst="rect">
            <a:avLst/>
          </a:prstGeom>
          <a:noFill/>
        </p:spPr>
        <p:txBody>
          <a:bodyPr wrap="square" rtlCol="0">
            <a:spAutoFit/>
          </a:bodyPr>
          <a:lstStyle/>
          <a:p>
            <a:r>
              <a:rPr lang="en-US" dirty="0">
                <a:hlinkClick r:id="rId4"/>
              </a:rPr>
              <a:t>https://</a:t>
            </a:r>
            <a:r>
              <a:rPr lang="en-US" dirty="0" smtClean="0">
                <a:hlinkClick r:id="rId4"/>
              </a:rPr>
              <a:t>youtu.be/8YieCo58C9o</a:t>
            </a:r>
            <a:endParaRPr lang="en-US" dirty="0"/>
          </a:p>
        </p:txBody>
      </p:sp>
    </p:spTree>
    <p:extLst>
      <p:ext uri="{BB962C8B-B14F-4D97-AF65-F5344CB8AC3E}">
        <p14:creationId xmlns:p14="http://schemas.microsoft.com/office/powerpoint/2010/main" val="338254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181" y="1252386"/>
                <a:ext cx="11348000" cy="5162268"/>
              </a:xfrm>
            </p:spPr>
            <p:txBody>
              <a:bodyPr>
                <a:normAutofit/>
              </a:bodyPr>
              <a:lstStyle/>
              <a:p>
                <a:pPr>
                  <a:spcAft>
                    <a:spcPts val="1200"/>
                  </a:spcAft>
                </a:pPr>
                <a:r>
                  <a:rPr lang="en-US" dirty="0"/>
                  <a:t>A</a:t>
                </a:r>
                <a:r>
                  <a:rPr lang="en-US" dirty="0" smtClean="0"/>
                  <a:t>ngular velocity </a:t>
                </a:r>
                <a14:m>
                  <m:oMath xmlns:m="http://schemas.openxmlformats.org/officeDocument/2006/math">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a:rPr lang="el-GR" i="1">
                            <a:latin typeface="Cambria Math" panose="02040503050406030204" pitchFamily="18" charset="0"/>
                            <a:ea typeface="Cambria Math" panose="02040503050406030204" pitchFamily="18" charset="0"/>
                          </a:rPr>
                          <m:t>𝜃</m:t>
                        </m:r>
                      </m:num>
                      <m:den>
                        <m:r>
                          <a:rPr lang="en-US" i="1">
                            <a:latin typeface="Cambria Math" panose="02040503050406030204" pitchFamily="18" charset="0"/>
                            <a:ea typeface="Cambria Math" panose="02040503050406030204" pitchFamily="18" charset="0"/>
                          </a:rPr>
                          <m:t>𝑑𝑡</m:t>
                        </m:r>
                      </m:den>
                    </m:f>
                  </m:oMath>
                </a14:m>
                <a:r>
                  <a:rPr lang="en-US" dirty="0" smtClean="0"/>
                  <a:t>  has units of radians/second = rad/s.  It’s unusual to talk about rotation rates in these terms (but useful for calculations).</a:t>
                </a:r>
              </a:p>
              <a:p>
                <a:pPr>
                  <a:spcAft>
                    <a:spcPts val="1200"/>
                  </a:spcAft>
                </a:pPr>
                <a:r>
                  <a:rPr lang="en-US" dirty="0" smtClean="0"/>
                  <a:t>More commonly, one talks about rotation speed in terms of revolutions per minutes (rpm) or revolutions per second</a:t>
                </a:r>
                <a:r>
                  <a:rPr lang="en-US" dirty="0"/>
                  <a:t>, </a:t>
                </a:r>
                <a:r>
                  <a:rPr lang="en-US" dirty="0" smtClean="0"/>
                  <a:t>one </a:t>
                </a:r>
                <a:r>
                  <a:rPr lang="en-US" dirty="0"/>
                  <a:t>full revolution = 2</a:t>
                </a:r>
                <a:r>
                  <a:rPr lang="el-GR" dirty="0"/>
                  <a:t>π</a:t>
                </a:r>
                <a:r>
                  <a:rPr lang="en-US" dirty="0"/>
                  <a:t> radians, </a:t>
                </a:r>
                <a:r>
                  <a:rPr lang="en-US" dirty="0" smtClean="0"/>
                  <a:t>so 1 rpm = 2</a:t>
                </a:r>
                <a:r>
                  <a:rPr lang="el-GR" dirty="0"/>
                  <a:t> π</a:t>
                </a:r>
                <a:r>
                  <a:rPr lang="en-US" dirty="0"/>
                  <a:t> </a:t>
                </a:r>
                <a:r>
                  <a:rPr lang="en-US" dirty="0" smtClean="0"/>
                  <a:t>rad/60 s = 0.105 rad/s.</a:t>
                </a:r>
              </a:p>
              <a:p>
                <a:pPr>
                  <a:spcAft>
                    <a:spcPts val="1200"/>
                  </a:spcAft>
                </a:pPr>
                <a:r>
                  <a:rPr lang="en-US" dirty="0" smtClean="0"/>
                  <a:t>A common way to talk about slower rotation, is the time it takes to make one full revolution = </a:t>
                </a:r>
                <a:r>
                  <a:rPr lang="en-US" i="1" dirty="0" smtClean="0"/>
                  <a:t>T</a:t>
                </a:r>
                <a:r>
                  <a:rPr lang="en-US" dirty="0" smtClean="0"/>
                  <a:t> = period of rotation.  One full revolution = 2</a:t>
                </a:r>
                <a:r>
                  <a:rPr lang="el-GR" dirty="0" smtClean="0"/>
                  <a:t>π</a:t>
                </a:r>
                <a:r>
                  <a:rPr lang="en-US" dirty="0" smtClean="0"/>
                  <a:t> radians, so</a:t>
                </a:r>
              </a:p>
              <a:p>
                <a:pPr marL="0" indent="0" algn="ctr">
                  <a:spcAft>
                    <a:spcPts val="1200"/>
                  </a:spcAft>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𝑇</m:t>
                          </m:r>
                        </m:den>
                      </m:f>
                    </m:oMath>
                  </m:oMathPara>
                </a14:m>
                <a:endParaRPr lang="en-US" dirty="0" smtClean="0"/>
              </a:p>
              <a:p>
                <a:pPr marL="0" indent="0">
                  <a:buNone/>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181" y="1252386"/>
                <a:ext cx="11348000" cy="5162268"/>
              </a:xfrm>
              <a:blipFill>
                <a:blip r:embed="rId2"/>
                <a:stretch>
                  <a:fillRect l="-967" r="-1236"/>
                </a:stretch>
              </a:blipFill>
            </p:spPr>
            <p:txBody>
              <a:bodyPr/>
              <a:lstStyle/>
              <a:p>
                <a:r>
                  <a:rPr lang="en-US">
                    <a:noFill/>
                  </a:rPr>
                  <a:t> </a:t>
                </a:r>
              </a:p>
            </p:txBody>
          </p:sp>
        </mc:Fallback>
      </mc:AlternateContent>
      <p:sp>
        <p:nvSpPr>
          <p:cNvPr id="2" name="Title 1"/>
          <p:cNvSpPr>
            <a:spLocks noGrp="1"/>
          </p:cNvSpPr>
          <p:nvPr>
            <p:ph type="title"/>
          </p:nvPr>
        </p:nvSpPr>
        <p:spPr>
          <a:xfrm>
            <a:off x="255181" y="0"/>
            <a:ext cx="11681637" cy="1149927"/>
          </a:xfrm>
        </p:spPr>
        <p:txBody>
          <a:bodyPr>
            <a:normAutofit/>
          </a:bodyPr>
          <a:lstStyle/>
          <a:p>
            <a:pPr algn="ctr"/>
            <a:r>
              <a:rPr lang="en-US" sz="5400" dirty="0" smtClean="0"/>
              <a:t>Rotational Variables</a:t>
            </a:r>
            <a:endParaRPr lang="en-US" sz="5400" dirty="0"/>
          </a:p>
        </p:txBody>
      </p:sp>
    </p:spTree>
    <p:extLst>
      <p:ext uri="{BB962C8B-B14F-4D97-AF65-F5344CB8AC3E}">
        <p14:creationId xmlns:p14="http://schemas.microsoft.com/office/powerpoint/2010/main" val="145652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5710</TotalTime>
  <Words>935</Words>
  <Application>Microsoft Office PowerPoint</Application>
  <PresentationFormat>Widescreen</PresentationFormat>
  <Paragraphs>102</Paragraphs>
  <Slides>17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 Math</vt:lpstr>
      <vt:lpstr>Office Theme</vt:lpstr>
      <vt:lpstr>Rotation</vt:lpstr>
      <vt:lpstr>Topics for Today</vt:lpstr>
      <vt:lpstr>Rotation</vt:lpstr>
      <vt:lpstr>Rotation</vt:lpstr>
      <vt:lpstr>Rotational Variables</vt:lpstr>
      <vt:lpstr>Rotational Variables</vt:lpstr>
      <vt:lpstr>Rotational Variables</vt:lpstr>
      <vt:lpstr>Rotational Variables</vt:lpstr>
      <vt:lpstr>Rotational Variables</vt:lpstr>
      <vt:lpstr>Relating Linear and Angular Variables</vt:lpstr>
      <vt:lpstr>Angular Velocity as a Vector</vt:lpstr>
      <vt:lpstr>Constant Angular Acceleration</vt:lpstr>
      <vt:lpstr>Relating Linear and Angular Variables</vt:lpstr>
      <vt:lpstr>Relating Linear and Angular Variables</vt:lpstr>
      <vt:lpstr>Relating Linear and Angular Variables</vt:lpstr>
      <vt:lpstr>Relating Linear and Angular Variables</vt:lpstr>
      <vt:lpstr>Kinetic Energy of Rotation</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kaaret</dc:creator>
  <cp:lastModifiedBy>kaaret</cp:lastModifiedBy>
  <cp:revision>248</cp:revision>
  <cp:lastPrinted>2016-03-02T03:06:57Z</cp:lastPrinted>
  <dcterms:created xsi:type="dcterms:W3CDTF">2016-02-12T20:01:43Z</dcterms:created>
  <dcterms:modified xsi:type="dcterms:W3CDTF">2016-03-03T02:51:10Z</dcterms:modified>
</cp:coreProperties>
</file>