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71" r:id="rId2"/>
    <p:sldId id="476" r:id="rId3"/>
    <p:sldId id="266" r:id="rId4"/>
    <p:sldId id="466" r:id="rId5"/>
    <p:sldId id="452" r:id="rId6"/>
    <p:sldId id="468" r:id="rId7"/>
    <p:sldId id="469" r:id="rId8"/>
    <p:sldId id="472" r:id="rId9"/>
    <p:sldId id="473" r:id="rId10"/>
    <p:sldId id="474" r:id="rId11"/>
    <p:sldId id="475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aret" initials="k" lastIdx="0" clrIdx="0">
    <p:extLst>
      <p:ext uri="{19B8F6BF-5375-455C-9EA6-DF929625EA0E}">
        <p15:presenceInfo xmlns:p15="http://schemas.microsoft.com/office/powerpoint/2012/main" userId="kaar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23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1852A7-1E75-4F91-840F-2EA70624288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B50DE5-C711-4E06-9718-314BE47F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1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EDF772-35F8-459E-AAB7-5E46565BBE8A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8BB0B0-9BBD-486E-8152-822127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1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54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225"/>
            <a:ext cx="10515600" cy="47887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3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4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5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3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7620-FE3F-4EA8-A7D3-C7F85695E00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5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E7620-FE3F-4EA8-A7D3-C7F85695E00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865B1-B9A8-471D-8F7A-13DC09899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8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meM0BNnGR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90" y="1329338"/>
            <a:ext cx="6169064" cy="5265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you come in, please set clicker to channel 44 and then answer the following question (before the lecture starts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>
                <a:ea typeface="Cambria Math" panose="02040503050406030204" pitchFamily="18" charset="0"/>
              </a:rPr>
              <a:t>Quiz </a:t>
            </a:r>
            <a:r>
              <a:rPr lang="en-US" dirty="0">
                <a:ea typeface="Cambria Math" panose="02040503050406030204" pitchFamily="18" charset="0"/>
              </a:rPr>
              <a:t>– </a:t>
            </a:r>
            <a:r>
              <a:rPr lang="en-US" dirty="0" smtClean="0">
                <a:ea typeface="Cambria Math" panose="02040503050406030204" pitchFamily="18" charset="0"/>
              </a:rPr>
              <a:t>a woman on a bicycle is headed due West.  In which direction is the angular momentum of the front wheel (take the origin as the center of the wheel)?</a:t>
            </a:r>
            <a:endParaRPr lang="en-US" dirty="0"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ea typeface="Cambria Math" panose="02040503050406030204" pitchFamily="18" charset="0"/>
              </a:rPr>
              <a:t>A=North,  B=South,  C=East,  D=West,  E=Up,  F=Down</a:t>
            </a:r>
            <a:endParaRPr lang="en-US" dirty="0" smtClean="0">
              <a:ea typeface="Cambria Math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0"/>
            <a:ext cx="12169792" cy="1087456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Rotation</a:t>
            </a:r>
            <a:endParaRPr lang="en-US" sz="5400" dirty="0"/>
          </a:p>
        </p:txBody>
      </p:sp>
      <p:pic>
        <p:nvPicPr>
          <p:cNvPr id="1026" name="Picture 2" descr="http://images.fineartamerica.com/images-medium-large-5/girl-riding-bicycle-oscar-gutierr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54" y="1751541"/>
            <a:ext cx="5248194" cy="348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7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490" y="1097280"/>
                <a:ext cx="8146892" cy="546445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Force of gravity,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, acts at center of mass of wheel.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Angular momentum,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, points along same direction as displacement from rope to center of mass,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Torque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is 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From 2</a:t>
                </a:r>
                <a:r>
                  <a:rPr lang="en-US" baseline="30000" dirty="0" smtClean="0">
                    <a:ea typeface="Cambria Math" panose="02040503050406030204" pitchFamily="18" charset="0"/>
                  </a:rPr>
                  <a:t>nd</a:t>
                </a:r>
                <a:r>
                  <a:rPr lang="en-US" dirty="0" smtClean="0">
                    <a:ea typeface="Cambria Math" panose="02040503050406030204" pitchFamily="18" charset="0"/>
                  </a:rPr>
                  <a:t> law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T</a:t>
                </a:r>
                <a:r>
                  <a:rPr lang="en-US" dirty="0" smtClean="0">
                    <a:ea typeface="Cambria Math" panose="02040503050406030204" pitchFamily="18" charset="0"/>
                  </a:rPr>
                  <a:t>orque is 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, so change </a:t>
                </a:r>
                <a:r>
                  <a:rPr lang="en-US" dirty="0">
                    <a:ea typeface="Cambria Math" panose="02040503050406030204" pitchFamily="18" charset="0"/>
                  </a:rPr>
                  <a:t>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is 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This is like acceleration and velocity for circular motion.  Torque changes direction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, but not its magnitude.  Thus,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rotates around.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lphaUcPeriod"/>
                </a:pPr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490" y="1097280"/>
                <a:ext cx="8146892" cy="5464454"/>
              </a:xfrm>
              <a:blipFill>
                <a:blip r:embed="rId2"/>
                <a:stretch>
                  <a:fillRect l="-1347" t="-1786" r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7571233" cy="102591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 Gyroscope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 rot="2400000">
            <a:off x="9249633" y="2359279"/>
            <a:ext cx="1423938" cy="610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34430" y="2664548"/>
            <a:ext cx="893729" cy="610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02675" y="138990"/>
            <a:ext cx="3384499" cy="658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9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490" y="1097280"/>
                <a:ext cx="8146892" cy="546445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Use </a:t>
                </a:r>
                <a:r>
                  <a:rPr lang="el-GR" dirty="0" smtClean="0">
                    <a:ea typeface="Cambria Math" panose="02040503050406030204" pitchFamily="18" charset="0"/>
                  </a:rPr>
                  <a:t>φ</a:t>
                </a:r>
                <a:r>
                  <a:rPr lang="en-US" dirty="0" smtClean="0">
                    <a:ea typeface="Cambria Math" panose="02040503050406030204" pitchFamily="18" charset="0"/>
                  </a:rPr>
                  <a:t> as angle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Use 2</a:t>
                </a:r>
                <a:r>
                  <a:rPr lang="en-US" baseline="30000" dirty="0" smtClean="0">
                    <a:ea typeface="Cambria Math" panose="02040503050406030204" pitchFamily="18" charset="0"/>
                  </a:rPr>
                  <a:t>nd</a:t>
                </a:r>
                <a:r>
                  <a:rPr lang="en-US" dirty="0" smtClean="0">
                    <a:ea typeface="Cambria Math" panose="02040503050406030204" pitchFamily="18" charset="0"/>
                  </a:rPr>
                  <a:t> law,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Torque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𝑀𝑔𝑟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𝑀𝑔𝑟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F</a:t>
                </a:r>
                <a:r>
                  <a:rPr lang="en-US" dirty="0" smtClean="0">
                    <a:ea typeface="Cambria Math" panose="02040503050406030204" pitchFamily="18" charset="0"/>
                  </a:rPr>
                  <a:t>ind precession rate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𝑀𝑔𝑟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Note that M cancels out in end,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This analysis is valid only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, spin of wheel is much faster than precession.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lphaUcPeriod"/>
                </a:pPr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490" y="1097280"/>
                <a:ext cx="8146892" cy="5464454"/>
              </a:xfrm>
              <a:blipFill>
                <a:blip r:embed="rId2"/>
                <a:stretch>
                  <a:fillRect l="-1347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7571233" cy="102591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 Gyroscope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 rot="2400000">
            <a:off x="9249633" y="2359279"/>
            <a:ext cx="1423938" cy="610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34430" y="2664548"/>
            <a:ext cx="893729" cy="610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/>
          <a:srcRect b="8754"/>
          <a:stretch/>
        </p:blipFill>
        <p:spPr bwMode="auto">
          <a:xfrm>
            <a:off x="8139268" y="49085"/>
            <a:ext cx="3790324" cy="672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2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3233" y="1370875"/>
                <a:ext cx="6741042" cy="226478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Angular momentum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Use right hand rule to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.</a:t>
                </a: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Or use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233" y="1370875"/>
                <a:ext cx="6741042" cy="2264780"/>
              </a:xfrm>
              <a:blipFill>
                <a:blip r:embed="rId2"/>
                <a:stretch>
                  <a:fillRect l="-1627" t="-2426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0"/>
            <a:ext cx="12169792" cy="1370874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Rotational Quantities as Vectors</a:t>
            </a:r>
            <a:endParaRPr lang="en-US" sz="5400" dirty="0"/>
          </a:p>
        </p:txBody>
      </p:sp>
      <p:pic>
        <p:nvPicPr>
          <p:cNvPr id="3076" name="Picture 4" descr="http://hyperphysics.phy-astr.gsu.edu/hbase/imgmec/rvec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80" y="1651337"/>
            <a:ext cx="4423513" cy="40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bhipod.com/researchpage/UGCMRP_05_06_ForWeb/ang_mom_still_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r="5650"/>
          <a:stretch/>
        </p:blipFill>
        <p:spPr bwMode="auto">
          <a:xfrm>
            <a:off x="1513985" y="3426134"/>
            <a:ext cx="3533242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20981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Topics for Today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574"/>
            <a:ext cx="10515601" cy="49000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Newton’s </a:t>
            </a:r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law for angular momentum (11-6)</a:t>
            </a:r>
          </a:p>
          <a:p>
            <a:r>
              <a:rPr lang="en-US" sz="3600" dirty="0" smtClean="0"/>
              <a:t>Angular momentum of a rigid body (11-7)</a:t>
            </a:r>
          </a:p>
          <a:p>
            <a:r>
              <a:rPr lang="en-US" sz="3600" dirty="0" smtClean="0"/>
              <a:t>Conservation of angular momentum (11-8)</a:t>
            </a:r>
          </a:p>
          <a:p>
            <a:r>
              <a:rPr lang="en-US" sz="3600" dirty="0" smtClean="0"/>
              <a:t>Precession of a gyroscope (11-9)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5473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548" y="1253831"/>
                <a:ext cx="11433772" cy="54395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Newton’s 2</a:t>
                </a:r>
                <a:r>
                  <a:rPr lang="en-US" baseline="30000" dirty="0" smtClean="0">
                    <a:ea typeface="Cambria Math" panose="02040503050406030204" pitchFamily="18" charset="0"/>
                  </a:rPr>
                  <a:t>nd</a:t>
                </a:r>
                <a:r>
                  <a:rPr lang="en-US" dirty="0" smtClean="0">
                    <a:ea typeface="Cambria Math" panose="02040503050406030204" pitchFamily="18" charset="0"/>
                  </a:rPr>
                  <a:t> law for linear momentum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,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is the sum of all forces acting on the system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is the sum of the linear momenta of all the parts of the system.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The angular analog is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the sum of all </a:t>
                </a:r>
                <a:r>
                  <a:rPr lang="en-US" dirty="0" smtClean="0">
                    <a:ea typeface="Cambria Math" panose="02040503050406030204" pitchFamily="18" charset="0"/>
                  </a:rPr>
                  <a:t>torques </a:t>
                </a:r>
                <a:r>
                  <a:rPr lang="en-US" dirty="0">
                    <a:ea typeface="Cambria Math" panose="02040503050406030204" pitchFamily="18" charset="0"/>
                  </a:rPr>
                  <a:t>acting on the system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the sum of the linear momenta of all the parts of the </a:t>
                </a:r>
                <a:r>
                  <a:rPr lang="en-US" dirty="0" smtClean="0">
                    <a:ea typeface="Cambria Math" panose="02040503050406030204" pitchFamily="18" charset="0"/>
                  </a:rPr>
                  <a:t>system.</a:t>
                </a: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Conservation of angular momentum – for a system with no external forces acting on it, the total torque is zero, so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constant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Total angular momentum of final state = angular momentum of initial state.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548" y="1253831"/>
                <a:ext cx="11433772" cy="5439577"/>
              </a:xfrm>
              <a:blipFill>
                <a:blip r:embed="rId2"/>
                <a:stretch>
                  <a:fillRect l="-959" t="-448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0"/>
            <a:ext cx="12169792" cy="1370874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2</a:t>
            </a:r>
            <a:r>
              <a:rPr lang="en-US" sz="5400" baseline="30000" dirty="0" smtClean="0"/>
              <a:t>nd</a:t>
            </a:r>
            <a:r>
              <a:rPr lang="en-US" sz="5400" dirty="0" smtClean="0"/>
              <a:t> Law for Angular Momentum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844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90" y="2185195"/>
            <a:ext cx="11435482" cy="4310703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Each of the three objects shown in the figure are spun around a fixed central axis using a string wrapped around the outside and pulled with the same tangential force.  The outer radii are all equal.</a:t>
            </a:r>
          </a:p>
          <a:p>
            <a:endParaRPr lang="en-US" dirty="0" smtClean="0">
              <a:ea typeface="Cambria Math" panose="02040503050406030204" pitchFamily="18" charset="0"/>
            </a:endParaRPr>
          </a:p>
          <a:p>
            <a:r>
              <a:rPr lang="en-US" dirty="0" smtClean="0">
                <a:ea typeface="Cambria Math" panose="02040503050406030204" pitchFamily="18" charset="0"/>
              </a:rPr>
              <a:t>Quiz – which object has the highest final angular momentum?</a:t>
            </a:r>
          </a:p>
          <a:p>
            <a:pPr marL="0" indent="0" algn="ctr">
              <a:buNone/>
            </a:pPr>
            <a:r>
              <a:rPr lang="en-US" dirty="0" smtClean="0">
                <a:ea typeface="Cambria Math" panose="02040503050406030204" pitchFamily="18" charset="0"/>
              </a:rPr>
              <a:t>A=Disk,  B=Hoop,  C=Sphere, D=All equal</a:t>
            </a:r>
          </a:p>
          <a:p>
            <a:pPr marL="0" indent="0" algn="ctr"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r>
              <a:rPr lang="en-US" dirty="0">
                <a:ea typeface="Cambria Math" panose="02040503050406030204" pitchFamily="18" charset="0"/>
              </a:rPr>
              <a:t>Quiz – </a:t>
            </a:r>
            <a:r>
              <a:rPr lang="en-US" dirty="0" smtClean="0">
                <a:ea typeface="Cambria Math" panose="02040503050406030204" pitchFamily="18" charset="0"/>
              </a:rPr>
              <a:t>which object has the lowest angular velocity?</a:t>
            </a:r>
          </a:p>
          <a:p>
            <a:pPr marL="0" indent="0" algn="ctr">
              <a:buNone/>
            </a:pPr>
            <a:r>
              <a:rPr lang="en-US" dirty="0">
                <a:ea typeface="Cambria Math" panose="02040503050406030204" pitchFamily="18" charset="0"/>
              </a:rPr>
              <a:t> A=Disk,  B=Hoop,  C=Sphere, D=All equal</a:t>
            </a:r>
          </a:p>
          <a:p>
            <a:endParaRPr lang="en-US" dirty="0"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en-US" dirty="0" smtClean="0">
              <a:ea typeface="Cambria Math" panose="02040503050406030204" pitchFamily="18" charset="0"/>
            </a:endParaRPr>
          </a:p>
          <a:p>
            <a:endParaRPr lang="en-US" dirty="0">
              <a:ea typeface="Cambria Math" panose="02040503050406030204" pitchFamily="18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ea typeface="Cambria Math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26310" cy="1695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Law for Angular Momentum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2" t="16098" b="42162"/>
          <a:stretch/>
        </p:blipFill>
        <p:spPr bwMode="auto">
          <a:xfrm>
            <a:off x="5641016" y="90490"/>
            <a:ext cx="6265691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3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8" y="0"/>
            <a:ext cx="12169792" cy="104607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Angular Momentum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2225" y="1367940"/>
            <a:ext cx="10594105" cy="446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7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209" y="1317227"/>
            <a:ext cx="7097568" cy="5099758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Quiz – can someone sitting in a stool make him/herself spin in one direction and then the other without touching the floor?</a:t>
            </a:r>
          </a:p>
          <a:p>
            <a:endParaRPr lang="en-US" dirty="0">
              <a:ea typeface="Cambria Math" panose="02040503050406030204" pitchFamily="18" charset="0"/>
            </a:endParaRPr>
          </a:p>
          <a:p>
            <a:r>
              <a:rPr lang="en-US" dirty="0" smtClean="0">
                <a:ea typeface="Cambria Math" panose="02040503050406030204" pitchFamily="18" charset="0"/>
              </a:rPr>
              <a:t>Do demo </a:t>
            </a:r>
            <a:r>
              <a:rPr lang="en-US" dirty="0">
                <a:ea typeface="Cambria Math" panose="02040503050406030204" pitchFamily="18" charset="0"/>
              </a:rPr>
              <a:t>1Q40.30 - Cons. of Angular Momentum Demo - Bicycle </a:t>
            </a:r>
            <a:r>
              <a:rPr lang="en-US" dirty="0" smtClean="0">
                <a:ea typeface="Cambria Math" panose="02040503050406030204" pitchFamily="18" charset="0"/>
              </a:rPr>
              <a:t>Wheel</a:t>
            </a:r>
            <a:endParaRPr lang="en-US" dirty="0"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en-US" dirty="0" smtClean="0">
              <a:ea typeface="Cambria Math" panose="02040503050406030204" pitchFamily="18" charset="0"/>
            </a:endParaRPr>
          </a:p>
          <a:p>
            <a:endParaRPr lang="en-US" dirty="0">
              <a:ea typeface="Cambria Math" panose="02040503050406030204" pitchFamily="18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ea typeface="Cambria Math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02591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Conservation of Angular Momentum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 rot="2400000">
            <a:off x="9249633" y="2359279"/>
            <a:ext cx="1423938" cy="610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34430" y="2664548"/>
            <a:ext cx="893729" cy="610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faraday.physics.uiowa.edu/images/1q40.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272" y="2300940"/>
            <a:ext cx="25527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209" y="1317227"/>
            <a:ext cx="6249004" cy="4754389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Quiz – When this skater pulls her arms in, she starts to spin faster.  Is her rotational kinetic energy the same when spinning fast versus slow?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a typeface="Cambria Math" panose="02040503050406030204" pitchFamily="18" charset="0"/>
              </a:rPr>
              <a:t>The same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a typeface="Cambria Math" panose="02040503050406030204" pitchFamily="18" charset="0"/>
              </a:rPr>
              <a:t>Higher kinetic energy when spinning faster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a typeface="Cambria Math" panose="02040503050406030204" pitchFamily="18" charset="0"/>
              </a:rPr>
              <a:t>Higher kinetic energy when spinning slower</a:t>
            </a:r>
          </a:p>
          <a:p>
            <a:pPr marL="514350" indent="-514350" algn="ctr">
              <a:buFont typeface="+mj-lt"/>
              <a:buAutoNum type="alphaUcPeriod"/>
            </a:pPr>
            <a:endParaRPr lang="en-US" dirty="0" smtClean="0">
              <a:ea typeface="Cambria Math" panose="02040503050406030204" pitchFamily="18" charset="0"/>
            </a:endParaRPr>
          </a:p>
          <a:p>
            <a:endParaRPr lang="en-US" dirty="0">
              <a:ea typeface="Cambria Math" panose="02040503050406030204" pitchFamily="18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ea typeface="Cambria Math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02591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Conservation of Angular Momentum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 rot="2400000">
            <a:off x="9249633" y="2359279"/>
            <a:ext cx="1423938" cy="610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34430" y="2664548"/>
            <a:ext cx="893729" cy="610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meM0BNnGR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19774" y="2307254"/>
            <a:ext cx="4764813" cy="26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209" y="1317227"/>
            <a:ext cx="7097568" cy="4893378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Quiz – if I hang a spinning bicycle wheel from the end of a string, how will it move?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a typeface="Cambria Math" panose="02040503050406030204" pitchFamily="18" charset="0"/>
              </a:rPr>
              <a:t>Fall down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a typeface="Cambria Math" panose="02040503050406030204" pitchFamily="18" charset="0"/>
              </a:rPr>
              <a:t>Spin in place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a typeface="Cambria Math" panose="02040503050406030204" pitchFamily="18" charset="0"/>
              </a:rPr>
              <a:t>Rotate around as it spins</a:t>
            </a:r>
          </a:p>
          <a:p>
            <a:endParaRPr lang="en-US" dirty="0" smtClean="0">
              <a:ea typeface="Cambria Math" panose="02040503050406030204" pitchFamily="18" charset="0"/>
            </a:endParaRPr>
          </a:p>
          <a:p>
            <a:endParaRPr lang="en-US" dirty="0">
              <a:ea typeface="Cambria Math" panose="02040503050406030204" pitchFamily="18" charset="0"/>
            </a:endParaRPr>
          </a:p>
          <a:p>
            <a:r>
              <a:rPr lang="en-US" dirty="0">
                <a:ea typeface="Cambria Math" panose="02040503050406030204" pitchFamily="18" charset="0"/>
              </a:rPr>
              <a:t>Do </a:t>
            </a:r>
            <a:r>
              <a:rPr lang="en-US" dirty="0" smtClean="0">
                <a:ea typeface="Cambria Math" panose="02040503050406030204" pitchFamily="18" charset="0"/>
              </a:rPr>
              <a:t>demo 1Q50.21 </a:t>
            </a:r>
            <a:r>
              <a:rPr lang="en-US" dirty="0">
                <a:ea typeface="Cambria Math" panose="02040503050406030204" pitchFamily="18" charset="0"/>
              </a:rPr>
              <a:t>- Bicycle </a:t>
            </a:r>
            <a:r>
              <a:rPr lang="en-US" dirty="0" smtClean="0">
                <a:ea typeface="Cambria Math" panose="02040503050406030204" pitchFamily="18" charset="0"/>
              </a:rPr>
              <a:t>Wheel </a:t>
            </a:r>
            <a:r>
              <a:rPr lang="en-US" dirty="0">
                <a:ea typeface="Cambria Math" panose="02040503050406030204" pitchFamily="18" charset="0"/>
              </a:rPr>
              <a:t>- </a:t>
            </a:r>
            <a:r>
              <a:rPr lang="en-US" dirty="0" smtClean="0">
                <a:ea typeface="Cambria Math" panose="02040503050406030204" pitchFamily="18" charset="0"/>
              </a:rPr>
              <a:t>Suspended</a:t>
            </a:r>
          </a:p>
          <a:p>
            <a:endParaRPr lang="en-US" dirty="0">
              <a:ea typeface="Cambria Math" panose="02040503050406030204" pitchFamily="18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ea typeface="Cambria Math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02591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 Gyroscope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 rot="2400000">
            <a:off x="9249633" y="2359279"/>
            <a:ext cx="1423938" cy="610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34430" y="2664548"/>
            <a:ext cx="893729" cy="610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faraday.physics.uiowa.edu/images/1q50.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741" y="2352154"/>
            <a:ext cx="353377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3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7805</TotalTime>
  <Words>347</Words>
  <Application>Microsoft Office PowerPoint</Application>
  <PresentationFormat>Widescreen</PresentationFormat>
  <Paragraphs>67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Rotation</vt:lpstr>
      <vt:lpstr>Rotational Quantities as Vectors</vt:lpstr>
      <vt:lpstr>Topics for Today</vt:lpstr>
      <vt:lpstr>2nd Law for Angular Momentum</vt:lpstr>
      <vt:lpstr>2nd Law for Angular Momentum</vt:lpstr>
      <vt:lpstr>Angular Momentum</vt:lpstr>
      <vt:lpstr>Conservation of Angular Momentum</vt:lpstr>
      <vt:lpstr>Conservation of Angular Momentum</vt:lpstr>
      <vt:lpstr> Gyroscope</vt:lpstr>
      <vt:lpstr> Gyroscope</vt:lpstr>
      <vt:lpstr> Gyroscope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kaaret</dc:creator>
  <cp:lastModifiedBy>kaaret</cp:lastModifiedBy>
  <cp:revision>318</cp:revision>
  <cp:lastPrinted>2016-03-05T23:31:26Z</cp:lastPrinted>
  <dcterms:created xsi:type="dcterms:W3CDTF">2016-02-12T20:01:43Z</dcterms:created>
  <dcterms:modified xsi:type="dcterms:W3CDTF">2016-03-08T19:25:02Z</dcterms:modified>
</cp:coreProperties>
</file>