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6" r:id="rId2"/>
    <p:sldId id="477" r:id="rId3"/>
    <p:sldId id="486" r:id="rId4"/>
    <p:sldId id="487" r:id="rId5"/>
    <p:sldId id="493" r:id="rId6"/>
    <p:sldId id="488" r:id="rId7"/>
    <p:sldId id="489" r:id="rId8"/>
    <p:sldId id="478" r:id="rId9"/>
    <p:sldId id="490" r:id="rId10"/>
    <p:sldId id="491" r:id="rId11"/>
    <p:sldId id="496" r:id="rId12"/>
    <p:sldId id="492" r:id="rId13"/>
    <p:sldId id="497" r:id="rId14"/>
    <p:sldId id="476" r:id="rId1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aret" initials="k" lastIdx="0" clrIdx="0">
    <p:extLst>
      <p:ext uri="{19B8F6BF-5375-455C-9EA6-DF929625EA0E}">
        <p15:presenceInfo xmlns:p15="http://schemas.microsoft.com/office/powerpoint/2012/main" userId="ka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34" autoAdjust="0"/>
    <p:restoredTop sz="94660"/>
  </p:normalViewPr>
  <p:slideViewPr>
    <p:cSldViewPr snapToGrid="0">
      <p:cViewPr varScale="1">
        <p:scale>
          <a:sx n="78" d="100"/>
          <a:sy n="78" d="100"/>
        </p:scale>
        <p:origin x="52" y="20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953" tIns="46477" rIns="92953" bIns="46477" rtlCol="0"/>
          <a:lstStyle>
            <a:lvl1pPr algn="r">
              <a:defRPr sz="1200"/>
            </a:lvl1pPr>
          </a:lstStyle>
          <a:p>
            <a:fld id="{D01852A7-1E75-4F91-840F-2EA70624288F}" type="datetimeFigureOut">
              <a:rPr lang="en-US" smtClean="0"/>
              <a:t>4/12/2016</a:t>
            </a:fld>
            <a:endParaRPr lang="en-US"/>
          </a:p>
        </p:txBody>
      </p:sp>
      <p:sp>
        <p:nvSpPr>
          <p:cNvPr id="4" name="Footer Placeholder 3"/>
          <p:cNvSpPr>
            <a:spLocks noGrp="1"/>
          </p:cNvSpPr>
          <p:nvPr>
            <p:ph type="ftr" sz="quarter" idx="2"/>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53" tIns="46477" rIns="92953" bIns="46477" rtlCol="0" anchor="b"/>
          <a:lstStyle>
            <a:lvl1pPr algn="r">
              <a:defRPr sz="1200"/>
            </a:lvl1pPr>
          </a:lstStyle>
          <a:p>
            <a:fld id="{B1B50DE5-C711-4E06-9718-314BE47FD111}" type="slidenum">
              <a:rPr lang="en-US" smtClean="0"/>
              <a:t>‹#›</a:t>
            </a:fld>
            <a:endParaRPr lang="en-US"/>
          </a:p>
        </p:txBody>
      </p:sp>
    </p:spTree>
    <p:extLst>
      <p:ext uri="{BB962C8B-B14F-4D97-AF65-F5344CB8AC3E}">
        <p14:creationId xmlns:p14="http://schemas.microsoft.com/office/powerpoint/2010/main" val="212901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5797"/>
          </a:xfrm>
          <a:prstGeom prst="rect">
            <a:avLst/>
          </a:prstGeom>
        </p:spPr>
        <p:txBody>
          <a:bodyPr vert="horz" lIns="92953" tIns="46477" rIns="92953" bIns="46477" rtlCol="0"/>
          <a:lstStyle>
            <a:lvl1pPr algn="r">
              <a:defRPr sz="1200"/>
            </a:lvl1pPr>
          </a:lstStyle>
          <a:p>
            <a:fld id="{F5EDF772-35F8-459E-AAB7-5E46565BBE8A}" type="datetimeFigureOut">
              <a:rPr lang="en-US" smtClean="0"/>
              <a:t>4/12/2016</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3" tIns="46477" rIns="92953" bIns="4647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3" tIns="46477" rIns="92953" bIns="46477" rtlCol="0" anchor="b"/>
          <a:lstStyle>
            <a:lvl1pPr algn="r">
              <a:defRPr sz="1200"/>
            </a:lvl1pPr>
          </a:lstStyle>
          <a:p>
            <a:fld id="{EE8BB0B0-9BBD-486E-8152-82212722C8F5}" type="slidenum">
              <a:rPr lang="en-US" smtClean="0"/>
              <a:t>‹#›</a:t>
            </a:fld>
            <a:endParaRPr lang="en-US"/>
          </a:p>
        </p:txBody>
      </p:sp>
    </p:spTree>
    <p:extLst>
      <p:ext uri="{BB962C8B-B14F-4D97-AF65-F5344CB8AC3E}">
        <p14:creationId xmlns:p14="http://schemas.microsoft.com/office/powerpoint/2010/main" val="100301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389133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62122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10334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5546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388225"/>
            <a:ext cx="10515600" cy="47887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926931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6E7620-FE3F-4EA8-A7D3-C7F85695E000}"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32611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E7620-FE3F-4EA8-A7D3-C7F85695E000}"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94330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6E7620-FE3F-4EA8-A7D3-C7F85695E000}"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63255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6E7620-FE3F-4EA8-A7D3-C7F85695E000}"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208625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E7620-FE3F-4EA8-A7D3-C7F85695E000}"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84043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6E7620-FE3F-4EA8-A7D3-C7F85695E000}"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429031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6E7620-FE3F-4EA8-A7D3-C7F85695E000}"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1707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E7620-FE3F-4EA8-A7D3-C7F85695E000}" type="datetimeFigureOut">
              <a:rPr lang="en-US" smtClean="0"/>
              <a:t>4/12/2016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865B1-B9A8-471D-8F7A-13DC09899346}" type="slidenum">
              <a:rPr lang="en-US" smtClean="0"/>
              <a:t>‹#›</a:t>
            </a:fld>
            <a:endParaRPr lang="en-US"/>
          </a:p>
        </p:txBody>
      </p:sp>
    </p:spTree>
    <p:extLst>
      <p:ext uri="{BB962C8B-B14F-4D97-AF65-F5344CB8AC3E}">
        <p14:creationId xmlns:p14="http://schemas.microsoft.com/office/powerpoint/2010/main" val="379498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5l9lQWjXU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620981"/>
          </a:xfrm>
        </p:spPr>
        <p:txBody>
          <a:bodyPr>
            <a:normAutofit/>
          </a:bodyPr>
          <a:lstStyle/>
          <a:p>
            <a:pPr algn="ctr"/>
            <a:r>
              <a:rPr lang="en-US" sz="5400" dirty="0" smtClean="0"/>
              <a:t>Topics for Today</a:t>
            </a:r>
            <a:endParaRPr lang="en-US" sz="5400" dirty="0"/>
          </a:p>
        </p:txBody>
      </p:sp>
      <p:sp>
        <p:nvSpPr>
          <p:cNvPr id="3" name="Content Placeholder 2"/>
          <p:cNvSpPr>
            <a:spLocks noGrp="1"/>
          </p:cNvSpPr>
          <p:nvPr>
            <p:ph idx="1"/>
          </p:nvPr>
        </p:nvSpPr>
        <p:spPr>
          <a:xfrm>
            <a:off x="838200" y="1698171"/>
            <a:ext cx="10515601" cy="4758470"/>
          </a:xfrm>
        </p:spPr>
        <p:txBody>
          <a:bodyPr>
            <a:normAutofit/>
          </a:bodyPr>
          <a:lstStyle/>
          <a:p>
            <a:r>
              <a:rPr lang="en-US" sz="3600" dirty="0" smtClean="0"/>
              <a:t>Pendulum (15-4)</a:t>
            </a:r>
          </a:p>
          <a:p>
            <a:r>
              <a:rPr lang="en-US" sz="3600" dirty="0"/>
              <a:t>Torsion pendulum (15-3)</a:t>
            </a:r>
          </a:p>
          <a:p>
            <a:pPr marL="0" indent="0">
              <a:buNone/>
            </a:pPr>
            <a:endParaRPr lang="en-US" sz="3600" dirty="0" smtClean="0"/>
          </a:p>
          <a:p>
            <a:endParaRPr lang="en-US" sz="3600" dirty="0" smtClean="0"/>
          </a:p>
        </p:txBody>
      </p:sp>
    </p:spTree>
    <p:extLst>
      <p:ext uri="{BB962C8B-B14F-4D97-AF65-F5344CB8AC3E}">
        <p14:creationId xmlns:p14="http://schemas.microsoft.com/office/powerpoint/2010/main" val="154735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236"/>
          <a:stretch/>
        </p:blipFill>
        <p:spPr>
          <a:xfrm>
            <a:off x="6184968" y="1077683"/>
            <a:ext cx="5787423" cy="50047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6361" y="1273628"/>
                <a:ext cx="6400800" cy="5184321"/>
              </a:xfrm>
            </p:spPr>
            <p:txBody>
              <a:bodyPr>
                <a:normAutofit/>
              </a:bodyPr>
              <a:lstStyle/>
              <a:p>
                <a:r>
                  <a:rPr lang="en-US" dirty="0" smtClean="0"/>
                  <a:t>Real pendulums have more complicated mass distributions.</a:t>
                </a:r>
              </a:p>
              <a:p>
                <a:r>
                  <a:rPr lang="en-US" dirty="0" smtClean="0"/>
                  <a:t>Gravity acts at center of mass, so </a:t>
                </a:r>
                <a:r>
                  <a:rPr lang="en-US" dirty="0"/>
                  <a:t>t</a:t>
                </a:r>
                <a:r>
                  <a:rPr lang="en-US" dirty="0" smtClean="0"/>
                  <a:t>orque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acc>
                      <m:accPr>
                        <m:chr m:val="⃗"/>
                        <m:ctrlPr>
                          <a:rPr lang="en-US" i="1">
                            <a:latin typeface="Cambria Math" panose="02040503050406030204" pitchFamily="18" charset="0"/>
                          </a:rPr>
                        </m:ctrlPr>
                      </m:accPr>
                      <m:e>
                        <m:r>
                          <a:rPr lang="en-US" b="0" i="1" smtClean="0">
                            <a:latin typeface="Cambria Math" panose="02040503050406030204" pitchFamily="18" charset="0"/>
                          </a:rPr>
                          <m:t>𝑔</m:t>
                        </m:r>
                      </m:e>
                    </m:acc>
                    <m:r>
                      <a:rPr lang="en-US" b="0" i="1" smtClean="0">
                        <a:latin typeface="Cambria Math" panose="02040503050406030204" pitchFamily="18" charset="0"/>
                      </a:rPr>
                      <m:t> </m:t>
                    </m:r>
                  </m:oMath>
                </a14:m>
                <a:r>
                  <a:rPr lang="en-US" dirty="0" smtClean="0"/>
                  <a:t>where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h</m:t>
                        </m:r>
                      </m:e>
                    </m:acc>
                  </m:oMath>
                </a14:m>
                <a:r>
                  <a:rPr lang="en-US" dirty="0" smtClean="0"/>
                  <a:t> goes from axis of rotation to center of mass.</a:t>
                </a:r>
              </a:p>
              <a:p>
                <a:r>
                  <a:rPr lang="en-US" dirty="0" smtClean="0"/>
                  <a:t>Need to use correct momenta of inertia </a:t>
                </a:r>
                <a:r>
                  <a:rPr lang="en-US" i="1" dirty="0" smtClean="0"/>
                  <a:t>I</a:t>
                </a:r>
                <a:r>
                  <a:rPr lang="en-US" dirty="0" smtClean="0"/>
                  <a:t>.</a:t>
                </a:r>
              </a:p>
              <a:p>
                <a:r>
                  <a:rPr lang="en-US" sz="3200" dirty="0" smtClean="0"/>
                  <a:t>Find </a:t>
                </a:r>
                <a:r>
                  <a:rPr lang="en-US" sz="4000" dirty="0" smtClean="0"/>
                  <a:t> </a:t>
                </a:r>
                <a14:m>
                  <m:oMath xmlns:m="http://schemas.openxmlformats.org/officeDocument/2006/math">
                    <m:r>
                      <a:rPr lang="en-US" sz="4000" i="1">
                        <a:latin typeface="Cambria Math" panose="02040503050406030204" pitchFamily="18" charset="0"/>
                      </a:rPr>
                      <m:t>𝑇</m:t>
                    </m:r>
                    <m:r>
                      <a:rPr lang="en-US" sz="4000" i="1">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𝜋</m:t>
                    </m:r>
                    <m:rad>
                      <m:radPr>
                        <m:degHide m:val="on"/>
                        <m:ctrlPr>
                          <a:rPr lang="en-US" sz="4000" i="1">
                            <a:latin typeface="Cambria Math" panose="02040503050406030204" pitchFamily="18" charset="0"/>
                            <a:ea typeface="Cambria Math" panose="02040503050406030204" pitchFamily="18" charset="0"/>
                          </a:rPr>
                        </m:ctrlPr>
                      </m:radPr>
                      <m:deg/>
                      <m:e>
                        <m:f>
                          <m:fPr>
                            <m:ctrlPr>
                              <a:rPr lang="en-US" sz="4000" i="1">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𝐼</m:t>
                            </m:r>
                          </m:num>
                          <m:den>
                            <m:r>
                              <a:rPr lang="en-US" sz="4000" b="0" i="1" smtClean="0">
                                <a:latin typeface="Cambria Math" panose="02040503050406030204" pitchFamily="18" charset="0"/>
                                <a:ea typeface="Cambria Math" panose="02040503050406030204" pitchFamily="18" charset="0"/>
                              </a:rPr>
                              <m:t>𝑚</m:t>
                            </m:r>
                            <m:r>
                              <a:rPr lang="en-US" sz="4000" i="1">
                                <a:latin typeface="Cambria Math" panose="02040503050406030204" pitchFamily="18" charset="0"/>
                                <a:ea typeface="Cambria Math" panose="02040503050406030204" pitchFamily="18" charset="0"/>
                              </a:rPr>
                              <m:t>𝑔</m:t>
                            </m:r>
                            <m:r>
                              <a:rPr lang="en-US" sz="4000" b="0" i="1" smtClean="0">
                                <a:latin typeface="Cambria Math" panose="02040503050406030204" pitchFamily="18" charset="0"/>
                                <a:ea typeface="Cambria Math" panose="02040503050406030204" pitchFamily="18" charset="0"/>
                              </a:rPr>
                              <m:t>h</m:t>
                            </m:r>
                          </m:den>
                        </m:f>
                      </m:e>
                    </m:rad>
                  </m:oMath>
                </a14:m>
                <a:endParaRPr lang="en-US" dirty="0" smtClean="0"/>
              </a:p>
              <a:p>
                <a:r>
                  <a:rPr lang="en-US" dirty="0" smtClean="0"/>
                  <a:t>Can solve for </a:t>
                </a:r>
                <a:r>
                  <a:rPr lang="en-US" i="1" dirty="0" smtClean="0"/>
                  <a:t>g</a:t>
                </a:r>
                <a:r>
                  <a:rPr lang="en-US" dirty="0" smtClean="0"/>
                  <a:t> and use physical pendulum to measure </a:t>
                </a:r>
                <a:r>
                  <a:rPr lang="en-US" i="1" dirty="0" smtClean="0"/>
                  <a:t>g</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6361" y="1273628"/>
                <a:ext cx="6400800" cy="5184321"/>
              </a:xfrm>
              <a:blipFill>
                <a:blip r:embed="rId3"/>
                <a:stretch>
                  <a:fillRect l="-2190" t="-2000" r="-1905"/>
                </a:stretch>
              </a:blipFill>
            </p:spPr>
            <p:txBody>
              <a:bodyPr/>
              <a:lstStyle/>
              <a:p>
                <a:r>
                  <a:rPr lang="en-US">
                    <a:noFill/>
                  </a:rPr>
                  <a:t> </a:t>
                </a:r>
              </a:p>
            </p:txBody>
          </p:sp>
        </mc:Fallback>
      </mc:AlternateContent>
      <p:sp>
        <p:nvSpPr>
          <p:cNvPr id="2" name="Title 1"/>
          <p:cNvSpPr>
            <a:spLocks noGrp="1"/>
          </p:cNvSpPr>
          <p:nvPr>
            <p:ph type="title"/>
          </p:nvPr>
        </p:nvSpPr>
        <p:spPr>
          <a:xfrm>
            <a:off x="22208" y="65313"/>
            <a:ext cx="7178692" cy="1094015"/>
          </a:xfrm>
        </p:spPr>
        <p:txBody>
          <a:bodyPr>
            <a:normAutofit/>
          </a:bodyPr>
          <a:lstStyle/>
          <a:p>
            <a:pPr algn="ctr"/>
            <a:r>
              <a:rPr lang="en-US" sz="5400" dirty="0" smtClean="0"/>
              <a:t>Physical Pendulum</a:t>
            </a:r>
            <a:endParaRPr lang="en-US" sz="5400" dirty="0"/>
          </a:p>
        </p:txBody>
      </p:sp>
    </p:spTree>
    <p:extLst>
      <p:ext uri="{BB962C8B-B14F-4D97-AF65-F5344CB8AC3E}">
        <p14:creationId xmlns:p14="http://schemas.microsoft.com/office/powerpoint/2010/main" val="1931129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842" y="1231367"/>
            <a:ext cx="10948307" cy="5365376"/>
          </a:xfrm>
        </p:spPr>
        <p:txBody>
          <a:bodyPr>
            <a:normAutofit/>
          </a:bodyPr>
          <a:lstStyle/>
          <a:p>
            <a:r>
              <a:rPr lang="en-US" dirty="0" smtClean="0"/>
              <a:t>Quiz - A person swings on a swing at a playground.  The person gets the swing into motion and then stops pumping.  The swing moves back and forth at some period.  Now the person stands up.  How does the period change?</a:t>
            </a:r>
            <a:endParaRPr lang="en-US" b="0" dirty="0" smtClean="0"/>
          </a:p>
          <a:p>
            <a:endParaRPr lang="en-US" dirty="0" smtClean="0"/>
          </a:p>
          <a:p>
            <a:pPr marL="0" indent="0">
              <a:buNone/>
            </a:pPr>
            <a:r>
              <a:rPr lang="en-US" dirty="0" smtClean="0"/>
              <a:t>A – increases </a:t>
            </a:r>
          </a:p>
          <a:p>
            <a:pPr marL="0" indent="0">
              <a:buNone/>
            </a:pPr>
            <a:r>
              <a:rPr lang="en-US" dirty="0" smtClean="0"/>
              <a:t>B </a:t>
            </a:r>
            <a:r>
              <a:rPr lang="en-US" dirty="0"/>
              <a:t>– </a:t>
            </a:r>
            <a:r>
              <a:rPr lang="en-US" dirty="0" smtClean="0"/>
              <a:t>stays the same</a:t>
            </a:r>
            <a:endParaRPr lang="en-US" dirty="0"/>
          </a:p>
          <a:p>
            <a:pPr marL="0" indent="0">
              <a:buNone/>
            </a:pPr>
            <a:r>
              <a:rPr lang="en-US" dirty="0" smtClean="0"/>
              <a:t>C </a:t>
            </a:r>
            <a:r>
              <a:rPr lang="en-US" dirty="0"/>
              <a:t>– </a:t>
            </a:r>
            <a:r>
              <a:rPr lang="en-US" dirty="0" smtClean="0"/>
              <a:t>decreases</a:t>
            </a:r>
          </a:p>
          <a:p>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a:xfrm>
            <a:off x="22208" y="65313"/>
            <a:ext cx="12169792" cy="1094015"/>
          </a:xfrm>
        </p:spPr>
        <p:txBody>
          <a:bodyPr>
            <a:normAutofit/>
          </a:bodyPr>
          <a:lstStyle/>
          <a:p>
            <a:pPr algn="ctr"/>
            <a:r>
              <a:rPr lang="en-US" sz="5400" dirty="0" smtClean="0"/>
              <a:t>Simple Harmonic Motion</a:t>
            </a:r>
            <a:endParaRPr lang="en-US" sz="5400" dirty="0"/>
          </a:p>
        </p:txBody>
      </p:sp>
    </p:spTree>
    <p:extLst>
      <p:ext uri="{BB962C8B-B14F-4D97-AF65-F5344CB8AC3E}">
        <p14:creationId xmlns:p14="http://schemas.microsoft.com/office/powerpoint/2010/main" val="1385294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629" y="4556804"/>
                <a:ext cx="4784271" cy="2121582"/>
              </a:xfrm>
            </p:spPr>
            <p:txBody>
              <a:bodyPr>
                <a:normAutofit lnSpcReduction="10000"/>
              </a:bodyPr>
              <a:lstStyle/>
              <a:p>
                <a:r>
                  <a:rPr lang="en-US" dirty="0" smtClean="0"/>
                  <a:t>If we look at the x component of a particle in circular motion, we get exactly simple harmonic motion.</a:t>
                </a:r>
              </a:p>
              <a:p>
                <a:r>
                  <a:rPr lang="en-US" dirty="0" smtClean="0"/>
                  <a:t>Angular position = </a:t>
                </a:r>
                <a14:m>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629" y="4556804"/>
                <a:ext cx="4784271" cy="2121582"/>
              </a:xfrm>
              <a:blipFill>
                <a:blip r:embed="rId2"/>
                <a:stretch>
                  <a:fillRect l="-2293" t="-6609" r="-3057"/>
                </a:stretch>
              </a:blipFill>
            </p:spPr>
            <p:txBody>
              <a:bodyPr/>
              <a:lstStyle/>
              <a:p>
                <a:r>
                  <a:rPr lang="en-US">
                    <a:noFill/>
                  </a:rPr>
                  <a:t> </a:t>
                </a:r>
              </a:p>
            </p:txBody>
          </p:sp>
        </mc:Fallback>
      </mc:AlternateContent>
      <p:sp>
        <p:nvSpPr>
          <p:cNvPr id="2" name="Title 1"/>
          <p:cNvSpPr>
            <a:spLocks noGrp="1"/>
          </p:cNvSpPr>
          <p:nvPr>
            <p:ph type="title"/>
          </p:nvPr>
        </p:nvSpPr>
        <p:spPr>
          <a:xfrm>
            <a:off x="22207" y="65313"/>
            <a:ext cx="12077263" cy="884919"/>
          </a:xfrm>
        </p:spPr>
        <p:txBody>
          <a:bodyPr>
            <a:noAutofit/>
          </a:bodyPr>
          <a:lstStyle/>
          <a:p>
            <a:pPr algn="ctr"/>
            <a:r>
              <a:rPr lang="en-US" sz="4000" dirty="0" smtClean="0"/>
              <a:t>Simple Harmonic Motion = Projection of Circular Motion</a:t>
            </a:r>
            <a:endParaRPr lang="en-US" sz="4000" dirty="0"/>
          </a:p>
        </p:txBody>
      </p:sp>
      <p:pic>
        <p:nvPicPr>
          <p:cNvPr id="5" name="Picture 4"/>
          <p:cNvPicPr>
            <a:picLocks noChangeAspect="1"/>
          </p:cNvPicPr>
          <p:nvPr/>
        </p:nvPicPr>
        <p:blipFill rotWithShape="1">
          <a:blip r:embed="rId3"/>
          <a:srcRect l="-405" t="2487" r="1167" b="10311"/>
          <a:stretch/>
        </p:blipFill>
        <p:spPr>
          <a:xfrm>
            <a:off x="0" y="1061924"/>
            <a:ext cx="12021082" cy="3383188"/>
          </a:xfrm>
          <a:prstGeom prst="rect">
            <a:avLst/>
          </a:prstGeom>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4392" y="4608965"/>
            <a:ext cx="46974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6856" y="5314099"/>
            <a:ext cx="53038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6856" y="6065327"/>
            <a:ext cx="53943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917439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5845629"/>
            <a:ext cx="10515600" cy="832756"/>
          </a:xfrm>
        </p:spPr>
        <p:txBody>
          <a:bodyPr>
            <a:normAutofit/>
          </a:bodyPr>
          <a:lstStyle/>
          <a:p>
            <a:r>
              <a:rPr lang="en-US" dirty="0" smtClean="0"/>
              <a:t>Simple harmonic motion of piston drives circular motion of wheel.</a:t>
            </a:r>
          </a:p>
        </p:txBody>
      </p:sp>
      <p:sp>
        <p:nvSpPr>
          <p:cNvPr id="2" name="Title 1"/>
          <p:cNvSpPr>
            <a:spLocks noGrp="1"/>
          </p:cNvSpPr>
          <p:nvPr>
            <p:ph type="title"/>
          </p:nvPr>
        </p:nvSpPr>
        <p:spPr>
          <a:xfrm>
            <a:off x="22207" y="65313"/>
            <a:ext cx="12077263" cy="884919"/>
          </a:xfrm>
        </p:spPr>
        <p:txBody>
          <a:bodyPr>
            <a:noAutofit/>
          </a:bodyPr>
          <a:lstStyle/>
          <a:p>
            <a:pPr algn="ctr"/>
            <a:r>
              <a:rPr lang="en-US" sz="4000" dirty="0" smtClean="0"/>
              <a:t>Simple Harmonic Motion = Projection of Circular Motion</a:t>
            </a:r>
            <a:endParaRPr lang="en-US" sz="4000" dirty="0"/>
          </a:p>
        </p:txBody>
      </p:sp>
      <p:pic>
        <p:nvPicPr>
          <p:cNvPr id="4" name="-5l9lQWjXUs"/>
          <p:cNvPicPr>
            <a:picLocks noRot="1" noChangeAspect="1"/>
          </p:cNvPicPr>
          <p:nvPr>
            <a:videoFile r:link="rId1"/>
          </p:nvPr>
        </p:nvPicPr>
        <p:blipFill>
          <a:blip r:embed="rId3"/>
          <a:stretch>
            <a:fillRect/>
          </a:stretch>
        </p:blipFill>
        <p:spPr>
          <a:xfrm>
            <a:off x="1861458" y="950232"/>
            <a:ext cx="8466364" cy="4762330"/>
          </a:xfrm>
          <a:prstGeom prst="rect">
            <a:avLst/>
          </a:prstGeom>
        </p:spPr>
      </p:pic>
    </p:spTree>
    <p:extLst>
      <p:ext uri="{BB962C8B-B14F-4D97-AF65-F5344CB8AC3E}">
        <p14:creationId xmlns:p14="http://schemas.microsoft.com/office/powerpoint/2010/main" val="39826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8843" y="1231367"/>
                <a:ext cx="6955971" cy="5202090"/>
              </a:xfrm>
            </p:spPr>
            <p:txBody>
              <a:bodyPr>
                <a:normAutofit/>
              </a:bodyPr>
              <a:lstStyle/>
              <a:p>
                <a:r>
                  <a:rPr lang="en-US" dirty="0" smtClean="0"/>
                  <a:t>Wires resist being twisted in the same way that springs resist be compressed or stretched.</a:t>
                </a:r>
              </a:p>
              <a:p>
                <a:r>
                  <a:rPr lang="en-US" dirty="0" smtClean="0"/>
                  <a:t>Angular form of Hooke’s law is </a:t>
                </a:r>
                <a14:m>
                  <m:oMath xmlns:m="http://schemas.openxmlformats.org/officeDocument/2006/math">
                    <m:r>
                      <a:rPr lang="en-US"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𝜅𝜃</m:t>
                    </m:r>
                  </m:oMath>
                </a14:m>
                <a:endParaRPr lang="en-US" b="0" dirty="0" smtClean="0">
                  <a:ea typeface="Cambria Math" panose="02040503050406030204" pitchFamily="18" charset="0"/>
                </a:endParaRPr>
              </a:p>
              <a:p>
                <a:r>
                  <a:rPr lang="en-US" dirty="0" smtClean="0"/>
                  <a:t>Torque = -(constant)×(angular displacement)</a:t>
                </a:r>
                <a:endParaRPr lang="en-US" dirty="0"/>
              </a:p>
              <a:p>
                <a:r>
                  <a:rPr lang="en-US" dirty="0"/>
                  <a:t>We can </a:t>
                </a:r>
                <a:r>
                  <a:rPr lang="en-US" dirty="0" smtClean="0"/>
                  <a:t>write  </a:t>
                </a:r>
                <a14:m>
                  <m:oMath xmlns:m="http://schemas.openxmlformats.org/officeDocument/2006/math">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𝑚</m:t>
                            </m:r>
                          </m:sub>
                        </m:sSub>
                        <m:r>
                          <a:rPr lang="en-US">
                            <a:latin typeface="Cambria Math" panose="02040503050406030204" pitchFamily="18" charset="0"/>
                          </a:rPr>
                          <m:t> </m:t>
                        </m:r>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e>
                    </m:func>
                  </m:oMath>
                </a14:m>
                <a:r>
                  <a:rPr lang="en-US" dirty="0" smtClean="0"/>
                  <a:t>, take two time derivatives, insert them into the angular form of Newton’s </a:t>
                </a:r>
                <a:r>
                  <a:rPr lang="en-US" dirty="0"/>
                  <a:t>second law </a:t>
                </a:r>
                <a:r>
                  <a:rPr lang="en-US" dirty="0" smtClean="0"/>
                  <a:t>using the </a:t>
                </a:r>
                <a:r>
                  <a:rPr lang="en-US" dirty="0"/>
                  <a:t>momentum of inertia, I</a:t>
                </a:r>
                <a:r>
                  <a:rPr lang="en-US" dirty="0" smtClean="0"/>
                  <a:t>, of the disk.</a:t>
                </a:r>
              </a:p>
              <a:p>
                <a:r>
                  <a:rPr lang="en-US" dirty="0" smtClean="0"/>
                  <a:t>We find the period is</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8843" y="1231367"/>
                <a:ext cx="6955971" cy="5202090"/>
              </a:xfrm>
              <a:blipFill>
                <a:blip r:embed="rId2"/>
                <a:stretch>
                  <a:fillRect l="-1578" t="-1993" r="-1402"/>
                </a:stretch>
              </a:blipFill>
            </p:spPr>
            <p:txBody>
              <a:bodyPr/>
              <a:lstStyle/>
              <a:p>
                <a:r>
                  <a:rPr lang="en-US">
                    <a:noFill/>
                  </a:rPr>
                  <a:t> </a:t>
                </a:r>
              </a:p>
            </p:txBody>
          </p:sp>
        </mc:Fallback>
      </mc:AlternateContent>
      <p:sp>
        <p:nvSpPr>
          <p:cNvPr id="2" name="Title 1"/>
          <p:cNvSpPr>
            <a:spLocks noGrp="1"/>
          </p:cNvSpPr>
          <p:nvPr>
            <p:ph type="title"/>
          </p:nvPr>
        </p:nvSpPr>
        <p:spPr>
          <a:xfrm>
            <a:off x="22208" y="65313"/>
            <a:ext cx="12169792" cy="1094015"/>
          </a:xfrm>
        </p:spPr>
        <p:txBody>
          <a:bodyPr>
            <a:normAutofit/>
          </a:bodyPr>
          <a:lstStyle/>
          <a:p>
            <a:pPr algn="ctr"/>
            <a:r>
              <a:rPr lang="en-US" sz="5400" dirty="0" smtClean="0"/>
              <a:t>Torsion Pendulum</a:t>
            </a:r>
            <a:endParaRPr lang="en-US" sz="5400" dirty="0"/>
          </a:p>
        </p:txBody>
      </p:sp>
      <p:pic>
        <p:nvPicPr>
          <p:cNvPr id="8" name="Picture 7"/>
          <p:cNvPicPr>
            <a:picLocks noChangeAspect="1" noChangeArrowheads="1"/>
          </p:cNvPicPr>
          <p:nvPr/>
        </p:nvPicPr>
        <p:blipFill>
          <a:blip r:embed="rId3"/>
          <a:stretch>
            <a:fillRect/>
          </a:stretch>
        </p:blipFill>
        <p:spPr bwMode="auto">
          <a:xfrm>
            <a:off x="7607296" y="1426431"/>
            <a:ext cx="3700239" cy="433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r="55223"/>
          <a:stretch>
            <a:fillRect/>
          </a:stretch>
        </p:blipFill>
        <p:spPr bwMode="auto">
          <a:xfrm>
            <a:off x="4300648" y="5360307"/>
            <a:ext cx="21669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50770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843" y="1231366"/>
            <a:ext cx="6057900" cy="5112283"/>
          </a:xfrm>
        </p:spPr>
        <p:txBody>
          <a:bodyPr>
            <a:normAutofit/>
          </a:bodyPr>
          <a:lstStyle/>
          <a:p>
            <a:r>
              <a:rPr lang="en-US" dirty="0" smtClean="0"/>
              <a:t>A pendulum is a mass on one end of a string with the other end fixed in place.</a:t>
            </a:r>
          </a:p>
          <a:p>
            <a:r>
              <a:rPr lang="en-US" dirty="0" smtClean="0"/>
              <a:t>If you start the mass swinging, it will swing back and forth, much like a mass on a spring will oscillate back and forth.</a:t>
            </a:r>
          </a:p>
          <a:p>
            <a:r>
              <a:rPr lang="en-US" dirty="0" smtClean="0"/>
              <a:t>This is another example of simple harmonic motion.</a:t>
            </a:r>
          </a:p>
        </p:txBody>
      </p:sp>
      <p:sp>
        <p:nvSpPr>
          <p:cNvPr id="2" name="Title 1"/>
          <p:cNvSpPr>
            <a:spLocks noGrp="1"/>
          </p:cNvSpPr>
          <p:nvPr>
            <p:ph type="title"/>
          </p:nvPr>
        </p:nvSpPr>
        <p:spPr>
          <a:xfrm>
            <a:off x="22208" y="65313"/>
            <a:ext cx="12169792" cy="1094015"/>
          </a:xfrm>
        </p:spPr>
        <p:txBody>
          <a:bodyPr>
            <a:normAutofit/>
          </a:bodyPr>
          <a:lstStyle/>
          <a:p>
            <a:pPr algn="ctr"/>
            <a:r>
              <a:rPr lang="en-US" sz="5400" dirty="0" smtClean="0"/>
              <a:t>Pendulum</a:t>
            </a:r>
            <a:endParaRPr lang="en-US" sz="5400" dirty="0"/>
          </a:p>
        </p:txBody>
      </p:sp>
      <p:pic>
        <p:nvPicPr>
          <p:cNvPr id="4" name="Picture 3"/>
          <p:cNvPicPr>
            <a:picLocks noChangeAspect="1"/>
          </p:cNvPicPr>
          <p:nvPr/>
        </p:nvPicPr>
        <p:blipFill rotWithShape="1">
          <a:blip r:embed="rId2"/>
          <a:srcRect l="2065" t="-3160" r="36038" b="67304"/>
          <a:stretch/>
        </p:blipFill>
        <p:spPr>
          <a:xfrm>
            <a:off x="6906987" y="830344"/>
            <a:ext cx="4800600" cy="5451551"/>
          </a:xfrm>
          <a:prstGeom prst="rect">
            <a:avLst/>
          </a:prstGeom>
        </p:spPr>
      </p:pic>
    </p:spTree>
    <p:extLst>
      <p:ext uri="{BB962C8B-B14F-4D97-AF65-F5344CB8AC3E}">
        <p14:creationId xmlns:p14="http://schemas.microsoft.com/office/powerpoint/2010/main" val="140496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6361" y="1273628"/>
                <a:ext cx="6400800" cy="5184321"/>
              </a:xfrm>
            </p:spPr>
            <p:txBody>
              <a:bodyPr>
                <a:normAutofit/>
              </a:bodyPr>
              <a:lstStyle/>
              <a:p>
                <a:pPr marL="0" indent="0">
                  <a:buNone/>
                </a:pPr>
                <a:r>
                  <a:rPr lang="en-US" dirty="0" smtClean="0"/>
                  <a:t>Forces on mass are:</a:t>
                </a:r>
              </a:p>
              <a:p>
                <a:r>
                  <a:rPr lang="en-US" dirty="0"/>
                  <a:t>Gravity – pulling down</a:t>
                </a:r>
              </a:p>
              <a:p>
                <a:r>
                  <a:rPr lang="en-US" dirty="0"/>
                  <a:t>Tension – pulling towards fixed point</a:t>
                </a:r>
              </a:p>
              <a:p>
                <a:pPr marL="0" indent="0">
                  <a:buNone/>
                </a:pPr>
                <a:r>
                  <a:rPr lang="en-US" dirty="0" smtClean="0"/>
                  <a:t>If you analyze the motion in terms of linear variables, it is a 2D problem.</a:t>
                </a:r>
              </a:p>
              <a:p>
                <a:pPr marL="0" indent="0">
                  <a:buNone/>
                </a:pPr>
                <a:r>
                  <a:rPr lang="en-US" dirty="0" smtClean="0"/>
                  <a:t>Better to do in terms of angular variables.</a:t>
                </a:r>
              </a:p>
              <a:p>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smtClean="0"/>
                  <a:t> = angle of mass w.r.t. vertical</a:t>
                </a:r>
              </a:p>
              <a:p>
                <a:r>
                  <a:rPr lang="en-US" i="1" dirty="0" smtClean="0"/>
                  <a:t>I</a:t>
                </a:r>
                <a:r>
                  <a:rPr lang="en-US" dirty="0" smtClean="0"/>
                  <a:t> = moment of inertia =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oMath>
                </a14:m>
                <a:endParaRPr lang="en-US" dirty="0" smtClean="0"/>
              </a:p>
              <a:p>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r>
                  <a:rPr lang="en-US" dirty="0" smtClean="0"/>
                  <a:t> = torque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𝑟</m:t>
                        </m:r>
                      </m:e>
                    </m:acc>
                    <m:r>
                      <a:rPr lang="en-US"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𝐹</m:t>
                        </m:r>
                      </m:e>
                    </m:acc>
                    <m:r>
                      <a:rPr lang="en-US" b="0" i="1" smtClean="0">
                        <a:latin typeface="Cambria Math" panose="02040503050406030204" pitchFamily="18" charset="0"/>
                      </a:rPr>
                      <m:t>=</m:t>
                    </m:r>
                  </m:oMath>
                </a14:m>
                <a:r>
                  <a:rPr lang="en-US" dirty="0" smtClean="0"/>
                  <a:t> ?</a:t>
                </a:r>
              </a:p>
              <a:p>
                <a:r>
                  <a:rPr lang="en-US" dirty="0" smtClean="0"/>
                  <a:t>Find torque for tension and gravity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6361" y="1273628"/>
                <a:ext cx="6400800" cy="5184321"/>
              </a:xfrm>
              <a:blipFill>
                <a:blip r:embed="rId2"/>
                <a:stretch>
                  <a:fillRect l="-2000" t="-2000" r="-2857"/>
                </a:stretch>
              </a:blipFill>
            </p:spPr>
            <p:txBody>
              <a:bodyPr/>
              <a:lstStyle/>
              <a:p>
                <a:r>
                  <a:rPr lang="en-US">
                    <a:noFill/>
                  </a:rPr>
                  <a:t> </a:t>
                </a:r>
              </a:p>
            </p:txBody>
          </p:sp>
        </mc:Fallback>
      </mc:AlternateContent>
      <p:sp>
        <p:nvSpPr>
          <p:cNvPr id="2" name="Title 1"/>
          <p:cNvSpPr>
            <a:spLocks noGrp="1"/>
          </p:cNvSpPr>
          <p:nvPr>
            <p:ph type="title"/>
          </p:nvPr>
        </p:nvSpPr>
        <p:spPr>
          <a:xfrm>
            <a:off x="22208" y="65313"/>
            <a:ext cx="7178692" cy="1094015"/>
          </a:xfrm>
        </p:spPr>
        <p:txBody>
          <a:bodyPr>
            <a:normAutofit/>
          </a:bodyPr>
          <a:lstStyle/>
          <a:p>
            <a:pPr algn="ctr"/>
            <a:r>
              <a:rPr lang="en-US" sz="5400" dirty="0" smtClean="0"/>
              <a:t>Force Diagram</a:t>
            </a:r>
            <a:endParaRPr lang="en-US" sz="5400" dirty="0"/>
          </a:p>
        </p:txBody>
      </p:sp>
      <p:pic>
        <p:nvPicPr>
          <p:cNvPr id="5" name="Picture 6"/>
          <p:cNvPicPr>
            <a:picLocks noChangeAspect="1" noChangeArrowheads="1"/>
          </p:cNvPicPr>
          <p:nvPr/>
        </p:nvPicPr>
        <p:blipFill rotWithShape="1">
          <a:blip r:embed="rId3"/>
          <a:srcRect t="36489" b="7066"/>
          <a:stretch/>
        </p:blipFill>
        <p:spPr bwMode="auto">
          <a:xfrm>
            <a:off x="6731313" y="375556"/>
            <a:ext cx="5391985" cy="596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76181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6361" y="1273628"/>
                <a:ext cx="6400800" cy="5184321"/>
              </a:xfrm>
            </p:spPr>
            <p:txBody>
              <a:bodyPr>
                <a:norm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r>
                  <a:rPr lang="en-US" dirty="0" smtClean="0"/>
                  <a:t> = torque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𝑟</m:t>
                        </m:r>
                      </m:e>
                    </m:acc>
                    <m:r>
                      <a:rPr lang="en-US"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𝐹</m:t>
                        </m:r>
                      </m:e>
                    </m:acc>
                  </m:oMath>
                </a14:m>
                <a:endParaRPr lang="en-US" dirty="0" smtClean="0"/>
              </a:p>
              <a:p>
                <a:r>
                  <a:rPr lang="en-US" dirty="0" smtClean="0"/>
                  <a:t>T</a:t>
                </a:r>
                <a:r>
                  <a:rPr lang="en-US" dirty="0"/>
                  <a:t>ension is parallel to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𝑟</m:t>
                        </m:r>
                      </m:e>
                    </m:acc>
                  </m:oMath>
                </a14:m>
                <a:r>
                  <a:rPr lang="en-US" dirty="0" smtClean="0"/>
                  <a:t>, produces no </a:t>
                </a:r>
                <a:r>
                  <a:rPr lang="en-US" dirty="0" smtClean="0"/>
                  <a:t>torque.</a:t>
                </a:r>
                <a:endParaRPr lang="en-US" dirty="0" smtClean="0"/>
              </a:p>
              <a:p>
                <a:r>
                  <a:rPr lang="en-US" dirty="0" smtClean="0"/>
                  <a:t>Angle between gravity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𝑟</m:t>
                        </m:r>
                      </m:e>
                    </m:acc>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smtClean="0"/>
                  <a:t>, so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𝑚𝑔</m:t>
                        </m:r>
                      </m:e>
                    </m:d>
                    <m:d>
                      <m:dPr>
                        <m:ctrlPr>
                          <a:rPr lang="en-US" b="0" i="1" smtClean="0">
                            <a:latin typeface="Cambria Math" panose="02040503050406030204" pitchFamily="18" charset="0"/>
                            <a:ea typeface="Cambria Math" panose="02040503050406030204" pitchFamily="18" charset="0"/>
                          </a:rPr>
                        </m:ctrlPr>
                      </m:dPr>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e>
                    </m:d>
                  </m:oMath>
                </a14:m>
                <a:endParaRPr lang="en-US" b="0" dirty="0" smtClean="0">
                  <a:ea typeface="Cambria Math" panose="02040503050406030204" pitchFamily="18" charset="0"/>
                </a:endParaRPr>
              </a:p>
              <a:p>
                <a:r>
                  <a:rPr lang="en-US" dirty="0" smtClean="0"/>
                  <a:t>But what about sign?  For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&gt;0</m:t>
                    </m:r>
                  </m:oMath>
                </a14:m>
                <a:r>
                  <a:rPr lang="en-US" dirty="0" smtClean="0"/>
                  <a:t>, use right hand rule and torque points into the board, which is opposite angular momentum for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smtClean="0"/>
                  <a:t> increasing.  So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𝑚𝑔</m:t>
                        </m:r>
                      </m:e>
                    </m:d>
                    <m:d>
                      <m:dPr>
                        <m:ctrlPr>
                          <a:rPr lang="en-US" i="1">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sin</m:t>
                            </m:r>
                          </m:fName>
                          <m:e>
                            <m:r>
                              <a:rPr lang="en-US" i="1">
                                <a:latin typeface="Cambria Math" panose="02040503050406030204" pitchFamily="18" charset="0"/>
                                <a:ea typeface="Cambria Math" panose="02040503050406030204" pitchFamily="18" charset="0"/>
                              </a:rPr>
                              <m:t>𝜃</m:t>
                            </m:r>
                          </m:e>
                        </m:func>
                      </m:e>
                    </m:d>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6361" y="1273628"/>
                <a:ext cx="6400800" cy="5184321"/>
              </a:xfrm>
              <a:blipFill>
                <a:blip r:embed="rId2"/>
                <a:stretch>
                  <a:fillRect l="-1714" t="-1059"/>
                </a:stretch>
              </a:blipFill>
            </p:spPr>
            <p:txBody>
              <a:bodyPr/>
              <a:lstStyle/>
              <a:p>
                <a:r>
                  <a:rPr lang="en-US">
                    <a:noFill/>
                  </a:rPr>
                  <a:t> </a:t>
                </a:r>
              </a:p>
            </p:txBody>
          </p:sp>
        </mc:Fallback>
      </mc:AlternateContent>
      <p:sp>
        <p:nvSpPr>
          <p:cNvPr id="2" name="Title 1"/>
          <p:cNvSpPr>
            <a:spLocks noGrp="1"/>
          </p:cNvSpPr>
          <p:nvPr>
            <p:ph type="title"/>
          </p:nvPr>
        </p:nvSpPr>
        <p:spPr>
          <a:xfrm>
            <a:off x="22208" y="65313"/>
            <a:ext cx="7178692" cy="1094015"/>
          </a:xfrm>
        </p:spPr>
        <p:txBody>
          <a:bodyPr>
            <a:normAutofit/>
          </a:bodyPr>
          <a:lstStyle/>
          <a:p>
            <a:pPr algn="ctr"/>
            <a:r>
              <a:rPr lang="en-US" sz="5400" dirty="0" smtClean="0"/>
              <a:t>Force Diagram</a:t>
            </a:r>
            <a:endParaRPr lang="en-US" sz="5400" dirty="0"/>
          </a:p>
        </p:txBody>
      </p:sp>
      <p:pic>
        <p:nvPicPr>
          <p:cNvPr id="5" name="Picture 6"/>
          <p:cNvPicPr>
            <a:picLocks noChangeAspect="1" noChangeArrowheads="1"/>
          </p:cNvPicPr>
          <p:nvPr/>
        </p:nvPicPr>
        <p:blipFill rotWithShape="1">
          <a:blip r:embed="rId3"/>
          <a:srcRect t="36489" b="7066"/>
          <a:stretch/>
        </p:blipFill>
        <p:spPr bwMode="auto">
          <a:xfrm>
            <a:off x="6731313" y="375556"/>
            <a:ext cx="5391985" cy="596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42422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4302" y="5659285"/>
                <a:ext cx="11594796" cy="1143000"/>
              </a:xfrm>
            </p:spPr>
            <p:txBody>
              <a:bodyPr>
                <a:normAutofit/>
              </a:bodyPr>
              <a:lstStyle/>
              <a:p>
                <a:r>
                  <a:rPr lang="en-US" dirty="0" smtClean="0"/>
                  <a:t>Approximate</a:t>
                </a:r>
                <a14:m>
                  <m:oMath xmlns:m="http://schemas.openxmlformats.org/officeDocument/2006/math">
                    <m:func>
                      <m:funcPr>
                        <m:ctrlPr>
                          <a:rPr lang="en-US" i="1">
                            <a:latin typeface="Cambria Math" panose="02040503050406030204" pitchFamily="18" charset="0"/>
                            <a:ea typeface="Cambria Math" panose="02040503050406030204" pitchFamily="18" charset="0"/>
                          </a:rPr>
                        </m:ctrlPr>
                      </m:funcPr>
                      <m:fName>
                        <m:r>
                          <a:rPr lang="en-US" b="0" i="0" smtClean="0">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sin</m:t>
                        </m:r>
                      </m:fName>
                      <m:e>
                        <m:r>
                          <a:rPr lang="en-US" i="1">
                            <a:latin typeface="Cambria Math" panose="02040503050406030204" pitchFamily="18" charset="0"/>
                            <a:ea typeface="Cambria Math" panose="02040503050406030204" pitchFamily="18" charset="0"/>
                          </a:rPr>
                          <m:t>𝜃</m:t>
                        </m:r>
                      </m:e>
                    </m:func>
                  </m:oMath>
                </a14:m>
                <a:r>
                  <a:rPr lang="en-US" dirty="0" smtClean="0"/>
                  <a:t> around 0 as a line.  </a:t>
                </a:r>
              </a:p>
              <a:p>
                <a:r>
                  <a:rPr lang="en-US" dirty="0" smtClean="0"/>
                  <a:t>Slope at zero is 1, so best approximation is </a:t>
                </a:r>
                <a14:m>
                  <m:oMath xmlns:m="http://schemas.openxmlformats.org/officeDocument/2006/math">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sin</m:t>
                        </m:r>
                      </m:fName>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e>
                    </m:func>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4302" y="5659285"/>
                <a:ext cx="11594796" cy="1143000"/>
              </a:xfrm>
              <a:blipFill>
                <a:blip r:embed="rId2"/>
                <a:stretch>
                  <a:fillRect l="-946" t="-8511" b="-1596"/>
                </a:stretch>
              </a:blipFill>
            </p:spPr>
            <p:txBody>
              <a:bodyPr/>
              <a:lstStyle/>
              <a:p>
                <a:r>
                  <a:rPr lang="en-US">
                    <a:noFill/>
                  </a:rPr>
                  <a:t> </a:t>
                </a:r>
              </a:p>
            </p:txBody>
          </p:sp>
        </mc:Fallback>
      </mc:AlternateContent>
      <p:sp>
        <p:nvSpPr>
          <p:cNvPr id="2" name="Title 1"/>
          <p:cNvSpPr>
            <a:spLocks noGrp="1"/>
          </p:cNvSpPr>
          <p:nvPr>
            <p:ph type="title"/>
          </p:nvPr>
        </p:nvSpPr>
        <p:spPr>
          <a:xfrm>
            <a:off x="22208" y="65313"/>
            <a:ext cx="12169792" cy="1094015"/>
          </a:xfrm>
        </p:spPr>
        <p:txBody>
          <a:bodyPr>
            <a:normAutofit/>
          </a:bodyPr>
          <a:lstStyle/>
          <a:p>
            <a:pPr algn="ctr"/>
            <a:r>
              <a:rPr lang="en-US" sz="5400" dirty="0" smtClean="0"/>
              <a:t>Sin(</a:t>
            </a:r>
            <a:r>
              <a:rPr lang="el-GR" sz="5400" dirty="0" smtClean="0"/>
              <a:t>θ</a:t>
            </a:r>
            <a:r>
              <a:rPr lang="en-US" sz="5400" dirty="0" smtClean="0"/>
              <a:t>) for small angles</a:t>
            </a:r>
            <a:endParaRPr lang="en-US" sz="5400" dirty="0"/>
          </a:p>
        </p:txBody>
      </p:sp>
      <p:pic>
        <p:nvPicPr>
          <p:cNvPr id="6" name="Picture 5"/>
          <p:cNvPicPr>
            <a:picLocks noChangeAspect="1"/>
          </p:cNvPicPr>
          <p:nvPr/>
        </p:nvPicPr>
        <p:blipFill>
          <a:blip r:embed="rId3"/>
          <a:stretch>
            <a:fillRect/>
          </a:stretch>
        </p:blipFill>
        <p:spPr>
          <a:xfrm>
            <a:off x="207508" y="1231785"/>
            <a:ext cx="5670778" cy="3826623"/>
          </a:xfrm>
          <a:prstGeom prst="rect">
            <a:avLst/>
          </a:prstGeom>
        </p:spPr>
      </p:pic>
      <p:pic>
        <p:nvPicPr>
          <p:cNvPr id="7" name="Picture 6"/>
          <p:cNvPicPr>
            <a:picLocks noChangeAspect="1"/>
          </p:cNvPicPr>
          <p:nvPr/>
        </p:nvPicPr>
        <p:blipFill>
          <a:blip r:embed="rId4"/>
          <a:stretch>
            <a:fillRect/>
          </a:stretch>
        </p:blipFill>
        <p:spPr>
          <a:xfrm>
            <a:off x="6278336" y="1116224"/>
            <a:ext cx="5617028" cy="4543061"/>
          </a:xfrm>
          <a:prstGeom prst="rect">
            <a:avLst/>
          </a:prstGeom>
        </p:spPr>
      </p:pic>
      <p:cxnSp>
        <p:nvCxnSpPr>
          <p:cNvPr id="9" name="Straight Connector 8"/>
          <p:cNvCxnSpPr/>
          <p:nvPr/>
        </p:nvCxnSpPr>
        <p:spPr>
          <a:xfrm flipV="1">
            <a:off x="936171" y="1382487"/>
            <a:ext cx="1143000" cy="178525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64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6360" y="1273628"/>
                <a:ext cx="11188325" cy="5265965"/>
              </a:xfrm>
            </p:spPr>
            <p:txBody>
              <a:bodyPr>
                <a:normAutofit/>
              </a:bodyPr>
              <a:lstStyle/>
              <a:p>
                <a:r>
                  <a:rPr lang="en-US" dirty="0">
                    <a:ea typeface="Cambria Math" panose="02040503050406030204" pitchFamily="18" charset="0"/>
                  </a:rPr>
                  <a:t>Have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𝑚𝑔</m:t>
                        </m:r>
                      </m:e>
                    </m:d>
                    <m:d>
                      <m:dPr>
                        <m:ctrlPr>
                          <a:rPr lang="en-US" i="1">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sin</m:t>
                            </m:r>
                          </m:fName>
                          <m:e>
                            <m:r>
                              <a:rPr lang="en-US" i="1">
                                <a:latin typeface="Cambria Math" panose="02040503050406030204" pitchFamily="18" charset="0"/>
                                <a:ea typeface="Cambria Math" panose="02040503050406030204" pitchFamily="18" charset="0"/>
                              </a:rPr>
                              <m:t>𝜃</m:t>
                            </m:r>
                          </m:e>
                        </m:func>
                      </m:e>
                    </m:d>
                    <m:r>
                      <a:rPr lang="en-US" i="1">
                        <a:latin typeface="Cambria Math" panose="02040503050406030204" pitchFamily="18" charset="0"/>
                        <a:ea typeface="Cambria Math" panose="02040503050406030204" pitchFamily="18" charset="0"/>
                      </a:rPr>
                      <m:t>,</m:t>
                    </m:r>
                  </m:oMath>
                </a14:m>
                <a:r>
                  <a:rPr lang="en-US" dirty="0"/>
                  <a:t> approximate </a:t>
                </a:r>
                <a14:m>
                  <m:oMath xmlns:m="http://schemas.openxmlformats.org/officeDocument/2006/math">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sin</m:t>
                        </m:r>
                      </m:fName>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e>
                    </m:func>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so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𝑚𝑔𝐿</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𝜃</m:t>
                    </m:r>
                  </m:oMath>
                </a14:m>
                <a:endParaRPr lang="en-US" dirty="0" smtClean="0"/>
              </a:p>
              <a:p>
                <a:r>
                  <a:rPr lang="en-US" dirty="0" smtClean="0"/>
                  <a:t>Guess that  </a:t>
                </a:r>
                <a14:m>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𝑚</m:t>
                            </m:r>
                          </m:sub>
                        </m:sSub>
                        <m:r>
                          <a:rPr lang="en-US">
                            <a:latin typeface="Cambria Math" panose="02040503050406030204" pitchFamily="18" charset="0"/>
                          </a:rPr>
                          <m:t> </m:t>
                        </m:r>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e>
                    </m:func>
                  </m:oMath>
                </a14:m>
                <a:endParaRPr lang="en-US" dirty="0" smtClean="0">
                  <a:ea typeface="Cambria Math" panose="02040503050406030204" pitchFamily="18" charset="0"/>
                </a:endParaRPr>
              </a:p>
              <a:p>
                <a:r>
                  <a:rPr lang="en-US" b="0" dirty="0" smtClean="0">
                    <a:ea typeface="Cambria Math" panose="02040503050406030204" pitchFamily="18" charset="0"/>
                  </a:rPr>
                  <a:t>Then </a:t>
                </a:r>
                <a14:m>
                  <m:oMath xmlns:m="http://schemas.openxmlformats.org/officeDocument/2006/math">
                    <m:r>
                      <a:rPr lang="en-US" i="1" smtClean="0">
                        <a:latin typeface="Cambria Math" panose="02040503050406030204" pitchFamily="18" charset="0"/>
                        <a:ea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 =</m:t>
                    </m:r>
                    <m:r>
                      <a:rPr lang="en-US" i="1">
                        <a:latin typeface="Cambria Math" panose="02040503050406030204" pitchFamily="18" charset="0"/>
                      </a:rPr>
                      <m:t> </m:t>
                    </m:r>
                    <m:func>
                      <m:funcPr>
                        <m:ctrlPr>
                          <a:rPr lang="en-US" i="1">
                            <a:latin typeface="Cambria Math" panose="02040503050406030204" pitchFamily="18" charset="0"/>
                          </a:rPr>
                        </m:ctrlPr>
                      </m:funcPr>
                      <m:fNa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𝑚</m:t>
                            </m:r>
                          </m:sub>
                        </m:sSub>
                        <m:r>
                          <a:rPr lang="en-US">
                            <a:latin typeface="Cambria Math" panose="02040503050406030204" pitchFamily="18" charset="0"/>
                          </a:rPr>
                          <m:t> </m:t>
                        </m:r>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e>
                    </m:func>
                  </m:oMath>
                </a14:m>
                <a:endParaRPr lang="en-US" b="0" dirty="0" smtClean="0">
                  <a:ea typeface="Cambria Math" panose="02040503050406030204" pitchFamily="18" charset="0"/>
                </a:endParaRPr>
              </a:p>
              <a:p>
                <a:pPr>
                  <a:spcAft>
                    <a:spcPts val="1200"/>
                  </a:spcAft>
                </a:pPr>
                <a:r>
                  <a:rPr lang="en-US" dirty="0" smtClean="0"/>
                  <a:t>Use angular form of Newton’s second law, </a:t>
                </a:r>
                <a14:m>
                  <m:oMath xmlns:m="http://schemas.openxmlformats.org/officeDocument/2006/math">
                    <m:r>
                      <a:rPr lang="en-US"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𝛼</m:t>
                    </m:r>
                  </m:oMath>
                </a14:m>
                <a:r>
                  <a:rPr lang="en-US" dirty="0" smtClean="0"/>
                  <a:t>, do algebra</a:t>
                </a:r>
              </a:p>
              <a:p>
                <a:pPr marL="0" indent="0">
                  <a:spcAft>
                    <a:spcPts val="1200"/>
                  </a:spcAft>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𝑚𝑔𝐿</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𝛼</m:t>
                      </m:r>
                    </m:oMath>
                  </m:oMathPara>
                </a14:m>
                <a:endParaRPr lang="en-US" dirty="0" smtClean="0"/>
              </a:p>
              <a:p>
                <a:pPr marL="0" indent="0" algn="ctr">
                  <a:spcAft>
                    <a:spcPts val="1200"/>
                  </a:spcAft>
                  <a:buNone/>
                </a:pP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𝑚𝑔𝐿</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r>
                  <a:rPr lang="en-US" dirty="0" smtClean="0"/>
                  <a:t>   →  </a:t>
                </a:r>
                <a14:m>
                  <m:oMath xmlns:m="http://schemas.openxmlformats.org/officeDocument/2006/math">
                    <m:r>
                      <a:rPr lang="en-US" sz="3600" b="0" i="0" smtClean="0">
                        <a:latin typeface="Cambria Math" panose="02040503050406030204" pitchFamily="18" charset="0"/>
                        <a:ea typeface="Cambria Math" panose="02040503050406030204" pitchFamily="18" charset="0"/>
                      </a:rPr>
                      <m:t>   </m:t>
                    </m:r>
                    <m:r>
                      <a:rPr lang="en-US" sz="3600" i="1" smtClean="0">
                        <a:latin typeface="Cambria Math" panose="02040503050406030204" pitchFamily="18" charset="0"/>
                        <a:ea typeface="Cambria Math" panose="02040503050406030204" pitchFamily="18" charset="0"/>
                      </a:rPr>
                      <m:t>𝜔</m:t>
                    </m:r>
                    <m:r>
                      <a:rPr lang="en-US" sz="3600" b="0" i="1" smtClean="0">
                        <a:latin typeface="Cambria Math" panose="02040503050406030204" pitchFamily="18" charset="0"/>
                        <a:ea typeface="Cambria Math" panose="02040503050406030204" pitchFamily="18" charset="0"/>
                      </a:rPr>
                      <m:t>=</m:t>
                    </m:r>
                    <m:rad>
                      <m:radPr>
                        <m:degHide m:val="on"/>
                        <m:ctrlPr>
                          <a:rPr lang="en-US" sz="3600" b="0" i="1" smtClean="0">
                            <a:latin typeface="Cambria Math" panose="02040503050406030204" pitchFamily="18" charset="0"/>
                            <a:ea typeface="Cambria Math" panose="02040503050406030204" pitchFamily="18" charset="0"/>
                          </a:rPr>
                        </m:ctrlPr>
                      </m:radPr>
                      <m:deg/>
                      <m:e>
                        <m:f>
                          <m:fPr>
                            <m:ctrlPr>
                              <a:rPr lang="en-US" sz="3600" b="0" i="1" smtClean="0">
                                <a:latin typeface="Cambria Math" panose="02040503050406030204" pitchFamily="18" charset="0"/>
                                <a:ea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𝑚𝑔𝐿</m:t>
                            </m:r>
                          </m:num>
                          <m:den>
                            <m:r>
                              <a:rPr lang="en-US" sz="3600" b="0" i="1" smtClean="0">
                                <a:latin typeface="Cambria Math" panose="02040503050406030204" pitchFamily="18" charset="0"/>
                                <a:ea typeface="Cambria Math" panose="02040503050406030204" pitchFamily="18" charset="0"/>
                              </a:rPr>
                              <m:t>𝐼</m:t>
                            </m:r>
                          </m:den>
                        </m:f>
                      </m:e>
                    </m:rad>
                  </m:oMath>
                </a14:m>
                <a:endParaRPr lang="en-US" dirty="0" smtClean="0"/>
              </a:p>
              <a:p>
                <a:pPr>
                  <a:spcAft>
                    <a:spcPts val="1200"/>
                  </a:spcAft>
                </a:pPr>
                <a:r>
                  <a:rPr lang="en-US" dirty="0" smtClean="0"/>
                  <a:t>We find simple harmonic motion whenever there is a restoring force that is proportional to displacement.</a:t>
                </a:r>
                <a:endParaRPr lang="en-US" dirty="0"/>
              </a:p>
              <a:p>
                <a:pPr marL="0" indent="0">
                  <a:spcAft>
                    <a:spcPts val="1200"/>
                  </a:spcAft>
                  <a:buNone/>
                </a:pPr>
                <a:endParaRPr lang="en-US" dirty="0" smtClean="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6360" y="1273628"/>
                <a:ext cx="11188325" cy="5265965"/>
              </a:xfrm>
              <a:blipFill>
                <a:blip r:embed="rId2"/>
                <a:stretch>
                  <a:fillRect l="-981" t="-1968"/>
                </a:stretch>
              </a:blipFill>
            </p:spPr>
            <p:txBody>
              <a:bodyPr/>
              <a:lstStyle/>
              <a:p>
                <a:r>
                  <a:rPr lang="en-US">
                    <a:noFill/>
                  </a:rPr>
                  <a:t> </a:t>
                </a:r>
              </a:p>
            </p:txBody>
          </p:sp>
        </mc:Fallback>
      </mc:AlternateContent>
      <p:sp>
        <p:nvSpPr>
          <p:cNvPr id="2" name="Title 1"/>
          <p:cNvSpPr>
            <a:spLocks noGrp="1"/>
          </p:cNvSpPr>
          <p:nvPr>
            <p:ph type="title"/>
          </p:nvPr>
        </p:nvSpPr>
        <p:spPr>
          <a:xfrm>
            <a:off x="22207" y="65313"/>
            <a:ext cx="11995621" cy="1094015"/>
          </a:xfrm>
        </p:spPr>
        <p:txBody>
          <a:bodyPr>
            <a:normAutofit/>
          </a:bodyPr>
          <a:lstStyle/>
          <a:p>
            <a:pPr algn="ctr"/>
            <a:r>
              <a:rPr lang="en-US" sz="5400" dirty="0" smtClean="0"/>
              <a:t>Motion of Pendulum</a:t>
            </a:r>
            <a:endParaRPr lang="en-US" sz="5400" dirty="0"/>
          </a:p>
        </p:txBody>
      </p:sp>
    </p:spTree>
    <p:extLst>
      <p:ext uri="{BB962C8B-B14F-4D97-AF65-F5344CB8AC3E}">
        <p14:creationId xmlns:p14="http://schemas.microsoft.com/office/powerpoint/2010/main" val="87912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40972" y="1428751"/>
                <a:ext cx="8948057" cy="5021036"/>
              </a:xfrm>
            </p:spPr>
            <p:txBody>
              <a:bodyPr>
                <a:normAutofit/>
              </a:bodyPr>
              <a:lstStyle/>
              <a:p>
                <a:r>
                  <a:rPr lang="en-US" dirty="0" smtClean="0"/>
                  <a:t>Found</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𝑚𝑔𝐿</m:t>
                            </m:r>
                          </m:num>
                          <m:den>
                            <m:r>
                              <a:rPr lang="en-US" b="0" i="1" smtClean="0">
                                <a:latin typeface="Cambria Math" panose="02040503050406030204" pitchFamily="18" charset="0"/>
                                <a:ea typeface="Cambria Math" panose="02040503050406030204" pitchFamily="18" charset="0"/>
                              </a:rPr>
                              <m:t>𝐼</m:t>
                            </m:r>
                          </m:den>
                        </m:f>
                      </m:e>
                    </m:rad>
                  </m:oMath>
                </a14:m>
                <a:endParaRPr lang="en-US" dirty="0" smtClean="0"/>
              </a:p>
              <a:p>
                <a:pPr>
                  <a:spcAft>
                    <a:spcPts val="1200"/>
                  </a:spcAft>
                </a:pPr>
                <a:r>
                  <a:rPr lang="en-US" dirty="0" smtClean="0"/>
                  <a:t>What is </a:t>
                </a:r>
                <a:r>
                  <a:rPr lang="en-US" i="1" dirty="0" smtClean="0"/>
                  <a:t>I</a:t>
                </a:r>
                <a:r>
                  <a:rPr lang="en-US" dirty="0" smtClean="0"/>
                  <a:t>? </a:t>
                </a:r>
                <a14:m>
                  <m:oMath xmlns:m="http://schemas.openxmlformats.org/officeDocument/2006/math">
                    <m:r>
                      <a:rPr lang="en-US" dirty="0">
                        <a:latin typeface="Cambria Math" panose="02040503050406030204" pitchFamily="18" charset="0"/>
                      </a:rPr>
                      <m:t> </m:t>
                    </m:r>
                    <m:r>
                      <a:rPr lang="en-US" b="0" i="0" dirty="0"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sup>
                    </m:sSup>
                  </m:oMath>
                </a14:m>
                <a:endParaRPr lang="en-US" dirty="0" smtClean="0"/>
              </a:p>
              <a:p>
                <a:pPr>
                  <a:spcAft>
                    <a:spcPts val="1200"/>
                  </a:spcAft>
                </a:pPr>
                <a:r>
                  <a:rPr lang="en-US" dirty="0" smtClean="0"/>
                  <a:t>Thus  </a:t>
                </a:r>
                <a14:m>
                  <m:oMath xmlns:m="http://schemas.openxmlformats.org/officeDocument/2006/math">
                    <m:r>
                      <a:rPr lang="en-US" sz="3600" i="1">
                        <a:latin typeface="Cambria Math" panose="02040503050406030204" pitchFamily="18" charset="0"/>
                        <a:ea typeface="Cambria Math" panose="02040503050406030204" pitchFamily="18" charset="0"/>
                      </a:rPr>
                      <m:t>𝜔</m:t>
                    </m:r>
                    <m:r>
                      <a:rPr lang="en-US" sz="3600" i="1">
                        <a:latin typeface="Cambria Math" panose="02040503050406030204" pitchFamily="18" charset="0"/>
                        <a:ea typeface="Cambria Math" panose="02040503050406030204" pitchFamily="18" charset="0"/>
                      </a:rPr>
                      <m:t>=</m:t>
                    </m:r>
                    <m:rad>
                      <m:radPr>
                        <m:degHide m:val="on"/>
                        <m:ctrlPr>
                          <a:rPr lang="en-US" sz="3600" i="1">
                            <a:latin typeface="Cambria Math" panose="02040503050406030204" pitchFamily="18" charset="0"/>
                            <a:ea typeface="Cambria Math" panose="02040503050406030204" pitchFamily="18" charset="0"/>
                          </a:rPr>
                        </m:ctrlPr>
                      </m:radPr>
                      <m:deg/>
                      <m:e>
                        <m:f>
                          <m:fPr>
                            <m:ctrlPr>
                              <a:rPr lang="en-US" sz="3600" i="1">
                                <a:latin typeface="Cambria Math" panose="02040503050406030204" pitchFamily="18" charset="0"/>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𝑚𝑔𝐿</m:t>
                            </m:r>
                          </m:num>
                          <m:den>
                            <m:r>
                              <a:rPr lang="en-US" sz="3600" b="0" i="1" smtClean="0">
                                <a:latin typeface="Cambria Math" panose="02040503050406030204" pitchFamily="18" charset="0"/>
                                <a:ea typeface="Cambria Math" panose="02040503050406030204" pitchFamily="18" charset="0"/>
                              </a:rPr>
                              <m:t>𝑚</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𝐿</m:t>
                                </m:r>
                              </m:e>
                              <m:sup>
                                <m:r>
                                  <a:rPr lang="en-US" sz="3600" b="0" i="1" smtClean="0">
                                    <a:latin typeface="Cambria Math" panose="02040503050406030204" pitchFamily="18" charset="0"/>
                                    <a:ea typeface="Cambria Math" panose="02040503050406030204" pitchFamily="18" charset="0"/>
                                  </a:rPr>
                                  <m:t>2</m:t>
                                </m:r>
                              </m:sup>
                            </m:sSup>
                          </m:den>
                        </m:f>
                      </m:e>
                    </m:rad>
                    <m:r>
                      <a:rPr lang="en-US" sz="3600" b="0" i="1" smtClean="0">
                        <a:latin typeface="Cambria Math" panose="02040503050406030204" pitchFamily="18" charset="0"/>
                        <a:ea typeface="Cambria Math" panose="02040503050406030204" pitchFamily="18" charset="0"/>
                      </a:rPr>
                      <m:t>=</m:t>
                    </m:r>
                    <m:rad>
                      <m:radPr>
                        <m:degHide m:val="on"/>
                        <m:ctrlPr>
                          <a:rPr lang="en-US" sz="3600" i="1">
                            <a:latin typeface="Cambria Math" panose="02040503050406030204" pitchFamily="18" charset="0"/>
                            <a:ea typeface="Cambria Math" panose="02040503050406030204" pitchFamily="18" charset="0"/>
                          </a:rPr>
                        </m:ctrlPr>
                      </m:radPr>
                      <m:deg/>
                      <m:e>
                        <m:f>
                          <m:fPr>
                            <m:ctrlPr>
                              <a:rPr lang="en-US" sz="3600" i="1">
                                <a:latin typeface="Cambria Math" panose="02040503050406030204" pitchFamily="18" charset="0"/>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𝑔</m:t>
                            </m:r>
                          </m:num>
                          <m:den>
                            <m:r>
                              <a:rPr lang="en-US" sz="3600" b="0" i="1" smtClean="0">
                                <a:latin typeface="Cambria Math" panose="02040503050406030204" pitchFamily="18" charset="0"/>
                                <a:ea typeface="Cambria Math" panose="02040503050406030204" pitchFamily="18" charset="0"/>
                              </a:rPr>
                              <m:t>𝐿</m:t>
                            </m:r>
                          </m:den>
                        </m:f>
                      </m:e>
                    </m:rad>
                  </m:oMath>
                </a14:m>
                <a:r>
                  <a:rPr lang="en-US" dirty="0" smtClean="0"/>
                  <a:t>    and </a:t>
                </a:r>
                <a14:m>
                  <m:oMath xmlns:m="http://schemas.openxmlformats.org/officeDocument/2006/math">
                    <m:r>
                      <a:rPr lang="en-US" sz="3600" b="0" i="1" smtClean="0">
                        <a:latin typeface="Cambria Math" panose="02040503050406030204" pitchFamily="18" charset="0"/>
                      </a:rPr>
                      <m:t>𝑇</m:t>
                    </m:r>
                    <m:r>
                      <a:rPr lang="en-US" sz="3600" b="0" i="1" smtClean="0">
                        <a:latin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𝜋</m:t>
                    </m:r>
                    <m:rad>
                      <m:radPr>
                        <m:degHide m:val="on"/>
                        <m:ctrlPr>
                          <a:rPr lang="en-US" sz="3600" b="0" i="1" smtClean="0">
                            <a:latin typeface="Cambria Math" panose="02040503050406030204" pitchFamily="18" charset="0"/>
                            <a:ea typeface="Cambria Math" panose="02040503050406030204" pitchFamily="18" charset="0"/>
                          </a:rPr>
                        </m:ctrlPr>
                      </m:radPr>
                      <m:deg/>
                      <m:e>
                        <m:f>
                          <m:fPr>
                            <m:ctrlPr>
                              <a:rPr lang="en-US" sz="3600" b="0" i="1" smtClean="0">
                                <a:latin typeface="Cambria Math" panose="02040503050406030204" pitchFamily="18" charset="0"/>
                                <a:ea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𝐿</m:t>
                            </m:r>
                          </m:num>
                          <m:den>
                            <m:r>
                              <a:rPr lang="en-US" sz="3600" b="0" i="1" smtClean="0">
                                <a:latin typeface="Cambria Math" panose="02040503050406030204" pitchFamily="18" charset="0"/>
                                <a:ea typeface="Cambria Math" panose="02040503050406030204" pitchFamily="18" charset="0"/>
                              </a:rPr>
                              <m:t>𝑔</m:t>
                            </m:r>
                          </m:den>
                        </m:f>
                      </m:e>
                    </m:rad>
                  </m:oMath>
                </a14:m>
                <a:endParaRPr lang="en-US" dirty="0"/>
              </a:p>
              <a:p>
                <a:pPr>
                  <a:spcAft>
                    <a:spcPts val="1200"/>
                  </a:spcAft>
                </a:pPr>
                <a:r>
                  <a:rPr lang="en-US" dirty="0" smtClean="0"/>
                  <a:t>The period does not depend on the mass.  </a:t>
                </a:r>
              </a:p>
              <a:p>
                <a:pPr>
                  <a:spcAft>
                    <a:spcPts val="1200"/>
                  </a:spcAft>
                </a:pPr>
                <a:r>
                  <a:rPr lang="en-US" dirty="0" smtClean="0"/>
                  <a:t>Note that this analysis is only valid when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&lt;0.1 </m:t>
                    </m:r>
                  </m:oMath>
                </a14:m>
                <a:r>
                  <a:rPr lang="en-US" dirty="0" smtClean="0"/>
                  <a:t>rad.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40972" y="1428751"/>
                <a:ext cx="8948057" cy="5021036"/>
              </a:xfrm>
              <a:blipFill>
                <a:blip r:embed="rId2"/>
                <a:stretch>
                  <a:fillRect l="-1227"/>
                </a:stretch>
              </a:blipFill>
            </p:spPr>
            <p:txBody>
              <a:bodyPr/>
              <a:lstStyle/>
              <a:p>
                <a:r>
                  <a:rPr lang="en-US">
                    <a:noFill/>
                  </a:rPr>
                  <a:t> </a:t>
                </a:r>
              </a:p>
            </p:txBody>
          </p:sp>
        </mc:Fallback>
      </mc:AlternateContent>
      <p:sp>
        <p:nvSpPr>
          <p:cNvPr id="2" name="Title 1"/>
          <p:cNvSpPr>
            <a:spLocks noGrp="1"/>
          </p:cNvSpPr>
          <p:nvPr>
            <p:ph type="title"/>
          </p:nvPr>
        </p:nvSpPr>
        <p:spPr>
          <a:xfrm>
            <a:off x="22207" y="65313"/>
            <a:ext cx="11995621" cy="1094015"/>
          </a:xfrm>
        </p:spPr>
        <p:txBody>
          <a:bodyPr>
            <a:normAutofit/>
          </a:bodyPr>
          <a:lstStyle/>
          <a:p>
            <a:pPr algn="ctr"/>
            <a:r>
              <a:rPr lang="en-US" sz="5400" dirty="0" smtClean="0"/>
              <a:t>Motion of Pendulum</a:t>
            </a:r>
            <a:endParaRPr lang="en-US" sz="5400" dirty="0"/>
          </a:p>
        </p:txBody>
      </p:sp>
    </p:spTree>
    <p:extLst>
      <p:ext uri="{BB962C8B-B14F-4D97-AF65-F5344CB8AC3E}">
        <p14:creationId xmlns:p14="http://schemas.microsoft.com/office/powerpoint/2010/main" val="2495474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842" y="1231367"/>
            <a:ext cx="10948307" cy="5365376"/>
          </a:xfrm>
        </p:spPr>
        <p:txBody>
          <a:bodyPr>
            <a:normAutofit/>
          </a:bodyPr>
          <a:lstStyle/>
          <a:p>
            <a:r>
              <a:rPr lang="en-US" dirty="0" smtClean="0"/>
              <a:t>Quiz - A person swings on a swing at a playground.  The person gets the swing into motion and then stops pumping.  The swing moves back and forth at some period.  If two people sit on the swing, how does the period change?</a:t>
            </a:r>
            <a:endParaRPr lang="en-US" b="0" dirty="0" smtClean="0"/>
          </a:p>
          <a:p>
            <a:endParaRPr lang="en-US" dirty="0" smtClean="0"/>
          </a:p>
          <a:p>
            <a:pPr marL="0" indent="0">
              <a:buNone/>
            </a:pPr>
            <a:r>
              <a:rPr lang="en-US" dirty="0" smtClean="0"/>
              <a:t>A – increases by a factor of 2</a:t>
            </a:r>
          </a:p>
          <a:p>
            <a:pPr marL="0" indent="0">
              <a:buNone/>
            </a:pPr>
            <a:r>
              <a:rPr lang="en-US" dirty="0" smtClean="0"/>
              <a:t>B </a:t>
            </a:r>
            <a:r>
              <a:rPr lang="en-US" dirty="0"/>
              <a:t>– increases by a factor of </a:t>
            </a:r>
            <a:r>
              <a:rPr lang="en-US" dirty="0" smtClean="0"/>
              <a:t>1.414</a:t>
            </a:r>
          </a:p>
          <a:p>
            <a:pPr marL="0" indent="0">
              <a:buNone/>
            </a:pPr>
            <a:r>
              <a:rPr lang="en-US" dirty="0" smtClean="0"/>
              <a:t>C </a:t>
            </a:r>
            <a:r>
              <a:rPr lang="en-US" dirty="0"/>
              <a:t>– </a:t>
            </a:r>
            <a:r>
              <a:rPr lang="en-US" dirty="0" smtClean="0"/>
              <a:t>stays the same</a:t>
            </a:r>
            <a:endParaRPr lang="en-US" dirty="0"/>
          </a:p>
          <a:p>
            <a:pPr marL="0" indent="0">
              <a:buNone/>
            </a:pPr>
            <a:r>
              <a:rPr lang="en-US" dirty="0" smtClean="0"/>
              <a:t>D </a:t>
            </a:r>
            <a:r>
              <a:rPr lang="en-US" dirty="0"/>
              <a:t>– </a:t>
            </a:r>
            <a:r>
              <a:rPr lang="en-US" dirty="0" smtClean="0"/>
              <a:t>decreases </a:t>
            </a:r>
            <a:r>
              <a:rPr lang="en-US" dirty="0"/>
              <a:t>by a factor of </a:t>
            </a:r>
            <a:r>
              <a:rPr lang="en-US" dirty="0" smtClean="0"/>
              <a:t>1.414</a:t>
            </a:r>
            <a:endParaRPr lang="en-US" dirty="0"/>
          </a:p>
          <a:p>
            <a:pPr marL="0" indent="0">
              <a:buNone/>
            </a:pPr>
            <a:r>
              <a:rPr lang="en-US" dirty="0" smtClean="0"/>
              <a:t>E </a:t>
            </a:r>
            <a:r>
              <a:rPr lang="en-US" dirty="0"/>
              <a:t>– </a:t>
            </a:r>
            <a:r>
              <a:rPr lang="en-US" dirty="0" smtClean="0"/>
              <a:t>decreases </a:t>
            </a:r>
            <a:r>
              <a:rPr lang="en-US" dirty="0"/>
              <a:t>by a factor of </a:t>
            </a:r>
            <a:r>
              <a:rPr lang="en-US" dirty="0" smtClean="0"/>
              <a:t>2</a:t>
            </a:r>
            <a:endParaRPr lang="en-US" dirty="0"/>
          </a:p>
          <a:p>
            <a:pPr marL="0" indent="0">
              <a:buNone/>
            </a:pPr>
            <a:endParaRPr lang="en-US" dirty="0" smtClean="0"/>
          </a:p>
          <a:p>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a:xfrm>
            <a:off x="22208" y="65313"/>
            <a:ext cx="12169792" cy="1094015"/>
          </a:xfrm>
        </p:spPr>
        <p:txBody>
          <a:bodyPr>
            <a:normAutofit/>
          </a:bodyPr>
          <a:lstStyle/>
          <a:p>
            <a:pPr algn="ctr"/>
            <a:r>
              <a:rPr lang="en-US" sz="5400" dirty="0" smtClean="0"/>
              <a:t>Simple Harmonic Motion</a:t>
            </a:r>
            <a:endParaRPr lang="en-US" sz="5400" dirty="0"/>
          </a:p>
        </p:txBody>
      </p:sp>
    </p:spTree>
    <p:extLst>
      <p:ext uri="{BB962C8B-B14F-4D97-AF65-F5344CB8AC3E}">
        <p14:creationId xmlns:p14="http://schemas.microsoft.com/office/powerpoint/2010/main" val="61668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236"/>
          <a:stretch/>
        </p:blipFill>
        <p:spPr>
          <a:xfrm>
            <a:off x="6184968" y="1077683"/>
            <a:ext cx="5787423" cy="50047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6361" y="1273628"/>
                <a:ext cx="6400800" cy="5184321"/>
              </a:xfrm>
            </p:spPr>
            <p:txBody>
              <a:bodyPr>
                <a:normAutofit/>
              </a:bodyPr>
              <a:lstStyle/>
              <a:p>
                <a:r>
                  <a:rPr lang="en-US" dirty="0" smtClean="0"/>
                  <a:t>Real pendulums have more complicated mass distributions, but the analysis is very similar.</a:t>
                </a:r>
              </a:p>
              <a:p>
                <a:r>
                  <a:rPr lang="en-US" dirty="0" smtClean="0"/>
                  <a:t>Gravity acts at the center of mass, so the </a:t>
                </a:r>
                <a:r>
                  <a:rPr lang="en-US" dirty="0"/>
                  <a:t>t</a:t>
                </a:r>
                <a:r>
                  <a:rPr lang="en-US" dirty="0" smtClean="0"/>
                  <a:t>orque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𝑟</m:t>
                        </m:r>
                      </m:e>
                    </m:ac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acc>
                      <m:accPr>
                        <m:chr m:val="⃗"/>
                        <m:ctrlPr>
                          <a:rPr lang="en-US" i="1">
                            <a:latin typeface="Cambria Math" panose="02040503050406030204" pitchFamily="18" charset="0"/>
                          </a:rPr>
                        </m:ctrlPr>
                      </m:accPr>
                      <m:e>
                        <m:r>
                          <a:rPr lang="en-US" b="0" i="1" smtClean="0">
                            <a:latin typeface="Cambria Math" panose="02040503050406030204" pitchFamily="18" charset="0"/>
                          </a:rPr>
                          <m:t>𝑔</m:t>
                        </m:r>
                      </m:e>
                    </m:acc>
                    <m:r>
                      <a:rPr lang="en-US" b="0" i="1" smtClean="0">
                        <a:latin typeface="Cambria Math" panose="02040503050406030204" pitchFamily="18" charset="0"/>
                      </a:rPr>
                      <m:t> </m:t>
                    </m:r>
                  </m:oMath>
                </a14:m>
                <a:r>
                  <a:rPr lang="en-US" dirty="0" smtClean="0"/>
                  <a:t>where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𝑟</m:t>
                        </m:r>
                      </m:e>
                    </m:acc>
                  </m:oMath>
                </a14:m>
                <a:r>
                  <a:rPr lang="en-US" dirty="0" smtClean="0"/>
                  <a:t> is a vector drawn from the axis of rotation to the center of mass = </a:t>
                </a:r>
                <a:r>
                  <a:rPr lang="en-US" i="1" dirty="0" smtClean="0"/>
                  <a:t>h</a:t>
                </a:r>
                <a:r>
                  <a:rPr lang="en-US" dirty="0" smtClean="0"/>
                  <a:t>.</a:t>
                </a:r>
              </a:p>
              <a:p>
                <a:r>
                  <a:rPr lang="en-US" dirty="0" smtClean="0"/>
                  <a:t>Also we need to use the correct momenta of inertia </a:t>
                </a:r>
                <a:r>
                  <a:rPr lang="en-US" i="1" dirty="0" smtClean="0"/>
                  <a:t>I</a:t>
                </a:r>
                <a:r>
                  <a:rPr lang="en-US" dirty="0" smtClean="0"/>
                  <a:t>.</a:t>
                </a:r>
              </a:p>
              <a:p>
                <a:r>
                  <a:rPr lang="en-US" sz="3200" dirty="0" smtClean="0"/>
                  <a:t>Find </a:t>
                </a:r>
                <a:r>
                  <a:rPr lang="en-US" sz="4000" dirty="0" smtClean="0"/>
                  <a:t> </a:t>
                </a:r>
                <a14:m>
                  <m:oMath xmlns:m="http://schemas.openxmlformats.org/officeDocument/2006/math">
                    <m:r>
                      <a:rPr lang="en-US" sz="4000" i="1">
                        <a:latin typeface="Cambria Math" panose="02040503050406030204" pitchFamily="18" charset="0"/>
                      </a:rPr>
                      <m:t>𝑇</m:t>
                    </m:r>
                    <m:r>
                      <a:rPr lang="en-US" sz="4000" i="1">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𝜋</m:t>
                    </m:r>
                    <m:rad>
                      <m:radPr>
                        <m:degHide m:val="on"/>
                        <m:ctrlPr>
                          <a:rPr lang="en-US" sz="4000" i="1">
                            <a:latin typeface="Cambria Math" panose="02040503050406030204" pitchFamily="18" charset="0"/>
                            <a:ea typeface="Cambria Math" panose="02040503050406030204" pitchFamily="18" charset="0"/>
                          </a:rPr>
                        </m:ctrlPr>
                      </m:radPr>
                      <m:deg/>
                      <m:e>
                        <m:f>
                          <m:fPr>
                            <m:ctrlPr>
                              <a:rPr lang="en-US" sz="4000" i="1">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𝐼</m:t>
                            </m:r>
                          </m:num>
                          <m:den>
                            <m:r>
                              <a:rPr lang="en-US" sz="4000" b="0" i="1" smtClean="0">
                                <a:latin typeface="Cambria Math" panose="02040503050406030204" pitchFamily="18" charset="0"/>
                                <a:ea typeface="Cambria Math" panose="02040503050406030204" pitchFamily="18" charset="0"/>
                              </a:rPr>
                              <m:t>𝑚</m:t>
                            </m:r>
                            <m:r>
                              <a:rPr lang="en-US" sz="4000" i="1">
                                <a:latin typeface="Cambria Math" panose="02040503050406030204" pitchFamily="18" charset="0"/>
                                <a:ea typeface="Cambria Math" panose="02040503050406030204" pitchFamily="18" charset="0"/>
                              </a:rPr>
                              <m:t>𝑔</m:t>
                            </m:r>
                            <m:r>
                              <a:rPr lang="en-US" sz="4000" b="0" i="1" smtClean="0">
                                <a:latin typeface="Cambria Math" panose="02040503050406030204" pitchFamily="18" charset="0"/>
                                <a:ea typeface="Cambria Math" panose="02040503050406030204" pitchFamily="18" charset="0"/>
                              </a:rPr>
                              <m:t>h</m:t>
                            </m:r>
                          </m:den>
                        </m:f>
                      </m:e>
                    </m:rad>
                  </m:oMath>
                </a14:m>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6361" y="1273628"/>
                <a:ext cx="6400800" cy="5184321"/>
              </a:xfrm>
              <a:blipFill>
                <a:blip r:embed="rId3"/>
                <a:stretch>
                  <a:fillRect l="-2190" t="-2000" r="-1429"/>
                </a:stretch>
              </a:blipFill>
            </p:spPr>
            <p:txBody>
              <a:bodyPr/>
              <a:lstStyle/>
              <a:p>
                <a:r>
                  <a:rPr lang="en-US">
                    <a:noFill/>
                  </a:rPr>
                  <a:t> </a:t>
                </a:r>
              </a:p>
            </p:txBody>
          </p:sp>
        </mc:Fallback>
      </mc:AlternateContent>
      <p:sp>
        <p:nvSpPr>
          <p:cNvPr id="2" name="Title 1"/>
          <p:cNvSpPr>
            <a:spLocks noGrp="1"/>
          </p:cNvSpPr>
          <p:nvPr>
            <p:ph type="title"/>
          </p:nvPr>
        </p:nvSpPr>
        <p:spPr>
          <a:xfrm>
            <a:off x="22208" y="65313"/>
            <a:ext cx="7178692" cy="1094015"/>
          </a:xfrm>
        </p:spPr>
        <p:txBody>
          <a:bodyPr>
            <a:normAutofit/>
          </a:bodyPr>
          <a:lstStyle/>
          <a:p>
            <a:pPr algn="ctr"/>
            <a:r>
              <a:rPr lang="en-US" sz="5400" dirty="0" smtClean="0"/>
              <a:t>Physical Pendulum</a:t>
            </a:r>
            <a:endParaRPr lang="en-US" sz="5400" dirty="0"/>
          </a:p>
        </p:txBody>
      </p:sp>
    </p:spTree>
    <p:extLst>
      <p:ext uri="{BB962C8B-B14F-4D97-AF65-F5344CB8AC3E}">
        <p14:creationId xmlns:p14="http://schemas.microsoft.com/office/powerpoint/2010/main" val="3642228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9584</TotalTime>
  <Words>451</Words>
  <Application>Microsoft Office PowerPoint</Application>
  <PresentationFormat>Widescreen</PresentationFormat>
  <Paragraphs>83</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 Math</vt:lpstr>
      <vt:lpstr>Office Theme</vt:lpstr>
      <vt:lpstr>Topics for Today</vt:lpstr>
      <vt:lpstr>Pendulum</vt:lpstr>
      <vt:lpstr>Force Diagram</vt:lpstr>
      <vt:lpstr>Force Diagram</vt:lpstr>
      <vt:lpstr>Sin(θ) for small angles</vt:lpstr>
      <vt:lpstr>Motion of Pendulum</vt:lpstr>
      <vt:lpstr>Motion of Pendulum</vt:lpstr>
      <vt:lpstr>Simple Harmonic Motion</vt:lpstr>
      <vt:lpstr>Physical Pendulum</vt:lpstr>
      <vt:lpstr>Physical Pendulum</vt:lpstr>
      <vt:lpstr>Simple Harmonic Motion</vt:lpstr>
      <vt:lpstr>Simple Harmonic Motion = Projection of Circular Motion</vt:lpstr>
      <vt:lpstr>Simple Harmonic Motion = Projection of Circular Motion</vt:lpstr>
      <vt:lpstr>Torsion Pendulum</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kaaret</dc:creator>
  <cp:lastModifiedBy>kaaret</cp:lastModifiedBy>
  <cp:revision>357</cp:revision>
  <cp:lastPrinted>2016-04-10T16:58:43Z</cp:lastPrinted>
  <dcterms:created xsi:type="dcterms:W3CDTF">2016-02-12T20:01:43Z</dcterms:created>
  <dcterms:modified xsi:type="dcterms:W3CDTF">2016-04-12T17:04:20Z</dcterms:modified>
</cp:coreProperties>
</file>