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477" r:id="rId3"/>
    <p:sldId id="498" r:id="rId4"/>
    <p:sldId id="496" r:id="rId5"/>
    <p:sldId id="499" r:id="rId6"/>
    <p:sldId id="508" r:id="rId7"/>
    <p:sldId id="509" r:id="rId8"/>
    <p:sldId id="510" r:id="rId9"/>
    <p:sldId id="511" r:id="rId10"/>
    <p:sldId id="514" r:id="rId11"/>
    <p:sldId id="512" r:id="rId12"/>
    <p:sldId id="513" r:id="rId13"/>
    <p:sldId id="505" r:id="rId14"/>
    <p:sldId id="515" r:id="rId15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aret" initials="k" lastIdx="0" clrIdx="0">
    <p:extLst>
      <p:ext uri="{19B8F6BF-5375-455C-9EA6-DF929625EA0E}">
        <p15:presenceInfo xmlns:p15="http://schemas.microsoft.com/office/powerpoint/2012/main" userId="kaar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4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6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1"/>
            <a:ext cx="2982119" cy="466434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D01852A7-1E75-4F91-840F-2EA70624288F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8"/>
            <a:ext cx="2982119" cy="46643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B1B50DE5-C711-4E06-9718-314BE47F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1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466434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F5EDF772-35F8-459E-AAB7-5E46565BBE8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8"/>
            <a:ext cx="2982119" cy="46643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EE8BB0B0-9BBD-486E-8152-82212722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1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3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54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225"/>
            <a:ext cx="10515600" cy="47887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3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4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5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3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5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E7620-FE3F-4EA8-A7D3-C7F85695E000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8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Jv6M1Eww_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20981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Topics for Today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171"/>
            <a:ext cx="10515601" cy="475847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Third exam is Wednesday, April 20</a:t>
            </a:r>
          </a:p>
          <a:p>
            <a:r>
              <a:rPr lang="en-US" sz="3600" dirty="0" smtClean="0"/>
              <a:t>Third exam will cover chapters 11-15.</a:t>
            </a:r>
          </a:p>
          <a:p>
            <a:endParaRPr lang="en-US" sz="3600" dirty="0"/>
          </a:p>
          <a:p>
            <a:r>
              <a:rPr lang="en-US" sz="3600" dirty="0"/>
              <a:t>W</a:t>
            </a:r>
            <a:r>
              <a:rPr lang="en-US" sz="3600" dirty="0" smtClean="0"/>
              <a:t>aves (16-1)</a:t>
            </a:r>
          </a:p>
          <a:p>
            <a:r>
              <a:rPr lang="en-US" sz="3600" dirty="0" smtClean="0"/>
              <a:t>Wave speed on a stretched string (16-2)</a:t>
            </a:r>
          </a:p>
          <a:p>
            <a:r>
              <a:rPr lang="en-US" sz="3600" dirty="0" smtClean="0"/>
              <a:t>Power of a wave traveling on a string (16-3)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5473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42" y="1231367"/>
            <a:ext cx="10948307" cy="5365376"/>
          </a:xfrm>
        </p:spPr>
        <p:txBody>
          <a:bodyPr>
            <a:normAutofit/>
          </a:bodyPr>
          <a:lstStyle/>
          <a:p>
            <a:r>
              <a:rPr lang="en-US" dirty="0"/>
              <a:t>Consider the three waves described by the equations below.  Which wave(s) is moving in the negative x direction?</a:t>
            </a:r>
          </a:p>
          <a:p>
            <a:pPr marL="0" indent="0">
              <a:buNone/>
            </a:pPr>
            <a:r>
              <a:rPr lang="en-US" dirty="0" smtClean="0"/>
              <a:t>      A)  A only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B)  B only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C)  A and B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D)  B and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09401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Wave Velocity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444" y="2934900"/>
            <a:ext cx="5158930" cy="25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667" r="47568" b="30570"/>
          <a:stretch/>
        </p:blipFill>
        <p:spPr>
          <a:xfrm>
            <a:off x="7183394" y="3822358"/>
            <a:ext cx="4794422" cy="2932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8481" y="1159328"/>
                <a:ext cx="9203800" cy="55957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Imagine you are moving along with the peak of a wave.  A circle is a good approximation to the shape of the peak.</a:t>
                </a:r>
              </a:p>
              <a:p>
                <a:r>
                  <a:rPr lang="en-US" dirty="0" smtClean="0"/>
                  <a:t>Look at a small piece of the string,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, with mass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, where </a:t>
                </a:r>
                <a:r>
                  <a:rPr lang="el-GR" dirty="0" smtClean="0"/>
                  <a:t>μ</a:t>
                </a:r>
                <a:r>
                  <a:rPr lang="en-US" dirty="0" smtClean="0"/>
                  <a:t> = string’s mass per unit length.</a:t>
                </a:r>
              </a:p>
              <a:p>
                <a:r>
                  <a:rPr lang="en-US" dirty="0" smtClean="0"/>
                  <a:t>Tension pulls the piece back towards flat, so downward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)≈2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Acceleration of piece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e>
                    </m:ra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81" y="1159328"/>
                <a:ext cx="9203800" cy="5595700"/>
              </a:xfrm>
              <a:blipFill>
                <a:blip r:embed="rId3"/>
                <a:stretch>
                  <a:fillRect l="-1193" t="-1743" r="-1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7663695" cy="109401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Wave Speed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446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8481" y="1159328"/>
                <a:ext cx="11568060" cy="5595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Wave speed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Speed depends on properties of medium (tension, mass/length).</a:t>
                </a:r>
              </a:p>
              <a:p>
                <a:pPr lvl="1"/>
                <a:r>
                  <a:rPr lang="en-US" sz="2800" dirty="0" smtClean="0"/>
                  <a:t>Higher tension → higher speed</a:t>
                </a:r>
              </a:p>
              <a:p>
                <a:pPr lvl="1"/>
                <a:r>
                  <a:rPr lang="en-US" sz="2800" dirty="0" smtClean="0"/>
                  <a:t>Higher mass → lower speed</a:t>
                </a:r>
              </a:p>
              <a:p>
                <a:pPr lvl="1"/>
                <a:endParaRPr lang="en-US" sz="2800" dirty="0" smtClean="0"/>
              </a:p>
              <a:p>
                <a:r>
                  <a:rPr lang="en-US" dirty="0" smtClean="0"/>
                  <a:t>Speed does not depends on wavelength, frequency, or amplitude of wave.</a:t>
                </a:r>
              </a:p>
              <a:p>
                <a:r>
                  <a:rPr lang="en-US" dirty="0" smtClean="0"/>
                  <a:t>All waves in the medium travel at the same speed.</a:t>
                </a:r>
              </a:p>
              <a:p>
                <a:endParaRPr lang="en-US" dirty="0"/>
              </a:p>
              <a:p>
                <a:r>
                  <a:rPr lang="en-US" dirty="0" smtClean="0"/>
                  <a:t>Usually the frequency of a wave is fixed by the source, then the wavelength is set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81" y="1159328"/>
                <a:ext cx="11568060" cy="5595700"/>
              </a:xfrm>
              <a:blipFill>
                <a:blip r:embed="rId2"/>
                <a:stretch>
                  <a:fillRect l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7663695" cy="109401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Wave Speed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056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42" y="1231367"/>
            <a:ext cx="10948307" cy="5365376"/>
          </a:xfrm>
        </p:spPr>
        <p:txBody>
          <a:bodyPr>
            <a:normAutofit/>
          </a:bodyPr>
          <a:lstStyle/>
          <a:p>
            <a:r>
              <a:rPr lang="en-US" dirty="0" smtClean="0"/>
              <a:t>Which </a:t>
            </a:r>
            <a:r>
              <a:rPr lang="en-US" dirty="0"/>
              <a:t>one of the following factors is important in determining the speed of waves on a string?</a:t>
            </a:r>
          </a:p>
          <a:p>
            <a:pPr marL="0" indent="0">
              <a:buNone/>
            </a:pPr>
            <a:r>
              <a:rPr lang="en-US" dirty="0" smtClean="0"/>
              <a:t>      A)  amplitude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B)  frequency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C)  </a:t>
            </a:r>
            <a:r>
              <a:rPr lang="en-US" dirty="0"/>
              <a:t>length of the </a:t>
            </a:r>
            <a:r>
              <a:rPr lang="en-US" dirty="0" smtClean="0"/>
              <a:t>string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D)  </a:t>
            </a:r>
            <a:r>
              <a:rPr lang="en-US" dirty="0"/>
              <a:t>mass per unit </a:t>
            </a:r>
            <a:r>
              <a:rPr lang="en-US" dirty="0" smtClean="0"/>
              <a:t>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E)  </a:t>
            </a:r>
            <a:r>
              <a:rPr lang="en-US" dirty="0"/>
              <a:t>speed of the particles that compose the string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09401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Wave Speed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116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8481" y="1159328"/>
                <a:ext cx="11568060" cy="55957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Waves transmit energy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you send a continual stream of sinusoidal waves down a string, the average rate at which energy is transmitted = average power is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box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More power for more mass, speed, frequency, </a:t>
                </a:r>
                <a:r>
                  <a:rPr lang="en-US" smtClean="0"/>
                  <a:t>and amplitude.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81" y="1159328"/>
                <a:ext cx="11568060" cy="5595700"/>
              </a:xfrm>
              <a:blipFill>
                <a:blip r:embed="rId2"/>
                <a:stretch>
                  <a:fillRect l="-949" t="-1743" r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1864992" cy="109401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Power </a:t>
            </a:r>
            <a:r>
              <a:rPr lang="en-US" sz="5400" dirty="0"/>
              <a:t>of a wave traveling on a string </a:t>
            </a:r>
          </a:p>
        </p:txBody>
      </p:sp>
    </p:spTree>
    <p:extLst>
      <p:ext uri="{BB962C8B-B14F-4D97-AF65-F5344CB8AC3E}">
        <p14:creationId xmlns:p14="http://schemas.microsoft.com/office/powerpoint/2010/main" val="8481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64" y="1231366"/>
            <a:ext cx="6304080" cy="511228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Make waves on slinky.</a:t>
            </a:r>
          </a:p>
          <a:p>
            <a:endParaRPr lang="en-US" dirty="0" smtClean="0"/>
          </a:p>
          <a:p>
            <a:r>
              <a:rPr lang="en-US" dirty="0" smtClean="0"/>
              <a:t>Mechanical waves: sound, water, seismic, stadium, …</a:t>
            </a:r>
          </a:p>
          <a:p>
            <a:r>
              <a:rPr lang="en-US" dirty="0"/>
              <a:t>Bits of the material move back and forth, but not over long distances.</a:t>
            </a:r>
          </a:p>
          <a:p>
            <a:r>
              <a:rPr lang="en-US" dirty="0" smtClean="0"/>
              <a:t>Transmit energy over long distances, but not material.</a:t>
            </a:r>
          </a:p>
          <a:p>
            <a:r>
              <a:rPr lang="en-US" dirty="0" smtClean="0"/>
              <a:t>Can only exist within a material (medium) such as air, water, rock, people, …</a:t>
            </a:r>
          </a:p>
          <a:p>
            <a:r>
              <a:rPr lang="en-US" dirty="0" smtClean="0"/>
              <a:t>Speed of waves depends on the medium.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09401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Mechanical Waves</a:t>
            </a:r>
            <a:endParaRPr lang="en-US" sz="5400" dirty="0"/>
          </a:p>
        </p:txBody>
      </p:sp>
      <p:pic>
        <p:nvPicPr>
          <p:cNvPr id="4" name="JJv6M1Eww_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46104" y="2400301"/>
            <a:ext cx="5339950" cy="300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64" y="1159327"/>
            <a:ext cx="6337031" cy="5453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Transverse waves – </a:t>
            </a:r>
          </a:p>
          <a:p>
            <a:r>
              <a:rPr lang="en-US" dirty="0" smtClean="0"/>
              <a:t>Medium moves perpendicular to wave</a:t>
            </a:r>
          </a:p>
          <a:p>
            <a:r>
              <a:rPr lang="en-US" dirty="0" smtClean="0"/>
              <a:t>Visible as movement from side to side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Longitudinal </a:t>
            </a:r>
            <a:r>
              <a:rPr lang="en-US" dirty="0"/>
              <a:t>waves – </a:t>
            </a:r>
          </a:p>
          <a:p>
            <a:r>
              <a:rPr lang="en-US" dirty="0"/>
              <a:t>Medium moves </a:t>
            </a:r>
            <a:r>
              <a:rPr lang="en-US" dirty="0" smtClean="0"/>
              <a:t>parallel </a:t>
            </a:r>
            <a:r>
              <a:rPr lang="en-US" dirty="0"/>
              <a:t>to </a:t>
            </a:r>
            <a:r>
              <a:rPr lang="en-US" dirty="0" smtClean="0"/>
              <a:t>wave</a:t>
            </a:r>
          </a:p>
          <a:p>
            <a:r>
              <a:rPr lang="en-US" dirty="0" smtClean="0"/>
              <a:t>Also called “compression waves”</a:t>
            </a:r>
          </a:p>
          <a:p>
            <a:r>
              <a:rPr lang="en-US" dirty="0" smtClean="0"/>
              <a:t>Visible as regions of high/low density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09401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Transverse vs Longitudinal Waves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361" y="1914525"/>
            <a:ext cx="47625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43" y="1231367"/>
            <a:ext cx="6043190" cy="5365376"/>
          </a:xfrm>
        </p:spPr>
        <p:txBody>
          <a:bodyPr>
            <a:normAutofit/>
          </a:bodyPr>
          <a:lstStyle/>
          <a:p>
            <a:r>
              <a:rPr lang="en-US" dirty="0" smtClean="0"/>
              <a:t>Quiz – What type of waves are sound?</a:t>
            </a:r>
            <a:endParaRPr lang="en-US" b="0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– transverse</a:t>
            </a:r>
          </a:p>
          <a:p>
            <a:pPr marL="0" indent="0">
              <a:buNone/>
            </a:pPr>
            <a:r>
              <a:rPr lang="en-US" dirty="0" smtClean="0"/>
              <a:t>B </a:t>
            </a:r>
            <a:r>
              <a:rPr lang="en-US" dirty="0"/>
              <a:t>– </a:t>
            </a:r>
            <a:r>
              <a:rPr lang="en-US" dirty="0" smtClean="0"/>
              <a:t>longitudinal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 </a:t>
            </a:r>
            <a:r>
              <a:rPr lang="en-US" dirty="0"/>
              <a:t>– </a:t>
            </a:r>
            <a:r>
              <a:rPr lang="en-US" dirty="0" smtClean="0"/>
              <a:t>gnarly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09401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Transverse vs Longitudinal Waves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403" y="1313987"/>
            <a:ext cx="3859475" cy="52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6763" y="1159327"/>
                <a:ext cx="6674783" cy="54537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Snapshot of a transverse wave</a:t>
                </a:r>
              </a:p>
              <a:p>
                <a:r>
                  <a:rPr lang="en-US" dirty="0"/>
                  <a:t>Amplitude = maximum height of peaks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Wavelength = </a:t>
                </a:r>
                <a:r>
                  <a:rPr lang="el-GR" dirty="0" smtClean="0"/>
                  <a:t>λ</a:t>
                </a:r>
                <a:r>
                  <a:rPr lang="en-US" dirty="0" smtClean="0"/>
                  <a:t> = distance between peaks.</a:t>
                </a:r>
              </a:p>
              <a:p>
                <a:r>
                  <a:rPr lang="en-US" dirty="0" smtClean="0"/>
                  <a:t>Angular wave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Displacement is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763" y="1159327"/>
                <a:ext cx="6674783" cy="5453743"/>
              </a:xfrm>
              <a:blipFill>
                <a:blip r:embed="rId2"/>
                <a:stretch>
                  <a:fillRect l="-1918" t="-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09401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Spatial Variations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217" y="1349201"/>
            <a:ext cx="5016878" cy="35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6763" y="1159327"/>
                <a:ext cx="6674783" cy="54537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Now look at a movie of the wave</a:t>
                </a:r>
              </a:p>
              <a:p>
                <a:r>
                  <a:rPr lang="en-US" dirty="0" smtClean="0"/>
                  <a:t>Period </a:t>
                </a:r>
                <a:r>
                  <a:rPr lang="en-US" dirty="0"/>
                  <a:t>= </a:t>
                </a:r>
                <a:r>
                  <a:rPr lang="en-US" dirty="0" smtClean="0"/>
                  <a:t>time between when two peaks pass a fixed point  =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Frequency = how often peaks pass a fixed point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Angular frequency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Displacement is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Combining position and time dependence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Phase constant = </a:t>
                </a:r>
                <a:r>
                  <a:rPr lang="el-GR" dirty="0" smtClean="0"/>
                  <a:t>φ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763" y="1159327"/>
                <a:ext cx="6674783" cy="5453743"/>
              </a:xfrm>
              <a:blipFill>
                <a:blip r:embed="rId2"/>
                <a:stretch>
                  <a:fillRect l="-1918" t="-1788" b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09401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Time Variations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46" y="1269658"/>
            <a:ext cx="5089124" cy="37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86" y="1785404"/>
            <a:ext cx="4780080" cy="2893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wave pulse is moving as shown with uniform speed (</a:t>
            </a:r>
            <a:r>
              <a:rPr lang="en-US" i="1" dirty="0" smtClean="0"/>
              <a:t>v</a:t>
            </a:r>
            <a:r>
              <a:rPr lang="en-US" dirty="0" smtClean="0"/>
              <a:t>) along a rope.  Which of the graphs correctly shows the relation between displacement (</a:t>
            </a:r>
            <a:r>
              <a:rPr lang="en-US" i="1" dirty="0" smtClean="0"/>
              <a:t>s</a:t>
            </a:r>
            <a:r>
              <a:rPr lang="en-US" dirty="0" smtClean="0"/>
              <a:t>) at point P and time (</a:t>
            </a:r>
            <a:r>
              <a:rPr lang="en-US" i="1" dirty="0" smtClean="0"/>
              <a:t>t</a:t>
            </a:r>
            <a:r>
              <a:rPr lang="en-US" dirty="0" smtClean="0"/>
              <a:t>)?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09401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Time Variations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151" y="1771135"/>
            <a:ext cx="6159827" cy="400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6763" y="1159327"/>
                <a:ext cx="11617486" cy="545374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Displacement is 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Say we want to travel along with the wave, staying on its peak.  What relation is needed between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We need the argument of sin() to be constant,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constant.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To find the wave speed (</a:t>
                </a:r>
                <a:r>
                  <a:rPr lang="en-US" i="1" dirty="0" smtClean="0"/>
                  <a:t>v</a:t>
                </a:r>
                <a:r>
                  <a:rPr lang="en-US" dirty="0" smtClean="0"/>
                  <a:t>), take the time derivative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Speed is (wavelength)/(period).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763" y="1159327"/>
                <a:ext cx="11617486" cy="5453743"/>
              </a:xfrm>
              <a:blipFill>
                <a:blip r:embed="rId2"/>
                <a:stretch>
                  <a:fillRect l="-944" t="-1788" r="-1154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09401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Wave Speed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920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6763" y="1159327"/>
                <a:ext cx="11617486" cy="55957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Displacement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constant, thus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 ⇒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</a:p>
              <a:p>
                <a:r>
                  <a:rPr lang="en-US" dirty="0" smtClean="0"/>
                  <a:t>Note </a:t>
                </a:r>
                <a:r>
                  <a:rPr lang="en-US" i="1" dirty="0"/>
                  <a:t>v</a:t>
                </a:r>
                <a:r>
                  <a:rPr lang="en-US" dirty="0"/>
                  <a:t> &gt; </a:t>
                </a:r>
                <a:r>
                  <a:rPr lang="en-US" dirty="0" smtClean="0"/>
                  <a:t>0, so wave is moving toward positive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How to get a wave moving in the other direction?</a:t>
                </a:r>
              </a:p>
              <a:p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constant, thus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 ⇒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Note </a:t>
                </a:r>
                <a:r>
                  <a:rPr lang="en-US" i="1" dirty="0"/>
                  <a:t>v</a:t>
                </a:r>
                <a:r>
                  <a:rPr lang="en-US" dirty="0"/>
                  <a:t> </a:t>
                </a:r>
                <a:r>
                  <a:rPr lang="en-US" dirty="0" smtClean="0"/>
                  <a:t>&lt; </a:t>
                </a:r>
                <a:r>
                  <a:rPr lang="en-US" dirty="0"/>
                  <a:t>0, so wave is moving toward </a:t>
                </a:r>
                <a:r>
                  <a:rPr lang="en-US" dirty="0" smtClean="0"/>
                  <a:t>negative </a:t>
                </a:r>
                <a:r>
                  <a:rPr lang="en-US" i="1" dirty="0"/>
                  <a:t>x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General wave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, f can be any function.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763" y="1159327"/>
                <a:ext cx="11617486" cy="5595700"/>
              </a:xfrm>
              <a:blipFill>
                <a:blip r:embed="rId2"/>
                <a:stretch>
                  <a:fillRect l="-944" t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09401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Wave Velocity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006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12143</TotalTime>
  <Words>519</Words>
  <Application>Microsoft Office PowerPoint</Application>
  <PresentationFormat>Widescreen</PresentationFormat>
  <Paragraphs>121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Topics for Today</vt:lpstr>
      <vt:lpstr>Mechanical Waves</vt:lpstr>
      <vt:lpstr>Transverse vs Longitudinal Waves</vt:lpstr>
      <vt:lpstr>Transverse vs Longitudinal Waves</vt:lpstr>
      <vt:lpstr>Spatial Variations</vt:lpstr>
      <vt:lpstr>Time Variations</vt:lpstr>
      <vt:lpstr>Time Variations</vt:lpstr>
      <vt:lpstr>Wave Speed</vt:lpstr>
      <vt:lpstr>Wave Velocity</vt:lpstr>
      <vt:lpstr>Wave Velocity</vt:lpstr>
      <vt:lpstr>Wave Speed</vt:lpstr>
      <vt:lpstr>Wave Speed</vt:lpstr>
      <vt:lpstr>Wave Speed</vt:lpstr>
      <vt:lpstr>Power of a wave traveling on a string 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kaaret</dc:creator>
  <cp:lastModifiedBy>kaaret</cp:lastModifiedBy>
  <cp:revision>392</cp:revision>
  <cp:lastPrinted>2016-04-15T01:17:52Z</cp:lastPrinted>
  <dcterms:created xsi:type="dcterms:W3CDTF">2016-02-12T20:01:43Z</dcterms:created>
  <dcterms:modified xsi:type="dcterms:W3CDTF">2016-04-16T15:03:20Z</dcterms:modified>
</cp:coreProperties>
</file>