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66" r:id="rId2"/>
    <p:sldId id="505" r:id="rId3"/>
    <p:sldId id="516" r:id="rId4"/>
    <p:sldId id="477" r:id="rId5"/>
    <p:sldId id="517" r:id="rId6"/>
    <p:sldId id="498" r:id="rId7"/>
    <p:sldId id="518" r:id="rId8"/>
    <p:sldId id="496" r:id="rId9"/>
  </p:sldIdLst>
  <p:sldSz cx="12192000" cy="6858000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aret" initials="k" lastIdx="0" clrIdx="0">
    <p:extLst>
      <p:ext uri="{19B8F6BF-5375-455C-9EA6-DF929625EA0E}">
        <p15:presenceInfo xmlns:p15="http://schemas.microsoft.com/office/powerpoint/2012/main" userId="kaare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234" autoAdjust="0"/>
    <p:restoredTop sz="94671" autoAdjust="0"/>
  </p:normalViewPr>
  <p:slideViewPr>
    <p:cSldViewPr snapToGrid="0">
      <p:cViewPr varScale="1">
        <p:scale>
          <a:sx n="98" d="100"/>
          <a:sy n="98" d="100"/>
        </p:scale>
        <p:origin x="101" y="24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551" y="0"/>
            <a:ext cx="3026833" cy="465797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D01852A7-1E75-4F91-840F-2EA70624288F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7905"/>
            <a:ext cx="3026833" cy="465796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551" y="8817905"/>
            <a:ext cx="3026833" cy="465796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B1B50DE5-C711-4E06-9718-314BE47FD11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290149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6833" cy="465797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551" y="0"/>
            <a:ext cx="3026833" cy="465797"/>
          </a:xfrm>
          <a:prstGeom prst="rect">
            <a:avLst/>
          </a:prstGeom>
        </p:spPr>
        <p:txBody>
          <a:bodyPr vert="horz" lIns="92953" tIns="46477" rIns="92953" bIns="46477" rtlCol="0"/>
          <a:lstStyle>
            <a:lvl1pPr algn="r">
              <a:defRPr sz="1200"/>
            </a:lvl1pPr>
          </a:lstStyle>
          <a:p>
            <a:fld id="{F5EDF772-35F8-459E-AAB7-5E46565BBE8A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09613" y="1160463"/>
            <a:ext cx="5565775" cy="31321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53" tIns="46477" rIns="92953" bIns="46477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67780"/>
            <a:ext cx="5588000" cy="3655457"/>
          </a:xfrm>
          <a:prstGeom prst="rect">
            <a:avLst/>
          </a:prstGeom>
        </p:spPr>
        <p:txBody>
          <a:bodyPr vert="horz" lIns="92953" tIns="46477" rIns="92953" bIns="46477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7905"/>
            <a:ext cx="3026833" cy="465796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551" y="8817905"/>
            <a:ext cx="3026833" cy="465796"/>
          </a:xfrm>
          <a:prstGeom prst="rect">
            <a:avLst/>
          </a:prstGeom>
        </p:spPr>
        <p:txBody>
          <a:bodyPr vert="horz" lIns="92953" tIns="46477" rIns="92953" bIns="46477" rtlCol="0" anchor="b"/>
          <a:lstStyle>
            <a:lvl1pPr algn="r">
              <a:defRPr sz="1200"/>
            </a:lvl1pPr>
          </a:lstStyle>
          <a:p>
            <a:fld id="{EE8BB0B0-9BBD-486E-8152-82212722C8F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301480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7620-FE3F-4EA8-A7D3-C7F85695E000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65B1-B9A8-471D-8F7A-13DC0989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13390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7620-FE3F-4EA8-A7D3-C7F85695E000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65B1-B9A8-471D-8F7A-13DC0989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2268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7620-FE3F-4EA8-A7D3-C7F85695E000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65B1-B9A8-471D-8F7A-13DC0989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33403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155469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88225"/>
            <a:ext cx="10515600" cy="47887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7620-FE3F-4EA8-A7D3-C7F85695E000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65B1-B9A8-471D-8F7A-13DC0989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9319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7620-FE3F-4EA8-A7D3-C7F85695E000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65B1-B9A8-471D-8F7A-13DC0989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11426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7620-FE3F-4EA8-A7D3-C7F85695E000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65B1-B9A8-471D-8F7A-13DC0989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3305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7620-FE3F-4EA8-A7D3-C7F85695E000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65B1-B9A8-471D-8F7A-13DC0989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25503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7620-FE3F-4EA8-A7D3-C7F85695E000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65B1-B9A8-471D-8F7A-13DC0989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62517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7620-FE3F-4EA8-A7D3-C7F85695E000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65B1-B9A8-471D-8F7A-13DC0989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4399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7620-FE3F-4EA8-A7D3-C7F85695E000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65B1-B9A8-471D-8F7A-13DC0989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0318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6E7620-FE3F-4EA8-A7D3-C7F85695E000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7A865B1-B9A8-471D-8F7A-13DC0989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0754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6E7620-FE3F-4EA8-A7D3-C7F85695E000}" type="datetimeFigureOut">
              <a:rPr lang="en-US" smtClean="0"/>
              <a:t>4/19/2016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A865B1-B9A8-471D-8F7A-13DC098993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4988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8IRZYOC7DeU" TargetMode="External"/><Relationship Id="rId4" Type="http://schemas.openxmlformats.org/officeDocument/2006/relationships/image" Target="../media/image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kS3VPlR6Ifg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620981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Topics for Today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698171"/>
            <a:ext cx="10515601" cy="4758470"/>
          </a:xfrm>
        </p:spPr>
        <p:txBody>
          <a:bodyPr>
            <a:normAutofit/>
          </a:bodyPr>
          <a:lstStyle/>
          <a:p>
            <a:r>
              <a:rPr lang="en-US" sz="3600" dirty="0" smtClean="0"/>
              <a:t>Third exam is Wednesday, April 20</a:t>
            </a:r>
          </a:p>
          <a:p>
            <a:r>
              <a:rPr lang="en-US" sz="3600" dirty="0" smtClean="0"/>
              <a:t>Third exam will cover chapters 11-15.</a:t>
            </a:r>
          </a:p>
          <a:p>
            <a:endParaRPr lang="en-US" sz="3600" dirty="0"/>
          </a:p>
          <a:p>
            <a:r>
              <a:rPr lang="en-US" sz="3600" dirty="0" smtClean="0"/>
              <a:t>Energy and power of a wave on a string (16-3)</a:t>
            </a:r>
          </a:p>
          <a:p>
            <a:r>
              <a:rPr lang="en-US" sz="3600" dirty="0" smtClean="0"/>
              <a:t>Wave Interference (16-5)</a:t>
            </a:r>
          </a:p>
          <a:p>
            <a:r>
              <a:rPr lang="en-US" sz="3600" dirty="0" smtClean="0"/>
              <a:t>Will not do wave equation (16-4) or phasors (16-6)</a:t>
            </a:r>
          </a:p>
          <a:p>
            <a:r>
              <a:rPr lang="en-US" sz="3600" dirty="0" smtClean="0"/>
              <a:t>Millionaire game</a:t>
            </a:r>
            <a:endParaRPr lang="en-US" sz="3600" dirty="0"/>
          </a:p>
          <a:p>
            <a:pPr marL="0" indent="0">
              <a:buNone/>
            </a:pPr>
            <a:endParaRPr lang="en-US" sz="3600" dirty="0" smtClean="0"/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1547355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842" y="1231367"/>
            <a:ext cx="10948307" cy="536537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A wave is described by the equation y = 0.020 sin (3.0x </a:t>
            </a:r>
            <a:r>
              <a:rPr lang="en-US" dirty="0" smtClean="0"/>
              <a:t>- </a:t>
            </a:r>
            <a:r>
              <a:rPr lang="en-US" dirty="0"/>
              <a:t>6.0t), where the distances are in meters and time is measured in seconds.  </a:t>
            </a:r>
            <a:r>
              <a:rPr lang="en-US" dirty="0" smtClean="0"/>
              <a:t>What is </a:t>
            </a:r>
            <a:r>
              <a:rPr lang="en-US" dirty="0"/>
              <a:t>the speed of this </a:t>
            </a:r>
            <a:r>
              <a:rPr lang="en-US" dirty="0" smtClean="0"/>
              <a:t>wave?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A)  </a:t>
            </a:r>
            <a:r>
              <a:rPr lang="en-US" dirty="0"/>
              <a:t>0.50 </a:t>
            </a:r>
            <a:r>
              <a:rPr lang="en-US" dirty="0" smtClean="0"/>
              <a:t>m/s</a:t>
            </a:r>
          </a:p>
          <a:p>
            <a:pPr marL="0" indent="0">
              <a:buNone/>
            </a:pPr>
            <a:r>
              <a:rPr lang="en-US" dirty="0" smtClean="0"/>
              <a:t>     B)  </a:t>
            </a:r>
            <a:r>
              <a:rPr lang="en-US" dirty="0"/>
              <a:t>1.0 </a:t>
            </a:r>
            <a:r>
              <a:rPr lang="en-US" dirty="0" smtClean="0"/>
              <a:t>m/s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C)  </a:t>
            </a:r>
            <a:r>
              <a:rPr lang="en-US" dirty="0"/>
              <a:t>2.0 </a:t>
            </a:r>
            <a:r>
              <a:rPr lang="en-US" dirty="0" smtClean="0"/>
              <a:t>m/s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D)  0.020 </a:t>
            </a:r>
            <a:r>
              <a:rPr lang="en-US" dirty="0"/>
              <a:t>m/s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08" y="65313"/>
            <a:ext cx="12169792" cy="1094015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Wave Speed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21116113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88481" y="1159328"/>
                <a:ext cx="11568060" cy="5595700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Waves transmit energy</a:t>
                </a:r>
              </a:p>
              <a:p>
                <a:endParaRPr lang="en-US" dirty="0" smtClean="0"/>
              </a:p>
              <a:p>
                <a:r>
                  <a:rPr lang="en-US" dirty="0" smtClean="0"/>
                  <a:t>If you send a continual stream of sinusoidal waves down a string, the average rate at which energy is transmitted = average power is</a:t>
                </a:r>
              </a:p>
              <a:p>
                <a:endParaRPr lang="en-US" dirty="0" smtClean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𝑃</m:t>
                      </m:r>
                      <m:r>
                        <a:rPr lang="en-US" sz="4000" b="0" i="1" smtClean="0">
                          <a:latin typeface="Cambria Math" panose="02040503050406030204" pitchFamily="18" charset="0"/>
                        </a:rPr>
                        <m:t>=</m:t>
                      </m:r>
                      <m:box>
                        <m:boxPr>
                          <m:ctrlPr>
                            <a:rPr lang="en-US" sz="4000" b="0" i="1" smtClean="0">
                              <a:latin typeface="Cambria Math" panose="02040503050406030204" pitchFamily="18" charset="0"/>
                            </a:rPr>
                          </m:ctrlPr>
                        </m:boxPr>
                        <m:e>
                          <m:argPr>
                            <m:argSz m:val="-1"/>
                          </m:argPr>
                          <m:f>
                            <m:f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num>
                            <m:den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den>
                          </m:f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𝜇</m:t>
                          </m:r>
                          <m:r>
                            <a:rPr lang="en-US" sz="40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𝑣</m:t>
                          </m:r>
                          <m:sSup>
                            <m:sSup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𝜔</m:t>
                              </m:r>
                            </m:e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sSubSup>
                            <m:sSubSupPr>
                              <m:ctrlP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𝑦</m:t>
                              </m:r>
                            </m:e>
                            <m:sub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𝑚</m:t>
                              </m:r>
                            </m:sub>
                            <m:sup>
                              <m:r>
                                <a:rPr lang="en-US" sz="4000" b="0" i="1" smtClean="0"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2</m:t>
                              </m:r>
                            </m:sup>
                          </m:sSubSup>
                        </m:e>
                      </m:box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 smtClean="0"/>
                  <a:t>More power for more mass, speed, frequency, or amplitude.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88481" y="1159328"/>
                <a:ext cx="11568060" cy="5595700"/>
              </a:xfrm>
              <a:blipFill>
                <a:blip r:embed="rId2"/>
                <a:stretch>
                  <a:fillRect l="-949" t="-1743" r="-14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08" y="65313"/>
            <a:ext cx="11864992" cy="1094015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Power </a:t>
            </a:r>
            <a:r>
              <a:rPr lang="en-US" sz="5400" dirty="0"/>
              <a:t>of a wave traveling on a string </a:t>
            </a:r>
          </a:p>
        </p:txBody>
      </p:sp>
    </p:spTree>
    <p:extLst>
      <p:ext uri="{BB962C8B-B14F-4D97-AF65-F5344CB8AC3E}">
        <p14:creationId xmlns:p14="http://schemas.microsoft.com/office/powerpoint/2010/main" val="22716214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46148" y="1159328"/>
                <a:ext cx="4763603" cy="5068477"/>
              </a:xfrm>
            </p:spPr>
            <p:txBody>
              <a:bodyPr>
                <a:normAutofit/>
              </a:bodyPr>
              <a:lstStyle/>
              <a:p>
                <a:r>
                  <a:rPr lang="en-US" dirty="0" smtClean="0"/>
                  <a:t>Demo of interference.</a:t>
                </a:r>
              </a:p>
              <a:p>
                <a:pPr>
                  <a:spcAft>
                    <a:spcPts val="1200"/>
                  </a:spcAft>
                </a:pPr>
                <a:r>
                  <a:rPr lang="en-US" dirty="0" smtClean="0"/>
                  <a:t>When two waves pass through the same region of space, we simply add their amplitudes: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p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= </m:t>
                      </m:r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d>
                        <m:d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d>
                        <m:dPr>
                          <m:ctrlPr>
                            <a:rPr lang="en-US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,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𝑡</m:t>
                          </m:r>
                        </m:e>
                      </m:d>
                    </m:oMath>
                  </m:oMathPara>
                </a14:m>
                <a:endParaRPr lang="en-US" dirty="0" smtClean="0"/>
              </a:p>
              <a:p>
                <a:pPr marL="0" indent="0">
                  <a:buNone/>
                </a:pPr>
                <a:endParaRPr lang="en-US" dirty="0"/>
              </a:p>
              <a:p>
                <a:r>
                  <a:rPr lang="en-US" dirty="0"/>
                  <a:t>W</a:t>
                </a:r>
                <a:r>
                  <a:rPr lang="en-US" dirty="0" smtClean="0"/>
                  <a:t>hen the wave pulse move past each other, they come through unchanged.</a:t>
                </a:r>
              </a:p>
              <a:p>
                <a:endParaRPr lang="en-US" dirty="0" smtClean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46148" y="1159328"/>
                <a:ext cx="4763603" cy="5068477"/>
              </a:xfrm>
              <a:blipFill>
                <a:blip r:embed="rId3"/>
                <a:stretch>
                  <a:fillRect l="-2305" t="-19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08" y="65313"/>
            <a:ext cx="12169792" cy="1094015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Wave Interference</a:t>
            </a:r>
          </a:p>
        </p:txBody>
      </p:sp>
      <p:pic>
        <p:nvPicPr>
          <p:cNvPr id="5" name="8IRZYOC7DeU"/>
          <p:cNvPicPr>
            <a:picLocks noRot="1" noChangeAspect="1"/>
          </p:cNvPicPr>
          <p:nvPr>
            <a:videoFile r:link="rId1"/>
          </p:nvPr>
        </p:nvPicPr>
        <p:blipFill>
          <a:blip r:embed="rId4"/>
          <a:stretch>
            <a:fillRect/>
          </a:stretch>
        </p:blipFill>
        <p:spPr>
          <a:xfrm>
            <a:off x="5239639" y="1675370"/>
            <a:ext cx="6745876" cy="379455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496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6148" y="1159328"/>
            <a:ext cx="5348490" cy="5424807"/>
          </a:xfrm>
        </p:spPr>
        <p:txBody>
          <a:bodyPr>
            <a:normAutofit/>
          </a:bodyPr>
          <a:lstStyle/>
          <a:p>
            <a:r>
              <a:rPr lang="en-US" dirty="0" smtClean="0"/>
              <a:t>“Constructive” interference is when the final amplitude is greater than the individual amplitudes.</a:t>
            </a:r>
          </a:p>
          <a:p>
            <a:r>
              <a:rPr lang="en-US" dirty="0" smtClean="0"/>
              <a:t>“Destructive” </a:t>
            </a:r>
            <a:r>
              <a:rPr lang="en-US" dirty="0"/>
              <a:t>interference is when the final amplitude is </a:t>
            </a:r>
            <a:r>
              <a:rPr lang="en-US" dirty="0" smtClean="0"/>
              <a:t>less</a:t>
            </a:r>
            <a:r>
              <a:rPr lang="en-US" dirty="0" smtClean="0"/>
              <a:t> </a:t>
            </a:r>
            <a:r>
              <a:rPr lang="en-US" dirty="0"/>
              <a:t>than the individual amplitudes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Extreme case of destructive interference results in zero amplitude – note velocity is usually not zero.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08" y="65313"/>
            <a:ext cx="12169792" cy="1094015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Wave Interference</a:t>
            </a:r>
          </a:p>
        </p:txBody>
      </p:sp>
      <p:pic>
        <p:nvPicPr>
          <p:cNvPr id="4" name="kS3VPlR6Ifg"/>
          <p:cNvPicPr>
            <a:picLocks noRot="1" noChangeAspect="1"/>
          </p:cNvPicPr>
          <p:nvPr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618578" y="1560041"/>
            <a:ext cx="6262586" cy="35227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23923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36764" y="1070921"/>
                <a:ext cx="11535106" cy="578708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For sinusoidal waves, the displacement oscillates between positive and negative and whether or we have constructive or destructive interference depends on the relative phase.</a:t>
                </a:r>
              </a:p>
              <a:p>
                <a:pPr marL="0" indent="0">
                  <a:buNone/>
                </a:pPr>
                <a:r>
                  <a:rPr lang="en-US" dirty="0" smtClean="0"/>
                  <a:t>Let’s look at two sinusoidal waves with the same frequency, and thus the same wavelength (why?), and the same amplitude.</a:t>
                </a: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b="0" i="1" dirty="0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func>
                      <m:funcPr>
                        <m:ctrlPr>
                          <a:rPr lang="en-US" b="0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dirty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𝑘𝑥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r>
                  <a:rPr lang="en-US" dirty="0" smtClean="0"/>
                  <a:t>  </a:t>
                </a:r>
                <a14:m>
                  <m:oMath xmlns:m="http://schemas.openxmlformats.org/officeDocument/2006/math">
                    <m:r>
                      <a:rPr lang="en-US" b="0" i="0" dirty="0" smtClean="0">
                        <a:latin typeface="Cambria Math" panose="02040503050406030204" pitchFamily="18" charset="0"/>
                      </a:rPr>
                      <m:t>     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i="1" dirty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func>
                      <m:func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𝑘𝑥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The sum of sines is </a:t>
                </a:r>
                <a14:m>
                  <m:oMath xmlns:m="http://schemas.openxmlformats.org/officeDocument/2006/math">
                    <m:func>
                      <m:funcPr>
                        <m:ctrlPr>
                          <a:rPr lang="en-US" i="1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smtClean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</m:e>
                        </m:func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=2</m:t>
                        </m:r>
                        <m:func>
                          <m:funcPr>
                            <m:ctrlP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uncPr>
                          <m:fName>
                            <m:r>
                              <m:rPr>
                                <m:sty m:val="p"/>
                              </m:rPr>
                              <a:rPr lang="en-US" b="0" i="0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sin</m:t>
                            </m:r>
                          </m:fName>
                          <m:e>
                            <m:box>
                              <m:boxPr>
                                <m:ctrlPr>
                                  <a:rPr lang="en-US" b="0" i="1" smtClean="0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boxPr>
                              <m:e>
                                <m:argPr>
                                  <m:argSz m:val="-1"/>
                                </m:argPr>
                                <m:f>
                                  <m:fPr>
                                    <m:ctrlP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1</m:t>
                                    </m:r>
                                  </m:num>
                                  <m:den>
                                    <m:r>
                                      <a:rPr lang="en-US" b="0" i="1" smtClean="0">
                                        <a:latin typeface="Cambria Math" panose="02040503050406030204" pitchFamily="18" charset="0"/>
                                        <a:ea typeface="Cambria Math" panose="02040503050406030204" pitchFamily="18" charset="0"/>
                                      </a:rPr>
                                      <m:t>2</m:t>
                                    </m:r>
                                  </m:den>
                                </m:f>
                              </m:e>
                            </m:box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(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𝛼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+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𝛽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)</m:t>
                            </m:r>
                          </m:e>
                        </m:func>
                      </m:e>
                    </m:func>
                    <m:func>
                      <m:funcPr>
                        <m:ctrlP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co</m:t>
                        </m:r>
                        <m:r>
                          <m:rPr>
                            <m:sty m:val="p"/>
                          </m:rPr>
                          <a:rPr lang="en-US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s</m:t>
                        </m:r>
                      </m:fName>
                      <m:e>
                        <m:box>
                          <m:boxPr>
                            <m:ctrlPr>
                              <a:rPr lang="en-US" i="1"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box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(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𝛼</m:t>
                        </m:r>
                        <m:r>
                          <a:rPr lang="en-US" b="0" i="1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−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𝛽</m:t>
                        </m:r>
                        <m:r>
                          <a:rPr lang="en-US" i="1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Use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𝑘𝑥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𝑘𝑥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>
                    <a:ea typeface="Cambria Math" panose="02040503050406030204" pitchFamily="18" charset="0"/>
                  </a:rPr>
                  <a:t>Then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=2(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𝑘𝑥</m:t>
                    </m:r>
                    <m:r>
                      <a:rPr lang="en-US" i="1" dirty="0">
                        <a:latin typeface="Cambria Math" panose="02040503050406030204" pitchFamily="18" charset="0"/>
                      </a:rPr>
                      <m:t>−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𝜔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𝑡</m:t>
                    </m:r>
                    <m:r>
                      <a:rPr lang="en-US" b="0" i="1" dirty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)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+</m:t>
                    </m:r>
                    <m:r>
                      <a:rPr lang="en-US" i="1" dirty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r>
                  <a:rPr lang="en-US" dirty="0" smtClean="0"/>
                  <a:t> and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−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𝛽</m:t>
                    </m:r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=−</m:t>
                    </m:r>
                    <m:r>
                      <a:rPr lang="el-GR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</m:oMath>
                </a14:m>
                <a:endParaRPr lang="en-US" dirty="0"/>
              </a:p>
              <a:p>
                <a:pPr marL="0" indent="0">
                  <a:buNone/>
                </a:pPr>
                <a:r>
                  <a:rPr lang="en-US" dirty="0" smtClean="0"/>
                  <a:t>Find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2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𝑦</m:t>
                        </m:r>
                      </m:e>
                      <m:sub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𝑚</m:t>
                        </m:r>
                      </m:sub>
                    </m:sSub>
                    <m:func>
                      <m:funcPr>
                        <m:ctrlPr>
                          <a:rPr lang="en-US" i="1" dirty="0" smtClean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i="0" dirty="0" smtClean="0">
                            <a:latin typeface="Cambria Math" panose="02040503050406030204" pitchFamily="18" charset="0"/>
                          </a:rPr>
                          <m:t>cos</m:t>
                        </m:r>
                      </m:fName>
                      <m:e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(</m:t>
                        </m:r>
                        <m:box>
                          <m:boxPr>
                            <m:ctrlPr>
                              <a:rPr lang="en-US" b="0" i="1" dirty="0" smtClean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b="0" i="1" dirty="0" smtClean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box>
                        <m:r>
                          <a:rPr lang="en-US" b="0" i="1" dirty="0" smtClean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  <m:r>
                          <a:rPr lang="en-US" b="0" i="1" dirty="0" smtClean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  <m:func>
                      <m:funcPr>
                        <m:ctrlPr>
                          <a:rPr lang="en-US" i="1" dirty="0">
                            <a:latin typeface="Cambria Math" panose="02040503050406030204" pitchFamily="18" charset="0"/>
                          </a:rPr>
                        </m:ctrlPr>
                      </m:funcPr>
                      <m:fName>
                        <m:r>
                          <m:rPr>
                            <m:sty m:val="p"/>
                          </m:rPr>
                          <a:rPr lang="en-US" dirty="0">
                            <a:latin typeface="Cambria Math" panose="02040503050406030204" pitchFamily="18" charset="0"/>
                          </a:rPr>
                          <m:t>sin</m:t>
                        </m:r>
                      </m:fName>
                      <m:e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𝑘𝑥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𝜔</m:t>
                        </m:r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𝑡</m:t>
                        </m:r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+</m:t>
                        </m:r>
                        <m:box>
                          <m:boxPr>
                            <m:ctrlPr>
                              <a:rPr lang="en-US" i="1" dirty="0">
                                <a:latin typeface="Cambria Math" panose="02040503050406030204" pitchFamily="18" charset="0"/>
                              </a:rPr>
                            </m:ctrlPr>
                          </m:boxPr>
                          <m:e>
                            <m:argPr>
                              <m:argSz m:val="-1"/>
                            </m:argPr>
                            <m:f>
                              <m:fPr>
                                <m:ctrlPr>
                                  <a:rPr lang="en-US" i="1" dirty="0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1</m:t>
                                </m:r>
                              </m:num>
                              <m:den>
                                <m:r>
                                  <a:rPr lang="en-US" i="1" dirty="0"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box>
                        <m:r>
                          <a:rPr lang="en-US" i="1" dirty="0"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𝜙</m:t>
                        </m:r>
                        <m:r>
                          <a:rPr lang="en-US" i="1" dirty="0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func>
                  </m:oMath>
                </a14:m>
                <a:endParaRPr lang="en-US" dirty="0" smtClean="0"/>
              </a:p>
              <a:p>
                <a:pPr marL="0" indent="0">
                  <a:buNone/>
                </a:pPr>
                <a:r>
                  <a:rPr lang="en-US" dirty="0" smtClean="0"/>
                  <a:t>We get another </a:t>
                </a:r>
                <a:r>
                  <a:rPr lang="en-US" dirty="0"/>
                  <a:t>sinusoidal </a:t>
                </a:r>
                <a:r>
                  <a:rPr lang="en-US" dirty="0" smtClean="0"/>
                  <a:t>wave </a:t>
                </a:r>
                <a:r>
                  <a:rPr lang="en-US" dirty="0"/>
                  <a:t>with the same </a:t>
                </a:r>
                <a:r>
                  <a:rPr lang="en-US" dirty="0" smtClean="0"/>
                  <a:t>frequency and wavelength, but with a different amplitude and  phase.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6764" y="1070921"/>
                <a:ext cx="11535106" cy="5787080"/>
              </a:xfrm>
              <a:blipFill>
                <a:blip r:embed="rId2"/>
                <a:stretch>
                  <a:fillRect l="-1110" t="-1791" r="-1691" b="-94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08" y="65314"/>
            <a:ext cx="12169792" cy="1005606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Wave Interference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728960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37909" y="1878227"/>
                <a:ext cx="4038675" cy="4979773"/>
              </a:xfrm>
            </p:spPr>
            <p:txBody>
              <a:bodyPr>
                <a:normAutofit/>
              </a:bodyPr>
              <a:lstStyle/>
              <a:p>
                <a:pPr marL="0" indent="0">
                  <a:spcAft>
                    <a:spcPts val="600"/>
                  </a:spcAft>
                  <a:buNone/>
                </a:pPr>
                <a:r>
                  <a:rPr lang="en-US" dirty="0" smtClean="0"/>
                  <a:t>Amplitude of sum of two sinusoidal waves is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i="1" dirty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𝑦</m:t>
                          </m:r>
                        </m:e>
                        <m:sub>
                          <m:r>
                            <a:rPr lang="en-US" i="1" dirty="0">
                              <a:latin typeface="Cambria Math" panose="02040503050406030204" pitchFamily="18" charset="0"/>
                            </a:rPr>
                            <m:t>𝑚</m:t>
                          </m:r>
                        </m:sub>
                      </m:sSub>
                      <m:func>
                        <m:funcPr>
                          <m:ctrlPr>
                            <a:rPr lang="en-US" i="1" dirty="0" smtClean="0">
                              <a:latin typeface="Cambria Math" panose="02040503050406030204" pitchFamily="18" charset="0"/>
                            </a:rPr>
                          </m:ctrlPr>
                        </m:funcPr>
                        <m:fName>
                          <m:r>
                            <m:rPr>
                              <m:sty m:val="p"/>
                            </m:rPr>
                            <a:rPr lang="en-US" i="0" dirty="0" smtClean="0">
                              <a:latin typeface="Cambria Math" panose="02040503050406030204" pitchFamily="18" charset="0"/>
                            </a:rPr>
                            <m:t>cos</m:t>
                          </m:r>
                        </m:fName>
                        <m:e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(</m:t>
                          </m:r>
                          <m:box>
                            <m:boxPr>
                              <m:ctrlPr>
                                <a:rPr lang="en-US" b="0" i="1" dirty="0" smtClean="0">
                                  <a:latin typeface="Cambria Math" panose="02040503050406030204" pitchFamily="18" charset="0"/>
                                </a:rPr>
                              </m:ctrlPr>
                            </m:boxPr>
                            <m:e>
                              <m:argPr>
                                <m:argSz m:val="-1"/>
                              </m:argPr>
                              <m:f>
                                <m:fPr>
                                  <m:ctrlP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</m:ctrlPr>
                                </m:fPr>
                                <m:num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num>
                                <m:den>
                                  <m:r>
                                    <a:rPr lang="en-US" b="0" i="1" dirty="0" smtClean="0"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den>
                              </m:f>
                            </m:e>
                          </m:box>
                          <m:r>
                            <a:rPr lang="en-US" b="0" i="1" dirty="0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𝜙</m:t>
                          </m:r>
                          <m:r>
                            <a:rPr lang="en-US" b="0" i="1" dirty="0" smtClean="0">
                              <a:latin typeface="Cambria Math" panose="02040503050406030204" pitchFamily="18" charset="0"/>
                            </a:rPr>
                            <m:t>)</m:t>
                          </m:r>
                        </m:e>
                      </m:func>
                    </m:oMath>
                  </m:oMathPara>
                </a14:m>
                <a:endParaRPr lang="en-US" dirty="0" smtClean="0"/>
              </a:p>
              <a:p>
                <a:r>
                  <a:rPr lang="en-US" dirty="0" smtClean="0"/>
                  <a:t>“In phase” is </a:t>
                </a:r>
                <a14:m>
                  <m:oMath xmlns:m="http://schemas.openxmlformats.org/officeDocument/2006/math"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r>
                      <a:rPr lang="en-US" b="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=0</m:t>
                    </m:r>
                  </m:oMath>
                </a14:m>
                <a:r>
                  <a:rPr lang="en-US" dirty="0" smtClean="0"/>
                  <a:t>, amplitude is 2× original.</a:t>
                </a:r>
              </a:p>
              <a:p>
                <a:r>
                  <a:rPr lang="en-US" dirty="0"/>
                  <a:t>“Out of phase” </a:t>
                </a:r>
                <a:r>
                  <a:rPr lang="en-US" dirty="0" smtClean="0"/>
                  <a:t>is        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𝜙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=</m:t>
                    </m:r>
                    <m:r>
                      <a:rPr lang="en-US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 smtClean="0"/>
                  <a:t> rad = 180°, </a:t>
                </a:r>
                <a:r>
                  <a:rPr lang="en-US" dirty="0"/>
                  <a:t>amplitude is </a:t>
                </a:r>
                <a:r>
                  <a:rPr lang="en-US" dirty="0" smtClean="0"/>
                  <a:t>zero.</a:t>
                </a:r>
              </a:p>
              <a:p>
                <a:r>
                  <a:rPr lang="en-US" dirty="0" smtClean="0"/>
                  <a:t>Adding </a:t>
                </a:r>
                <a14:m>
                  <m:oMath xmlns:m="http://schemas.openxmlformats.org/officeDocument/2006/math">
                    <m:r>
                      <a:rPr lang="en-US" b="0" i="0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2</m:t>
                    </m:r>
                    <m:r>
                      <a:rPr lang="en-US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𝜋</m:t>
                    </m:r>
                  </m:oMath>
                </a14:m>
                <a:r>
                  <a:rPr lang="en-US" dirty="0"/>
                  <a:t> </a:t>
                </a:r>
                <a:r>
                  <a:rPr lang="en-US" dirty="0" smtClean="0"/>
                  <a:t>rad = 360° to a phase has no effect.</a:t>
                </a: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37909" y="1878227"/>
                <a:ext cx="4038675" cy="4979773"/>
              </a:xfrm>
              <a:blipFill>
                <a:blip r:embed="rId2"/>
                <a:stretch>
                  <a:fillRect l="-3172" t="-1958" r="-90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08" y="65313"/>
            <a:ext cx="4088473" cy="1590491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Wave Interference</a:t>
            </a:r>
            <a:endParaRPr lang="en-US" sz="5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08389" y="378941"/>
            <a:ext cx="7735330" cy="61975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71427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842" y="1231367"/>
            <a:ext cx="9214757" cy="5365376"/>
          </a:xfrm>
        </p:spPr>
        <p:txBody>
          <a:bodyPr>
            <a:normAutofit/>
          </a:bodyPr>
          <a:lstStyle/>
          <a:p>
            <a:r>
              <a:rPr lang="en-US" dirty="0" smtClean="0"/>
              <a:t>Quiz – </a:t>
            </a:r>
            <a:r>
              <a:rPr lang="en-US" dirty="0" smtClean="0"/>
              <a:t>You put pulses into the two ends of a </a:t>
            </a:r>
            <a:r>
              <a:rPr lang="en-US" dirty="0"/>
              <a:t>rope. </a:t>
            </a:r>
            <a:r>
              <a:rPr lang="en-US" dirty="0" smtClean="0"/>
              <a:t>The pulses </a:t>
            </a:r>
            <a:r>
              <a:rPr lang="en-US" dirty="0" smtClean="0"/>
              <a:t>have </a:t>
            </a:r>
            <a:r>
              <a:rPr lang="en-US" dirty="0" smtClean="0"/>
              <a:t>opposite amplitudes, but are otherwise </a:t>
            </a:r>
            <a:r>
              <a:rPr lang="en-US" dirty="0" smtClean="0"/>
              <a:t>identical </a:t>
            </a:r>
            <a:r>
              <a:rPr lang="en-US" dirty="0"/>
              <a:t>and </a:t>
            </a:r>
            <a:r>
              <a:rPr lang="en-US" dirty="0" smtClean="0"/>
              <a:t>symmetric.  The pulses travel (in opposite directions) </a:t>
            </a:r>
            <a:r>
              <a:rPr lang="en-US" dirty="0" smtClean="0"/>
              <a:t>along </a:t>
            </a:r>
            <a:r>
              <a:rPr lang="en-US" smtClean="0"/>
              <a:t>the rope interfere</a:t>
            </a:r>
            <a:r>
              <a:rPr lang="en-US" dirty="0" smtClean="0"/>
              <a:t>.  Which of the following is true?</a:t>
            </a:r>
            <a:endParaRPr lang="en-US" b="0" dirty="0" smtClean="0"/>
          </a:p>
          <a:p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A – There is an instant when the string is completely straight.</a:t>
            </a:r>
          </a:p>
          <a:p>
            <a:pPr marL="0" indent="0">
              <a:buNone/>
            </a:pPr>
            <a:r>
              <a:rPr lang="en-US" dirty="0" smtClean="0"/>
              <a:t>B </a:t>
            </a:r>
            <a:r>
              <a:rPr lang="en-US" dirty="0"/>
              <a:t>– </a:t>
            </a:r>
            <a:r>
              <a:rPr lang="en-US" dirty="0" smtClean="0"/>
              <a:t>When the two pulses interfere, the energy is momentarily zero.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C </a:t>
            </a:r>
            <a:r>
              <a:rPr lang="en-US" dirty="0"/>
              <a:t>– </a:t>
            </a:r>
            <a:r>
              <a:rPr lang="en-US" dirty="0" smtClean="0"/>
              <a:t>There is a point on the string that does not move up or down.</a:t>
            </a:r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208" y="65313"/>
            <a:ext cx="12169792" cy="1094015"/>
          </a:xfrm>
        </p:spPr>
        <p:txBody>
          <a:bodyPr>
            <a:normAutofit/>
          </a:bodyPr>
          <a:lstStyle/>
          <a:p>
            <a:pPr algn="ctr"/>
            <a:r>
              <a:rPr lang="en-US" sz="5400" dirty="0" smtClean="0"/>
              <a:t>Wave Interference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1385294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13806</TotalTime>
  <Words>375</Words>
  <Application>Microsoft Office PowerPoint</Application>
  <PresentationFormat>Widescreen</PresentationFormat>
  <Paragraphs>60</Paragraphs>
  <Slides>8</Slides>
  <Notes>0</Notes>
  <HiddenSlides>0</HiddenSlides>
  <MMClips>2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Cambria Math</vt:lpstr>
      <vt:lpstr>Office Theme</vt:lpstr>
      <vt:lpstr>Topics for Today</vt:lpstr>
      <vt:lpstr>Wave Speed</vt:lpstr>
      <vt:lpstr>Power of a wave traveling on a string </vt:lpstr>
      <vt:lpstr>Wave Interference</vt:lpstr>
      <vt:lpstr>Wave Interference</vt:lpstr>
      <vt:lpstr>Wave Interference</vt:lpstr>
      <vt:lpstr>Wave Interference</vt:lpstr>
      <vt:lpstr>Wave Interference</vt:lpstr>
    </vt:vector>
  </TitlesOfParts>
  <Company>University of Iowa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kaaret</dc:creator>
  <cp:lastModifiedBy>kaaret</cp:lastModifiedBy>
  <cp:revision>420</cp:revision>
  <cp:lastPrinted>2016-04-12T17:01:35Z</cp:lastPrinted>
  <dcterms:created xsi:type="dcterms:W3CDTF">2016-02-12T20:01:43Z</dcterms:created>
  <dcterms:modified xsi:type="dcterms:W3CDTF">2016-04-19T14:40:43Z</dcterms:modified>
</cp:coreProperties>
</file>