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546" r:id="rId3"/>
    <p:sldId id="527" r:id="rId4"/>
    <p:sldId id="536" r:id="rId5"/>
    <p:sldId id="538" r:id="rId6"/>
    <p:sldId id="539" r:id="rId7"/>
    <p:sldId id="537" r:id="rId8"/>
    <p:sldId id="540" r:id="rId9"/>
    <p:sldId id="514" r:id="rId10"/>
    <p:sldId id="534" r:id="rId11"/>
    <p:sldId id="541" r:id="rId12"/>
    <p:sldId id="542" r:id="rId13"/>
    <p:sldId id="543" r:id="rId14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aret" initials="k" lastIdx="0" clrIdx="0">
    <p:extLst>
      <p:ext uri="{19B8F6BF-5375-455C-9EA6-DF929625EA0E}">
        <p15:presenceInfo xmlns:p15="http://schemas.microsoft.com/office/powerpoint/2012/main" userId="kaar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4" autoAdjust="0"/>
    <p:restoredTop sz="94671" autoAdjust="0"/>
  </p:normalViewPr>
  <p:slideViewPr>
    <p:cSldViewPr snapToGrid="0">
      <p:cViewPr varScale="1">
        <p:scale>
          <a:sx n="98" d="100"/>
          <a:sy n="98" d="100"/>
        </p:scale>
        <p:origin x="101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1"/>
            <a:ext cx="2982119" cy="466434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D01852A7-1E75-4F91-840F-2EA70624288F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8"/>
            <a:ext cx="2982119" cy="46643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B1B50DE5-C711-4E06-9718-314BE47F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1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466434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F5EDF772-35F8-459E-AAB7-5E46565BBE8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8"/>
            <a:ext cx="2982119" cy="46643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EE8BB0B0-9BBD-486E-8152-82212722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1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3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54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225"/>
            <a:ext cx="10515600" cy="47887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3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4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5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3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5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E7620-FE3F-4EA8-A7D3-C7F85695E000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8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20981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Topics for Today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171"/>
            <a:ext cx="10515601" cy="475847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 over exam</a:t>
            </a:r>
          </a:p>
          <a:p>
            <a:r>
              <a:rPr lang="en-US" sz="3600" dirty="0" smtClean="0"/>
              <a:t>Traveling sound waves (17-2)</a:t>
            </a:r>
          </a:p>
          <a:p>
            <a:r>
              <a:rPr lang="en-US" sz="3600" dirty="0" smtClean="0"/>
              <a:t>Interference (17-3)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5473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5355" y="1282990"/>
                <a:ext cx="11393353" cy="5469502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b="1" dirty="0" smtClean="0"/>
                  <a:t>Find relation between pressure and displacement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Volume of air element = (cross sectional area)</a:t>
                </a:r>
                <a:r>
                  <a:rPr lang="en-US" dirty="0"/>
                  <a:t> ∙ </a:t>
                </a:r>
                <a:r>
                  <a:rPr lang="el-GR" dirty="0" smtClean="0"/>
                  <a:t>Δ</a:t>
                </a:r>
                <a:r>
                  <a:rPr lang="en-US" dirty="0" smtClean="0"/>
                  <a:t>x = A∙</a:t>
                </a:r>
                <a:r>
                  <a:rPr lang="el-GR" dirty="0" smtClean="0"/>
                  <a:t>Δ</a:t>
                </a:r>
                <a:r>
                  <a:rPr lang="en-US" dirty="0"/>
                  <a:t>x</a:t>
                </a:r>
                <a:endParaRPr lang="en-US" dirty="0" smtClean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Change in volume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From bulk modulus: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i="1" dirty="0" smtClean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Partial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means we take the derivative of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 with respect to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, but keep everything else constant (in this case that means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).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355" y="1282990"/>
                <a:ext cx="11393353" cy="5469502"/>
              </a:xfrm>
              <a:blipFill>
                <a:blip r:embed="rId2"/>
                <a:stretch>
                  <a:fillRect l="-1124" t="-178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09401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Traveling Sound Waves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857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70" y="1159328"/>
                <a:ext cx="11393353" cy="5469502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Found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Recall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so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Recall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 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𝜌𝜔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Quietest sound wave you can hear at 1000 Hz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dirty="0" smtClean="0"/>
                  <a:t> Pa. Corresponding displacement is 1.1×10</a:t>
                </a:r>
                <a:r>
                  <a:rPr lang="en-US" baseline="30000" dirty="0" smtClean="0"/>
                  <a:t>-11</a:t>
                </a:r>
                <a:r>
                  <a:rPr lang="en-US" dirty="0" smtClean="0"/>
                  <a:t> m or one-tenth the radius of a typical atom (density of air = 1.21 kg/m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).</a:t>
                </a:r>
              </a:p>
              <a:p>
                <a:pPr>
                  <a:spcAft>
                    <a:spcPts val="1200"/>
                  </a:spcAft>
                </a:pPr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For loudspeaker and candle demo, what parameters should we adjust to get a large amplitude?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10 Pa, f = 7 Hz, gives </a:t>
                </a:r>
                <a:r>
                  <a:rPr lang="en-US" dirty="0" err="1" smtClean="0"/>
                  <a:t>s</a:t>
                </a:r>
                <a:r>
                  <a:rPr lang="en-US" baseline="-25000" dirty="0" err="1" smtClean="0"/>
                  <a:t>m</a:t>
                </a:r>
                <a:r>
                  <a:rPr lang="en-US" dirty="0" smtClean="0"/>
                  <a:t> = 0.5 mm</a:t>
                </a:r>
              </a:p>
              <a:p>
                <a:pPr>
                  <a:spcAft>
                    <a:spcPts val="1200"/>
                  </a:spcAft>
                </a:pPr>
                <a:endParaRPr lang="en-US" dirty="0" smtClean="0"/>
              </a:p>
              <a:p>
                <a:pPr>
                  <a:spcAft>
                    <a:spcPts val="1200"/>
                  </a:spcAft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70" y="1159328"/>
                <a:ext cx="11393353" cy="5469502"/>
              </a:xfrm>
              <a:blipFill>
                <a:blip r:embed="rId2"/>
                <a:stretch>
                  <a:fillRect l="-803" t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09401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Traveling Sound Waves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004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909" y="1878227"/>
                <a:ext cx="4038675" cy="4979773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dirty="0" smtClean="0"/>
                  <a:t>Amplitude of sum of two sinusoidal waves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box>
                            <m:box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“In phase”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amplitude is 2× original.</a:t>
                </a:r>
              </a:p>
              <a:p>
                <a:r>
                  <a:rPr lang="en-US" dirty="0"/>
                  <a:t>“Out of phase” </a:t>
                </a:r>
                <a:r>
                  <a:rPr lang="en-US" dirty="0" smtClean="0"/>
                  <a:t>is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rad = 180°, </a:t>
                </a:r>
                <a:r>
                  <a:rPr lang="en-US" dirty="0"/>
                  <a:t>amplitude is </a:t>
                </a:r>
                <a:r>
                  <a:rPr lang="en-US" dirty="0" smtClean="0"/>
                  <a:t>zero.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909" y="1878227"/>
                <a:ext cx="4038675" cy="4979773"/>
              </a:xfrm>
              <a:blipFill>
                <a:blip r:embed="rId2"/>
                <a:stretch>
                  <a:fillRect l="-3172" t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4"/>
            <a:ext cx="4088473" cy="141961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Interference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389" y="378941"/>
            <a:ext cx="7735330" cy="619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909" y="2962031"/>
                <a:ext cx="11600799" cy="3895969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Sound waves travel in 3-d space, not just along a string.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If we have two sources of sound that are identical and in phase at the source, then the phase difference at the listener (P) depends on the difference in path length </a:t>
                </a:r>
                <a:r>
                  <a:rPr lang="el-GR" dirty="0" smtClean="0"/>
                  <a:t>Δ</a:t>
                </a:r>
                <a:r>
                  <a:rPr lang="en-US" dirty="0" smtClean="0"/>
                  <a:t>L = L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- L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 </a:t>
                </a:r>
                <a:r>
                  <a:rPr lang="en-US" dirty="0" smtClean="0"/>
                  <a:t>as phase difference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Constructive interference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 smtClean="0"/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Destructive </a:t>
                </a:r>
                <a:r>
                  <a:rPr lang="en-US" dirty="0"/>
                  <a:t>interference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 smtClean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Do demo 3B55.10 - Interference of Sound Waves - Rotating Platform, LED</a:t>
                </a:r>
              </a:p>
              <a:p>
                <a:pPr>
                  <a:spcAft>
                    <a:spcPts val="600"/>
                  </a:spcAft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909" y="2962031"/>
                <a:ext cx="11600799" cy="3895969"/>
              </a:xfrm>
              <a:blipFill>
                <a:blip r:embed="rId2"/>
                <a:stretch>
                  <a:fillRect l="-946" t="-2660" r="-1314" b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4"/>
            <a:ext cx="4088473" cy="141961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Interference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0807"/>
          <a:stretch/>
        </p:blipFill>
        <p:spPr>
          <a:xfrm>
            <a:off x="5402123" y="162612"/>
            <a:ext cx="5166383" cy="26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44246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Exam #3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62" y="1344246"/>
            <a:ext cx="6965099" cy="5347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6646" y="2071077"/>
            <a:ext cx="1531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EXAM </a:t>
            </a:r>
            <a:r>
              <a:rPr lang="en-US" sz="2800" b="1" dirty="0" smtClean="0"/>
              <a:t>3</a:t>
            </a:r>
          </a:p>
          <a:p>
            <a:r>
              <a:rPr lang="pt-BR" sz="2800" dirty="0"/>
              <a:t>A 12-15</a:t>
            </a:r>
            <a:endParaRPr lang="en-US" sz="2800" dirty="0"/>
          </a:p>
          <a:p>
            <a:r>
              <a:rPr lang="pl-PL" sz="2800" dirty="0"/>
              <a:t>B 9</a:t>
            </a:r>
            <a:r>
              <a:rPr lang="en-US" sz="2800" dirty="0"/>
              <a:t>-</a:t>
            </a:r>
            <a:r>
              <a:rPr lang="pl-PL" sz="2800" dirty="0"/>
              <a:t>11</a:t>
            </a:r>
          </a:p>
          <a:p>
            <a:r>
              <a:rPr lang="en-US" sz="2800" dirty="0"/>
              <a:t>C 5-8</a:t>
            </a:r>
          </a:p>
          <a:p>
            <a:r>
              <a:rPr lang="en-US" sz="2800" dirty="0"/>
              <a:t>D </a:t>
            </a:r>
            <a:r>
              <a:rPr lang="en-US" sz="2800" dirty="0" smtClean="0"/>
              <a:t>3-4</a:t>
            </a:r>
            <a:endParaRPr lang="en-US" sz="2800" b="1" dirty="0"/>
          </a:p>
          <a:p>
            <a:r>
              <a:rPr lang="en-US" sz="2800" dirty="0" smtClean="0"/>
              <a:t>F 0-2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92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97" y="1672493"/>
            <a:ext cx="11215496" cy="4446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solid sphere and a hollow sphere each of mass </a:t>
            </a:r>
            <a:r>
              <a:rPr lang="en-US" i="1" dirty="0"/>
              <a:t>M </a:t>
            </a:r>
            <a:r>
              <a:rPr lang="en-US" dirty="0"/>
              <a:t>and radius </a:t>
            </a:r>
            <a:r>
              <a:rPr lang="en-US" i="1" dirty="0"/>
              <a:t>R </a:t>
            </a:r>
            <a:r>
              <a:rPr lang="en-US" dirty="0"/>
              <a:t>are released at </a:t>
            </a:r>
            <a:r>
              <a:rPr lang="en-US" dirty="0" smtClean="0"/>
              <a:t>the same </a:t>
            </a:r>
            <a:r>
              <a:rPr lang="en-US" dirty="0"/>
              <a:t>time from the top of an inclined plane. Which one of the following statements </a:t>
            </a:r>
            <a:r>
              <a:rPr lang="en-US" dirty="0" smtClean="0"/>
              <a:t>is necessarily </a:t>
            </a:r>
            <a:r>
              <a:rPr lang="en-US" dirty="0"/>
              <a:t>true?</a:t>
            </a:r>
          </a:p>
          <a:p>
            <a:pPr marL="0" indent="0">
              <a:buNone/>
            </a:pPr>
            <a:r>
              <a:rPr lang="en-US" dirty="0"/>
              <a:t>A) The hollow sphere will reach the bottom first.</a:t>
            </a:r>
          </a:p>
          <a:p>
            <a:pPr marL="0" indent="0">
              <a:buNone/>
            </a:pPr>
            <a:r>
              <a:rPr lang="en-US" dirty="0"/>
              <a:t>B) The solid sphere will reach the bottom first.</a:t>
            </a:r>
          </a:p>
          <a:p>
            <a:pPr marL="0" indent="0">
              <a:buNone/>
            </a:pPr>
            <a:r>
              <a:rPr lang="en-US" dirty="0"/>
              <a:t>C) Both spheres will reach the bottom at the same time.</a:t>
            </a:r>
          </a:p>
          <a:p>
            <a:pPr marL="0" indent="0">
              <a:buNone/>
            </a:pPr>
            <a:r>
              <a:rPr lang="en-US" dirty="0"/>
              <a:t>D) The hollow sphere will reach the bottom with the greater kinetic energy.</a:t>
            </a:r>
          </a:p>
          <a:p>
            <a:pPr marL="0" indent="0">
              <a:buNone/>
            </a:pPr>
            <a:r>
              <a:rPr lang="en-US" dirty="0"/>
              <a:t>E) The solid sphere will reach the bottom with the greater kinetic energy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32582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Rolling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964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97" y="1672493"/>
            <a:ext cx="11215496" cy="4446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large water tank, open at the top, has a small hole in the bottom. When the water </a:t>
            </a:r>
            <a:r>
              <a:rPr lang="en-US" dirty="0" smtClean="0"/>
              <a:t>level is </a:t>
            </a:r>
            <a:r>
              <a:rPr lang="en-US" dirty="0"/>
              <a:t>30 m above the bottom of the tank, the speed of the water leaking from the hole:</a:t>
            </a:r>
          </a:p>
          <a:p>
            <a:pPr marL="0" indent="0">
              <a:buNone/>
            </a:pPr>
            <a:r>
              <a:rPr lang="en-US" dirty="0"/>
              <a:t>A) is 2.5 m/s</a:t>
            </a:r>
          </a:p>
          <a:p>
            <a:pPr marL="0" indent="0">
              <a:buNone/>
            </a:pPr>
            <a:r>
              <a:rPr lang="en-US" dirty="0"/>
              <a:t>B) is 24 m/s</a:t>
            </a:r>
          </a:p>
          <a:p>
            <a:pPr marL="0" indent="0">
              <a:buNone/>
            </a:pPr>
            <a:r>
              <a:rPr lang="en-US" dirty="0"/>
              <a:t>C) is 44 m/s</a:t>
            </a:r>
          </a:p>
          <a:p>
            <a:pPr marL="0" indent="0">
              <a:buNone/>
            </a:pPr>
            <a:r>
              <a:rPr lang="en-US" dirty="0"/>
              <a:t>D) cannot be calculated unless the area of the hole is given</a:t>
            </a:r>
          </a:p>
          <a:p>
            <a:pPr marL="0" indent="0">
              <a:buNone/>
            </a:pPr>
            <a:r>
              <a:rPr lang="en-US" dirty="0"/>
              <a:t>E) cannot be calculated unless the areas of the hole and tank are </a:t>
            </a:r>
            <a:r>
              <a:rPr lang="en-US" dirty="0" smtClean="0"/>
              <a:t>given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32582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Fluids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40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97" y="1672493"/>
            <a:ext cx="11215496" cy="4446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spinning skater draws in her outstretched arms thereby </a:t>
            </a:r>
            <a:r>
              <a:rPr lang="en-US" i="1" dirty="0"/>
              <a:t>reducing </a:t>
            </a:r>
            <a:r>
              <a:rPr lang="en-US" dirty="0"/>
              <a:t>her moment </a:t>
            </a:r>
            <a:r>
              <a:rPr lang="en-US" dirty="0" smtClean="0"/>
              <a:t>of inertia </a:t>
            </a:r>
            <a:r>
              <a:rPr lang="en-US" dirty="0"/>
              <a:t>by a factor of 2. Determine the ratio of her final kinetic energy to her </a:t>
            </a:r>
            <a:r>
              <a:rPr lang="en-US" dirty="0" smtClean="0"/>
              <a:t>initial kinetic </a:t>
            </a:r>
            <a:r>
              <a:rPr lang="en-US" dirty="0"/>
              <a:t>energy.</a:t>
            </a:r>
          </a:p>
          <a:p>
            <a:pPr marL="0" indent="0">
              <a:buNone/>
            </a:pPr>
            <a:r>
              <a:rPr lang="en-US" dirty="0"/>
              <a:t>A) 16</a:t>
            </a:r>
          </a:p>
          <a:p>
            <a:pPr marL="0" indent="0">
              <a:buNone/>
            </a:pPr>
            <a:r>
              <a:rPr lang="en-US" dirty="0"/>
              <a:t>B) 4</a:t>
            </a:r>
          </a:p>
          <a:p>
            <a:pPr marL="0" indent="0">
              <a:buNone/>
            </a:pPr>
            <a:r>
              <a:rPr lang="en-US" dirty="0"/>
              <a:t>C) 2</a:t>
            </a:r>
          </a:p>
          <a:p>
            <a:pPr marL="0" indent="0">
              <a:buNone/>
            </a:pPr>
            <a:r>
              <a:rPr lang="en-US" dirty="0"/>
              <a:t>D) 1</a:t>
            </a:r>
          </a:p>
          <a:p>
            <a:pPr marL="0" indent="0">
              <a:buNone/>
            </a:pPr>
            <a:r>
              <a:rPr lang="en-US" dirty="0"/>
              <a:t>E) 0.5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32582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Rotational Motion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795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523" y="1547447"/>
            <a:ext cx="9167446" cy="4446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block attached to a spring undergoes simple harmonic motion on a </a:t>
            </a:r>
            <a:r>
              <a:rPr lang="en-US" dirty="0" smtClean="0"/>
              <a:t>horizontal frictionless </a:t>
            </a:r>
            <a:r>
              <a:rPr lang="en-US" dirty="0"/>
              <a:t>surface. Its total energy is 50 J. When the displacement is half </a:t>
            </a:r>
            <a:r>
              <a:rPr lang="en-US" dirty="0" smtClean="0"/>
              <a:t>the amplitude</a:t>
            </a:r>
            <a:r>
              <a:rPr lang="en-US" dirty="0"/>
              <a:t>, the kinetic energy is:</a:t>
            </a:r>
          </a:p>
          <a:p>
            <a:pPr marL="0" indent="0">
              <a:buNone/>
            </a:pPr>
            <a:r>
              <a:rPr lang="en-US" dirty="0"/>
              <a:t>A) 0 J</a:t>
            </a:r>
          </a:p>
          <a:p>
            <a:pPr marL="0" indent="0">
              <a:buNone/>
            </a:pPr>
            <a:r>
              <a:rPr lang="en-US" dirty="0"/>
              <a:t>B) 37.5 J</a:t>
            </a:r>
          </a:p>
          <a:p>
            <a:pPr marL="0" indent="0">
              <a:buNone/>
            </a:pPr>
            <a:r>
              <a:rPr lang="en-US" dirty="0"/>
              <a:t>C) 25 J</a:t>
            </a:r>
          </a:p>
          <a:p>
            <a:pPr marL="0" indent="0">
              <a:buNone/>
            </a:pPr>
            <a:r>
              <a:rPr lang="en-US" dirty="0"/>
              <a:t>D) 50 J</a:t>
            </a:r>
          </a:p>
          <a:p>
            <a:pPr marL="0" indent="0">
              <a:buNone/>
            </a:pPr>
            <a:r>
              <a:rPr lang="en-US" dirty="0"/>
              <a:t>E) 12.5 J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32582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Simple Harmonic Motion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623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523" y="1547447"/>
            <a:ext cx="9167446" cy="4446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ladder leans against a wall. If the ladder is not to slip, which one of the </a:t>
            </a:r>
            <a:r>
              <a:rPr lang="en-US" dirty="0" smtClean="0"/>
              <a:t>following must </a:t>
            </a:r>
            <a:r>
              <a:rPr lang="en-US" dirty="0"/>
              <a:t>be true?</a:t>
            </a:r>
          </a:p>
          <a:p>
            <a:pPr marL="0" indent="0">
              <a:buNone/>
            </a:pPr>
            <a:r>
              <a:rPr lang="en-US" dirty="0"/>
              <a:t>A) The coefficient of friction between the ladder and the wall must not be zero</a:t>
            </a:r>
          </a:p>
          <a:p>
            <a:pPr marL="0" indent="0">
              <a:buNone/>
            </a:pPr>
            <a:r>
              <a:rPr lang="en-US" dirty="0"/>
              <a:t>B) The coefficient of friction between the ladder and the floor must not be zero</a:t>
            </a:r>
          </a:p>
          <a:p>
            <a:pPr marL="0" indent="0">
              <a:buNone/>
            </a:pPr>
            <a:r>
              <a:rPr lang="en-US" dirty="0"/>
              <a:t>C) Both A and B</a:t>
            </a:r>
          </a:p>
          <a:p>
            <a:pPr marL="0" indent="0">
              <a:buNone/>
            </a:pPr>
            <a:r>
              <a:rPr lang="en-US" dirty="0"/>
              <a:t>D) Either A or B</a:t>
            </a:r>
          </a:p>
          <a:p>
            <a:pPr marL="0" indent="0">
              <a:buNone/>
            </a:pPr>
            <a:r>
              <a:rPr lang="en-US" dirty="0"/>
              <a:t>E) Neither A nor 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32582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Equilibrium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764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8523" y="1547447"/>
                <a:ext cx="9167446" cy="444695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Each </a:t>
                </a:r>
                <a:r>
                  <a:rPr lang="en-US" dirty="0"/>
                  <a:t>of the four corners of a square with edge </a:t>
                </a:r>
                <a:r>
                  <a:rPr lang="en-US" i="1" dirty="0"/>
                  <a:t>a </a:t>
                </a:r>
                <a:r>
                  <a:rPr lang="en-US" dirty="0"/>
                  <a:t>is occupied by a point mass </a:t>
                </a:r>
                <a:r>
                  <a:rPr lang="en-US" i="1" dirty="0"/>
                  <a:t>m</a:t>
                </a:r>
                <a:r>
                  <a:rPr lang="en-US" dirty="0"/>
                  <a:t>. There </a:t>
                </a:r>
                <a:r>
                  <a:rPr lang="en-US" dirty="0" smtClean="0"/>
                  <a:t>is a </a:t>
                </a:r>
                <a:r>
                  <a:rPr lang="en-US" dirty="0"/>
                  <a:t>fifth mass, also </a:t>
                </a:r>
                <a:r>
                  <a:rPr lang="en-US" i="1" dirty="0"/>
                  <a:t>m</a:t>
                </a:r>
                <a:r>
                  <a:rPr lang="en-US" dirty="0"/>
                  <a:t>, at the center of the square. To remove the mass from the center to </a:t>
                </a:r>
                <a:r>
                  <a:rPr lang="en-US" dirty="0" smtClean="0"/>
                  <a:t>a point </a:t>
                </a:r>
                <a:r>
                  <a:rPr lang="en-US" dirty="0"/>
                  <a:t>far away the work that must be done by an external agent is given by: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–4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D)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E)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–4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8523" y="1547447"/>
                <a:ext cx="9167446" cy="4446954"/>
              </a:xfrm>
              <a:blipFill>
                <a:blip r:embed="rId2"/>
                <a:stretch>
                  <a:fillRect l="-1396" t="-3155" r="-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32582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Simple Harmonic Motion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874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5355" y="1282990"/>
                <a:ext cx="4790903" cy="5352272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Look at </a:t>
                </a:r>
                <a:r>
                  <a:rPr lang="en-US" dirty="0"/>
                  <a:t>air element of thickness </a:t>
                </a:r>
                <a:r>
                  <a:rPr lang="en-US" i="1" dirty="0" err="1" smtClean="0"/>
                  <a:t>Δx</a:t>
                </a:r>
                <a:r>
                  <a:rPr lang="en-US" i="1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The element oscillates </a:t>
                </a:r>
                <a:r>
                  <a:rPr lang="en-US" dirty="0"/>
                  <a:t>left and right </a:t>
                </a:r>
                <a:r>
                  <a:rPr lang="en-US" dirty="0" smtClean="0"/>
                  <a:t>over a range ±</a:t>
                </a:r>
                <a:r>
                  <a:rPr lang="en-US" i="1" dirty="0" err="1" smtClean="0"/>
                  <a:t>s</a:t>
                </a:r>
                <a:r>
                  <a:rPr lang="en-US" i="1" baseline="-25000" dirty="0" err="1" smtClean="0"/>
                  <a:t>m</a:t>
                </a:r>
                <a:r>
                  <a:rPr lang="en-US" i="1" baseline="-25000" dirty="0" smtClean="0"/>
                  <a:t> </a:t>
                </a:r>
                <a:r>
                  <a:rPr lang="en-US" dirty="0" smtClean="0"/>
                  <a:t>around </a:t>
                </a:r>
                <a:r>
                  <a:rPr lang="en-US" dirty="0"/>
                  <a:t>its equilibrium </a:t>
                </a:r>
                <a:r>
                  <a:rPr lang="en-US" dirty="0" smtClean="0"/>
                  <a:t>position.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Displacement is 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Pressure is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1200"/>
                  </a:spcAft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355" y="1282990"/>
                <a:ext cx="4790903" cy="5352272"/>
              </a:xfrm>
              <a:blipFill>
                <a:blip r:embed="rId2"/>
                <a:stretch>
                  <a:fillRect l="-2290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65313"/>
            <a:ext cx="12169792" cy="109401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Traveling Sound Waves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258" y="1771452"/>
            <a:ext cx="7055742" cy="43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15894</TotalTime>
  <Words>635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Topics for Today</vt:lpstr>
      <vt:lpstr>Exam #3</vt:lpstr>
      <vt:lpstr>Rolling</vt:lpstr>
      <vt:lpstr>Fluids</vt:lpstr>
      <vt:lpstr>Rotational Motion</vt:lpstr>
      <vt:lpstr>Simple Harmonic Motion</vt:lpstr>
      <vt:lpstr>Equilibrium</vt:lpstr>
      <vt:lpstr>Simple Harmonic Motion</vt:lpstr>
      <vt:lpstr>Traveling Sound Waves</vt:lpstr>
      <vt:lpstr>Traveling Sound Waves</vt:lpstr>
      <vt:lpstr>Traveling Sound Waves</vt:lpstr>
      <vt:lpstr>Interference</vt:lpstr>
      <vt:lpstr>Interference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kaaret</dc:creator>
  <cp:lastModifiedBy>kaaret</cp:lastModifiedBy>
  <cp:revision>452</cp:revision>
  <cp:lastPrinted>2016-04-21T21:00:51Z</cp:lastPrinted>
  <dcterms:created xsi:type="dcterms:W3CDTF">2016-02-12T20:01:43Z</dcterms:created>
  <dcterms:modified xsi:type="dcterms:W3CDTF">2016-04-24T00:31:59Z</dcterms:modified>
</cp:coreProperties>
</file>