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6" r:id="rId2"/>
    <p:sldId id="540" r:id="rId3"/>
    <p:sldId id="531" r:id="rId4"/>
    <p:sldId id="534" r:id="rId5"/>
    <p:sldId id="535" r:id="rId6"/>
    <p:sldId id="542" r:id="rId7"/>
    <p:sldId id="528" r:id="rId8"/>
    <p:sldId id="529" r:id="rId9"/>
    <p:sldId id="543" r:id="rId10"/>
    <p:sldId id="536" r:id="rId11"/>
    <p:sldId id="537" r:id="rId12"/>
    <p:sldId id="541" r:id="rId13"/>
    <p:sldId id="544" r:id="rId14"/>
    <p:sldId id="538" r:id="rId1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aret" initials="k" lastIdx="0" clrIdx="0">
    <p:extLst>
      <p:ext uri="{19B8F6BF-5375-455C-9EA6-DF929625EA0E}">
        <p15:presenceInfo xmlns:p15="http://schemas.microsoft.com/office/powerpoint/2012/main" userId="ka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34" autoAdjust="0"/>
    <p:restoredTop sz="94671" autoAdjust="0"/>
  </p:normalViewPr>
  <p:slideViewPr>
    <p:cSldViewPr snapToGrid="0">
      <p:cViewPr varScale="1">
        <p:scale>
          <a:sx n="64" d="100"/>
          <a:sy n="64" d="100"/>
        </p:scale>
        <p:origin x="101" y="1013"/>
      </p:cViewPr>
      <p:guideLst/>
    </p:cSldViewPr>
  </p:slideViewPr>
  <p:notesTextViewPr>
    <p:cViewPr>
      <p:scale>
        <a:sx n="1" d="1"/>
        <a:sy n="1" d="1"/>
      </p:scale>
      <p:origin x="0" y="0"/>
    </p:cViewPr>
  </p:notesTextViewPr>
  <p:sorterViewPr>
    <p:cViewPr varScale="1">
      <p:scale>
        <a:sx n="100" d="100"/>
        <a:sy n="100" d="100"/>
      </p:scale>
      <p:origin x="0" y="-4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3898103" y="1"/>
            <a:ext cx="2982119" cy="466434"/>
          </a:xfrm>
          <a:prstGeom prst="rect">
            <a:avLst/>
          </a:prstGeom>
        </p:spPr>
        <p:txBody>
          <a:bodyPr vert="horz" lIns="92953" tIns="46477" rIns="92953" bIns="46477" rtlCol="0"/>
          <a:lstStyle>
            <a:lvl1pPr algn="r">
              <a:defRPr sz="1200"/>
            </a:lvl1pPr>
          </a:lstStyle>
          <a:p>
            <a:fld id="{D01852A7-1E75-4F91-840F-2EA70624288F}" type="datetimeFigureOut">
              <a:rPr lang="en-US" smtClean="0"/>
              <a:t>4/24/2016</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8"/>
            <a:ext cx="2982119" cy="466433"/>
          </a:xfrm>
          <a:prstGeom prst="rect">
            <a:avLst/>
          </a:prstGeom>
        </p:spPr>
        <p:txBody>
          <a:bodyPr vert="horz" lIns="92953" tIns="46477" rIns="92953" bIns="46477" rtlCol="0" anchor="b"/>
          <a:lstStyle>
            <a:lvl1pPr algn="r">
              <a:defRPr sz="1200"/>
            </a:lvl1pPr>
          </a:lstStyle>
          <a:p>
            <a:fld id="{B1B50DE5-C711-4E06-9718-314BE47FD111}" type="slidenum">
              <a:rPr lang="en-US" smtClean="0"/>
              <a:t>‹#›</a:t>
            </a:fld>
            <a:endParaRPr lang="en-US"/>
          </a:p>
        </p:txBody>
      </p:sp>
    </p:spTree>
    <p:extLst>
      <p:ext uri="{BB962C8B-B14F-4D97-AF65-F5344CB8AC3E}">
        <p14:creationId xmlns:p14="http://schemas.microsoft.com/office/powerpoint/2010/main" val="212901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898103" y="1"/>
            <a:ext cx="2982119" cy="466434"/>
          </a:xfrm>
          <a:prstGeom prst="rect">
            <a:avLst/>
          </a:prstGeom>
        </p:spPr>
        <p:txBody>
          <a:bodyPr vert="horz" lIns="92953" tIns="46477" rIns="92953" bIns="46477" rtlCol="0"/>
          <a:lstStyle>
            <a:lvl1pPr algn="r">
              <a:defRPr sz="1200"/>
            </a:lvl1pPr>
          </a:lstStyle>
          <a:p>
            <a:fld id="{F5EDF772-35F8-459E-AAB7-5E46565BBE8A}" type="datetimeFigureOut">
              <a:rPr lang="en-US" smtClean="0"/>
              <a:t>4/24/2016</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953" tIns="46477" rIns="92953" bIns="4647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82119" cy="466433"/>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8"/>
            <a:ext cx="2982119" cy="466433"/>
          </a:xfrm>
          <a:prstGeom prst="rect">
            <a:avLst/>
          </a:prstGeom>
        </p:spPr>
        <p:txBody>
          <a:bodyPr vert="horz" lIns="92953" tIns="46477" rIns="92953" bIns="46477" rtlCol="0" anchor="b"/>
          <a:lstStyle>
            <a:lvl1pPr algn="r">
              <a:defRPr sz="1200"/>
            </a:lvl1pPr>
          </a:lstStyle>
          <a:p>
            <a:fld id="{EE8BB0B0-9BBD-486E-8152-82212722C8F5}" type="slidenum">
              <a:rPr lang="en-US" smtClean="0"/>
              <a:t>‹#›</a:t>
            </a:fld>
            <a:endParaRPr lang="en-US"/>
          </a:p>
        </p:txBody>
      </p:sp>
    </p:spTree>
    <p:extLst>
      <p:ext uri="{BB962C8B-B14F-4D97-AF65-F5344CB8AC3E}">
        <p14:creationId xmlns:p14="http://schemas.microsoft.com/office/powerpoint/2010/main" val="100301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a:t>
            </a:fld>
            <a:endParaRPr lang="en-US"/>
          </a:p>
        </p:txBody>
      </p:sp>
      <p:sp>
        <p:nvSpPr>
          <p:cNvPr id="45059" name="Rectangle 1"/>
          <p:cNvSpPr>
            <a:spLocks noGrp="1" noRot="1" noChangeAspect="1" noChangeArrowheads="1" noTextEdit="1"/>
          </p:cNvSpPr>
          <p:nvPr>
            <p:ph type="sldImg"/>
          </p:nvPr>
        </p:nvSpPr>
        <p:spPr>
          <a:xfrm>
            <a:off x="273050" y="696913"/>
            <a:ext cx="6107113" cy="3435350"/>
          </a:xfrm>
          <a:solidFill>
            <a:srgbClr val="FFFFFF"/>
          </a:solidFill>
          <a:ln>
            <a:solidFill>
              <a:srgbClr val="000000"/>
            </a:solidFill>
            <a:miter lim="800000"/>
          </a:ln>
        </p:spPr>
      </p:sp>
      <p:sp>
        <p:nvSpPr>
          <p:cNvPr id="45060" name="Rectangle 2"/>
          <p:cNvSpPr>
            <a:spLocks noGrp="1" noChangeArrowheads="1"/>
          </p:cNvSpPr>
          <p:nvPr>
            <p:ph type="body" idx="1"/>
          </p:nvPr>
        </p:nvSpPr>
        <p:spPr>
          <a:xfrm>
            <a:off x="666233" y="4354425"/>
            <a:ext cx="5323053" cy="4122882"/>
          </a:xfrm>
          <a:noFill/>
          <a:ln/>
        </p:spPr>
        <p:txBody>
          <a:bodyPr wrap="none" anchor="ctr"/>
          <a:lstStyle/>
          <a:p>
            <a:endParaRPr lang="en-US">
              <a:latin typeface="Times New Roman" pitchFamily="1" charset="0"/>
            </a:endParaRPr>
          </a:p>
        </p:txBody>
      </p:sp>
    </p:spTree>
    <p:extLst>
      <p:ext uri="{BB962C8B-B14F-4D97-AF65-F5344CB8AC3E}">
        <p14:creationId xmlns:p14="http://schemas.microsoft.com/office/powerpoint/2010/main" val="283967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4</a:t>
            </a:fld>
            <a:endParaRPr lang="en-US"/>
          </a:p>
        </p:txBody>
      </p:sp>
      <p:sp>
        <p:nvSpPr>
          <p:cNvPr id="45059" name="Rectangle 1"/>
          <p:cNvSpPr>
            <a:spLocks noGrp="1" noRot="1" noChangeAspect="1" noChangeArrowheads="1" noTextEdit="1"/>
          </p:cNvSpPr>
          <p:nvPr>
            <p:ph type="sldImg"/>
          </p:nvPr>
        </p:nvSpPr>
        <p:spPr>
          <a:xfrm>
            <a:off x="273050" y="696913"/>
            <a:ext cx="6107113" cy="3435350"/>
          </a:xfrm>
          <a:solidFill>
            <a:srgbClr val="FFFFFF"/>
          </a:solidFill>
          <a:ln>
            <a:solidFill>
              <a:srgbClr val="000000"/>
            </a:solidFill>
            <a:miter lim="800000"/>
          </a:ln>
        </p:spPr>
      </p:sp>
      <p:sp>
        <p:nvSpPr>
          <p:cNvPr id="45060" name="Rectangle 2"/>
          <p:cNvSpPr>
            <a:spLocks noGrp="1" noChangeArrowheads="1"/>
          </p:cNvSpPr>
          <p:nvPr>
            <p:ph type="body" idx="1"/>
          </p:nvPr>
        </p:nvSpPr>
        <p:spPr>
          <a:xfrm>
            <a:off x="666233" y="4354425"/>
            <a:ext cx="5323053" cy="4122882"/>
          </a:xfrm>
          <a:noFill/>
          <a:ln/>
        </p:spPr>
        <p:txBody>
          <a:bodyPr wrap="none" anchor="ctr"/>
          <a:lstStyle/>
          <a:p>
            <a:endParaRPr lang="en-US">
              <a:latin typeface="Times New Roman" pitchFamily="1" charset="0"/>
            </a:endParaRPr>
          </a:p>
        </p:txBody>
      </p:sp>
    </p:spTree>
    <p:extLst>
      <p:ext uri="{BB962C8B-B14F-4D97-AF65-F5344CB8AC3E}">
        <p14:creationId xmlns:p14="http://schemas.microsoft.com/office/powerpoint/2010/main" val="278370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5</a:t>
            </a:fld>
            <a:endParaRPr lang="en-US"/>
          </a:p>
        </p:txBody>
      </p:sp>
      <p:sp>
        <p:nvSpPr>
          <p:cNvPr id="45059" name="Rectangle 1"/>
          <p:cNvSpPr>
            <a:spLocks noGrp="1" noRot="1" noChangeAspect="1" noChangeArrowheads="1" noTextEdit="1"/>
          </p:cNvSpPr>
          <p:nvPr>
            <p:ph type="sldImg"/>
          </p:nvPr>
        </p:nvSpPr>
        <p:spPr>
          <a:xfrm>
            <a:off x="273050" y="696913"/>
            <a:ext cx="6107113" cy="3435350"/>
          </a:xfrm>
          <a:solidFill>
            <a:srgbClr val="FFFFFF"/>
          </a:solidFill>
          <a:ln>
            <a:solidFill>
              <a:srgbClr val="000000"/>
            </a:solidFill>
            <a:miter lim="800000"/>
          </a:ln>
        </p:spPr>
      </p:sp>
      <p:sp>
        <p:nvSpPr>
          <p:cNvPr id="45060" name="Rectangle 2"/>
          <p:cNvSpPr>
            <a:spLocks noGrp="1" noChangeArrowheads="1"/>
          </p:cNvSpPr>
          <p:nvPr>
            <p:ph type="body" idx="1"/>
          </p:nvPr>
        </p:nvSpPr>
        <p:spPr>
          <a:xfrm>
            <a:off x="666233" y="4354425"/>
            <a:ext cx="5323053" cy="4122882"/>
          </a:xfrm>
          <a:noFill/>
          <a:ln/>
        </p:spPr>
        <p:txBody>
          <a:bodyPr wrap="none" anchor="ctr"/>
          <a:lstStyle/>
          <a:p>
            <a:endParaRPr lang="en-US">
              <a:latin typeface="Times New Roman" pitchFamily="1" charset="0"/>
            </a:endParaRPr>
          </a:p>
        </p:txBody>
      </p:sp>
    </p:spTree>
    <p:extLst>
      <p:ext uri="{BB962C8B-B14F-4D97-AF65-F5344CB8AC3E}">
        <p14:creationId xmlns:p14="http://schemas.microsoft.com/office/powerpoint/2010/main" val="111060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273050" y="696913"/>
            <a:ext cx="6107113" cy="3435350"/>
          </a:xfrm>
          <a:solidFill>
            <a:srgbClr val="FFFFFF"/>
          </a:solidFill>
          <a:ln>
            <a:solidFill>
              <a:srgbClr val="000000"/>
            </a:solidFill>
            <a:miter lim="800000"/>
          </a:ln>
        </p:spPr>
      </p:sp>
      <p:sp>
        <p:nvSpPr>
          <p:cNvPr id="45060" name="Rectangle 2"/>
          <p:cNvSpPr>
            <a:spLocks noGrp="1" noChangeArrowheads="1"/>
          </p:cNvSpPr>
          <p:nvPr>
            <p:ph type="body" idx="1"/>
          </p:nvPr>
        </p:nvSpPr>
        <p:spPr>
          <a:xfrm>
            <a:off x="666233" y="4354425"/>
            <a:ext cx="5323053" cy="4122882"/>
          </a:xfrm>
          <a:noFill/>
          <a:ln/>
        </p:spPr>
        <p:txBody>
          <a:bodyPr wrap="none" anchor="ctr"/>
          <a:lstStyle/>
          <a:p>
            <a:endParaRPr lang="en-US">
              <a:latin typeface="Times New Roman" pitchFamily="1" charset="0"/>
            </a:endParaRPr>
          </a:p>
        </p:txBody>
      </p:sp>
    </p:spTree>
    <p:extLst>
      <p:ext uri="{BB962C8B-B14F-4D97-AF65-F5344CB8AC3E}">
        <p14:creationId xmlns:p14="http://schemas.microsoft.com/office/powerpoint/2010/main" val="28457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8</a:t>
            </a:fld>
            <a:endParaRPr lang="en-US"/>
          </a:p>
        </p:txBody>
      </p:sp>
      <p:sp>
        <p:nvSpPr>
          <p:cNvPr id="45059" name="Rectangle 1"/>
          <p:cNvSpPr>
            <a:spLocks noGrp="1" noRot="1" noChangeAspect="1" noChangeArrowheads="1" noTextEdit="1"/>
          </p:cNvSpPr>
          <p:nvPr>
            <p:ph type="sldImg"/>
          </p:nvPr>
        </p:nvSpPr>
        <p:spPr>
          <a:xfrm>
            <a:off x="273050" y="696913"/>
            <a:ext cx="6107113" cy="3435350"/>
          </a:xfrm>
          <a:solidFill>
            <a:srgbClr val="FFFFFF"/>
          </a:solidFill>
          <a:ln>
            <a:solidFill>
              <a:srgbClr val="000000"/>
            </a:solidFill>
            <a:miter lim="800000"/>
          </a:ln>
        </p:spPr>
      </p:sp>
      <p:sp>
        <p:nvSpPr>
          <p:cNvPr id="45060" name="Rectangle 2"/>
          <p:cNvSpPr>
            <a:spLocks noGrp="1" noChangeArrowheads="1"/>
          </p:cNvSpPr>
          <p:nvPr>
            <p:ph type="body" idx="1"/>
          </p:nvPr>
        </p:nvSpPr>
        <p:spPr>
          <a:xfrm>
            <a:off x="666233" y="4354425"/>
            <a:ext cx="5323053" cy="4122882"/>
          </a:xfrm>
          <a:noFill/>
          <a:ln/>
        </p:spPr>
        <p:txBody>
          <a:bodyPr wrap="none" anchor="ctr"/>
          <a:lstStyle/>
          <a:p>
            <a:endParaRPr lang="en-US">
              <a:latin typeface="Times New Roman" pitchFamily="1" charset="0"/>
            </a:endParaRPr>
          </a:p>
        </p:txBody>
      </p:sp>
    </p:spTree>
    <p:extLst>
      <p:ext uri="{BB962C8B-B14F-4D97-AF65-F5344CB8AC3E}">
        <p14:creationId xmlns:p14="http://schemas.microsoft.com/office/powerpoint/2010/main" val="311782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273050" y="696913"/>
            <a:ext cx="6107113" cy="3435350"/>
          </a:xfrm>
          <a:solidFill>
            <a:srgbClr val="FFFFFF"/>
          </a:solidFill>
          <a:ln>
            <a:solidFill>
              <a:srgbClr val="000000"/>
            </a:solidFill>
            <a:miter lim="800000"/>
          </a:ln>
        </p:spPr>
      </p:sp>
      <p:sp>
        <p:nvSpPr>
          <p:cNvPr id="45060" name="Rectangle 2"/>
          <p:cNvSpPr>
            <a:spLocks noGrp="1" noChangeArrowheads="1"/>
          </p:cNvSpPr>
          <p:nvPr>
            <p:ph type="body" idx="1"/>
          </p:nvPr>
        </p:nvSpPr>
        <p:spPr>
          <a:xfrm>
            <a:off x="666233" y="4354425"/>
            <a:ext cx="5323053" cy="4122882"/>
          </a:xfrm>
          <a:noFill/>
          <a:ln/>
        </p:spPr>
        <p:txBody>
          <a:bodyPr wrap="none" anchor="ctr"/>
          <a:lstStyle/>
          <a:p>
            <a:endParaRPr lang="en-US">
              <a:latin typeface="Times New Roman" pitchFamily="1" charset="0"/>
            </a:endParaRPr>
          </a:p>
        </p:txBody>
      </p:sp>
    </p:spTree>
    <p:extLst>
      <p:ext uri="{BB962C8B-B14F-4D97-AF65-F5344CB8AC3E}">
        <p14:creationId xmlns:p14="http://schemas.microsoft.com/office/powerpoint/2010/main" val="126489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389133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62122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10334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5546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388225"/>
            <a:ext cx="10515600" cy="47887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E7620-FE3F-4EA8-A7D3-C7F85695E000}"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926931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6E7620-FE3F-4EA8-A7D3-C7F85695E000}"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32611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E7620-FE3F-4EA8-A7D3-C7F85695E000}"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94330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6E7620-FE3F-4EA8-A7D3-C7F85695E000}" type="datetimeFigureOut">
              <a:rPr lang="en-US" smtClean="0"/>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63255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6E7620-FE3F-4EA8-A7D3-C7F85695E000}"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208625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E7620-FE3F-4EA8-A7D3-C7F85695E000}" type="datetimeFigureOut">
              <a:rPr lang="en-US" smtClean="0"/>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84043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6E7620-FE3F-4EA8-A7D3-C7F85695E000}"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429031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6E7620-FE3F-4EA8-A7D3-C7F85695E000}"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5B1-B9A8-471D-8F7A-13DC09899346}" type="slidenum">
              <a:rPr lang="en-US" smtClean="0"/>
              <a:t>‹#›</a:t>
            </a:fld>
            <a:endParaRPr lang="en-US"/>
          </a:p>
        </p:txBody>
      </p:sp>
    </p:spTree>
    <p:extLst>
      <p:ext uri="{BB962C8B-B14F-4D97-AF65-F5344CB8AC3E}">
        <p14:creationId xmlns:p14="http://schemas.microsoft.com/office/powerpoint/2010/main" val="11707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E7620-FE3F-4EA8-A7D3-C7F85695E000}" type="datetimeFigureOut">
              <a:rPr lang="en-US" smtClean="0"/>
              <a:t>4/24/2016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865B1-B9A8-471D-8F7A-13DC09899346}" type="slidenum">
              <a:rPr lang="en-US" smtClean="0"/>
              <a:t>‹#›</a:t>
            </a:fld>
            <a:endParaRPr lang="en-US"/>
          </a:p>
        </p:txBody>
      </p:sp>
    </p:spTree>
    <p:extLst>
      <p:ext uri="{BB962C8B-B14F-4D97-AF65-F5344CB8AC3E}">
        <p14:creationId xmlns:p14="http://schemas.microsoft.com/office/powerpoint/2010/main" val="379498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620981"/>
          </a:xfrm>
        </p:spPr>
        <p:txBody>
          <a:bodyPr>
            <a:normAutofit/>
          </a:bodyPr>
          <a:lstStyle/>
          <a:p>
            <a:pPr algn="ctr"/>
            <a:r>
              <a:rPr lang="en-US" sz="5400" dirty="0" smtClean="0"/>
              <a:t>Topics for Today</a:t>
            </a:r>
            <a:endParaRPr lang="en-US" sz="5400" dirty="0"/>
          </a:p>
        </p:txBody>
      </p:sp>
      <p:sp>
        <p:nvSpPr>
          <p:cNvPr id="3" name="Content Placeholder 2"/>
          <p:cNvSpPr>
            <a:spLocks noGrp="1"/>
          </p:cNvSpPr>
          <p:nvPr>
            <p:ph idx="1"/>
          </p:nvPr>
        </p:nvSpPr>
        <p:spPr>
          <a:xfrm>
            <a:off x="838200" y="1698171"/>
            <a:ext cx="10515601" cy="4758470"/>
          </a:xfrm>
        </p:spPr>
        <p:txBody>
          <a:bodyPr>
            <a:normAutofit/>
          </a:bodyPr>
          <a:lstStyle/>
          <a:p>
            <a:r>
              <a:rPr lang="en-US" sz="3600" dirty="0" smtClean="0"/>
              <a:t>Intensity and sound level (17-4)</a:t>
            </a:r>
          </a:p>
          <a:p>
            <a:r>
              <a:rPr lang="en-US" sz="3600" dirty="0" smtClean="0"/>
              <a:t>Sources of musical sound (17-5)</a:t>
            </a:r>
          </a:p>
          <a:p>
            <a:r>
              <a:rPr lang="en-US" sz="3600" dirty="0" smtClean="0"/>
              <a:t>Beats (17-6)</a:t>
            </a:r>
          </a:p>
          <a:p>
            <a:endParaRPr lang="en-US" sz="3600" dirty="0" smtClean="0"/>
          </a:p>
          <a:p>
            <a:endParaRPr lang="en-US" sz="3600" dirty="0" smtClean="0"/>
          </a:p>
        </p:txBody>
      </p:sp>
    </p:spTree>
    <p:extLst>
      <p:ext uri="{BB962C8B-B14F-4D97-AF65-F5344CB8AC3E}">
        <p14:creationId xmlns:p14="http://schemas.microsoft.com/office/powerpoint/2010/main" val="154735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5596" y="1648056"/>
            <a:ext cx="8257917" cy="2935519"/>
          </a:xfrm>
        </p:spPr>
        <p:txBody>
          <a:bodyPr>
            <a:normAutofit/>
          </a:bodyPr>
          <a:lstStyle/>
          <a:p>
            <a:pPr marL="0" indent="0">
              <a:buNone/>
            </a:pPr>
            <a:r>
              <a:rPr lang="en-US" dirty="0" smtClean="0"/>
              <a:t>Should all future lectures be done with helium?</a:t>
            </a:r>
          </a:p>
          <a:p>
            <a:pPr marL="514350" indent="-514350">
              <a:buAutoNum type="alphaUcParenR"/>
            </a:pPr>
            <a:r>
              <a:rPr lang="en-US" dirty="0" smtClean="0"/>
              <a:t>Yes</a:t>
            </a:r>
          </a:p>
          <a:p>
            <a:pPr marL="514350" indent="-514350">
              <a:buAutoNum type="alphaUcParenR"/>
            </a:pPr>
            <a:r>
              <a:rPr lang="en-US" dirty="0" smtClean="0"/>
              <a:t>No</a:t>
            </a:r>
          </a:p>
          <a:p>
            <a:pPr marL="0" indent="0">
              <a:buNone/>
            </a:pPr>
            <a:endParaRPr lang="en-US" dirty="0"/>
          </a:p>
          <a:p>
            <a:pPr marL="0" indent="0">
              <a:buNone/>
            </a:pPr>
            <a:endParaRPr lang="en-US" dirty="0" smtClean="0"/>
          </a:p>
          <a:p>
            <a:pPr marL="0" indent="0">
              <a:buNone/>
            </a:pPr>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a:xfrm>
            <a:off x="22208" y="65313"/>
            <a:ext cx="12169792" cy="1094015"/>
          </a:xfrm>
        </p:spPr>
        <p:txBody>
          <a:bodyPr>
            <a:normAutofit/>
          </a:bodyPr>
          <a:lstStyle/>
          <a:p>
            <a:pPr algn="ctr"/>
            <a:r>
              <a:rPr lang="en-US" sz="5400" dirty="0"/>
              <a:t>Sources of Musical Sound</a:t>
            </a:r>
          </a:p>
        </p:txBody>
      </p:sp>
    </p:spTree>
    <p:extLst>
      <p:ext uri="{BB962C8B-B14F-4D97-AF65-F5344CB8AC3E}">
        <p14:creationId xmlns:p14="http://schemas.microsoft.com/office/powerpoint/2010/main" val="1293013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11015" y="0"/>
            <a:ext cx="11738708" cy="1116852"/>
          </a:xfrm>
        </p:spPr>
        <p:txBody>
          <a:bodyPr vert="horz" lIns="91440" tIns="25471" rIns="91440" bIns="45720" rtlCol="0" anchor="ctr">
            <a:norm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5400" dirty="0" smtClean="0"/>
              <a:t>Beats</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553453" y="1472274"/>
                <a:ext cx="6329742" cy="3862596"/>
              </a:xfrm>
              <a:prstGeom prst="rect">
                <a:avLst/>
              </a:prstGeom>
            </p:spPr>
            <p:txBody>
              <a:bodyPr wrap="square">
                <a:spAutoFit/>
              </a:bodyPr>
              <a:lstStyle/>
              <a:p>
                <a:pPr>
                  <a:spcAft>
                    <a:spcPts val="600"/>
                  </a:spcAft>
                </a:pPr>
                <a:r>
                  <a:rPr lang="en-US" sz="2800" dirty="0" smtClean="0"/>
                  <a:t>Beats </a:t>
                </a:r>
                <a:r>
                  <a:rPr lang="en-US" sz="2800" dirty="0"/>
                  <a:t>arise when two waves having slightly different frequencies, ƒ</a:t>
                </a:r>
                <a:r>
                  <a:rPr lang="en-US" sz="2800" baseline="-25000" dirty="0"/>
                  <a:t>1</a:t>
                </a:r>
                <a:r>
                  <a:rPr lang="en-US" sz="2800" dirty="0"/>
                  <a:t> and ƒ</a:t>
                </a:r>
                <a:r>
                  <a:rPr lang="en-US" sz="2800" baseline="-25000" dirty="0"/>
                  <a:t>2</a:t>
                </a:r>
                <a:r>
                  <a:rPr lang="en-US" sz="2800" dirty="0"/>
                  <a:t>, </a:t>
                </a:r>
                <a:r>
                  <a:rPr lang="en-US" sz="2800" dirty="0" smtClean="0"/>
                  <a:t>interfere. </a:t>
                </a:r>
                <a:r>
                  <a:rPr lang="en-US" sz="2800" dirty="0"/>
                  <a:t>The beat frequency </a:t>
                </a:r>
                <a:r>
                  <a:rPr lang="en-US" sz="2800" dirty="0" smtClean="0"/>
                  <a:t>is</a:t>
                </a: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𝑏𝑒𝑎𝑡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1</m:t>
                          </m:r>
                        </m:sub>
                      </m:sSub>
                    </m:oMath>
                  </m:oMathPara>
                </a14:m>
                <a:endParaRPr lang="en-US" sz="2200" dirty="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endParaRPr lang="en-US" sz="2200" dirty="0" smtClean="0"/>
              </a:p>
              <a:p>
                <a:r>
                  <a:rPr lang="en-US" sz="2800" dirty="0" smtClean="0"/>
                  <a:t>One can think of this as the waves moving slowly in and out of phase because their frequencies are close.</a:t>
                </a:r>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553453" y="1472274"/>
                <a:ext cx="6329742" cy="3862596"/>
              </a:xfrm>
              <a:prstGeom prst="rect">
                <a:avLst/>
              </a:prstGeom>
              <a:blipFill>
                <a:blip r:embed="rId3"/>
                <a:stretch>
                  <a:fillRect l="-2023" t="-1580" r="-1734" b="-3633"/>
                </a:stretch>
              </a:blipFill>
            </p:spPr>
            <p:txBody>
              <a:bodyPr/>
              <a:lstStyle/>
              <a:p>
                <a:r>
                  <a:rPr lang="en-US">
                    <a:noFill/>
                  </a:rPr>
                  <a:t> </a:t>
                </a:r>
              </a:p>
            </p:txBody>
          </p:sp>
        </mc:Fallback>
      </mc:AlternateContent>
      <p:pic>
        <p:nvPicPr>
          <p:cNvPr id="5" name="Picture 4"/>
          <p:cNvPicPr>
            <a:picLocks noChangeAspect="1"/>
          </p:cNvPicPr>
          <p:nvPr/>
        </p:nvPicPr>
        <p:blipFill rotWithShape="1">
          <a:blip r:embed="rId4"/>
          <a:srcRect t="1" b="5275"/>
          <a:stretch/>
        </p:blipFill>
        <p:spPr>
          <a:xfrm>
            <a:off x="7668087" y="1472274"/>
            <a:ext cx="3581084" cy="2068463"/>
          </a:xfrm>
          <a:prstGeom prst="rect">
            <a:avLst/>
          </a:prstGeom>
        </p:spPr>
      </p:pic>
      <p:pic>
        <p:nvPicPr>
          <p:cNvPr id="6" name="Picture 5"/>
          <p:cNvPicPr>
            <a:picLocks noChangeAspect="1"/>
          </p:cNvPicPr>
          <p:nvPr/>
        </p:nvPicPr>
        <p:blipFill rotWithShape="1">
          <a:blip r:embed="rId5"/>
          <a:srcRect b="7402"/>
          <a:stretch/>
        </p:blipFill>
        <p:spPr>
          <a:xfrm>
            <a:off x="7836870" y="3896159"/>
            <a:ext cx="3508553" cy="1337577"/>
          </a:xfrm>
          <a:prstGeom prst="rect">
            <a:avLst/>
          </a:prstGeom>
        </p:spPr>
      </p:pic>
      <p:sp>
        <p:nvSpPr>
          <p:cNvPr id="7" name="TextBox 6"/>
          <p:cNvSpPr txBox="1"/>
          <p:nvPr/>
        </p:nvSpPr>
        <p:spPr>
          <a:xfrm>
            <a:off x="1688123" y="6244492"/>
            <a:ext cx="5580185" cy="369332"/>
          </a:xfrm>
          <a:prstGeom prst="rect">
            <a:avLst/>
          </a:prstGeom>
          <a:noFill/>
        </p:spPr>
        <p:txBody>
          <a:bodyPr wrap="square" rtlCol="0">
            <a:spAutoFit/>
          </a:bodyPr>
          <a:lstStyle/>
          <a:p>
            <a:r>
              <a:rPr lang="en-US" dirty="0" smtClean="0"/>
              <a:t>Do demo 3B60.13 </a:t>
            </a:r>
            <a:r>
              <a:rPr lang="en-US" dirty="0"/>
              <a:t>- Beats - Organ Pipes</a:t>
            </a:r>
          </a:p>
        </p:txBody>
      </p:sp>
    </p:spTree>
    <p:extLst>
      <p:ext uri="{BB962C8B-B14F-4D97-AF65-F5344CB8AC3E}">
        <p14:creationId xmlns:p14="http://schemas.microsoft.com/office/powerpoint/2010/main" val="2873514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662" y="1395811"/>
            <a:ext cx="10294883" cy="4626617"/>
          </a:xfrm>
        </p:spPr>
        <p:txBody>
          <a:bodyPr>
            <a:normAutofit/>
          </a:bodyPr>
          <a:lstStyle/>
          <a:p>
            <a:pPr marL="0" indent="0">
              <a:buNone/>
            </a:pPr>
            <a:r>
              <a:rPr lang="en-US" altLang="en-US" dirty="0" smtClean="0"/>
              <a:t>A </a:t>
            </a:r>
            <a:r>
              <a:rPr lang="en-US" altLang="en-US" dirty="0"/>
              <a:t>guitar string produces 4 beats/s when sounded with a 250 Hz tuning fork and 9 beats per second when sounded with a 255 Hz tuning fork.  What is the vibrational frequency of the string?</a:t>
            </a:r>
          </a:p>
          <a:p>
            <a:pPr marL="0" indent="0">
              <a:buNone/>
            </a:pPr>
            <a:r>
              <a:rPr lang="en-US" altLang="en-US" dirty="0" smtClean="0"/>
              <a:t>a</a:t>
            </a:r>
            <a:r>
              <a:rPr lang="en-US" altLang="en-US" dirty="0"/>
              <a:t>)  246 Hz</a:t>
            </a:r>
          </a:p>
          <a:p>
            <a:pPr marL="0" indent="0">
              <a:buNone/>
            </a:pPr>
            <a:r>
              <a:rPr lang="en-US" altLang="en-US" dirty="0" smtClean="0"/>
              <a:t>b</a:t>
            </a:r>
            <a:r>
              <a:rPr lang="en-US" altLang="en-US" dirty="0"/>
              <a:t>)  240 Hz</a:t>
            </a:r>
          </a:p>
          <a:p>
            <a:pPr marL="0" indent="0">
              <a:buNone/>
            </a:pPr>
            <a:r>
              <a:rPr lang="en-US" altLang="en-US" dirty="0" smtClean="0"/>
              <a:t>c</a:t>
            </a:r>
            <a:r>
              <a:rPr lang="en-US" altLang="en-US" dirty="0"/>
              <a:t>)  259 Hz</a:t>
            </a:r>
          </a:p>
          <a:p>
            <a:pPr marL="0" indent="0">
              <a:buNone/>
            </a:pPr>
            <a:r>
              <a:rPr lang="en-US" altLang="en-US" dirty="0" smtClean="0"/>
              <a:t>d</a:t>
            </a:r>
            <a:r>
              <a:rPr lang="en-US" altLang="en-US" dirty="0"/>
              <a:t>)  254 Hz</a:t>
            </a:r>
          </a:p>
          <a:p>
            <a:pPr marL="0" indent="0">
              <a:buNone/>
            </a:pPr>
            <a:r>
              <a:rPr lang="en-US" altLang="en-US" dirty="0" smtClean="0"/>
              <a:t>e</a:t>
            </a:r>
            <a:r>
              <a:rPr lang="en-US" altLang="en-US" dirty="0"/>
              <a:t>)  263 Hz</a:t>
            </a:r>
          </a:p>
          <a:p>
            <a:pPr marL="0" indent="0">
              <a:buNone/>
            </a:pPr>
            <a:endParaRPr lang="en-US" dirty="0"/>
          </a:p>
          <a:p>
            <a:pPr marL="0" indent="0">
              <a:buNone/>
            </a:pPr>
            <a:endParaRPr lang="en-US" dirty="0" smtClean="0"/>
          </a:p>
          <a:p>
            <a:pPr marL="0" indent="0">
              <a:buNone/>
            </a:pPr>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a:xfrm>
            <a:off x="22208" y="65313"/>
            <a:ext cx="12169792" cy="1094015"/>
          </a:xfrm>
        </p:spPr>
        <p:txBody>
          <a:bodyPr>
            <a:normAutofit/>
          </a:bodyPr>
          <a:lstStyle/>
          <a:p>
            <a:pPr algn="ctr"/>
            <a:r>
              <a:rPr lang="en-US" sz="5400" dirty="0" smtClean="0"/>
              <a:t>Beats</a:t>
            </a:r>
            <a:endParaRPr lang="en-US" sz="5400" dirty="0"/>
          </a:p>
        </p:txBody>
      </p:sp>
    </p:spTree>
    <p:extLst>
      <p:ext uri="{BB962C8B-B14F-4D97-AF65-F5344CB8AC3E}">
        <p14:creationId xmlns:p14="http://schemas.microsoft.com/office/powerpoint/2010/main" val="1786384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662" y="1395811"/>
            <a:ext cx="10294883" cy="4626617"/>
          </a:xfrm>
        </p:spPr>
        <p:txBody>
          <a:bodyPr>
            <a:normAutofit/>
          </a:bodyPr>
          <a:lstStyle/>
          <a:p>
            <a:pPr marL="0" indent="0">
              <a:buNone/>
            </a:pPr>
            <a:r>
              <a:rPr lang="en-US" dirty="0" smtClean="0"/>
              <a:t>Two </a:t>
            </a:r>
            <a:r>
              <a:rPr lang="en-US" dirty="0"/>
              <a:t>identical speakers are emitting a constant tone that has a wavelength of 0.50 m.  Speaker A is located to the left of speaker B.  </a:t>
            </a:r>
            <a:r>
              <a:rPr lang="en-US" dirty="0" smtClean="0"/>
              <a:t>Where should you put your ear to hear silence (complete </a:t>
            </a:r>
            <a:r>
              <a:rPr lang="en-US" dirty="0"/>
              <a:t>destructive interference </a:t>
            </a:r>
            <a:r>
              <a:rPr lang="en-US" dirty="0" smtClean="0"/>
              <a:t>occur)?</a:t>
            </a:r>
            <a:endParaRPr lang="en-US" dirty="0"/>
          </a:p>
          <a:p>
            <a:pPr marL="0" indent="0">
              <a:buNone/>
            </a:pPr>
            <a:endParaRPr lang="en-US" dirty="0"/>
          </a:p>
          <a:p>
            <a:pPr marL="0" indent="0">
              <a:buNone/>
            </a:pPr>
            <a:r>
              <a:rPr lang="en-US" dirty="0" smtClean="0"/>
              <a:t>A)  </a:t>
            </a:r>
            <a:r>
              <a:rPr lang="en-US" dirty="0"/>
              <a:t>2.00 m from speaker A and 3.00 m from speaker </a:t>
            </a:r>
            <a:r>
              <a:rPr lang="en-US" dirty="0" smtClean="0"/>
              <a:t>B</a:t>
            </a:r>
          </a:p>
          <a:p>
            <a:pPr marL="0" indent="0">
              <a:buNone/>
            </a:pPr>
            <a:r>
              <a:rPr lang="en-US" dirty="0" smtClean="0"/>
              <a:t>B)  </a:t>
            </a:r>
            <a:r>
              <a:rPr lang="en-US" dirty="0"/>
              <a:t>2.50 m from speaker A and 1.00 m from speaker B</a:t>
            </a:r>
          </a:p>
          <a:p>
            <a:pPr marL="0" indent="0">
              <a:buNone/>
            </a:pPr>
            <a:r>
              <a:rPr lang="en-US" dirty="0" smtClean="0"/>
              <a:t>C)  </a:t>
            </a:r>
            <a:r>
              <a:rPr lang="en-US" dirty="0"/>
              <a:t>2.15 m from speaker A and 3.00 m from speaker </a:t>
            </a:r>
            <a:r>
              <a:rPr lang="en-US" dirty="0" smtClean="0"/>
              <a:t>B</a:t>
            </a:r>
            <a:endParaRPr lang="en-US" dirty="0"/>
          </a:p>
          <a:p>
            <a:pPr marL="0" indent="0">
              <a:buNone/>
            </a:pPr>
            <a:r>
              <a:rPr lang="en-US" dirty="0" smtClean="0"/>
              <a:t>D)  </a:t>
            </a:r>
            <a:r>
              <a:rPr lang="en-US" dirty="0"/>
              <a:t>3.75 m from speaker A and 2.50 m from speaker </a:t>
            </a:r>
            <a:r>
              <a:rPr lang="en-US" dirty="0" smtClean="0"/>
              <a:t>B</a:t>
            </a:r>
            <a:endParaRPr lang="en-US" dirty="0"/>
          </a:p>
          <a:p>
            <a:pPr marL="0" indent="0">
              <a:buNone/>
            </a:pPr>
            <a:endParaRPr lang="en-US" dirty="0"/>
          </a:p>
          <a:p>
            <a:pPr marL="0" indent="0">
              <a:buNone/>
            </a:pPr>
            <a:endParaRPr lang="en-US" dirty="0" smtClean="0"/>
          </a:p>
          <a:p>
            <a:pPr marL="0" indent="0">
              <a:buNone/>
            </a:pPr>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a:xfrm>
            <a:off x="22208" y="65313"/>
            <a:ext cx="12169792" cy="1094015"/>
          </a:xfrm>
        </p:spPr>
        <p:txBody>
          <a:bodyPr>
            <a:normAutofit/>
          </a:bodyPr>
          <a:lstStyle/>
          <a:p>
            <a:pPr algn="ctr"/>
            <a:r>
              <a:rPr lang="en-US" sz="5400" dirty="0" smtClean="0"/>
              <a:t>Interference</a:t>
            </a:r>
            <a:endParaRPr lang="en-US" sz="5400" dirty="0"/>
          </a:p>
        </p:txBody>
      </p:sp>
    </p:spTree>
    <p:extLst>
      <p:ext uri="{BB962C8B-B14F-4D97-AF65-F5344CB8AC3E}">
        <p14:creationId xmlns:p14="http://schemas.microsoft.com/office/powerpoint/2010/main" val="3587748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674" y="1648056"/>
            <a:ext cx="11044989" cy="4524144"/>
          </a:xfrm>
        </p:spPr>
        <p:txBody>
          <a:bodyPr>
            <a:normAutofit/>
          </a:bodyPr>
          <a:lstStyle/>
          <a:p>
            <a:pPr marL="0" indent="0">
              <a:buNone/>
            </a:pPr>
            <a:r>
              <a:rPr lang="en-US" dirty="0" smtClean="0"/>
              <a:t>Earthquakes </a:t>
            </a:r>
            <a:r>
              <a:rPr lang="en-US" dirty="0"/>
              <a:t>generate sound waves inside Earth. Unlike a gas, Earth can experience both transverse (S) and longitudinal (P) sound waves. Typically, the speed of S waves is about 4.36 km/s, and that of P waves 8.06 km/s. A seismograph records P and S waves from an earthquake. The first P waves arrive </a:t>
            </a:r>
            <a:r>
              <a:rPr lang="en-US" dirty="0" smtClean="0"/>
              <a:t>263 seconds </a:t>
            </a:r>
            <a:r>
              <a:rPr lang="en-US" dirty="0"/>
              <a:t>before the first S waves. If the waves travel in a straight line, how far away does the earthquake occur?</a:t>
            </a:r>
            <a:endParaRPr lang="en-US" dirty="0" smtClean="0"/>
          </a:p>
          <a:p>
            <a:pPr marL="514350" indent="-514350">
              <a:buAutoNum type="alphaUcParenR"/>
            </a:pPr>
            <a:r>
              <a:rPr lang="en-US" dirty="0" smtClean="0"/>
              <a:t>973 km</a:t>
            </a:r>
          </a:p>
          <a:p>
            <a:pPr marL="514350" indent="-514350">
              <a:buAutoNum type="alphaUcParenR"/>
            </a:pPr>
            <a:r>
              <a:rPr lang="en-US" dirty="0" smtClean="0"/>
              <a:t>1147 km</a:t>
            </a:r>
          </a:p>
          <a:p>
            <a:pPr marL="514350" indent="-514350">
              <a:buAutoNum type="alphaUcParenR"/>
            </a:pPr>
            <a:r>
              <a:rPr lang="en-US" dirty="0" smtClean="0"/>
              <a:t>2120 km</a:t>
            </a:r>
          </a:p>
          <a:p>
            <a:pPr marL="514350" indent="-514350">
              <a:buAutoNum type="alphaUcParenR"/>
            </a:pPr>
            <a:r>
              <a:rPr lang="en-US" dirty="0" smtClean="0"/>
              <a:t>2498 km</a:t>
            </a:r>
          </a:p>
          <a:p>
            <a:pPr marL="514350" indent="-514350">
              <a:buAutoNum type="alphaUcParenR"/>
            </a:pPr>
            <a:endParaRPr lang="en-US" dirty="0" smtClean="0"/>
          </a:p>
          <a:p>
            <a:pPr marL="514350" indent="-514350">
              <a:buAutoNum type="alphaUcParenR"/>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a:xfrm>
            <a:off x="22208" y="65313"/>
            <a:ext cx="12169792" cy="1210034"/>
          </a:xfrm>
        </p:spPr>
        <p:txBody>
          <a:bodyPr>
            <a:normAutofit/>
          </a:bodyPr>
          <a:lstStyle/>
          <a:p>
            <a:pPr algn="ctr"/>
            <a:r>
              <a:rPr lang="en-US" sz="5400" dirty="0" smtClean="0"/>
              <a:t>Speed of Sound</a:t>
            </a:r>
            <a:endParaRPr lang="en-US" sz="5400" dirty="0"/>
          </a:p>
        </p:txBody>
      </p:sp>
    </p:spTree>
    <p:extLst>
      <p:ext uri="{BB962C8B-B14F-4D97-AF65-F5344CB8AC3E}">
        <p14:creationId xmlns:p14="http://schemas.microsoft.com/office/powerpoint/2010/main" val="241716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1771" y="488732"/>
            <a:ext cx="1017138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r>
              <a:rPr lang="en-US" altLang="en-US" dirty="0" smtClean="0"/>
              <a:t>A </a:t>
            </a:r>
            <a:r>
              <a:rPr lang="en-US" altLang="en-US" dirty="0"/>
              <a:t>particle of dust is floating in the air approximately one half meter in front of a speaker.  The speaker is then turned on produces a constant pure tone of 226 Hz, as shown.  The sound waves produced by the speaker travel horizontally.  Which one of the following statements correctly describes the subsequent motion of the dust particle, if any?</a:t>
            </a:r>
          </a:p>
          <a:p>
            <a:pPr eaLnBrk="1" hangingPunct="1"/>
            <a:endParaRPr lang="en-US" altLang="en-US" dirty="0" smtClean="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a)  The particle of dust will oscillate left and right with a frequency of 226 Hz. </a:t>
            </a:r>
          </a:p>
          <a:p>
            <a:pPr eaLnBrk="1" hangingPunct="1"/>
            <a:r>
              <a:rPr lang="en-US" altLang="en-US" dirty="0" smtClean="0"/>
              <a:t>b</a:t>
            </a:r>
            <a:r>
              <a:rPr lang="en-US" altLang="en-US" dirty="0"/>
              <a:t>)  The particle of dust will oscillate up and down with a frequency of 226 Hz.</a:t>
            </a:r>
          </a:p>
          <a:p>
            <a:pPr eaLnBrk="1" hangingPunct="1"/>
            <a:r>
              <a:rPr lang="en-US" altLang="en-US" dirty="0" smtClean="0"/>
              <a:t>c</a:t>
            </a:r>
            <a:r>
              <a:rPr lang="en-US" altLang="en-US" dirty="0"/>
              <a:t>)  The particle of dust will be accelerated toward the right and continue moving in that direction.</a:t>
            </a:r>
          </a:p>
          <a:p>
            <a:pPr eaLnBrk="1" hangingPunct="1"/>
            <a:r>
              <a:rPr lang="en-US" altLang="en-US" dirty="0" smtClean="0"/>
              <a:t>d</a:t>
            </a:r>
            <a:r>
              <a:rPr lang="en-US" altLang="en-US" dirty="0"/>
              <a:t>)  The particle of dust will move toward the right at constant velocity.</a:t>
            </a:r>
          </a:p>
          <a:p>
            <a:pPr eaLnBrk="1" hangingPunct="1"/>
            <a:r>
              <a:rPr lang="en-US" altLang="en-US" dirty="0" smtClean="0"/>
              <a:t>e</a:t>
            </a:r>
            <a:r>
              <a:rPr lang="en-US" altLang="en-US" dirty="0"/>
              <a:t>)  The dust particle will remain motionless as it cannot be affected by sound waves.</a:t>
            </a:r>
          </a:p>
        </p:txBody>
      </p:sp>
      <p:pic>
        <p:nvPicPr>
          <p:cNvPr id="17411" name="Picture 3" descr="ilq170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563" y="2092928"/>
            <a:ext cx="55149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71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11015" y="0"/>
            <a:ext cx="11738708" cy="888574"/>
          </a:xfrm>
        </p:spPr>
        <p:txBody>
          <a:bodyPr vert="horz" lIns="91440" tIns="25471" rIns="91440" bIns="45720" rtlCol="0" anchor="ctr">
            <a:norm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t>Intensity and Sound Level</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375138" y="988405"/>
                <a:ext cx="7958634" cy="4888763"/>
              </a:xfrm>
              <a:prstGeom prst="rect">
                <a:avLst/>
              </a:prstGeom>
            </p:spPr>
            <p:txBody>
              <a:bodyPr wrap="square">
                <a:noAutofit/>
              </a:bodyPr>
              <a:lstStyle/>
              <a:p>
                <a:pPr marL="274320" indent="-274320">
                  <a:buFont typeface="Arial"/>
                  <a:buChar char="•"/>
                </a:pPr>
                <a:r>
                  <a:rPr lang="en-US" sz="2800" dirty="0" smtClean="0"/>
                  <a:t>The loudness of a sound is set by how much energy the sound waves transmit (per unit area).</a:t>
                </a:r>
              </a:p>
              <a:p>
                <a:pPr marL="274320" indent="-274320">
                  <a:buFont typeface="Arial"/>
                  <a:buChar char="•"/>
                </a:pPr>
                <a:r>
                  <a:rPr lang="en-US" sz="2800" dirty="0" smtClean="0"/>
                  <a:t>The </a:t>
                </a:r>
                <a:r>
                  <a:rPr lang="en-US" sz="2800" b="1" dirty="0"/>
                  <a:t>intensity</a:t>
                </a:r>
                <a:r>
                  <a:rPr lang="en-US" sz="2800" b="1" i="1" dirty="0"/>
                  <a:t> </a:t>
                </a:r>
                <a:r>
                  <a:rPr lang="en-US" sz="2800" i="1" dirty="0"/>
                  <a:t>I </a:t>
                </a:r>
                <a:r>
                  <a:rPr lang="en-US" sz="2800" dirty="0"/>
                  <a:t>of a sound wave at a surface is the average rate per unit area at which energy is transferred by the wave through or onto the </a:t>
                </a:r>
                <a:r>
                  <a:rPr lang="en-US" sz="2800" dirty="0" smtClean="0"/>
                  <a:t>surface </a:t>
                </a:r>
                <a14:m>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𝐴</m:t>
                    </m:r>
                  </m:oMath>
                </a14:m>
                <a:r>
                  <a:rPr lang="en-US" sz="2800" dirty="0" smtClean="0"/>
                  <a:t>  where </a:t>
                </a:r>
                <a:r>
                  <a:rPr lang="en-US" sz="2800" i="1" dirty="0"/>
                  <a:t>P </a:t>
                </a:r>
                <a:r>
                  <a:rPr lang="en-US" sz="2800" dirty="0"/>
                  <a:t>is the time rate of energy transfer (</a:t>
                </a:r>
                <a:r>
                  <a:rPr lang="en-US" sz="2800" b="1" dirty="0"/>
                  <a:t>power</a:t>
                </a:r>
                <a:r>
                  <a:rPr lang="en-US" sz="2800" dirty="0"/>
                  <a:t>) of the sound wave and </a:t>
                </a:r>
                <a:r>
                  <a:rPr lang="en-US" sz="2800" i="1" dirty="0"/>
                  <a:t>A </a:t>
                </a:r>
                <a:r>
                  <a:rPr lang="en-US" sz="2800" dirty="0"/>
                  <a:t>is the area of the surface intercepting the sound</a:t>
                </a:r>
                <a:r>
                  <a:rPr lang="en-US" sz="2800" dirty="0" smtClean="0"/>
                  <a:t>.</a:t>
                </a:r>
              </a:p>
              <a:p>
                <a:pPr marL="274320" indent="-274320">
                  <a:buFont typeface="Arial"/>
                  <a:buChar char="•"/>
                </a:pPr>
                <a:r>
                  <a:rPr lang="en-US" sz="2800" dirty="0" smtClean="0"/>
                  <a:t>The intensity can also be calculated from the displacement </a:t>
                </a:r>
                <a:r>
                  <a:rPr lang="en-US" sz="2800" dirty="0"/>
                  <a:t>amplitude </a:t>
                </a:r>
                <a:r>
                  <a:rPr lang="en-US" sz="2800" i="1" dirty="0" err="1"/>
                  <a:t>s</a:t>
                </a:r>
                <a:r>
                  <a:rPr lang="en-US" sz="2800" i="1" baseline="-25000" dirty="0" err="1"/>
                  <a:t>m</a:t>
                </a:r>
                <a:r>
                  <a:rPr lang="en-US" sz="2800" dirty="0"/>
                  <a:t> </a:t>
                </a:r>
                <a:r>
                  <a:rPr lang="en-US" sz="2800" dirty="0" smtClean="0"/>
                  <a:t>as </a:t>
                </a:r>
                <a14:m>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box>
                      <m:boxPr>
                        <m:ctrlPr>
                          <a:rPr lang="en-US" sz="2800" b="0" i="1" smtClean="0">
                            <a:latin typeface="Cambria Math" panose="02040503050406030204" pitchFamily="18" charset="0"/>
                          </a:rPr>
                        </m:ctrlPr>
                      </m:boxPr>
                      <m:e>
                        <m:argPr>
                          <m:argSz m:val="-1"/>
                        </m:argP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e>
                    </m:box>
                    <m:r>
                      <a:rPr lang="en-US" sz="2800" b="0" i="1" smtClean="0">
                        <a:latin typeface="Cambria Math" panose="02040503050406030204" pitchFamily="18" charset="0"/>
                        <a:ea typeface="Cambria Math" panose="02040503050406030204" pitchFamily="18" charset="0"/>
                      </a:rPr>
                      <m:t>𝜌</m:t>
                    </m:r>
                    <m:r>
                      <a:rPr lang="en-US" sz="2800" b="0" i="1" smtClean="0">
                        <a:latin typeface="Cambria Math" panose="02040503050406030204" pitchFamily="18" charset="0"/>
                        <a:ea typeface="Cambria Math" panose="02040503050406030204" pitchFamily="18" charset="0"/>
                      </a:rPr>
                      <m:t>𝑣</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𝜔</m:t>
                        </m:r>
                      </m:e>
                      <m:sup>
                        <m:r>
                          <a:rPr lang="en-US" sz="2800" b="0" i="1" smtClean="0">
                            <a:latin typeface="Cambria Math" panose="02040503050406030204" pitchFamily="18" charset="0"/>
                            <a:ea typeface="Cambria Math" panose="02040503050406030204" pitchFamily="18" charset="0"/>
                          </a:rPr>
                          <m:t>2</m:t>
                        </m:r>
                      </m:sup>
                    </m:sSup>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𝑠</m:t>
                        </m:r>
                      </m:e>
                      <m:sub>
                        <m:r>
                          <a:rPr lang="en-US" sz="2800" b="0" i="1" smtClean="0">
                            <a:latin typeface="Cambria Math" panose="02040503050406030204" pitchFamily="18" charset="0"/>
                            <a:ea typeface="Cambria Math" panose="02040503050406030204" pitchFamily="18" charset="0"/>
                          </a:rPr>
                          <m:t>𝑚</m:t>
                        </m:r>
                      </m:sub>
                      <m:sup>
                        <m:r>
                          <a:rPr lang="en-US" sz="2800" b="0" i="1" smtClean="0">
                            <a:latin typeface="Cambria Math" panose="02040503050406030204" pitchFamily="18" charset="0"/>
                            <a:ea typeface="Cambria Math" panose="02040503050406030204" pitchFamily="18" charset="0"/>
                          </a:rPr>
                          <m:t>2</m:t>
                        </m:r>
                      </m:sup>
                    </m:sSubSup>
                  </m:oMath>
                </a14:m>
                <a:endParaRPr lang="en-US" sz="2800" dirty="0"/>
              </a:p>
              <a:p>
                <a:pPr marL="274320" indent="-274320">
                  <a:buFont typeface="Arial"/>
                  <a:buChar char="•"/>
                </a:pPr>
                <a:endParaRPr lang="en-US" sz="2800" dirty="0"/>
              </a:p>
              <a:p>
                <a:pPr marL="274320" indent="-365760">
                  <a:buFont typeface="Arial" panose="020B0604020202020204" pitchFamily="34" charset="0"/>
                  <a:buChar char="•"/>
                </a:pPr>
                <a:endParaRPr lang="en-US" sz="2200" dirty="0"/>
              </a:p>
            </p:txBody>
          </p:sp>
        </mc:Choice>
        <mc:Fallback xmlns="">
          <p:sp>
            <p:nvSpPr>
              <p:cNvPr id="9" name="Rectangle 8"/>
              <p:cNvSpPr>
                <a:spLocks noRot="1" noChangeAspect="1" noMove="1" noResize="1" noEditPoints="1" noAdjustHandles="1" noChangeArrowheads="1" noChangeShapeType="1" noTextEdit="1"/>
              </p:cNvSpPr>
              <p:nvPr/>
            </p:nvSpPr>
            <p:spPr>
              <a:xfrm>
                <a:off x="375138" y="988405"/>
                <a:ext cx="7958634" cy="4888763"/>
              </a:xfrm>
              <a:prstGeom prst="rect">
                <a:avLst/>
              </a:prstGeom>
              <a:blipFill>
                <a:blip r:embed="rId3"/>
                <a:stretch>
                  <a:fillRect l="-1379" t="-1122" r="-1533"/>
                </a:stretch>
              </a:blipFill>
            </p:spPr>
            <p:txBody>
              <a:bodyPr/>
              <a:lstStyle/>
              <a:p>
                <a:r>
                  <a:rPr lang="en-US">
                    <a:noFill/>
                  </a:rPr>
                  <a:t> </a:t>
                </a:r>
              </a:p>
            </p:txBody>
          </p:sp>
        </mc:Fallback>
      </mc:AlternateContent>
      <p:sp>
        <p:nvSpPr>
          <p:cNvPr id="3" name="TextBox 2"/>
          <p:cNvSpPr txBox="1"/>
          <p:nvPr/>
        </p:nvSpPr>
        <p:spPr>
          <a:xfrm>
            <a:off x="1688123" y="6244492"/>
            <a:ext cx="5580185" cy="369332"/>
          </a:xfrm>
          <a:prstGeom prst="rect">
            <a:avLst/>
          </a:prstGeom>
          <a:noFill/>
        </p:spPr>
        <p:txBody>
          <a:bodyPr wrap="square" rtlCol="0">
            <a:spAutoFit/>
          </a:bodyPr>
          <a:lstStyle/>
          <a:p>
            <a:r>
              <a:rPr lang="en-US" dirty="0" smtClean="0"/>
              <a:t>Do demo 3B30.50 </a:t>
            </a:r>
            <a:r>
              <a:rPr lang="en-US" dirty="0"/>
              <a:t>- Sound in Helium and </a:t>
            </a:r>
            <a:r>
              <a:rPr lang="en-US" dirty="0" smtClean="0"/>
              <a:t>CO2</a:t>
            </a:r>
            <a:endParaRPr lang="en-US" dirty="0"/>
          </a:p>
        </p:txBody>
      </p:sp>
      <p:pic>
        <p:nvPicPr>
          <p:cNvPr id="2" name="Picture 1"/>
          <p:cNvPicPr>
            <a:picLocks noChangeAspect="1"/>
          </p:cNvPicPr>
          <p:nvPr/>
        </p:nvPicPr>
        <p:blipFill>
          <a:blip r:embed="rId4"/>
          <a:stretch>
            <a:fillRect/>
          </a:stretch>
        </p:blipFill>
        <p:spPr>
          <a:xfrm>
            <a:off x="8657355" y="1990845"/>
            <a:ext cx="3384966" cy="2530262"/>
          </a:xfrm>
          <a:prstGeom prst="rect">
            <a:avLst/>
          </a:prstGeom>
        </p:spPr>
      </p:pic>
    </p:spTree>
    <p:extLst>
      <p:ext uri="{BB962C8B-B14F-4D97-AF65-F5344CB8AC3E}">
        <p14:creationId xmlns:p14="http://schemas.microsoft.com/office/powerpoint/2010/main" val="5731334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11015" y="0"/>
            <a:ext cx="11738708" cy="888574"/>
          </a:xfrm>
        </p:spPr>
        <p:txBody>
          <a:bodyPr vert="horz" lIns="91440" tIns="25471" rIns="91440" bIns="45720" rtlCol="0" anchor="ctr">
            <a:norm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t>Intensity and Sound Level</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375138" y="988405"/>
                <a:ext cx="11407890" cy="1720071"/>
              </a:xfrm>
              <a:prstGeom prst="rect">
                <a:avLst/>
              </a:prstGeom>
            </p:spPr>
            <p:txBody>
              <a:bodyPr wrap="square">
                <a:noAutofit/>
              </a:bodyPr>
              <a:lstStyle/>
              <a:p>
                <a:pPr marL="274320" indent="-274320">
                  <a:buFont typeface="Arial"/>
                  <a:buChar char="•"/>
                </a:pPr>
                <a:r>
                  <a:rPr lang="en-US" sz="2800" dirty="0" smtClean="0"/>
                  <a:t>Intensity</a:t>
                </a:r>
                <a:r>
                  <a:rPr lang="en-US" sz="2800" i="1" dirty="0"/>
                  <a:t> </a:t>
                </a:r>
                <a:r>
                  <a:rPr lang="en-US" sz="2800" dirty="0" smtClean="0"/>
                  <a:t>decreases as distance squared as you move away from the source</a:t>
                </a: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𝐼</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𝑃</m:t>
                          </m:r>
                        </m:num>
                        <m:den>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𝑟</m:t>
                              </m:r>
                            </m:e>
                            <m:sup>
                              <m:r>
                                <a:rPr lang="en-US" sz="3200" b="0" i="1" smtClean="0">
                                  <a:latin typeface="Cambria Math" panose="02040503050406030204" pitchFamily="18" charset="0"/>
                                  <a:ea typeface="Cambria Math" panose="02040503050406030204" pitchFamily="18" charset="0"/>
                                </a:rPr>
                                <m:t>2</m:t>
                              </m:r>
                            </m:sup>
                          </m:sSup>
                        </m:den>
                      </m:f>
                    </m:oMath>
                  </m:oMathPara>
                </a14:m>
                <a:endParaRPr lang="en-US" sz="2200" dirty="0"/>
              </a:p>
            </p:txBody>
          </p:sp>
        </mc:Choice>
        <mc:Fallback xmlns="">
          <p:sp>
            <p:nvSpPr>
              <p:cNvPr id="9" name="Rectangle 8"/>
              <p:cNvSpPr>
                <a:spLocks noRot="1" noChangeAspect="1" noMove="1" noResize="1" noEditPoints="1" noAdjustHandles="1" noChangeArrowheads="1" noChangeShapeType="1" noTextEdit="1"/>
              </p:cNvSpPr>
              <p:nvPr/>
            </p:nvSpPr>
            <p:spPr>
              <a:xfrm>
                <a:off x="375138" y="988405"/>
                <a:ext cx="11407890" cy="1720071"/>
              </a:xfrm>
              <a:prstGeom prst="rect">
                <a:avLst/>
              </a:prstGeom>
              <a:blipFill>
                <a:blip r:embed="rId3"/>
                <a:stretch>
                  <a:fillRect l="-962" t="-3191"/>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428209" y="2604305"/>
            <a:ext cx="7391700" cy="3695118"/>
          </a:xfrm>
          <a:prstGeom prst="rect">
            <a:avLst/>
          </a:prstGeom>
        </p:spPr>
      </p:pic>
    </p:spTree>
    <p:extLst>
      <p:ext uri="{BB962C8B-B14F-4D97-AF65-F5344CB8AC3E}">
        <p14:creationId xmlns:p14="http://schemas.microsoft.com/office/powerpoint/2010/main" val="13293761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11015" y="0"/>
            <a:ext cx="11738708" cy="888574"/>
          </a:xfrm>
        </p:spPr>
        <p:txBody>
          <a:bodyPr vert="horz" lIns="91440" tIns="25471" rIns="91440" bIns="45720" rtlCol="0" anchor="ctr">
            <a:norm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t>Intensity and Sound Level</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960945" y="988405"/>
                <a:ext cx="10238847" cy="2750218"/>
              </a:xfrm>
              <a:prstGeom prst="rect">
                <a:avLst/>
              </a:prstGeom>
            </p:spPr>
            <p:txBody>
              <a:bodyPr wrap="square">
                <a:noAutofit/>
              </a:bodyPr>
              <a:lstStyle/>
              <a:p>
                <a:pPr marL="274320" indent="-274320">
                  <a:buFont typeface="Arial"/>
                  <a:buChar char="•"/>
                </a:pPr>
                <a:r>
                  <a:rPr lang="en-US" sz="2800" dirty="0" smtClean="0"/>
                  <a:t>We use the Decibel scale to describe sound levels.</a:t>
                </a:r>
              </a:p>
              <a:p>
                <a:pPr marL="274320" indent="-274320">
                  <a:buFont typeface="Arial"/>
                  <a:buChar char="•"/>
                </a:pPr>
                <a:r>
                  <a:rPr lang="en-US" sz="2800" dirty="0" smtClean="0"/>
                  <a:t>Sound level </a:t>
                </a:r>
                <a:r>
                  <a:rPr lang="el-GR" sz="2800" dirty="0" smtClean="0"/>
                  <a:t>β</a:t>
                </a:r>
                <a:r>
                  <a:rPr lang="en-US" sz="2800" dirty="0" smtClean="0"/>
                  <a:t> in decibels (dB) is</a:t>
                </a:r>
              </a:p>
              <a:p>
                <a:pPr algn="ctr"/>
                <a14:m>
                  <m:oMath xmlns:m="http://schemas.openxmlformats.org/officeDocument/2006/math">
                    <m:r>
                      <a:rPr lang="en-US" sz="2800" i="1" smtClean="0">
                        <a:latin typeface="Cambria Math" panose="02040503050406030204" pitchFamily="18" charset="0"/>
                        <a:ea typeface="Cambria Math" panose="02040503050406030204" pitchFamily="18" charset="0"/>
                      </a:rPr>
                      <m:t>𝛽</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10 </m:t>
                        </m:r>
                        <m:r>
                          <m:rPr>
                            <m:sty m:val="p"/>
                          </m:rPr>
                          <a:rPr lang="en-US" sz="2800" b="0" i="0" smtClean="0">
                            <a:latin typeface="Cambria Math" panose="02040503050406030204" pitchFamily="18" charset="0"/>
                            <a:ea typeface="Cambria Math" panose="02040503050406030204" pitchFamily="18" charset="0"/>
                          </a:rPr>
                          <m:t>dB</m:t>
                        </m:r>
                      </m:e>
                    </m:d>
                    <m:r>
                      <a:rPr lang="en-US" sz="2800" b="0" i="1" smtClean="0">
                        <a:latin typeface="Cambria Math" panose="02040503050406030204" pitchFamily="18" charset="0"/>
                        <a:ea typeface="Cambria Math" panose="02040503050406030204" pitchFamily="18" charset="0"/>
                      </a:rPr>
                      <m:t> </m:t>
                    </m:r>
                    <m:func>
                      <m:funcPr>
                        <m:ctrlPr>
                          <a:rPr lang="en-US" sz="2800" b="0" i="1" smtClean="0">
                            <a:latin typeface="Cambria Math" panose="02040503050406030204" pitchFamily="18" charset="0"/>
                            <a:ea typeface="Cambria Math" panose="02040503050406030204" pitchFamily="18" charset="0"/>
                          </a:rPr>
                        </m:ctrlPr>
                      </m:funcPr>
                      <m:fName>
                        <m:r>
                          <m:rPr>
                            <m:sty m:val="p"/>
                          </m:rPr>
                          <a:rPr lang="en-US" sz="2800" b="0" i="0" smtClean="0">
                            <a:latin typeface="Cambria Math" panose="02040503050406030204" pitchFamily="18" charset="0"/>
                            <a:ea typeface="Cambria Math" panose="02040503050406030204" pitchFamily="18" charset="0"/>
                          </a:rPr>
                          <m:t>log</m:t>
                        </m:r>
                      </m:fName>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𝐼</m:t>
                            </m:r>
                          </m:num>
                          <m:den>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𝐼</m:t>
                                </m:r>
                              </m:e>
                              <m:sub>
                                <m:r>
                                  <a:rPr lang="en-US" sz="2800" b="0" i="1" smtClean="0">
                                    <a:latin typeface="Cambria Math" panose="02040503050406030204" pitchFamily="18" charset="0"/>
                                    <a:ea typeface="Cambria Math" panose="02040503050406030204" pitchFamily="18" charset="0"/>
                                  </a:rPr>
                                  <m:t>0</m:t>
                                </m:r>
                              </m:sub>
                            </m:sSub>
                          </m:den>
                        </m:f>
                      </m:e>
                    </m:func>
                  </m:oMath>
                </a14:m>
                <a:r>
                  <a:rPr lang="en-US" sz="2800" dirty="0" smtClean="0"/>
                  <a:t>   </a:t>
                </a:r>
              </a:p>
              <a:p>
                <a:r>
                  <a:rPr lang="en-US" sz="2800" dirty="0" smtClean="0"/>
                  <a:t>      where I</a:t>
                </a:r>
                <a:r>
                  <a:rPr lang="en-US" sz="2800" baseline="-25000" dirty="0" smtClean="0"/>
                  <a:t>0</a:t>
                </a:r>
                <a:r>
                  <a:rPr lang="en-US" sz="2800" dirty="0" smtClean="0"/>
                  <a:t> = 10</a:t>
                </a:r>
                <a:r>
                  <a:rPr lang="en-US" sz="2800" baseline="30000" dirty="0" smtClean="0"/>
                  <a:t>-12</a:t>
                </a:r>
                <a:r>
                  <a:rPr lang="en-US" sz="2800" dirty="0" smtClean="0"/>
                  <a:t> W/m</a:t>
                </a:r>
                <a:r>
                  <a:rPr lang="en-US" sz="2800" baseline="30000" dirty="0" smtClean="0"/>
                  <a:t>2</a:t>
                </a:r>
                <a:r>
                  <a:rPr lang="en-US" sz="2800" dirty="0" smtClean="0"/>
                  <a:t> is (roughly) the human hearing threshold.</a:t>
                </a:r>
              </a:p>
              <a:p>
                <a:pPr marL="457200" indent="-457200">
                  <a:buFont typeface="Arial" panose="020B0604020202020204" pitchFamily="34" charset="0"/>
                  <a:buChar char="•"/>
                </a:pPr>
                <a:r>
                  <a:rPr lang="en-US" sz="2800" dirty="0" smtClean="0"/>
                  <a:t>A factor of 10 increase in intensity adds 10 to the decibel level.</a:t>
                </a:r>
              </a:p>
              <a:p>
                <a:pPr marL="274320" indent="-274320">
                  <a:buFont typeface="Arial"/>
                  <a:buChar char="•"/>
                </a:pPr>
                <a:endParaRPr lang="en-US" sz="2800" dirty="0"/>
              </a:p>
              <a:p>
                <a:pPr marL="274320" indent="-365760">
                  <a:buFont typeface="Arial" panose="020B0604020202020204" pitchFamily="34" charset="0"/>
                  <a:buChar char="•"/>
                </a:pPr>
                <a:endParaRPr lang="en-US" sz="2200" dirty="0"/>
              </a:p>
            </p:txBody>
          </p:sp>
        </mc:Choice>
        <mc:Fallback xmlns="">
          <p:sp>
            <p:nvSpPr>
              <p:cNvPr id="9" name="Rectangle 8"/>
              <p:cNvSpPr>
                <a:spLocks noRot="1" noChangeAspect="1" noMove="1" noResize="1" noEditPoints="1" noAdjustHandles="1" noChangeArrowheads="1" noChangeShapeType="1" noTextEdit="1"/>
              </p:cNvSpPr>
              <p:nvPr/>
            </p:nvSpPr>
            <p:spPr>
              <a:xfrm>
                <a:off x="960945" y="988405"/>
                <a:ext cx="10238847" cy="2750218"/>
              </a:xfrm>
              <a:prstGeom prst="rect">
                <a:avLst/>
              </a:prstGeom>
              <a:blipFill>
                <a:blip r:embed="rId3"/>
                <a:stretch>
                  <a:fillRect l="-1072" t="-1996"/>
                </a:stretch>
              </a:blipFill>
            </p:spPr>
            <p:txBody>
              <a:bodyPr/>
              <a:lstStyle/>
              <a:p>
                <a:r>
                  <a:rPr lang="en-US">
                    <a:noFill/>
                  </a:rPr>
                  <a:t> </a:t>
                </a:r>
              </a:p>
            </p:txBody>
          </p:sp>
        </mc:Fallback>
      </mc:AlternateContent>
      <p:pic>
        <p:nvPicPr>
          <p:cNvPr id="5" name="Picture 4"/>
          <p:cNvPicPr>
            <a:picLocks noChangeAspect="1"/>
          </p:cNvPicPr>
          <p:nvPr/>
        </p:nvPicPr>
        <p:blipFill rotWithShape="1">
          <a:blip r:embed="rId4"/>
          <a:srcRect l="-9931" t="19005" r="9931" b="9412"/>
          <a:stretch/>
        </p:blipFill>
        <p:spPr>
          <a:xfrm>
            <a:off x="2546430" y="3738623"/>
            <a:ext cx="6568210" cy="2638840"/>
          </a:xfrm>
          <a:prstGeom prst="rect">
            <a:avLst/>
          </a:prstGeom>
        </p:spPr>
      </p:pic>
    </p:spTree>
    <p:extLst>
      <p:ext uri="{BB962C8B-B14F-4D97-AF65-F5344CB8AC3E}">
        <p14:creationId xmlns:p14="http://schemas.microsoft.com/office/powerpoint/2010/main" val="3947655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028" y="1450428"/>
            <a:ext cx="11217165" cy="5115910"/>
          </a:xfrm>
        </p:spPr>
        <p:txBody>
          <a:bodyPr>
            <a:normAutofit/>
          </a:bodyPr>
          <a:lstStyle/>
          <a:p>
            <a:pPr marL="0" indent="0">
              <a:buNone/>
            </a:pPr>
            <a:r>
              <a:rPr lang="en-US" dirty="0" smtClean="0"/>
              <a:t>Natalie </a:t>
            </a:r>
            <a:r>
              <a:rPr lang="en-US" dirty="0"/>
              <a:t>is a distance </a:t>
            </a:r>
            <a:r>
              <a:rPr lang="en-US" i="1" dirty="0"/>
              <a:t>d</a:t>
            </a:r>
            <a:r>
              <a:rPr lang="en-US" dirty="0"/>
              <a:t> in front of a speaker emitting sound waves.  She then moves to a position that is a distance 2</a:t>
            </a:r>
            <a:r>
              <a:rPr lang="en-US" i="1" dirty="0"/>
              <a:t>d</a:t>
            </a:r>
            <a:r>
              <a:rPr lang="en-US" dirty="0"/>
              <a:t> in front of the speaker.  By what percentage does the sound intensity decrease for Natalie between the two positions?</a:t>
            </a:r>
          </a:p>
          <a:p>
            <a:pPr marL="0" indent="0">
              <a:buNone/>
            </a:pPr>
            <a:endParaRPr lang="en-US" dirty="0"/>
          </a:p>
          <a:p>
            <a:pPr marL="0" indent="0">
              <a:buNone/>
            </a:pPr>
            <a:r>
              <a:rPr lang="en-US" dirty="0"/>
              <a:t>a)  10 </a:t>
            </a:r>
            <a:r>
              <a:rPr lang="en-US" dirty="0" smtClean="0"/>
              <a:t>%</a:t>
            </a:r>
            <a:endParaRPr lang="en-US" dirty="0"/>
          </a:p>
          <a:p>
            <a:pPr marL="0" indent="0">
              <a:buNone/>
            </a:pPr>
            <a:r>
              <a:rPr lang="en-US" dirty="0"/>
              <a:t>b)  25 </a:t>
            </a:r>
            <a:r>
              <a:rPr lang="en-US" dirty="0" smtClean="0"/>
              <a:t>%</a:t>
            </a:r>
            <a:endParaRPr lang="en-US" dirty="0"/>
          </a:p>
          <a:p>
            <a:pPr marL="0" indent="0">
              <a:buNone/>
            </a:pPr>
            <a:r>
              <a:rPr lang="en-US" dirty="0"/>
              <a:t>c)  50 </a:t>
            </a:r>
            <a:r>
              <a:rPr lang="en-US" dirty="0" smtClean="0"/>
              <a:t>%</a:t>
            </a:r>
            <a:endParaRPr lang="en-US" dirty="0"/>
          </a:p>
          <a:p>
            <a:pPr marL="0" indent="0">
              <a:buNone/>
            </a:pPr>
            <a:r>
              <a:rPr lang="en-US" dirty="0"/>
              <a:t>d)  75</a:t>
            </a:r>
            <a:r>
              <a:rPr lang="en-US" dirty="0" smtClean="0"/>
              <a:t>%</a:t>
            </a:r>
            <a:endParaRPr lang="en-US" dirty="0"/>
          </a:p>
        </p:txBody>
      </p:sp>
      <p:sp>
        <p:nvSpPr>
          <p:cNvPr id="2" name="Title 1"/>
          <p:cNvSpPr>
            <a:spLocks noGrp="1"/>
          </p:cNvSpPr>
          <p:nvPr>
            <p:ph type="title"/>
          </p:nvPr>
        </p:nvSpPr>
        <p:spPr>
          <a:xfrm>
            <a:off x="22208" y="65313"/>
            <a:ext cx="12169792" cy="1094015"/>
          </a:xfrm>
        </p:spPr>
        <p:txBody>
          <a:bodyPr>
            <a:normAutofit/>
          </a:bodyPr>
          <a:lstStyle/>
          <a:p>
            <a:pPr algn="ctr"/>
            <a:r>
              <a:rPr lang="en-US" sz="5400" dirty="0"/>
              <a:t>Intensity and Sound Level</a:t>
            </a:r>
          </a:p>
        </p:txBody>
      </p:sp>
    </p:spTree>
    <p:extLst>
      <p:ext uri="{BB962C8B-B14F-4D97-AF65-F5344CB8AC3E}">
        <p14:creationId xmlns:p14="http://schemas.microsoft.com/office/powerpoint/2010/main" val="176242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11015" y="0"/>
            <a:ext cx="11738708" cy="888574"/>
          </a:xfrm>
        </p:spPr>
        <p:txBody>
          <a:bodyPr vert="horz" lIns="91440" tIns="25471" rIns="91440" bIns="45720" rtlCol="0" anchor="ctr">
            <a:norm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t>Sources </a:t>
            </a:r>
            <a:r>
              <a:rPr lang="en-US" dirty="0"/>
              <a:t>of Musical </a:t>
            </a:r>
            <a:r>
              <a:rPr lang="en-US" dirty="0" smtClean="0"/>
              <a:t>Sound</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101599" y="988406"/>
                <a:ext cx="11738708" cy="2014013"/>
              </a:xfrm>
              <a:prstGeom prst="rect">
                <a:avLst/>
              </a:prstGeom>
            </p:spPr>
            <p:txBody>
              <a:bodyPr wrap="square">
                <a:spAutoFit/>
              </a:bodyPr>
              <a:lstStyle/>
              <a:p>
                <a:pPr marL="342900" indent="-342900">
                  <a:buFont typeface="Arial" panose="020B0604020202020204" pitchFamily="34" charset="0"/>
                  <a:buChar char="•"/>
                </a:pPr>
                <a:r>
                  <a:rPr lang="en-US" sz="2200" dirty="0" smtClean="0"/>
                  <a:t>Sound can produce standing waves, very much like standing waves on strings. </a:t>
                </a:r>
                <a:r>
                  <a:rPr lang="en-US" sz="2200" dirty="0"/>
                  <a:t>Consider air in a tube. </a:t>
                </a:r>
                <a:r>
                  <a:rPr lang="en-US" sz="2200" dirty="0" smtClean="0"/>
                  <a:t> Wavelength of resonances are set by length of the tube.</a:t>
                </a:r>
              </a:p>
              <a:p>
                <a:pPr marL="342900" indent="-342900">
                  <a:buFont typeface="Arial" panose="020B0604020202020204" pitchFamily="34" charset="0"/>
                  <a:buChar char="•"/>
                </a:pPr>
                <a:r>
                  <a:rPr lang="en-US" sz="2200" dirty="0" smtClean="0"/>
                  <a:t>Standing wave will have a node if the end is closed, will have antinode if the end is open.</a:t>
                </a:r>
              </a:p>
              <a:p>
                <a:pPr marL="274320" indent="-365760">
                  <a:buFont typeface="Arial" panose="020B0604020202020204" pitchFamily="34" charset="0"/>
                  <a:buChar char="•"/>
                </a:pPr>
                <a:r>
                  <a:rPr lang="en-US" sz="2200" dirty="0"/>
                  <a:t>A pipe open at both ends will resonate at </a:t>
                </a:r>
                <a:r>
                  <a:rPr lang="en-US" sz="2200" dirty="0" smtClean="0"/>
                  <a:t>frequencies </a:t>
                </a:r>
                <a14:m>
                  <m:oMath xmlns:m="http://schemas.openxmlformats.org/officeDocument/2006/math">
                    <m:r>
                      <a:rPr lang="en-US" sz="2200" b="0" i="1" smtClean="0">
                        <a:latin typeface="Cambria Math" panose="02040503050406030204" pitchFamily="18" charset="0"/>
                      </a:rPr>
                      <m:t>𝑓</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𝑣</m:t>
                        </m:r>
                      </m:num>
                      <m:den>
                        <m:r>
                          <a:rPr lang="en-US" sz="2200" b="0" i="1" smtClean="0">
                            <a:latin typeface="Cambria Math" panose="02040503050406030204" pitchFamily="18" charset="0"/>
                            <a:ea typeface="Cambria Math" panose="02040503050406030204" pitchFamily="18" charset="0"/>
                          </a:rPr>
                          <m:t>𝜆</m:t>
                        </m:r>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𝑛𝑣</m:t>
                        </m:r>
                      </m:num>
                      <m:den>
                        <m:r>
                          <a:rPr lang="en-US" sz="2200" b="0" i="1" smtClean="0">
                            <a:latin typeface="Cambria Math" panose="02040503050406030204" pitchFamily="18" charset="0"/>
                          </a:rPr>
                          <m:t>2</m:t>
                        </m:r>
                        <m:r>
                          <a:rPr lang="en-US" sz="2200" b="0" i="1" smtClean="0">
                            <a:latin typeface="Cambria Math" panose="02040503050406030204" pitchFamily="18" charset="0"/>
                          </a:rPr>
                          <m:t>𝐿</m:t>
                        </m:r>
                      </m:den>
                    </m:f>
                  </m:oMath>
                </a14:m>
                <a:endParaRPr lang="en-US" sz="2200" dirty="0" smtClean="0"/>
              </a:p>
              <a:p>
                <a:pPr marL="274320" indent="-365760">
                  <a:buFont typeface="Arial" panose="020B0604020202020204" pitchFamily="34" charset="0"/>
                  <a:buChar char="•"/>
                </a:pPr>
                <a:r>
                  <a:rPr lang="en-US" sz="2200" dirty="0"/>
                  <a:t>A pipe closed at one end and open at the other will resonate at </a:t>
                </a:r>
                <a:r>
                  <a:rPr lang="en-US" sz="2200" dirty="0" smtClean="0"/>
                  <a:t>frequencies  </a:t>
                </a:r>
                <a14:m>
                  <m:oMath xmlns:m="http://schemas.openxmlformats.org/officeDocument/2006/math">
                    <m:r>
                      <a:rPr lang="en-US" sz="2200" i="1">
                        <a:latin typeface="Cambria Math" panose="02040503050406030204" pitchFamily="18" charset="0"/>
                      </a:rPr>
                      <m:t>𝑓</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𝑣</m:t>
                        </m:r>
                      </m:num>
                      <m:den>
                        <m:r>
                          <a:rPr lang="en-US" sz="2200" i="1">
                            <a:latin typeface="Cambria Math" panose="02040503050406030204" pitchFamily="18" charset="0"/>
                            <a:ea typeface="Cambria Math" panose="02040503050406030204" pitchFamily="18" charset="0"/>
                          </a:rPr>
                          <m:t>𝜆</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𝑛𝑣</m:t>
                        </m:r>
                      </m:num>
                      <m:den>
                        <m:r>
                          <a:rPr lang="en-US" sz="2200" b="0" i="1" smtClean="0">
                            <a:latin typeface="Cambria Math" panose="02040503050406030204" pitchFamily="18" charset="0"/>
                          </a:rPr>
                          <m:t>4</m:t>
                        </m:r>
                        <m:r>
                          <a:rPr lang="en-US" sz="2200" i="1">
                            <a:latin typeface="Cambria Math" panose="02040503050406030204" pitchFamily="18" charset="0"/>
                          </a:rPr>
                          <m:t>𝐿</m:t>
                        </m:r>
                      </m:den>
                    </m:f>
                  </m:oMath>
                </a14:m>
                <a:endParaRPr lang="en-US" sz="2200" dirty="0"/>
              </a:p>
            </p:txBody>
          </p:sp>
        </mc:Choice>
        <mc:Fallback xmlns="">
          <p:sp>
            <p:nvSpPr>
              <p:cNvPr id="9" name="Rectangle 8"/>
              <p:cNvSpPr>
                <a:spLocks noRot="1" noChangeAspect="1" noMove="1" noResize="1" noEditPoints="1" noAdjustHandles="1" noChangeArrowheads="1" noChangeShapeType="1" noTextEdit="1"/>
              </p:cNvSpPr>
              <p:nvPr/>
            </p:nvSpPr>
            <p:spPr>
              <a:xfrm>
                <a:off x="101599" y="988406"/>
                <a:ext cx="11738708" cy="2014013"/>
              </a:xfrm>
              <a:prstGeom prst="rect">
                <a:avLst/>
              </a:prstGeom>
              <a:blipFill>
                <a:blip r:embed="rId3"/>
                <a:stretch>
                  <a:fillRect l="-623" t="-2115" b="-1813"/>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4"/>
          <a:srcRect b="8920"/>
          <a:stretch/>
        </p:blipFill>
        <p:spPr>
          <a:xfrm>
            <a:off x="404112" y="3002419"/>
            <a:ext cx="9769534" cy="3016738"/>
          </a:xfrm>
          <a:prstGeom prst="rect">
            <a:avLst/>
          </a:prstGeom>
        </p:spPr>
      </p:pic>
    </p:spTree>
    <p:extLst>
      <p:ext uri="{BB962C8B-B14F-4D97-AF65-F5344CB8AC3E}">
        <p14:creationId xmlns:p14="http://schemas.microsoft.com/office/powerpoint/2010/main" val="31709599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11015" y="0"/>
            <a:ext cx="11738708" cy="888574"/>
          </a:xfrm>
        </p:spPr>
        <p:txBody>
          <a:bodyPr vert="horz" lIns="91440" tIns="25471" rIns="91440" bIns="45720" rtlCol="0" anchor="ctr">
            <a:normAutofit/>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t>Sources </a:t>
            </a:r>
            <a:r>
              <a:rPr lang="en-US" dirty="0"/>
              <a:t>of Musical </a:t>
            </a:r>
            <a:r>
              <a:rPr lang="en-US" dirty="0" smtClean="0"/>
              <a:t>Sound</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101599" y="988406"/>
                <a:ext cx="5783386" cy="4269439"/>
              </a:xfrm>
              <a:prstGeom prst="rect">
                <a:avLst/>
              </a:prstGeom>
            </p:spPr>
            <p:txBody>
              <a:bodyPr wrap="square">
                <a:spAutoFit/>
              </a:bodyPr>
              <a:lstStyle/>
              <a:p>
                <a:pPr marL="342900" indent="-342900">
                  <a:buFont typeface="Arial" panose="020B0604020202020204" pitchFamily="34" charset="0"/>
                  <a:buChar char="•"/>
                </a:pPr>
                <a:r>
                  <a:rPr lang="en-US" sz="2200" dirty="0" smtClean="0"/>
                  <a:t>For musical instruments, which “note” the instrument plays is set (mostly) by the length of the tube, e.g. an organ has many tubes of different lengths for the different notes, a trombone slides to change which note is played.</a:t>
                </a:r>
              </a:p>
              <a:p>
                <a:pPr marL="342900" indent="-342900">
                  <a:buFont typeface="Arial" panose="020B0604020202020204" pitchFamily="34" charset="0"/>
                  <a:buChar char="•"/>
                </a:pPr>
                <a:r>
                  <a:rPr lang="en-US" sz="2200" dirty="0" smtClean="0"/>
                  <a:t>In addition to the note, different instruments sound different.  This is called “timbre”.  This comes from having different amounts of harmonics.</a:t>
                </a:r>
              </a:p>
              <a:p>
                <a:pPr marL="342900" indent="-342900">
                  <a:buFont typeface="Arial" panose="020B0604020202020204" pitchFamily="34" charset="0"/>
                  <a:buChar char="•"/>
                </a:pPr>
                <a:r>
                  <a:rPr lang="en-US" sz="2200" dirty="0"/>
                  <a:t>A pipe closed at one end and open at the other will resonate at frequencies  </a:t>
                </a:r>
                <a14:m>
                  <m:oMath xmlns:m="http://schemas.openxmlformats.org/officeDocument/2006/math">
                    <m:r>
                      <a:rPr lang="en-US" sz="2200" i="1">
                        <a:latin typeface="Cambria Math" panose="02040503050406030204" pitchFamily="18" charset="0"/>
                      </a:rPr>
                      <m:t>𝑓</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𝑣</m:t>
                        </m:r>
                      </m:num>
                      <m:den>
                        <m:r>
                          <a:rPr lang="en-US" sz="2200" i="1">
                            <a:latin typeface="Cambria Math" panose="02040503050406030204" pitchFamily="18" charset="0"/>
                            <a:ea typeface="Cambria Math" panose="02040503050406030204" pitchFamily="18" charset="0"/>
                          </a:rPr>
                          <m:t>𝜆</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𝑛𝑣</m:t>
                        </m:r>
                      </m:num>
                      <m:den>
                        <m:r>
                          <a:rPr lang="en-US" sz="2200" i="1">
                            <a:latin typeface="Cambria Math" panose="02040503050406030204" pitchFamily="18" charset="0"/>
                          </a:rPr>
                          <m:t>4</m:t>
                        </m:r>
                        <m:r>
                          <a:rPr lang="en-US" sz="2200" i="1">
                            <a:latin typeface="Cambria Math" panose="02040503050406030204" pitchFamily="18" charset="0"/>
                          </a:rPr>
                          <m:t>𝐿</m:t>
                        </m:r>
                      </m:den>
                    </m:f>
                  </m:oMath>
                </a14:m>
                <a:endParaRPr lang="en-US" sz="2200" dirty="0" smtClean="0"/>
              </a:p>
            </p:txBody>
          </p:sp>
        </mc:Choice>
        <mc:Fallback xmlns="">
          <p:sp>
            <p:nvSpPr>
              <p:cNvPr id="9" name="Rectangle 8"/>
              <p:cNvSpPr>
                <a:spLocks noRot="1" noChangeAspect="1" noMove="1" noResize="1" noEditPoints="1" noAdjustHandles="1" noChangeArrowheads="1" noChangeShapeType="1" noTextEdit="1"/>
              </p:cNvSpPr>
              <p:nvPr/>
            </p:nvSpPr>
            <p:spPr>
              <a:xfrm>
                <a:off x="101599" y="988406"/>
                <a:ext cx="5783386" cy="4269439"/>
              </a:xfrm>
              <a:prstGeom prst="rect">
                <a:avLst/>
              </a:prstGeom>
              <a:blipFill>
                <a:blip r:embed="rId3"/>
                <a:stretch>
                  <a:fillRect l="-1266" t="-999" b="-285"/>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6203462" y="988406"/>
            <a:ext cx="5746261" cy="3830841"/>
          </a:xfrm>
          <a:prstGeom prst="rect">
            <a:avLst/>
          </a:prstGeom>
        </p:spPr>
      </p:pic>
      <p:sp>
        <p:nvSpPr>
          <p:cNvPr id="5" name="TextBox 4"/>
          <p:cNvSpPr txBox="1"/>
          <p:nvPr/>
        </p:nvSpPr>
        <p:spPr>
          <a:xfrm>
            <a:off x="611677" y="5989850"/>
            <a:ext cx="4434885" cy="369332"/>
          </a:xfrm>
          <a:prstGeom prst="rect">
            <a:avLst/>
          </a:prstGeom>
          <a:noFill/>
        </p:spPr>
        <p:txBody>
          <a:bodyPr wrap="square" rtlCol="0">
            <a:spAutoFit/>
          </a:bodyPr>
          <a:lstStyle/>
          <a:p>
            <a:r>
              <a:rPr lang="en-US" dirty="0" smtClean="0"/>
              <a:t>Do demo 3B30.50 </a:t>
            </a:r>
            <a:r>
              <a:rPr lang="en-US" dirty="0"/>
              <a:t>- Sound in Helium and </a:t>
            </a:r>
            <a:r>
              <a:rPr lang="en-US" dirty="0" smtClean="0"/>
              <a:t>CO2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56888930"/>
              </p:ext>
            </p:extLst>
          </p:nvPr>
        </p:nvGraphicFramePr>
        <p:xfrm>
          <a:off x="7088157" y="5016192"/>
          <a:ext cx="4212494" cy="1554480"/>
        </p:xfrm>
        <a:graphic>
          <a:graphicData uri="http://schemas.openxmlformats.org/drawingml/2006/table">
            <a:tbl>
              <a:tblPr firstRow="1" bandRow="1">
                <a:tableStyleId>{5C22544A-7EE6-4342-B048-85BDC9FD1C3A}</a:tableStyleId>
              </a:tblPr>
              <a:tblGrid>
                <a:gridCol w="2106247">
                  <a:extLst>
                    <a:ext uri="{9D8B030D-6E8A-4147-A177-3AD203B41FA5}">
                      <a16:colId xmlns:a16="http://schemas.microsoft.com/office/drawing/2014/main" val="2581265915"/>
                    </a:ext>
                  </a:extLst>
                </a:gridCol>
                <a:gridCol w="2106247">
                  <a:extLst>
                    <a:ext uri="{9D8B030D-6E8A-4147-A177-3AD203B41FA5}">
                      <a16:colId xmlns:a16="http://schemas.microsoft.com/office/drawing/2014/main" val="3211057787"/>
                    </a:ext>
                  </a:extLst>
                </a:gridCol>
              </a:tblGrid>
              <a:tr h="444174">
                <a:tc>
                  <a:txBody>
                    <a:bodyPr/>
                    <a:lstStyle/>
                    <a:p>
                      <a:r>
                        <a:rPr lang="en-US" sz="2800" dirty="0" smtClean="0"/>
                        <a:t>Medium</a:t>
                      </a:r>
                      <a:endParaRPr lang="en-US" sz="2800" dirty="0"/>
                    </a:p>
                  </a:txBody>
                  <a:tcPr/>
                </a:tc>
                <a:tc>
                  <a:txBody>
                    <a:bodyPr/>
                    <a:lstStyle/>
                    <a:p>
                      <a:pPr algn="ctr"/>
                      <a:r>
                        <a:rPr lang="en-US" sz="2800" dirty="0" smtClean="0"/>
                        <a:t>Speed (m/s)</a:t>
                      </a:r>
                      <a:endParaRPr lang="en-US" sz="2800" dirty="0"/>
                    </a:p>
                  </a:txBody>
                  <a:tcPr/>
                </a:tc>
                <a:extLst>
                  <a:ext uri="{0D108BD9-81ED-4DB2-BD59-A6C34878D82A}">
                    <a16:rowId xmlns:a16="http://schemas.microsoft.com/office/drawing/2014/main" val="2937207561"/>
                  </a:ext>
                </a:extLst>
              </a:tr>
              <a:tr h="444174">
                <a:tc>
                  <a:txBody>
                    <a:bodyPr/>
                    <a:lstStyle/>
                    <a:p>
                      <a:r>
                        <a:rPr lang="en-US" sz="2800" dirty="0" smtClean="0"/>
                        <a:t>Air (20 C)</a:t>
                      </a:r>
                      <a:endParaRPr lang="en-US" sz="2800" dirty="0"/>
                    </a:p>
                  </a:txBody>
                  <a:tcPr/>
                </a:tc>
                <a:tc>
                  <a:txBody>
                    <a:bodyPr/>
                    <a:lstStyle/>
                    <a:p>
                      <a:pPr algn="ctr"/>
                      <a:r>
                        <a:rPr lang="en-US" sz="2800" dirty="0" smtClean="0"/>
                        <a:t>343</a:t>
                      </a:r>
                      <a:endParaRPr lang="en-US" sz="2800" dirty="0"/>
                    </a:p>
                  </a:txBody>
                  <a:tcPr/>
                </a:tc>
                <a:extLst>
                  <a:ext uri="{0D108BD9-81ED-4DB2-BD59-A6C34878D82A}">
                    <a16:rowId xmlns:a16="http://schemas.microsoft.com/office/drawing/2014/main" val="178561217"/>
                  </a:ext>
                </a:extLst>
              </a:tr>
              <a:tr h="444174">
                <a:tc>
                  <a:txBody>
                    <a:bodyPr/>
                    <a:lstStyle/>
                    <a:p>
                      <a:r>
                        <a:rPr lang="en-US" sz="2800" dirty="0" smtClean="0"/>
                        <a:t>Helium</a:t>
                      </a:r>
                      <a:endParaRPr lang="en-US" sz="2800" dirty="0"/>
                    </a:p>
                  </a:txBody>
                  <a:tcPr/>
                </a:tc>
                <a:tc>
                  <a:txBody>
                    <a:bodyPr/>
                    <a:lstStyle/>
                    <a:p>
                      <a:pPr algn="ctr"/>
                      <a:r>
                        <a:rPr lang="en-US" sz="2800" dirty="0" smtClean="0"/>
                        <a:t>965</a:t>
                      </a:r>
                      <a:endParaRPr lang="en-US" sz="2800" dirty="0"/>
                    </a:p>
                  </a:txBody>
                  <a:tcPr/>
                </a:tc>
                <a:extLst>
                  <a:ext uri="{0D108BD9-81ED-4DB2-BD59-A6C34878D82A}">
                    <a16:rowId xmlns:a16="http://schemas.microsoft.com/office/drawing/2014/main" val="3658078399"/>
                  </a:ext>
                </a:extLst>
              </a:tr>
            </a:tbl>
          </a:graphicData>
        </a:graphic>
      </p:graphicFrame>
    </p:spTree>
    <p:extLst>
      <p:ext uri="{BB962C8B-B14F-4D97-AF65-F5344CB8AC3E}">
        <p14:creationId xmlns:p14="http://schemas.microsoft.com/office/powerpoint/2010/main" val="708146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662" y="1395811"/>
            <a:ext cx="10294883" cy="4626617"/>
          </a:xfrm>
        </p:spPr>
        <p:txBody>
          <a:bodyPr>
            <a:normAutofit/>
          </a:bodyPr>
          <a:lstStyle/>
          <a:p>
            <a:pPr marL="0" indent="0">
              <a:buNone/>
            </a:pPr>
            <a:r>
              <a:rPr lang="en-US" altLang="en-US" dirty="0" smtClean="0"/>
              <a:t>A </a:t>
            </a:r>
            <a:r>
              <a:rPr lang="en-US" altLang="en-US" dirty="0"/>
              <a:t>soft drink bottle is 15 cm tall.  </a:t>
            </a:r>
            <a:r>
              <a:rPr lang="en-US" altLang="en-US" dirty="0" smtClean="0"/>
              <a:t>Sam </a:t>
            </a:r>
            <a:r>
              <a:rPr lang="en-US" altLang="en-US" dirty="0"/>
              <a:t>blows across that top of the bottle just after drinking the last of his drink.  What is the approximate fundamental frequency of the tone that </a:t>
            </a:r>
            <a:r>
              <a:rPr lang="en-US" altLang="en-US" dirty="0" smtClean="0"/>
              <a:t>Sam </a:t>
            </a:r>
            <a:r>
              <a:rPr lang="en-US" altLang="en-US" dirty="0"/>
              <a:t>generates</a:t>
            </a:r>
            <a:r>
              <a:rPr lang="en-US" altLang="en-US" dirty="0" smtClean="0"/>
              <a:t>?</a:t>
            </a:r>
            <a:endParaRPr lang="fr-FR" altLang="en-US" dirty="0"/>
          </a:p>
          <a:p>
            <a:pPr marL="0" indent="0">
              <a:buNone/>
            </a:pPr>
            <a:r>
              <a:rPr lang="fr-FR" altLang="en-US" dirty="0"/>
              <a:t>a)  230 </a:t>
            </a:r>
            <a:r>
              <a:rPr lang="fr-FR" altLang="en-US" dirty="0" smtClean="0"/>
              <a:t>Hz</a:t>
            </a:r>
            <a:endParaRPr lang="fr-FR" altLang="en-US" dirty="0"/>
          </a:p>
          <a:p>
            <a:pPr marL="0" indent="0">
              <a:buNone/>
            </a:pPr>
            <a:r>
              <a:rPr lang="fr-FR" altLang="en-US" dirty="0"/>
              <a:t>b)  570 </a:t>
            </a:r>
            <a:r>
              <a:rPr lang="fr-FR" altLang="en-US" dirty="0" smtClean="0"/>
              <a:t>Hz</a:t>
            </a:r>
            <a:endParaRPr lang="fr-FR" altLang="en-US" dirty="0"/>
          </a:p>
          <a:p>
            <a:pPr marL="0" indent="0">
              <a:buNone/>
            </a:pPr>
            <a:r>
              <a:rPr lang="fr-FR" altLang="en-US" dirty="0"/>
              <a:t>c)  680 </a:t>
            </a:r>
            <a:r>
              <a:rPr lang="fr-FR" altLang="en-US" dirty="0" smtClean="0"/>
              <a:t>Hz</a:t>
            </a:r>
            <a:endParaRPr lang="fr-FR" altLang="en-US" dirty="0"/>
          </a:p>
          <a:p>
            <a:pPr marL="0" indent="0">
              <a:buNone/>
            </a:pPr>
            <a:r>
              <a:rPr lang="fr-FR" altLang="en-US" dirty="0"/>
              <a:t>d)  810 </a:t>
            </a:r>
            <a:r>
              <a:rPr lang="fr-FR" altLang="en-US" dirty="0" smtClean="0"/>
              <a:t>Hz</a:t>
            </a:r>
            <a:endParaRPr lang="fr-FR" altLang="en-US" dirty="0"/>
          </a:p>
          <a:p>
            <a:pPr marL="0" indent="0">
              <a:buNone/>
            </a:pPr>
            <a:r>
              <a:rPr lang="fr-FR" altLang="en-US" dirty="0"/>
              <a:t>e)  1100 Hz</a:t>
            </a:r>
            <a:endParaRPr lang="en-US" altLang="en-US" dirty="0"/>
          </a:p>
          <a:p>
            <a:pPr marL="0" indent="0">
              <a:buNone/>
            </a:pPr>
            <a:endParaRPr lang="en-US" dirty="0" smtClean="0"/>
          </a:p>
          <a:p>
            <a:pPr marL="0" indent="0">
              <a:buNone/>
            </a:pPr>
            <a:endParaRPr lang="en-US" dirty="0" smtClean="0"/>
          </a:p>
          <a:p>
            <a:pPr marL="0" indent="0">
              <a:buNone/>
            </a:pPr>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a:xfrm>
            <a:off x="22208" y="65313"/>
            <a:ext cx="12169792" cy="1094015"/>
          </a:xfrm>
        </p:spPr>
        <p:txBody>
          <a:bodyPr>
            <a:normAutofit/>
          </a:bodyPr>
          <a:lstStyle/>
          <a:p>
            <a:pPr algn="ctr"/>
            <a:r>
              <a:rPr lang="en-US" sz="5400" dirty="0"/>
              <a:t>Sources of Musical Sound</a:t>
            </a:r>
          </a:p>
        </p:txBody>
      </p:sp>
    </p:spTree>
    <p:extLst>
      <p:ext uri="{BB962C8B-B14F-4D97-AF65-F5344CB8AC3E}">
        <p14:creationId xmlns:p14="http://schemas.microsoft.com/office/powerpoint/2010/main" val="1047751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17033</TotalTime>
  <Words>953</Words>
  <Application>Microsoft Office PowerPoint</Application>
  <PresentationFormat>Widescreen</PresentationFormat>
  <Paragraphs>122</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 Math</vt:lpstr>
      <vt:lpstr>Times New Roman</vt:lpstr>
      <vt:lpstr>Office Theme</vt:lpstr>
      <vt:lpstr>Topics for Today</vt:lpstr>
      <vt:lpstr>PowerPoint Presentation</vt:lpstr>
      <vt:lpstr>Intensity and Sound Level</vt:lpstr>
      <vt:lpstr>Intensity and Sound Level</vt:lpstr>
      <vt:lpstr>Intensity and Sound Level</vt:lpstr>
      <vt:lpstr>Intensity and Sound Level</vt:lpstr>
      <vt:lpstr>Sources of Musical Sound</vt:lpstr>
      <vt:lpstr>Sources of Musical Sound</vt:lpstr>
      <vt:lpstr>Sources of Musical Sound</vt:lpstr>
      <vt:lpstr>Sources of Musical Sound</vt:lpstr>
      <vt:lpstr>Beats</vt:lpstr>
      <vt:lpstr>Beats</vt:lpstr>
      <vt:lpstr>Interference</vt:lpstr>
      <vt:lpstr>Speed of Sound</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kaaret</dc:creator>
  <cp:lastModifiedBy>kaaret</cp:lastModifiedBy>
  <cp:revision>450</cp:revision>
  <cp:lastPrinted>2016-04-24T19:36:26Z</cp:lastPrinted>
  <dcterms:created xsi:type="dcterms:W3CDTF">2016-02-12T20:01:43Z</dcterms:created>
  <dcterms:modified xsi:type="dcterms:W3CDTF">2016-04-24T19:36:29Z</dcterms:modified>
</cp:coreProperties>
</file>