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574" r:id="rId3"/>
    <p:sldId id="540" r:id="rId4"/>
    <p:sldId id="565" r:id="rId5"/>
    <p:sldId id="566" r:id="rId6"/>
    <p:sldId id="567" r:id="rId7"/>
    <p:sldId id="563" r:id="rId8"/>
    <p:sldId id="569" r:id="rId9"/>
    <p:sldId id="570" r:id="rId10"/>
    <p:sldId id="564" r:id="rId11"/>
    <p:sldId id="571" r:id="rId12"/>
    <p:sldId id="572" r:id="rId13"/>
    <p:sldId id="573" r:id="rId14"/>
    <p:sldId id="568" r:id="rId1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aret" initials="k" lastIdx="0" clrIdx="0">
    <p:extLst>
      <p:ext uri="{19B8F6BF-5375-455C-9EA6-DF929625EA0E}">
        <p15:presenceInfo xmlns:p15="http://schemas.microsoft.com/office/powerpoint/2012/main" userId="kaar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4" autoAdjust="0"/>
    <p:restoredTop sz="94671" autoAdjust="0"/>
  </p:normalViewPr>
  <p:slideViewPr>
    <p:cSldViewPr snapToGrid="0">
      <p:cViewPr varScale="1">
        <p:scale>
          <a:sx n="101" d="100"/>
          <a:sy n="101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01852A7-1E75-4F91-840F-2EA70624288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B1B50DE5-C711-4E06-9718-314BE47F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F5EDF772-35F8-459E-AAB7-5E46565BBE8A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E8BB0B0-9BBD-486E-8152-822127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5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7887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7620-FE3F-4EA8-A7D3-C7F85695E00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767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Announcements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10" y="1337593"/>
            <a:ext cx="11275920" cy="5414189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We will do class evaluations on Wednesday, please bring a laptop.</a:t>
            </a:r>
          </a:p>
          <a:p>
            <a:endParaRPr lang="en-US" sz="3600" dirty="0" smtClean="0"/>
          </a:p>
          <a:p>
            <a:r>
              <a:rPr lang="en-US" sz="3600" dirty="0" smtClean="0"/>
              <a:t>Final </a:t>
            </a:r>
            <a:r>
              <a:rPr lang="en-US" sz="3600" dirty="0"/>
              <a:t>is </a:t>
            </a:r>
            <a:r>
              <a:rPr lang="en-US" sz="3600" dirty="0" smtClean="0"/>
              <a:t>Wednesday, May 11, at 5:30-7:30 pm in the </a:t>
            </a:r>
            <a:r>
              <a:rPr lang="en-US" sz="3600" dirty="0" err="1" smtClean="0"/>
              <a:t>Macbride</a:t>
            </a:r>
            <a:r>
              <a:rPr lang="en-US" sz="3600" dirty="0" smtClean="0"/>
              <a:t> Hall Auditorium.</a:t>
            </a:r>
          </a:p>
          <a:p>
            <a:r>
              <a:rPr lang="en-US" sz="3600" dirty="0" smtClean="0"/>
              <a:t>This is the usual place for exams, but is an </a:t>
            </a:r>
            <a:r>
              <a:rPr lang="en-US" sz="3600" b="1" dirty="0" smtClean="0"/>
              <a:t>hour earlier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Prof. </a:t>
            </a:r>
            <a:r>
              <a:rPr lang="en-US" sz="3600" dirty="0" err="1" smtClean="0"/>
              <a:t>Kletzing</a:t>
            </a:r>
            <a:r>
              <a:rPr lang="en-US" sz="3600" dirty="0" smtClean="0"/>
              <a:t> is in Iowa and holding office hours.</a:t>
            </a:r>
          </a:p>
          <a:p>
            <a:r>
              <a:rPr lang="en-US" sz="3600" dirty="0" smtClean="0"/>
              <a:t>Please contact </a:t>
            </a:r>
            <a:r>
              <a:rPr lang="en-US" sz="3600" dirty="0" err="1" smtClean="0"/>
              <a:t>Kletzing</a:t>
            </a:r>
            <a:r>
              <a:rPr lang="en-US" sz="3600" dirty="0" smtClean="0"/>
              <a:t> and Kaaret if you are taking the class under the second grade option.</a:t>
            </a:r>
          </a:p>
          <a:p>
            <a:endParaRPr lang="en-US" sz="3600" dirty="0"/>
          </a:p>
          <a:p>
            <a:r>
              <a:rPr lang="en-US" sz="3600" dirty="0" smtClean="0"/>
              <a:t>Someone left an article of clothing at the last exam, please see me if it is yours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473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67" y="1526071"/>
            <a:ext cx="10652651" cy="448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An </a:t>
            </a:r>
            <a:r>
              <a:rPr lang="en-US" altLang="en-US" dirty="0"/>
              <a:t>ideal gas is enclosed within a container by a moveable piston.  If the final temperature is two times the initial temperature and the volume is reduced to one-fourth of its initial value, what will the final pressure of the gas be relative to its initial pressure,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A)  8</a:t>
            </a:r>
            <a:r>
              <a:rPr lang="en-US" altLang="en-US" i="1" dirty="0" smtClean="0"/>
              <a:t>P</a:t>
            </a:r>
            <a:r>
              <a:rPr lang="en-US" altLang="en-US" baseline="-25000" dirty="0" smtClean="0"/>
              <a:t>1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B)  </a:t>
            </a:r>
            <a:r>
              <a:rPr lang="en-US" altLang="en-US" dirty="0"/>
              <a:t>4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</a:p>
          <a:p>
            <a:pPr marL="0" indent="0">
              <a:buNone/>
            </a:pPr>
            <a:r>
              <a:rPr lang="en-US" altLang="en-US" dirty="0" smtClean="0"/>
              <a:t>C)  </a:t>
            </a:r>
            <a:r>
              <a:rPr lang="en-US" altLang="en-US" dirty="0"/>
              <a:t>2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</a:p>
          <a:p>
            <a:pPr marL="0" indent="0">
              <a:buNone/>
            </a:pPr>
            <a:r>
              <a:rPr lang="en-US" altLang="en-US" dirty="0" smtClean="0"/>
              <a:t>D) 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/2</a:t>
            </a:r>
          </a:p>
          <a:p>
            <a:pPr marL="0" indent="0">
              <a:buNone/>
            </a:pPr>
            <a:r>
              <a:rPr lang="en-US" altLang="en-US" dirty="0" smtClean="0"/>
              <a:t>E) 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/4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107258"/>
            <a:ext cx="12169792" cy="11673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Ideal Gas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292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129308" y="1317640"/>
                <a:ext cx="8229601" cy="5015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“Isothermal” process = gas temperature is constant.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From the ideal gas law,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𝑛𝑅𝑇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 smtClean="0"/>
                  <a:t>= constant.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Work is </a:t>
                </a:r>
              </a:p>
              <a:p>
                <a:pPr marL="0" indent="0"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𝑛𝑅𝑇</m:t>
                                  </m:r>
                                </m:num>
                                <m:den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𝑛𝑅𝑇</m:t>
                              </m:r>
                            </m:e>
                          </m:nary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num>
                            <m:den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en-US" sz="2800" dirty="0" smtClean="0"/>
              </a:p>
              <a:p>
                <a:pPr marL="0" indent="0"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altLang="en-US" sz="2800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For expansion, the final volume is larger than the initial, so the ratio &gt; 1 and work done by the gas is positive.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For compression, work done by the gas is negative.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308" y="1317640"/>
                <a:ext cx="8229601" cy="5015345"/>
              </a:xfrm>
              <a:prstGeom prst="rect">
                <a:avLst/>
              </a:prstGeom>
              <a:blipFill>
                <a:blip r:embed="rId2"/>
                <a:stretch>
                  <a:fillRect l="-1333" t="-1215" b="-47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12169792" cy="1094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Isothermal process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909" y="1422400"/>
            <a:ext cx="3687346" cy="51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240144" y="1422400"/>
                <a:ext cx="7878620" cy="5015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From the ideal gas law,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altLang="en-US" sz="2800" dirty="0" smtClean="0"/>
                  <a:t>, the temperature would need to change as the volume changes in order to keep the pressure constant. 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Work is </a:t>
                </a:r>
              </a:p>
              <a:p>
                <a:pPr marL="0" indent="0" algn="ctr" eaLnBrk="1" hangingPunct="1"/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altLang="en-US" sz="2800" dirty="0" smtClean="0"/>
              </a:p>
              <a:p>
                <a:pPr marL="0" indent="0" algn="ctr" eaLnBrk="1" hangingPunct="1"/>
                <a:endParaRPr lang="en-US" altLang="en-US" sz="2800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For expansion, the final volume is larger than the initial, so the work done by the gas is positive.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For compression, the work done by the gas is negative.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sz="2800" dirty="0" smtClean="0"/>
              </a:p>
            </p:txBody>
          </p:sp>
        </mc:Choice>
        <mc:Fallback xmlns=""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144" y="1422400"/>
                <a:ext cx="7878620" cy="5015345"/>
              </a:xfrm>
              <a:prstGeom prst="rect">
                <a:avLst/>
              </a:prstGeom>
              <a:blipFill>
                <a:blip r:embed="rId2"/>
                <a:stretch>
                  <a:fillRect l="-1392" t="-1215" r="-24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12169792" cy="1094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Constant pressure process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455" y="1497445"/>
            <a:ext cx="4136737" cy="41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240144" y="1422400"/>
                <a:ext cx="7767783" cy="5015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Work is </a:t>
                </a:r>
              </a:p>
              <a:p>
                <a:pPr marL="0" indent="0"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en-US" dirty="0" smtClean="0"/>
              </a:p>
              <a:p>
                <a:pPr marL="0" indent="0" algn="ctr" eaLnBrk="1" hangingPunct="1"/>
                <a:endParaRPr lang="en-US" altLang="en-US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Constant volume means that the initial and final volumes are the same (and every intermediate volume is the same), so the integral is over an interval of zero and </a:t>
                </a:r>
                <a:r>
                  <a:rPr lang="en-US" altLang="en-US" i="1" dirty="0" smtClean="0"/>
                  <a:t>W</a:t>
                </a:r>
                <a:r>
                  <a:rPr lang="en-US" altLang="en-US" dirty="0" smtClean="0"/>
                  <a:t> = 0.</a:t>
                </a:r>
              </a:p>
            </p:txBody>
          </p:sp>
        </mc:Choice>
        <mc:Fallback xmlns=""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144" y="1422400"/>
                <a:ext cx="7767783" cy="5015345"/>
              </a:xfrm>
              <a:prstGeom prst="rect">
                <a:avLst/>
              </a:prstGeom>
              <a:blipFill>
                <a:blip r:embed="rId2"/>
                <a:stretch>
                  <a:fillRect l="-1020" t="-972" r="-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12169792" cy="1094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Constant volume process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013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6304" y="4616824"/>
            <a:ext cx="9445931" cy="224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Some processes have special names.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Adiabatic = no heat transfer, either well insulated or very fast.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Closed cycle means final state = initial state, including internal energy.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Free expansion cannot be shown on a pressure-volume diagram because the pressure is not well defined during the process.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12169792" cy="1094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First Law of Thermodynamics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496" b="6307"/>
          <a:stretch/>
        </p:blipFill>
        <p:spPr>
          <a:xfrm>
            <a:off x="256404" y="1138516"/>
            <a:ext cx="8507338" cy="3146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50" y="1873452"/>
            <a:ext cx="2751889" cy="32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2098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Topics for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1" cy="47584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First Law of Thermodynamics (18-5)</a:t>
            </a:r>
          </a:p>
          <a:p>
            <a:r>
              <a:rPr lang="en-US" sz="3600" dirty="0" smtClean="0"/>
              <a:t>Avogadro’s number (19-1)</a:t>
            </a:r>
          </a:p>
          <a:p>
            <a:r>
              <a:rPr lang="en-US" sz="3600" dirty="0" smtClean="0"/>
              <a:t>Ideal gases (19-2)</a:t>
            </a:r>
          </a:p>
        </p:txBody>
      </p:sp>
    </p:spTree>
    <p:extLst>
      <p:ext uri="{BB962C8B-B14F-4D97-AF65-F5344CB8AC3E}">
        <p14:creationId xmlns:p14="http://schemas.microsoft.com/office/powerpoint/2010/main" val="3911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6304" y="1069010"/>
            <a:ext cx="7968096" cy="56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Every system has some internal energy =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You can change the internal energy either by adding/removing heat to/from the system (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) or by having the system do mechanical work (</a:t>
            </a:r>
            <a:r>
              <a:rPr lang="en-US" altLang="en-US" i="1" dirty="0" smtClean="0"/>
              <a:t>W</a:t>
            </a:r>
            <a:r>
              <a:rPr lang="en-US" altLang="en-US" dirty="0" smtClean="0"/>
              <a:t>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The first law of thermodynamics is</a:t>
            </a:r>
          </a:p>
          <a:p>
            <a:pPr marL="0" indent="0" algn="ctr" eaLnBrk="1" hangingPunct="1"/>
            <a:r>
              <a:rPr lang="el-GR" altLang="en-US" dirty="0" smtClean="0"/>
              <a:t>Δ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– </a:t>
            </a:r>
            <a:r>
              <a:rPr lang="en-US" altLang="en-US" i="1" dirty="0" smtClean="0"/>
              <a:t>W</a:t>
            </a:r>
            <a:r>
              <a:rPr lang="en-US" altLang="en-US" dirty="0" smtClean="0"/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Heat </a:t>
            </a:r>
            <a:r>
              <a:rPr lang="en-US" altLang="en-US" b="1" i="1" dirty="0" smtClean="0"/>
              <a:t>added to</a:t>
            </a:r>
            <a:r>
              <a:rPr lang="en-US" altLang="en-US" dirty="0" smtClean="0"/>
              <a:t> the system (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) increases its internal energy.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Heat </a:t>
            </a:r>
            <a:r>
              <a:rPr lang="en-US" altLang="en-US" b="1" i="1" dirty="0" smtClean="0"/>
              <a:t>removed from</a:t>
            </a:r>
            <a:r>
              <a:rPr lang="en-US" altLang="en-US" dirty="0" smtClean="0"/>
              <a:t> </a:t>
            </a:r>
            <a:r>
              <a:rPr lang="en-US" altLang="en-US" dirty="0"/>
              <a:t>the system (</a:t>
            </a:r>
            <a:r>
              <a:rPr lang="en-US" altLang="en-US" i="1" dirty="0"/>
              <a:t>Q</a:t>
            </a:r>
            <a:r>
              <a:rPr lang="en-US" altLang="en-US" dirty="0"/>
              <a:t>) </a:t>
            </a:r>
            <a:r>
              <a:rPr lang="en-US" altLang="en-US" dirty="0" smtClean="0"/>
              <a:t>decreases </a:t>
            </a:r>
            <a:r>
              <a:rPr lang="en-US" altLang="en-US" dirty="0"/>
              <a:t>its internal energy</a:t>
            </a:r>
            <a:r>
              <a:rPr lang="en-US" altLang="en-US" dirty="0" smtClean="0"/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Work done </a:t>
            </a:r>
            <a:r>
              <a:rPr lang="en-US" altLang="en-US" b="1" i="1" dirty="0" smtClean="0"/>
              <a:t>by</a:t>
            </a:r>
            <a:r>
              <a:rPr lang="en-US" altLang="en-US" dirty="0" smtClean="0"/>
              <a:t> the system (</a:t>
            </a:r>
            <a:r>
              <a:rPr lang="en-US" altLang="en-US" i="1" dirty="0" smtClean="0"/>
              <a:t>W</a:t>
            </a:r>
            <a:r>
              <a:rPr lang="en-US" altLang="en-US" dirty="0" smtClean="0"/>
              <a:t>) decreases its internal energy.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Work done </a:t>
            </a:r>
            <a:r>
              <a:rPr lang="en-US" altLang="en-US" b="1" i="1" dirty="0" smtClean="0"/>
              <a:t>on</a:t>
            </a:r>
            <a:r>
              <a:rPr lang="en-US" altLang="en-US" dirty="0" smtClean="0"/>
              <a:t> </a:t>
            </a:r>
            <a:r>
              <a:rPr lang="en-US" altLang="en-US" dirty="0"/>
              <a:t>the system (</a:t>
            </a:r>
            <a:r>
              <a:rPr lang="en-US" altLang="en-US" i="1" dirty="0"/>
              <a:t>W</a:t>
            </a:r>
            <a:r>
              <a:rPr lang="en-US" altLang="en-US" dirty="0"/>
              <a:t>) </a:t>
            </a:r>
            <a:r>
              <a:rPr lang="en-US" altLang="en-US" dirty="0" smtClean="0"/>
              <a:t>increases </a:t>
            </a:r>
            <a:r>
              <a:rPr lang="en-US" altLang="en-US" dirty="0"/>
              <a:t>its internal energy.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In differential form: </a:t>
            </a:r>
            <a:r>
              <a:rPr lang="en-US" altLang="en-US" i="1" dirty="0" err="1" smtClean="0"/>
              <a:t>dE</a:t>
            </a:r>
            <a:r>
              <a:rPr lang="en-US" altLang="en-US" dirty="0" smtClean="0"/>
              <a:t> = </a:t>
            </a:r>
            <a:r>
              <a:rPr lang="en-US" altLang="en-US" i="1" dirty="0" err="1" smtClean="0"/>
              <a:t>dQ</a:t>
            </a:r>
            <a:r>
              <a:rPr lang="en-US" altLang="en-US" dirty="0" smtClean="0"/>
              <a:t> – </a:t>
            </a:r>
            <a:r>
              <a:rPr lang="en-US" altLang="en-US" i="1" dirty="0" err="1" smtClean="0"/>
              <a:t>dW</a:t>
            </a:r>
            <a:r>
              <a:rPr lang="en-US" altLang="en-US" dirty="0" smtClean="0"/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Do demo 4B60.10 - Work Into Heat - Lead </a:t>
            </a:r>
            <a:r>
              <a:rPr lang="en-US" altLang="en-US" dirty="0" smtClean="0"/>
              <a:t>Shot</a:t>
            </a:r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12169792" cy="1094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First Law of Thermodynamics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400" y="1313520"/>
            <a:ext cx="4077600" cy="48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146304" y="1069010"/>
                <a:ext cx="7968096" cy="5609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Work is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altLang="en-US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err="1" smtClean="0"/>
                  <a:t>Thermodynamicists</a:t>
                </a:r>
                <a:r>
                  <a:rPr lang="en-US" altLang="en-US" dirty="0" smtClean="0"/>
                  <a:t> are very fond of gases in pistons.  For piston containing gas, the force on the piston is </a:t>
                </a:r>
                <a:r>
                  <a:rPr lang="en-US" altLang="en-US" i="1" dirty="0" smtClean="0"/>
                  <a:t>F</a:t>
                </a:r>
                <a:r>
                  <a:rPr lang="en-US" altLang="en-US" dirty="0" smtClean="0"/>
                  <a:t> = </a:t>
                </a:r>
                <a:r>
                  <a:rPr lang="en-US" altLang="en-US" i="1" dirty="0" err="1" smtClean="0"/>
                  <a:t>pA</a:t>
                </a:r>
                <a:r>
                  <a:rPr lang="en-US" altLang="en-US" dirty="0" smtClean="0"/>
                  <a:t>, where </a:t>
                </a:r>
                <a:r>
                  <a:rPr lang="en-US" altLang="en-US" i="1" dirty="0" smtClean="0"/>
                  <a:t>A</a:t>
                </a:r>
                <a:r>
                  <a:rPr lang="en-US" altLang="en-US" dirty="0" smtClean="0"/>
                  <a:t> is the area of the piston.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Work is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𝑝𝐴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𝑑𝑉</m:t>
                    </m:r>
                  </m:oMath>
                </a14:m>
                <a:endParaRPr lang="en-US" altLang="en-US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Change in volume = </a:t>
                </a:r>
                <a:r>
                  <a:rPr lang="en-US" altLang="en-US" i="1" dirty="0" err="1" smtClean="0"/>
                  <a:t>dV</a:t>
                </a:r>
                <a:r>
                  <a:rPr lang="en-US" altLang="en-US" dirty="0" smtClean="0"/>
                  <a:t>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If we go from an initial volume to a final volume, the work done by the gas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𝑑𝑊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p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dirty="0" smtClean="0"/>
                  <a:t>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Note that the pressure may vary as the volume varies.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A “process” is a particular choice of pressure versus volume.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04" y="1069010"/>
                <a:ext cx="7968096" cy="5609696"/>
              </a:xfrm>
              <a:prstGeom prst="rect">
                <a:avLst/>
              </a:prstGeom>
              <a:blipFill>
                <a:blip r:embed="rId2"/>
                <a:stretch>
                  <a:fillRect l="-995" r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12169792" cy="1094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First Law of Thermodynamics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00" y="1313520"/>
            <a:ext cx="4077600" cy="48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146304" y="5002306"/>
                <a:ext cx="11283696" cy="18556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We </a:t>
                </a:r>
                <a:r>
                  <a:rPr lang="en-US" altLang="en-US" dirty="0"/>
                  <a:t>s</a:t>
                </a:r>
                <a:r>
                  <a:rPr lang="en-US" altLang="en-US" dirty="0" smtClean="0"/>
                  <a:t>how the process as a curve on a plot of pressure versus volume.  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W</a:t>
                </a:r>
                <a:r>
                  <a:rPr lang="en-US" altLang="en-US" dirty="0" smtClean="0"/>
                  <a:t>ork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altLang="en-US" dirty="0" smtClean="0"/>
                  <a:t> is then the integral under the curve – as long as </a:t>
                </a:r>
                <a:r>
                  <a:rPr lang="en-US" altLang="en-US" i="1" dirty="0" smtClean="0"/>
                  <a:t>V</a:t>
                </a:r>
                <a:r>
                  <a:rPr lang="en-US" altLang="en-US" i="1" baseline="-25000" dirty="0" smtClean="0"/>
                  <a:t>i</a:t>
                </a:r>
                <a:r>
                  <a:rPr lang="en-US" altLang="en-US" dirty="0" smtClean="0"/>
                  <a:t> &lt; </a:t>
                </a:r>
                <a:r>
                  <a:rPr lang="en-US" altLang="en-US" i="1" dirty="0" err="1" smtClean="0"/>
                  <a:t>V</a:t>
                </a:r>
                <a:r>
                  <a:rPr lang="en-US" altLang="en-US" i="1" baseline="-25000" dirty="0" err="1" smtClean="0"/>
                  <a:t>f</a:t>
                </a:r>
                <a:r>
                  <a:rPr lang="en-US" altLang="en-US" dirty="0"/>
                  <a:t> </a:t>
                </a:r>
                <a:endParaRPr lang="en-US" altLang="en-US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Different processes can produce different amounts of work, even if the end points are the same.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04" y="5002306"/>
                <a:ext cx="11283696" cy="1855694"/>
              </a:xfrm>
              <a:prstGeom prst="rect">
                <a:avLst/>
              </a:prstGeom>
              <a:blipFill>
                <a:blip r:embed="rId2"/>
                <a:stretch>
                  <a:fillRect l="-702" t="-20066" b="-46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12169792" cy="1094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First Law of Thermodynamics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6035"/>
          <a:stretch/>
        </p:blipFill>
        <p:spPr>
          <a:xfrm>
            <a:off x="226986" y="1042117"/>
            <a:ext cx="11489884" cy="36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837" t="46691" b="2851"/>
          <a:stretch/>
        </p:blipFill>
        <p:spPr>
          <a:xfrm>
            <a:off x="4589930" y="223625"/>
            <a:ext cx="7602070" cy="4231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146304" y="5002306"/>
                <a:ext cx="11283696" cy="1577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Work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altLang="en-US" dirty="0" smtClean="0"/>
                  <a:t> is negative if </a:t>
                </a:r>
                <a:r>
                  <a:rPr lang="en-US" altLang="en-US" i="1" dirty="0" smtClean="0"/>
                  <a:t>V</a:t>
                </a:r>
                <a:r>
                  <a:rPr lang="en-US" altLang="en-US" i="1" baseline="-25000" dirty="0" smtClean="0"/>
                  <a:t>i</a:t>
                </a:r>
                <a:r>
                  <a:rPr lang="en-US" altLang="en-US" dirty="0" smtClean="0"/>
                  <a:t> &gt; </a:t>
                </a:r>
                <a:r>
                  <a:rPr lang="en-US" altLang="en-US" i="1" dirty="0" err="1" smtClean="0"/>
                  <a:t>V</a:t>
                </a:r>
                <a:r>
                  <a:rPr lang="en-US" altLang="en-US" i="1" baseline="-25000" dirty="0" err="1" smtClean="0"/>
                  <a:t>f</a:t>
                </a:r>
                <a:r>
                  <a:rPr lang="en-US" altLang="en-US" dirty="0"/>
                  <a:t> </a:t>
                </a:r>
                <a:endParaRPr lang="en-US" altLang="en-US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We can have a cyclic process, one that returns to the starting point, that does net work (of either sign).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04" y="5002306"/>
                <a:ext cx="11283696" cy="1577788"/>
              </a:xfrm>
              <a:prstGeom prst="rect">
                <a:avLst/>
              </a:prstGeom>
              <a:blipFill>
                <a:blip r:embed="rId3"/>
                <a:stretch>
                  <a:fillRect l="-702" t="-468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4989063" cy="18472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First Law of Thermodynamics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05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13" y="1369054"/>
            <a:ext cx="10248029" cy="5006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A </a:t>
            </a:r>
            <a:r>
              <a:rPr lang="en-US" altLang="en-US" dirty="0"/>
              <a:t>gas is enclosed in a cylinder by a piston.  The volume of the gas is then reduced to one half its original value by applying a force to the piston.  Which one of the following statements concerning the internal energy of the gas is </a:t>
            </a:r>
            <a:r>
              <a:rPr lang="en-US" altLang="en-US" dirty="0" smtClean="0"/>
              <a:t>true?</a:t>
            </a:r>
          </a:p>
          <a:p>
            <a:pPr marL="514350" indent="-514350">
              <a:buAutoNum type="alphaUcParenR"/>
            </a:pPr>
            <a:r>
              <a:rPr lang="en-US" altLang="en-US" dirty="0" smtClean="0"/>
              <a:t>The </a:t>
            </a:r>
            <a:r>
              <a:rPr lang="en-US" altLang="en-US" dirty="0"/>
              <a:t>internal energy of the gas will </a:t>
            </a:r>
            <a:r>
              <a:rPr lang="en-US" altLang="en-US" dirty="0" smtClean="0"/>
              <a:t>decrease.</a:t>
            </a:r>
          </a:p>
          <a:p>
            <a:pPr marL="514350" indent="-514350">
              <a:buAutoNum type="alphaUcParenR"/>
            </a:pPr>
            <a:r>
              <a:rPr lang="en-US" altLang="en-US" dirty="0" smtClean="0"/>
              <a:t>The </a:t>
            </a:r>
            <a:r>
              <a:rPr lang="en-US" altLang="en-US" dirty="0"/>
              <a:t>internal energy of the gas will </a:t>
            </a:r>
            <a:r>
              <a:rPr lang="en-US" altLang="en-US" dirty="0" smtClean="0"/>
              <a:t>increase.</a:t>
            </a:r>
          </a:p>
          <a:p>
            <a:pPr marL="514350" indent="-514350">
              <a:buAutoNum type="alphaUcParenR"/>
            </a:pPr>
            <a:r>
              <a:rPr lang="en-US" altLang="en-US" dirty="0" smtClean="0"/>
              <a:t>The </a:t>
            </a:r>
            <a:r>
              <a:rPr lang="en-US" altLang="en-US" dirty="0"/>
              <a:t>internal energy of the gas will neither increase nor </a:t>
            </a:r>
            <a:r>
              <a:rPr lang="en-US" altLang="en-US" dirty="0" smtClean="0"/>
              <a:t>decrease.</a:t>
            </a:r>
          </a:p>
          <a:p>
            <a:pPr marL="514350" indent="-514350">
              <a:buAutoNum type="alphaUcParenR"/>
            </a:pPr>
            <a:r>
              <a:rPr lang="en-US" altLang="en-US" dirty="0" smtClean="0"/>
              <a:t>The </a:t>
            </a:r>
            <a:r>
              <a:rPr lang="en-US" altLang="en-US" dirty="0"/>
              <a:t>internal energy of the gas will equal the work done in moving the </a:t>
            </a:r>
            <a:r>
              <a:rPr lang="en-US" altLang="en-US" dirty="0" smtClean="0"/>
              <a:t>piston.</a:t>
            </a:r>
          </a:p>
          <a:p>
            <a:pPr marL="514350" indent="-514350">
              <a:buAutoNum type="alphaUcParenR"/>
            </a:pPr>
            <a:r>
              <a:rPr lang="en-US" altLang="en-US" dirty="0" smtClean="0"/>
              <a:t>The </a:t>
            </a:r>
            <a:r>
              <a:rPr lang="en-US" altLang="en-US" dirty="0"/>
              <a:t>internal energy of the gas may increase, decrease, or remain the same depending on the amount of heat that is gained or lost by the gas.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107258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First Law of Thermodynamics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271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225807" y="1419993"/>
                <a:ext cx="7926278" cy="4491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To understand the behavior of objects in terms of atoms, we need to know the number of atoms in the objects.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That number tends to be really big, rather than counting individual atoms, we count them in “moles”.</a:t>
                </a:r>
                <a:endParaRPr lang="en-US" altLang="en-US" dirty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One mole </a:t>
                </a:r>
                <a:r>
                  <a:rPr lang="en-US" altLang="en-US" dirty="0" smtClean="0"/>
                  <a:t>is defined as the number </a:t>
                </a:r>
                <a:r>
                  <a:rPr lang="en-US" altLang="en-US" dirty="0"/>
                  <a:t>of atoms in </a:t>
                </a:r>
                <a:r>
                  <a:rPr lang="en-US" altLang="en-US" dirty="0" smtClean="0"/>
                  <a:t>12 grams </a:t>
                </a:r>
                <a:r>
                  <a:rPr lang="en-US" altLang="en-US" dirty="0"/>
                  <a:t>of </a:t>
                </a:r>
                <a:r>
                  <a:rPr lang="en-US" altLang="en-US" dirty="0" smtClean="0"/>
                  <a:t>carbon 12, a particular isotope of carbon.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You then need to do experiments on grams of carbon, or some other atom, to determine what the number is.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The number is “Avogadro’s number” and has a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=6.02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altLang="en-US" dirty="0" smtClean="0"/>
                  <a:t>mol.</a:t>
                </a:r>
              </a:p>
            </p:txBody>
          </p:sp>
        </mc:Choice>
        <mc:Fallback xmlns=""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807" y="1419993"/>
                <a:ext cx="7926278" cy="4491280"/>
              </a:xfrm>
              <a:prstGeom prst="rect">
                <a:avLst/>
              </a:prstGeom>
              <a:blipFill>
                <a:blip r:embed="rId2"/>
                <a:stretch>
                  <a:fillRect l="-1000" t="-1085" r="-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2208" y="406400"/>
            <a:ext cx="8475247" cy="911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Moles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6" y="2846753"/>
            <a:ext cx="2755901" cy="381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382" y="121272"/>
            <a:ext cx="3153065" cy="20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146303" y="1069010"/>
                <a:ext cx="8665187" cy="5359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It would be nice to know the relationship between pressure (</a:t>
                </a:r>
                <a:r>
                  <a:rPr lang="en-US" altLang="en-US" sz="2800" i="1" dirty="0" smtClean="0"/>
                  <a:t>p</a:t>
                </a:r>
                <a:r>
                  <a:rPr lang="en-US" altLang="en-US" sz="2800" dirty="0" smtClean="0"/>
                  <a:t>) and volume (</a:t>
                </a:r>
                <a:r>
                  <a:rPr lang="en-US" altLang="en-US" sz="2800" i="1" dirty="0" smtClean="0"/>
                  <a:t>V</a:t>
                </a:r>
                <a:r>
                  <a:rPr lang="en-US" altLang="en-US" sz="2800" dirty="0" smtClean="0"/>
                  <a:t>).</a:t>
                </a:r>
              </a:p>
              <a:p>
                <a:pPr marL="342900" indent="-3429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800" dirty="0"/>
                  <a:t>I</a:t>
                </a:r>
                <a:r>
                  <a:rPr lang="en-US" altLang="en-US" sz="2800" dirty="0" smtClean="0"/>
                  <a:t>n “ideal gas”, the molecules are like little balls – they bounce off each other but do not have any long range interactions.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The “ideal gas law” is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𝑛𝑅𝑇</m:t>
                    </m:r>
                  </m:oMath>
                </a14:m>
                <a:endParaRPr lang="en-US" altLang="en-US" sz="2800" dirty="0" smtClean="0"/>
              </a:p>
              <a:p>
                <a:pPr marL="0" indent="0" eaLnBrk="1" hangingPunct="1"/>
                <a:r>
                  <a:rPr lang="en-US" altLang="en-US" sz="2800" dirty="0" smtClean="0"/>
                  <a:t>     where </a:t>
                </a:r>
                <a:r>
                  <a:rPr lang="en-US" altLang="en-US" sz="2800" i="1" dirty="0" smtClean="0"/>
                  <a:t>n</a:t>
                </a:r>
                <a:r>
                  <a:rPr lang="en-US" altLang="en-US" sz="2800" dirty="0" smtClean="0"/>
                  <a:t> = number of moles of gas,</a:t>
                </a:r>
              </a:p>
              <a:p>
                <a:pPr marL="0" indent="0" eaLnBrk="1" hangingPunct="1"/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   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=</a:t>
                </a:r>
                <a:r>
                  <a:rPr lang="en-US" altLang="en-US" sz="2800" dirty="0" smtClean="0"/>
                  <a:t> temperature (in Kelvin),</a:t>
                </a:r>
              </a:p>
              <a:p>
                <a:pPr marL="0" indent="0" eaLnBrk="1" hangingPunct="1">
                  <a:spcAft>
                    <a:spcPts val="600"/>
                  </a:spcAft>
                </a:pP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    R = “gas constant” = 8.31 J/</a:t>
                </a:r>
                <a:r>
                  <a:rPr lang="en-US" altLang="en-US" sz="2800" dirty="0" err="1" smtClean="0"/>
                  <a:t>mol∙K</a:t>
                </a:r>
                <a:r>
                  <a:rPr lang="en-US" altLang="en-US" sz="2800" dirty="0" smtClean="0"/>
                  <a:t>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Also have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𝑁𝑘𝑇</m:t>
                    </m:r>
                  </m:oMath>
                </a14:m>
                <a:endParaRPr lang="en-US" altLang="en-US" sz="2800" b="0" dirty="0" smtClean="0"/>
              </a:p>
              <a:p>
                <a:pPr marL="0" indent="0" eaLnBrk="1" hangingPunct="1"/>
                <a:r>
                  <a:rPr lang="en-US" altLang="en-US" sz="2800" dirty="0" smtClean="0"/>
                  <a:t>     </a:t>
                </a:r>
                <a:r>
                  <a:rPr lang="en-US" altLang="en-US" sz="2800" dirty="0"/>
                  <a:t>where </a:t>
                </a:r>
                <a:r>
                  <a:rPr lang="en-US" altLang="en-US" sz="2800" i="1" dirty="0" smtClean="0"/>
                  <a:t>N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= number of </a:t>
                </a:r>
                <a:r>
                  <a:rPr lang="en-US" altLang="en-US" sz="2800" dirty="0" smtClean="0"/>
                  <a:t>atoms </a:t>
                </a:r>
                <a:r>
                  <a:rPr lang="en-US" altLang="en-US" sz="2800" dirty="0"/>
                  <a:t>of gas,</a:t>
                </a:r>
              </a:p>
              <a:p>
                <a:pPr marL="0" indent="0" eaLnBrk="1" hangingPunct="1"/>
                <a:r>
                  <a:rPr lang="en-US" altLang="en-US" sz="2800" dirty="0"/>
                  <a:t>     </a:t>
                </a:r>
                <a:r>
                  <a:rPr lang="en-US" altLang="en-US" sz="2800" i="1" dirty="0" smtClean="0"/>
                  <a:t>k = </a:t>
                </a:r>
                <a:r>
                  <a:rPr lang="en-US" altLang="en-US" sz="2800" dirty="0" smtClean="0"/>
                  <a:t>“Boltzmann </a:t>
                </a:r>
                <a:r>
                  <a:rPr lang="en-US" altLang="en-US" sz="2800" dirty="0"/>
                  <a:t>constant”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03" y="1069010"/>
                <a:ext cx="8665187" cy="5359499"/>
              </a:xfrm>
              <a:prstGeom prst="rect">
                <a:avLst/>
              </a:prstGeom>
              <a:blipFill>
                <a:blip r:embed="rId2"/>
                <a:stretch>
                  <a:fillRect l="-1267" t="-1136" b="-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2208" y="223625"/>
            <a:ext cx="12169792" cy="1094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Ideal Gases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709" y="3158179"/>
            <a:ext cx="4724399" cy="34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24597</TotalTime>
  <Words>818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Announcements</vt:lpstr>
      <vt:lpstr>Topics for Today</vt:lpstr>
      <vt:lpstr>PowerPoint Presentation</vt:lpstr>
      <vt:lpstr>PowerPoint Presentation</vt:lpstr>
      <vt:lpstr>PowerPoint Presentation</vt:lpstr>
      <vt:lpstr>PowerPoint Presentation</vt:lpstr>
      <vt:lpstr>First Law of Thermodynamics</vt:lpstr>
      <vt:lpstr>PowerPoint Presentation</vt:lpstr>
      <vt:lpstr>PowerPoint Presentation</vt:lpstr>
      <vt:lpstr>Ideal Gas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kaaret</dc:creator>
  <cp:lastModifiedBy>kaaret</cp:lastModifiedBy>
  <cp:revision>514</cp:revision>
  <cp:lastPrinted>2016-04-30T03:29:11Z</cp:lastPrinted>
  <dcterms:created xsi:type="dcterms:W3CDTF">2016-02-12T20:01:43Z</dcterms:created>
  <dcterms:modified xsi:type="dcterms:W3CDTF">2016-04-30T03:29:16Z</dcterms:modified>
</cp:coreProperties>
</file>