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2" r:id="rId2"/>
    <p:sldId id="257" r:id="rId3"/>
    <p:sldId id="258" r:id="rId4"/>
    <p:sldId id="264" r:id="rId5"/>
    <p:sldId id="289" r:id="rId6"/>
    <p:sldId id="279" r:id="rId7"/>
    <p:sldId id="265" r:id="rId8"/>
    <p:sldId id="266" r:id="rId9"/>
    <p:sldId id="280" r:id="rId10"/>
    <p:sldId id="267" r:id="rId11"/>
    <p:sldId id="269" r:id="rId12"/>
    <p:sldId id="259" r:id="rId13"/>
    <p:sldId id="260" r:id="rId14"/>
    <p:sldId id="261" r:id="rId15"/>
    <p:sldId id="262" r:id="rId16"/>
    <p:sldId id="268" r:id="rId17"/>
    <p:sldId id="288" r:id="rId18"/>
    <p:sldId id="281" r:id="rId19"/>
    <p:sldId id="283" r:id="rId20"/>
    <p:sldId id="287" r:id="rId21"/>
    <p:sldId id="284" r:id="rId22"/>
    <p:sldId id="285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5F7383"/>
    <a:srgbClr val="663300"/>
    <a:srgbClr val="FFCCCC"/>
    <a:srgbClr val="FF99CC"/>
    <a:srgbClr val="00CC99"/>
    <a:srgbClr val="3366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3" autoAdjust="0"/>
  </p:normalViewPr>
  <p:slideViewPr>
    <p:cSldViewPr snapToGrid="0" showGuides="1">
      <p:cViewPr varScale="1">
        <p:scale>
          <a:sx n="108" d="100"/>
          <a:sy n="108" d="100"/>
        </p:scale>
        <p:origin x="1098" y="102"/>
      </p:cViewPr>
      <p:guideLst>
        <p:guide orient="horz" pos="215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9228C6-C91D-45B9-A311-E0E2C2DB5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93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2EEEBD-AB20-4D66-A419-8F7E4A0C1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51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8F7C7A-6244-4968-9E45-D1EA7A81404E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8416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7435F-3A5C-474E-80EC-2FE4613259EE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054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249AF6-33B9-4D9C-AD47-6BE0F2834BB1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1726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179A6C-D4FD-41D2-9AD6-B1EFD05A197F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9338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72F97F-3D4C-4976-B473-606E19353C48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26829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3EF624-3C25-4E3D-9DCD-592DE4101292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690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27254B-6539-4208-9C01-64AA28E736B8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9383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597653-1850-4E8D-B6B7-0A5EFF78B068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38292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75A922-AC52-497F-9E5C-7B7A4DFBEA59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38990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DA7A1C-A6E4-41E1-90CF-8EBFFB88B779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1650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6C87E8-B60E-425B-BD46-B4DD4D78F0EE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2645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4BD639-1177-45F7-8A04-840D866F9E31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716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F52A7C-BEF5-4277-BFC2-60CF91F48BE1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7046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3FFCA0-E262-45DA-B7D7-8960C3B2DCA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007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B402CC-A3F8-4A9D-BF97-80F19EA34191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472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56753A-0090-4D04-BA9D-118A554BBAAA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7995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A0481DC-E810-4983-BAF5-CAC7D8E86ED5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4050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AB4EC01-A444-4C2C-9AA6-A9E5C3848699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911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C8C30C-EF59-411B-8D0B-33562B7A4863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1485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49FE82-1255-4536-B2EB-F18793338EB6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513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FE824-618D-4865-9D31-255C384A6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3D5E4-5AF6-4DC5-AA11-C1D92FE6A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2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A6551-13BD-4D8E-9075-E23A5C516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7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63E7A-3400-442B-85C0-95275ECC8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94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8320D-5F77-4B47-B7F7-18A5B5FEB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95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CDE70-29C1-4E55-B681-9A20F996F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1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152F-1523-4462-A6A4-058B67ABF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2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5BE25-2073-46F7-86FF-88EFA01EA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2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06D30-D56C-4539-9325-2BFBB7BF9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E9F2D-E557-44F4-B403-23185463B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6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C00A-2A87-4DFF-A609-599618ACA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7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17113-4F11-47E7-8D85-326BE680E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2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9D4B8-0C0F-42F9-93C6-BE777437A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8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EAB-69F5-49AB-9BFD-84072AE8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6D4867-B2C5-4E1A-ADFA-2C0A1208F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" y="0"/>
            <a:ext cx="9124950" cy="969264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L-10(M-9) torque </a:t>
            </a:r>
            <a:r>
              <a:rPr lang="en-US" altLang="en-US" sz="4000" u="sng" dirty="0" smtClean="0"/>
              <a:t>and rotational inertia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080645"/>
            <a:ext cx="8229600" cy="2768980"/>
          </a:xfrm>
        </p:spPr>
        <p:txBody>
          <a:bodyPr/>
          <a:lstStyle/>
          <a:p>
            <a:r>
              <a:rPr lang="en-US" sz="2800" dirty="0" smtClean="0"/>
              <a:t>We consider the rotation of </a:t>
            </a:r>
            <a:r>
              <a:rPr lang="en-US" sz="2800" i="1" dirty="0" smtClean="0">
                <a:solidFill>
                  <a:srgbClr val="FF0000"/>
                </a:solidFill>
              </a:rPr>
              <a:t>rigid bodies</a:t>
            </a:r>
            <a:r>
              <a:rPr lang="en-US" sz="2800" dirty="0" smtClean="0"/>
              <a:t>. A rigid body is an extended object in which the mass is distributed spatially.</a:t>
            </a:r>
          </a:p>
          <a:p>
            <a:r>
              <a:rPr lang="en-US" sz="2800" dirty="0" smtClean="0"/>
              <a:t>Where should a force be applied to make it rotate (spin)? The same force applied at </a:t>
            </a:r>
            <a:r>
              <a:rPr lang="en-US" sz="2800" i="1" dirty="0" smtClean="0"/>
              <a:t>different</a:t>
            </a:r>
            <a:r>
              <a:rPr lang="en-US" sz="2800" dirty="0" smtClean="0"/>
              <a:t> locations produces </a:t>
            </a:r>
            <a:r>
              <a:rPr lang="en-US" sz="2800" i="1" dirty="0" smtClean="0"/>
              <a:t>different </a:t>
            </a:r>
            <a:r>
              <a:rPr lang="en-US" sz="2800" dirty="0" smtClean="0"/>
              <a:t>results.</a:t>
            </a:r>
            <a:endParaRPr lang="en-US" sz="2800" dirty="0"/>
          </a:p>
        </p:txBody>
      </p:sp>
      <p:sp>
        <p:nvSpPr>
          <p:cNvPr id="20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B99B73-16A9-4C18-9F6B-B456E14080E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72000" y="5811012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AXLE</a:t>
            </a: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 rot="10800000">
            <a:off x="7627174" y="5023271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 rot="5400000">
            <a:off x="4121150" y="4365054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 rot="16200000">
            <a:off x="6729412" y="5812854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00B050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593725" y="4947866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 rot="5400000">
            <a:off x="2646362" y="4392042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00B050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" name="Group 28"/>
          <p:cNvGrpSpPr/>
          <p:nvPr/>
        </p:nvGrpSpPr>
        <p:grpSpPr>
          <a:xfrm>
            <a:off x="1655758" y="4828576"/>
            <a:ext cx="5867400" cy="847725"/>
            <a:chOff x="1327150" y="5011738"/>
            <a:chExt cx="5867400" cy="847725"/>
          </a:xfrm>
        </p:grpSpPr>
        <p:grpSp>
          <p:nvGrpSpPr>
            <p:cNvPr id="28" name="Group 27"/>
            <p:cNvGrpSpPr/>
            <p:nvPr/>
          </p:nvGrpSpPr>
          <p:grpSpPr>
            <a:xfrm>
              <a:off x="1421604" y="5300890"/>
              <a:ext cx="5699125" cy="344487"/>
              <a:chOff x="1397000" y="5289551"/>
              <a:chExt cx="5699125" cy="344487"/>
            </a:xfrm>
          </p:grpSpPr>
          <p:sp>
            <p:nvSpPr>
              <p:cNvPr id="75786" name="AutoShape 10"/>
              <p:cNvSpPr>
                <a:spLocks noChangeArrowheads="1"/>
              </p:cNvSpPr>
              <p:nvPr/>
            </p:nvSpPr>
            <p:spPr bwMode="auto">
              <a:xfrm rot="5400000">
                <a:off x="4074319" y="2612232"/>
                <a:ext cx="344487" cy="5699125"/>
              </a:xfrm>
              <a:prstGeom prst="can">
                <a:avLst>
                  <a:gd name="adj" fmla="val 140546"/>
                </a:avLst>
              </a:pr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5787" name="Oval 11"/>
              <p:cNvSpPr>
                <a:spLocks noChangeArrowheads="1"/>
              </p:cNvSpPr>
              <p:nvPr/>
            </p:nvSpPr>
            <p:spPr bwMode="auto">
              <a:xfrm>
                <a:off x="4133850" y="5364163"/>
                <a:ext cx="176213" cy="17621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5792" name="Group 16"/>
            <p:cNvGrpSpPr>
              <a:grpSpLocks/>
            </p:cNvGrpSpPr>
            <p:nvPr/>
          </p:nvGrpSpPr>
          <p:grpSpPr bwMode="auto">
            <a:xfrm>
              <a:off x="1327150" y="5011738"/>
              <a:ext cx="5867400" cy="847725"/>
              <a:chOff x="792" y="3066"/>
              <a:chExt cx="3696" cy="534"/>
            </a:xfrm>
          </p:grpSpPr>
          <p:sp>
            <p:nvSpPr>
              <p:cNvPr id="2064" name="AutoShape 14"/>
              <p:cNvSpPr>
                <a:spLocks noChangeArrowheads="1"/>
              </p:cNvSpPr>
              <p:nvPr/>
            </p:nvSpPr>
            <p:spPr bwMode="auto">
              <a:xfrm rot="-5400000">
                <a:off x="732" y="3132"/>
                <a:ext cx="528" cy="408"/>
              </a:xfrm>
              <a:prstGeom prst="can">
                <a:avLst>
                  <a:gd name="adj" fmla="val 25000"/>
                </a:avLst>
              </a:prstGeom>
              <a:solidFill>
                <a:srgbClr val="66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5" name="AutoShape 15"/>
              <p:cNvSpPr>
                <a:spLocks noChangeArrowheads="1"/>
              </p:cNvSpPr>
              <p:nvPr/>
            </p:nvSpPr>
            <p:spPr bwMode="auto">
              <a:xfrm rot="5400000">
                <a:off x="4020" y="3126"/>
                <a:ext cx="528" cy="408"/>
              </a:xfrm>
              <a:prstGeom prst="can">
                <a:avLst>
                  <a:gd name="adj" fmla="val 25000"/>
                </a:avLst>
              </a:prstGeom>
              <a:solidFill>
                <a:srgbClr val="66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26" name="Freeform 25"/>
          <p:cNvSpPr/>
          <p:nvPr/>
        </p:nvSpPr>
        <p:spPr>
          <a:xfrm>
            <a:off x="4562284" y="5614416"/>
            <a:ext cx="941832" cy="649224"/>
          </a:xfrm>
          <a:custGeom>
            <a:avLst/>
            <a:gdLst>
              <a:gd name="connsiteX0" fmla="*/ 0 w 941832"/>
              <a:gd name="connsiteY0" fmla="*/ 0 h 649224"/>
              <a:gd name="connsiteX1" fmla="*/ 0 w 941832"/>
              <a:gd name="connsiteY1" fmla="*/ 649224 h 649224"/>
              <a:gd name="connsiteX2" fmla="*/ 941832 w 941832"/>
              <a:gd name="connsiteY2" fmla="*/ 649224 h 649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832" h="649224">
                <a:moveTo>
                  <a:pt x="0" y="0"/>
                </a:moveTo>
                <a:lnTo>
                  <a:pt x="0" y="649224"/>
                </a:lnTo>
                <a:lnTo>
                  <a:pt x="941832" y="649224"/>
                </a:ln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uiExpand="1" build="p"/>
      <p:bldP spid="75780" grpId="0"/>
      <p:bldP spid="75781" grpId="0" animBg="1"/>
      <p:bldP spid="75782" grpId="0" animBg="1"/>
      <p:bldP spid="75783" grpId="0" animBg="1"/>
      <p:bldP spid="75784" grpId="0" animBg="1"/>
      <p:bldP spid="75789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Equilibrium</a:t>
            </a: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73038" y="1409700"/>
            <a:ext cx="4398962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To ensure that an object does not accelerate or rotate two conditions must be met: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>
                <a:solidFill>
                  <a:srgbClr val="0000FF"/>
                </a:solidFill>
                <a:sym typeface="Wingdings" pitchFamily="2" charset="2"/>
              </a:rPr>
              <a:t> net force =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sym typeface="Wingdings" pitchFamily="2" charset="2"/>
              </a:rPr>
              <a:t>net torque = 0</a:t>
            </a:r>
            <a:r>
              <a:rPr lang="en-US" altLang="en-US" sz="3200" dirty="0" smtClean="0">
                <a:sym typeface="Wingdings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Wingdings" pitchFamily="2" charset="2"/>
              </a:rPr>
              <a:t>this results in the practical  4-1 “ladder rule”</a:t>
            </a:r>
            <a:endParaRPr lang="en-US" altLang="en-US" dirty="0" smtClean="0"/>
          </a:p>
        </p:txBody>
      </p:sp>
      <p:pic>
        <p:nvPicPr>
          <p:cNvPr id="21514" name="Picture 10" descr="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65713" y="2132013"/>
            <a:ext cx="3062287" cy="367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7" name="Picture 13" descr="hom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376638">
            <a:off x="6373813" y="1490663"/>
            <a:ext cx="427037" cy="928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21" name="Picture 17" descr="hom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25" y="4826000"/>
            <a:ext cx="427038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1C3460-8114-4425-B7A2-4B9E5B5DA38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3123 C 0.00625 0.05991 0.01164 0.0886 0.01875 0.11057 C 0.02587 0.13255 0.04098 0.14504 0.04375 0.16285 C 0.04653 0.18066 0.03177 0.19547 0.03542 0.21721 C 0.03907 0.23873 0.05278 0.27088 0.06528 0.2917 C 0.07778 0.31252 0.09167 0.33542 0.11042 0.34236 C 0.12917 0.3493 0.15834 0.3331 0.1783 0.33287 C 0.19827 0.33264 0.21441 0.33657 0.23073 0.34074 " pathEditMode="relative" rAng="0" ptsTypes="aaaaaaaA">
                                      <p:cBhvr>
                                        <p:cTn id="34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93" y="1589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When is an object stable?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7" y="1544638"/>
            <a:ext cx="4586288" cy="432911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you can tip it over a bit and it doesn’t fall</a:t>
            </a:r>
          </a:p>
          <a:p>
            <a:pPr eaLnBrk="1" hangingPunct="1"/>
            <a:r>
              <a:rPr lang="en-US" altLang="en-US" dirty="0" smtClean="0"/>
              <a:t>The object may wobble a bit but it eventually stops and settles down to its upright position.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2292" name="Line 7"/>
          <p:cNvSpPr>
            <a:spLocks noChangeShapeType="1"/>
          </p:cNvSpPr>
          <p:nvPr/>
        </p:nvSpPr>
        <p:spPr bwMode="auto">
          <a:xfrm>
            <a:off x="4830763" y="4279900"/>
            <a:ext cx="31861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AutoShape 8"/>
          <p:cNvSpPr>
            <a:spLocks noChangeArrowheads="1"/>
          </p:cNvSpPr>
          <p:nvPr/>
        </p:nvSpPr>
        <p:spPr bwMode="auto">
          <a:xfrm>
            <a:off x="5210175" y="1471613"/>
            <a:ext cx="719138" cy="600075"/>
          </a:xfrm>
          <a:prstGeom prst="rightArrow">
            <a:avLst>
              <a:gd name="adj1" fmla="val 50000"/>
              <a:gd name="adj2" fmla="val 2996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5919788" y="1509713"/>
            <a:ext cx="128587" cy="272415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908675" y="1508125"/>
            <a:ext cx="682625" cy="27336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262563" y="4549775"/>
            <a:ext cx="2608262" cy="822325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A thinner object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easier to topple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5637213" y="1479550"/>
            <a:ext cx="646112" cy="2771775"/>
          </a:xfrm>
          <a:prstGeom prst="triangle">
            <a:avLst>
              <a:gd name="adj" fmla="val 50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810125" y="5773738"/>
            <a:ext cx="3556000" cy="82232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An object that is thicker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at its base is more stable</a:t>
            </a:r>
          </a:p>
        </p:txBody>
      </p:sp>
      <p:sp>
        <p:nvSpPr>
          <p:cNvPr id="122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7EF099-2648-4BF5-AF73-033898D8725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 animBg="1"/>
      <p:bldP spid="25606" grpId="0" animBg="1"/>
      <p:bldP spid="25610" grpId="0" animBg="1"/>
      <p:bldP spid="25611" grpId="0" animBg="1"/>
      <p:bldP spid="256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3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Why do tall objects tend to fall over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608138"/>
            <a:ext cx="8229600" cy="42322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Every object has a special point called the </a:t>
            </a:r>
            <a:r>
              <a:rPr lang="en-US" altLang="en-US" dirty="0" smtClean="0">
                <a:solidFill>
                  <a:srgbClr val="FF0000"/>
                </a:solidFill>
              </a:rPr>
              <a:t>center of gravity</a:t>
            </a:r>
            <a:r>
              <a:rPr lang="en-US" altLang="en-US" dirty="0" smtClean="0"/>
              <a:t> (</a:t>
            </a:r>
            <a:r>
              <a:rPr lang="en-US" altLang="en-US" dirty="0" smtClean="0">
                <a:solidFill>
                  <a:srgbClr val="FF0000"/>
                </a:solidFill>
              </a:rPr>
              <a:t>CG</a:t>
            </a:r>
            <a:r>
              <a:rPr lang="en-US" altLang="en-US" dirty="0" smtClean="0"/>
              <a:t>). The CG is usually in the center of the object.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if the center of gravity is supported, the object will not fall over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>
                <a:sym typeface="Wingdings" pitchFamily="2" charset="2"/>
              </a:rPr>
              <a:t>The lower the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CG</a:t>
            </a:r>
            <a:r>
              <a:rPr lang="en-US" altLang="en-US" dirty="0" smtClean="0">
                <a:sym typeface="Wingdings" pitchFamily="2" charset="2"/>
              </a:rPr>
              <a:t> the more </a:t>
            </a:r>
            <a:r>
              <a:rPr lang="en-US" altLang="en-US" b="1" dirty="0" smtClean="0">
                <a:sym typeface="Wingdings" pitchFamily="2" charset="2"/>
              </a:rPr>
              <a:t>stable </a:t>
            </a:r>
            <a:r>
              <a:rPr lang="en-US" altLang="en-US" dirty="0" smtClean="0">
                <a:sym typeface="Wingdings" pitchFamily="2" charset="2"/>
              </a:rPr>
              <a:t>an object is.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stable</a:t>
            </a:r>
            <a:r>
              <a:rPr lang="en-US" altLang="en-US" dirty="0" smtClean="0">
                <a:sym typeface="Wingdings" pitchFamily="2" charset="2"/>
              </a:rPr>
              <a:t>  not easy to knock over!</a:t>
            </a:r>
            <a:endParaRPr lang="en-US" altLang="en-US" dirty="0" smtClean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C5D50A-99B6-4544-936A-93D8E548CB9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0" y="4584700"/>
            <a:ext cx="4772025" cy="1327150"/>
          </a:xfrm>
          <a:prstGeom prst="parallelogram">
            <a:avLst>
              <a:gd name="adj" fmla="val 89892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317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Condition for stability </a:t>
            </a:r>
          </a:p>
        </p:txBody>
      </p:sp>
      <p:sp>
        <p:nvSpPr>
          <p:cNvPr id="14340" name="Text Box 9"/>
          <p:cNvSpPr txBox="1">
            <a:spLocks noChangeArrowheads="1"/>
          </p:cNvSpPr>
          <p:nvPr/>
        </p:nvSpPr>
        <p:spPr bwMode="auto">
          <a:xfrm>
            <a:off x="5105400" y="2522597"/>
            <a:ext cx="389572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itchFamily="34" charset="0"/>
              </a:rPr>
              <a:t>If the CG is above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itchFamily="34" charset="0"/>
              </a:rPr>
              <a:t>the </a:t>
            </a:r>
            <a:r>
              <a:rPr lang="en-US" altLang="en-US" dirty="0" smtClean="0">
                <a:latin typeface="Tahoma" pitchFamily="34" charset="0"/>
              </a:rPr>
              <a:t>edge of the table, </a:t>
            </a:r>
            <a:r>
              <a:rPr lang="en-US" altLang="en-US" dirty="0">
                <a:latin typeface="Tahoma" pitchFamily="34" charset="0"/>
              </a:rPr>
              <a:t>the object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itchFamily="34" charset="0"/>
              </a:rPr>
              <a:t>will not </a:t>
            </a:r>
            <a:r>
              <a:rPr lang="en-US" altLang="en-US" dirty="0" smtClean="0">
                <a:latin typeface="Tahoma" pitchFamily="34" charset="0"/>
              </a:rPr>
              <a:t>fall off. </a:t>
            </a:r>
            <a:endParaRPr lang="en-US" altLang="en-US" dirty="0">
              <a:latin typeface="Tahoma" pitchFamily="34" charset="0"/>
            </a:endParaRPr>
          </a:p>
        </p:txBody>
      </p:sp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2489200" y="1779588"/>
            <a:ext cx="1630363" cy="3870325"/>
            <a:chOff x="1568" y="1121"/>
            <a:chExt cx="1027" cy="2438"/>
          </a:xfrm>
        </p:grpSpPr>
        <p:grpSp>
          <p:nvGrpSpPr>
            <p:cNvPr id="14347" name="Group 4"/>
            <p:cNvGrpSpPr>
              <a:grpSpLocks/>
            </p:cNvGrpSpPr>
            <p:nvPr/>
          </p:nvGrpSpPr>
          <p:grpSpPr bwMode="auto">
            <a:xfrm>
              <a:off x="1568" y="1121"/>
              <a:ext cx="1027" cy="2438"/>
              <a:chOff x="1568" y="1121"/>
              <a:chExt cx="1027" cy="2438"/>
            </a:xfrm>
          </p:grpSpPr>
          <p:grpSp>
            <p:nvGrpSpPr>
              <p:cNvPr id="14349" name="Group 5"/>
              <p:cNvGrpSpPr>
                <a:grpSpLocks/>
              </p:cNvGrpSpPr>
              <p:nvPr/>
            </p:nvGrpSpPr>
            <p:grpSpPr bwMode="auto">
              <a:xfrm>
                <a:off x="1568" y="1121"/>
                <a:ext cx="1027" cy="2438"/>
                <a:chOff x="1916" y="1114"/>
                <a:chExt cx="1027" cy="2438"/>
              </a:xfrm>
            </p:grpSpPr>
            <p:sp>
              <p:nvSpPr>
                <p:cNvPr id="14351" name="AutoShape 6"/>
                <p:cNvSpPr>
                  <a:spLocks noChangeArrowheads="1"/>
                </p:cNvSpPr>
                <p:nvPr/>
              </p:nvSpPr>
              <p:spPr bwMode="auto">
                <a:xfrm>
                  <a:off x="1916" y="1114"/>
                  <a:ext cx="1027" cy="2438"/>
                </a:xfrm>
                <a:prstGeom prst="can">
                  <a:avLst>
                    <a:gd name="adj" fmla="val 59348"/>
                  </a:avLst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4352" name="Oval 7"/>
                <p:cNvSpPr>
                  <a:spLocks noChangeArrowheads="1"/>
                </p:cNvSpPr>
                <p:nvPr/>
              </p:nvSpPr>
              <p:spPr bwMode="auto">
                <a:xfrm>
                  <a:off x="2359" y="2352"/>
                  <a:ext cx="134" cy="134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4350" name="Text Box 8"/>
              <p:cNvSpPr txBox="1">
                <a:spLocks noChangeArrowheads="1"/>
              </p:cNvSpPr>
              <p:nvPr/>
            </p:nvSpPr>
            <p:spPr bwMode="auto">
              <a:xfrm>
                <a:off x="1843" y="1974"/>
                <a:ext cx="3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CG</a:t>
                </a:r>
              </a:p>
            </p:txBody>
          </p:sp>
        </p:grpSp>
        <p:sp>
          <p:nvSpPr>
            <p:cNvPr id="14346" name="Oval 14"/>
            <p:cNvSpPr>
              <a:spLocks noChangeArrowheads="1"/>
            </p:cNvSpPr>
            <p:nvPr/>
          </p:nvSpPr>
          <p:spPr bwMode="auto">
            <a:xfrm>
              <a:off x="1608" y="3129"/>
              <a:ext cx="950" cy="39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42" name="Line 11"/>
          <p:cNvSpPr>
            <a:spLocks noChangeShapeType="1"/>
          </p:cNvSpPr>
          <p:nvPr/>
        </p:nvSpPr>
        <p:spPr bwMode="auto">
          <a:xfrm>
            <a:off x="4143375" y="4084638"/>
            <a:ext cx="12700" cy="20256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10"/>
          <p:cNvSpPr>
            <a:spLocks noChangeShapeType="1"/>
          </p:cNvSpPr>
          <p:nvPr/>
        </p:nvSpPr>
        <p:spPr bwMode="auto">
          <a:xfrm flipV="1">
            <a:off x="3649663" y="3957637"/>
            <a:ext cx="1710659" cy="1933575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084689-40B4-4F14-B4CC-37D12090DE8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62428E-7 L 0.09132 -4.62428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45803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Why makes an object tip over?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276225" y="4171950"/>
            <a:ext cx="8591550" cy="2314575"/>
          </a:xfrm>
        </p:spPr>
        <p:txBody>
          <a:bodyPr/>
          <a:lstStyle/>
          <a:p>
            <a:r>
              <a:rPr lang="en-US" sz="2400" dirty="0" smtClean="0"/>
              <a:t>For the wide object, the dashed line extending from the CG down is to the left of the point of contact; the torque due to the weight tends to rotate the object counterclockwise</a:t>
            </a:r>
          </a:p>
          <a:p>
            <a:r>
              <a:rPr lang="en-US" sz="2400" dirty="0"/>
              <a:t>For the </a:t>
            </a:r>
            <a:r>
              <a:rPr lang="en-US" sz="2400" dirty="0" smtClean="0"/>
              <a:t>narrow </a:t>
            </a:r>
            <a:r>
              <a:rPr lang="en-US" sz="2400" dirty="0"/>
              <a:t>object, the dashed line extending from the CG down is to the </a:t>
            </a:r>
            <a:r>
              <a:rPr lang="en-US" sz="2400" dirty="0" smtClean="0"/>
              <a:t>right </a:t>
            </a:r>
            <a:r>
              <a:rPr lang="en-US" sz="2400" dirty="0"/>
              <a:t>of the point of </a:t>
            </a:r>
            <a:r>
              <a:rPr lang="en-US" sz="2400" dirty="0" smtClean="0"/>
              <a:t>contact, the torque due to the weight tends to rotate the object clockwise. </a:t>
            </a:r>
          </a:p>
          <a:p>
            <a:endParaRPr lang="en-US" sz="2400" dirty="0"/>
          </a:p>
        </p:txBody>
      </p:sp>
      <p:sp>
        <p:nvSpPr>
          <p:cNvPr id="1537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20125" y="6496050"/>
            <a:ext cx="523875" cy="3619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670C3E-9008-495B-AD13-65A89ADE787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dirty="0" smtClean="0"/>
          </a:p>
        </p:txBody>
      </p:sp>
      <p:sp>
        <p:nvSpPr>
          <p:cNvPr id="15367" name="Text Box 15"/>
          <p:cNvSpPr txBox="1">
            <a:spLocks noChangeArrowheads="1"/>
          </p:cNvSpPr>
          <p:nvPr/>
        </p:nvSpPr>
        <p:spPr bwMode="auto">
          <a:xfrm>
            <a:off x="470947" y="2347513"/>
            <a:ext cx="1389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STABLE</a:t>
            </a:r>
          </a:p>
        </p:txBody>
      </p:sp>
      <p:sp>
        <p:nvSpPr>
          <p:cNvPr id="15368" name="Text Box 16"/>
          <p:cNvSpPr txBox="1">
            <a:spLocks noChangeArrowheads="1"/>
          </p:cNvSpPr>
          <p:nvPr/>
        </p:nvSpPr>
        <p:spPr bwMode="auto">
          <a:xfrm>
            <a:off x="6748469" y="2365936"/>
            <a:ext cx="19695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 </a:t>
            </a:r>
            <a:r>
              <a:rPr lang="en-US" altLang="en-US" sz="2800" dirty="0" smtClean="0">
                <a:latin typeface="Tahoma" pitchFamily="34" charset="0"/>
              </a:rPr>
              <a:t>UNSTABLE</a:t>
            </a:r>
            <a:endParaRPr lang="en-US" altLang="en-US" sz="2800" dirty="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3863641"/>
            <a:ext cx="696277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 rot="1876848">
            <a:off x="2226438" y="1468767"/>
            <a:ext cx="2035183" cy="1981200"/>
            <a:chOff x="1422392" y="1447800"/>
            <a:chExt cx="2035183" cy="1981200"/>
          </a:xfrm>
        </p:grpSpPr>
        <p:sp>
          <p:nvSpPr>
            <p:cNvPr id="28" name="Rectangle 27"/>
            <p:cNvSpPr/>
            <p:nvPr/>
          </p:nvSpPr>
          <p:spPr>
            <a:xfrm>
              <a:off x="1422392" y="1447800"/>
              <a:ext cx="2035183" cy="19812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82834" y="2381250"/>
              <a:ext cx="114300" cy="1143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 rot="1874481">
            <a:off x="5109087" y="1762125"/>
            <a:ext cx="904875" cy="1981200"/>
            <a:chOff x="5267323" y="1447800"/>
            <a:chExt cx="904875" cy="1981200"/>
          </a:xfrm>
        </p:grpSpPr>
        <p:sp>
          <p:nvSpPr>
            <p:cNvPr id="5" name="Rectangle 4"/>
            <p:cNvSpPr/>
            <p:nvPr/>
          </p:nvSpPr>
          <p:spPr>
            <a:xfrm>
              <a:off x="5267323" y="1447800"/>
              <a:ext cx="904875" cy="19812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662612" y="2381250"/>
              <a:ext cx="114300" cy="1143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3244029" y="1151171"/>
            <a:ext cx="0" cy="295275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561527" y="1139059"/>
            <a:ext cx="0" cy="295275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3132944" y="2537884"/>
            <a:ext cx="242888" cy="702545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2" name="Down Arrow 41"/>
          <p:cNvSpPr/>
          <p:nvPr/>
        </p:nvSpPr>
        <p:spPr>
          <a:xfrm>
            <a:off x="5440083" y="2831230"/>
            <a:ext cx="242888" cy="702545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2441613" y="1936147"/>
            <a:ext cx="72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</a:rPr>
              <a:t>CG</a:t>
            </a:r>
            <a:endParaRPr lang="en-US" altLang="en-US" sz="28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5561527" y="2308010"/>
            <a:ext cx="72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</a:rPr>
              <a:t>CG</a:t>
            </a:r>
            <a:endParaRPr lang="en-US" altLang="en-US" sz="28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2580133" y="2387604"/>
            <a:ext cx="1327792" cy="1003104"/>
          </a:xfrm>
          <a:prstGeom prst="arc">
            <a:avLst>
              <a:gd name="adj1" fmla="val 11165913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c 46"/>
          <p:cNvSpPr/>
          <p:nvPr/>
        </p:nvSpPr>
        <p:spPr>
          <a:xfrm>
            <a:off x="4897631" y="2795067"/>
            <a:ext cx="1327792" cy="1003104"/>
          </a:xfrm>
          <a:prstGeom prst="arc">
            <a:avLst>
              <a:gd name="adj1" fmla="val 11165913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15367" grpId="0"/>
      <p:bldP spid="15368" grpId="0"/>
      <p:bldP spid="17" grpId="0" animBg="1"/>
      <p:bldP spid="42" grpId="0" animBg="1"/>
      <p:bldP spid="43" grpId="0"/>
      <p:bldP spid="44" grpId="0"/>
      <p:bldP spid="19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398463" y="122238"/>
            <a:ext cx="8229600" cy="911225"/>
          </a:xfrm>
        </p:spPr>
        <p:txBody>
          <a:bodyPr/>
          <a:lstStyle/>
          <a:p>
            <a:pPr algn="l" eaLnBrk="1" hangingPunct="1"/>
            <a:r>
              <a:rPr lang="en-US" altLang="en-US" u="sng" smtClean="0"/>
              <a:t>Stable structures</a:t>
            </a:r>
          </a:p>
        </p:txBody>
      </p:sp>
      <p:pic>
        <p:nvPicPr>
          <p:cNvPr id="8196" name="Picture 4" descr="leaningtow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850" y="1466850"/>
            <a:ext cx="3413125" cy="5076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2092325" y="3954463"/>
            <a:ext cx="261938" cy="261937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2055813" y="4267200"/>
            <a:ext cx="325437" cy="476250"/>
          </a:xfrm>
          <a:prstGeom prst="downArrow">
            <a:avLst>
              <a:gd name="adj1" fmla="val 50000"/>
              <a:gd name="adj2" fmla="val 3658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6778625" y="638175"/>
            <a:ext cx="2166938" cy="5711825"/>
            <a:chOff x="3117" y="750"/>
            <a:chExt cx="1239" cy="3464"/>
          </a:xfrm>
        </p:grpSpPr>
        <p:sp>
          <p:nvSpPr>
            <p:cNvPr id="16395" name="AutoShape 9"/>
            <p:cNvSpPr>
              <a:spLocks noChangeArrowheads="1"/>
            </p:cNvSpPr>
            <p:nvPr/>
          </p:nvSpPr>
          <p:spPr bwMode="auto">
            <a:xfrm rot="10800000">
              <a:off x="3117" y="1381"/>
              <a:ext cx="1239" cy="2833"/>
            </a:xfrm>
            <a:custGeom>
              <a:avLst/>
              <a:gdLst>
                <a:gd name="T0" fmla="*/ 0 w 21600"/>
                <a:gd name="T1" fmla="*/ 3 h 21600"/>
                <a:gd name="T2" fmla="*/ 0 w 21600"/>
                <a:gd name="T3" fmla="*/ 6 h 21600"/>
                <a:gd name="T4" fmla="*/ 0 w 21600"/>
                <a:gd name="T5" fmla="*/ 3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8 w 21600"/>
                <a:gd name="T13" fmla="*/ 4498 h 21600"/>
                <a:gd name="T14" fmla="*/ 17102 w 21600"/>
                <a:gd name="T15" fmla="*/ 1710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AutoShape 10"/>
            <p:cNvSpPr>
              <a:spLocks noChangeArrowheads="1"/>
            </p:cNvSpPr>
            <p:nvPr/>
          </p:nvSpPr>
          <p:spPr bwMode="auto">
            <a:xfrm>
              <a:off x="3417" y="750"/>
              <a:ext cx="631" cy="639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7775575" y="4483100"/>
            <a:ext cx="225425" cy="22542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016375" y="1474788"/>
            <a:ext cx="30956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Structures 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wider at their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base to lower their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center of gravity</a:t>
            </a:r>
          </a:p>
        </p:txBody>
      </p:sp>
      <p:sp>
        <p:nvSpPr>
          <p:cNvPr id="1639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21487" y="6381750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23DBBDE-6755-4198-91A1-243AC6635A4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17738" y="4084638"/>
            <a:ext cx="0" cy="226536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0" grpId="0" animBg="1"/>
      <p:bldP spid="8205" grpId="0" animBg="1"/>
      <p:bldP spid="82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985838" y="5078413"/>
            <a:ext cx="1582737" cy="5667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46225" y="3954463"/>
            <a:ext cx="1582738" cy="56673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190625" y="4513263"/>
            <a:ext cx="1582738" cy="566737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241550" y="2833688"/>
            <a:ext cx="1582738" cy="5667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657475" y="2290763"/>
            <a:ext cx="1582738" cy="56673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127375" y="1746250"/>
            <a:ext cx="1582738" cy="566738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61950" y="5675313"/>
            <a:ext cx="2235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1884363" y="3394075"/>
            <a:ext cx="1582737" cy="566738"/>
          </a:xfrm>
          <a:prstGeom prst="rect">
            <a:avLst/>
          </a:prstGeom>
          <a:solidFill>
            <a:srgbClr val="FF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2501900" y="357981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582863" y="1495425"/>
            <a:ext cx="0" cy="5037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014788" y="3203575"/>
            <a:ext cx="4446587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If the center of gravity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is supported, the blocks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do not fall over</a:t>
            </a:r>
          </a:p>
        </p:txBody>
      </p:sp>
      <p:sp>
        <p:nvSpPr>
          <p:cNvPr id="17421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1079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Playing with blocks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576263" y="2112963"/>
            <a:ext cx="793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CG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1131888" y="2627313"/>
            <a:ext cx="1331912" cy="979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3357F70-B8EF-4A8F-A20B-93FF4BDC005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  <p:bldP spid="22535" grpId="0" animBg="1"/>
      <p:bldP spid="22536" grpId="0" animBg="1"/>
      <p:bldP spid="22537" grpId="0" animBg="1"/>
      <p:bldP spid="22538" grpId="0" animBg="1"/>
      <p:bldP spid="22540" grpId="0" animBg="1"/>
      <p:bldP spid="22542" grpId="0" animBg="1"/>
      <p:bldP spid="22543" grpId="0" animBg="1"/>
      <p:bldP spid="22545" grpId="0"/>
      <p:bldP spid="22547" grpId="0"/>
      <p:bldP spid="225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47675" y="174625"/>
            <a:ext cx="8229600" cy="931863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Coin Stack</a:t>
            </a:r>
          </a:p>
        </p:txBody>
      </p:sp>
      <p:pic>
        <p:nvPicPr>
          <p:cNvPr id="1843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7375" y="1143000"/>
            <a:ext cx="8067675" cy="5386388"/>
          </a:xfrm>
        </p:spPr>
      </p:pic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5DDCBD3-F3CC-4F0D-9EAC-DDC3B9FFC3E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9" name="Picture 7" descr="MCSY00615_0000[1]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1625" y="1173163"/>
            <a:ext cx="5513388" cy="3240087"/>
          </a:xfrm>
        </p:spPr>
      </p:pic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246063" y="4972050"/>
            <a:ext cx="841375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As more stuff is loaded into a semi, its center of gravity moves upward, making it susceptible to tipping over in high winds.</a:t>
            </a:r>
          </a:p>
        </p:txBody>
      </p:sp>
      <p:sp>
        <p:nvSpPr>
          <p:cNvPr id="64525" name="Freeform 13"/>
          <p:cNvSpPr>
            <a:spLocks/>
          </p:cNvSpPr>
          <p:nvPr/>
        </p:nvSpPr>
        <p:spPr bwMode="auto">
          <a:xfrm>
            <a:off x="1239838" y="801688"/>
            <a:ext cx="4797425" cy="1741487"/>
          </a:xfrm>
          <a:custGeom>
            <a:avLst/>
            <a:gdLst>
              <a:gd name="T0" fmla="*/ 2147483647 w 3022"/>
              <a:gd name="T1" fmla="*/ 2147483647 h 1097"/>
              <a:gd name="T2" fmla="*/ 2147483647 w 3022"/>
              <a:gd name="T3" fmla="*/ 2147483647 h 1097"/>
              <a:gd name="T4" fmla="*/ 2147483647 w 3022"/>
              <a:gd name="T5" fmla="*/ 2147483647 h 1097"/>
              <a:gd name="T6" fmla="*/ 2147483647 w 3022"/>
              <a:gd name="T7" fmla="*/ 2147483647 h 1097"/>
              <a:gd name="T8" fmla="*/ 2147483647 w 3022"/>
              <a:gd name="T9" fmla="*/ 0 h 1097"/>
              <a:gd name="T10" fmla="*/ 0 w 3022"/>
              <a:gd name="T11" fmla="*/ 2147483647 h 1097"/>
              <a:gd name="T12" fmla="*/ 2147483647 w 3022"/>
              <a:gd name="T13" fmla="*/ 2147483647 h 10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022" h="1097">
                <a:moveTo>
                  <a:pt x="47" y="1097"/>
                </a:moveTo>
                <a:lnTo>
                  <a:pt x="2225" y="584"/>
                </a:lnTo>
                <a:lnTo>
                  <a:pt x="2920" y="836"/>
                </a:lnTo>
                <a:lnTo>
                  <a:pt x="3022" y="205"/>
                </a:lnTo>
                <a:lnTo>
                  <a:pt x="2249" y="0"/>
                </a:lnTo>
                <a:lnTo>
                  <a:pt x="0" y="560"/>
                </a:lnTo>
                <a:lnTo>
                  <a:pt x="47" y="109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15"/>
          <p:cNvSpPr txBox="1">
            <a:spLocks noChangeArrowheads="1"/>
          </p:cNvSpPr>
          <p:nvPr/>
        </p:nvSpPr>
        <p:spPr bwMode="auto">
          <a:xfrm>
            <a:off x="911225" y="166688"/>
            <a:ext cx="720883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u="sng"/>
              <a:t>High Profile Vehicles</a:t>
            </a:r>
          </a:p>
        </p:txBody>
      </p:sp>
      <p:sp>
        <p:nvSpPr>
          <p:cNvPr id="64528" name="AutoShape 16"/>
          <p:cNvSpPr>
            <a:spLocks noChangeArrowheads="1"/>
          </p:cNvSpPr>
          <p:nvPr/>
        </p:nvSpPr>
        <p:spPr bwMode="auto">
          <a:xfrm>
            <a:off x="361950" y="2046288"/>
            <a:ext cx="1147763" cy="14366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85750" y="3468688"/>
            <a:ext cx="91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wind</a:t>
            </a:r>
          </a:p>
        </p:txBody>
      </p:sp>
      <p:sp>
        <p:nvSpPr>
          <p:cNvPr id="194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B4D4F4B-DB2B-41FC-8D78-86EBA6E6B9A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5" grpId="0" animBg="1"/>
      <p:bldP spid="64525" grpId="1" animBg="1"/>
      <p:bldP spid="64528" grpId="0" animBg="1"/>
      <p:bldP spid="645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dirty="0" smtClean="0">
                <a:solidFill>
                  <a:schemeClr val="tx1"/>
                </a:solidFill>
                <a:latin typeface="Verdana" pitchFamily="34" charset="0"/>
              </a:rPr>
              <a:t>Rotational Inertia</a:t>
            </a:r>
            <a:br>
              <a:rPr lang="en-US" altLang="en-US" sz="3600" u="sng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altLang="en-US" sz="3600" u="sng" dirty="0" smtClean="0">
                <a:solidFill>
                  <a:schemeClr val="tx1"/>
                </a:solidFill>
                <a:latin typeface="Verdana" pitchFamily="34" charset="0"/>
              </a:rPr>
              <a:t>(moment of inertia) symbol 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495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 rigid body is characterized by a parameter called its rotational inertia</a:t>
            </a:r>
          </a:p>
          <a:p>
            <a:pPr eaLnBrk="1" hangingPunct="1"/>
            <a:r>
              <a:rPr lang="en-US" altLang="en-US" sz="2800" dirty="0" smtClean="0"/>
              <a:t>The rotational inertia of a RB depends on how its mass is distributed relative to the axis of rotation</a:t>
            </a:r>
          </a:p>
          <a:p>
            <a:pPr eaLnBrk="1" hangingPunct="1"/>
            <a:r>
              <a:rPr lang="en-US" altLang="en-US" sz="2800" dirty="0"/>
              <a:t>T</a:t>
            </a:r>
            <a:r>
              <a:rPr lang="en-US" altLang="en-US" sz="2800" dirty="0" smtClean="0"/>
              <a:t>he rotational inertia of a RB is the parameter that is analogous to inertia (mass) for a non-extended object </a:t>
            </a:r>
          </a:p>
          <a:p>
            <a:pPr eaLnBrk="1" hangingPunct="1"/>
            <a:r>
              <a:rPr lang="en-US" altLang="en-US" sz="2800" dirty="0" smtClean="0"/>
              <a:t>For a RB, the rotational inertia determines how much torque is needed to produce a certain amount of rotational acceleration (spin). 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53EEB94-7331-46C9-ABAD-8AD0678CC23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917781" cy="876300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TORQUE – Greek letter tau </a:t>
            </a:r>
            <a:r>
              <a:rPr lang="en-US" altLang="en-US" sz="3600" u="sng" dirty="0" smtClean="0">
                <a:latin typeface="Symbol" pitchFamily="18" charset="2"/>
              </a:rPr>
              <a:t>t </a:t>
            </a:r>
            <a:endParaRPr lang="en-US" altLang="en-US" sz="3600" u="sng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856234"/>
            <a:ext cx="8255000" cy="347287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To make an object rotate, a force must be applied in the right place.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combination of force and point of application is called </a:t>
            </a:r>
            <a:r>
              <a:rPr lang="en-US" altLang="en-US" sz="2800" dirty="0" smtClean="0">
                <a:solidFill>
                  <a:srgbClr val="FF0000"/>
                </a:solidFill>
              </a:rPr>
              <a:t>TORQUE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</a:t>
            </a:r>
            <a:r>
              <a:rPr lang="en-US" altLang="en-US" sz="2800" dirty="0" smtClean="0">
                <a:solidFill>
                  <a:srgbClr val="FF0000"/>
                </a:solidFill>
              </a:rPr>
              <a:t>lever arm L </a:t>
            </a:r>
            <a:r>
              <a:rPr lang="en-US" altLang="en-US" sz="2800" dirty="0" smtClean="0"/>
              <a:t>is the distance from the axis of rotation to the point where the force is applied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the line of action of F passes through the axis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of rotation, </a:t>
            </a:r>
            <a:r>
              <a:rPr lang="en-US" altLang="en-US" sz="2800" dirty="0" smtClean="0">
                <a:solidFill>
                  <a:srgbClr val="FF0000"/>
                </a:solidFill>
              </a:rPr>
              <a:t>it produces no torque</a:t>
            </a:r>
            <a:r>
              <a:rPr lang="en-US" altLang="en-US" sz="2800" dirty="0" smtClean="0"/>
              <a:t>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95425" y="5207000"/>
            <a:ext cx="5699125" cy="487363"/>
            <a:chOff x="1495425" y="5207000"/>
            <a:chExt cx="5699125" cy="487363"/>
          </a:xfrm>
        </p:grpSpPr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 rot="5400000">
              <a:off x="4101306" y="2601119"/>
              <a:ext cx="487363" cy="5699125"/>
            </a:xfrm>
            <a:prstGeom prst="can">
              <a:avLst>
                <a:gd name="adj" fmla="val 44285"/>
              </a:avLst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auto">
            <a:xfrm>
              <a:off x="4186238" y="5367338"/>
              <a:ext cx="176212" cy="1762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716713" y="5732463"/>
            <a:ext cx="501650" cy="839787"/>
          </a:xfrm>
          <a:prstGeom prst="upArrow">
            <a:avLst>
              <a:gd name="adj1" fmla="val 50000"/>
              <a:gd name="adj2" fmla="val 41851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60988" y="6173788"/>
            <a:ext cx="1265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Force, F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756944" y="4629150"/>
            <a:ext cx="18269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lever </a:t>
            </a:r>
            <a:r>
              <a:rPr lang="en-US" altLang="en-US" sz="2400" dirty="0" smtClean="0">
                <a:latin typeface="Tahoma" pitchFamily="34" charset="0"/>
              </a:rPr>
              <a:t>arm: </a:t>
            </a:r>
            <a:r>
              <a:rPr lang="en-US" altLang="en-US" sz="2400" dirty="0">
                <a:latin typeface="Tahoma" pitchFamily="34" charset="0"/>
              </a:rPr>
              <a:t>L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041650" y="5957888"/>
            <a:ext cx="7296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ahoma" pitchFamily="34" charset="0"/>
              </a:rPr>
              <a:t>Axis</a:t>
            </a:r>
            <a:endParaRPr lang="en-US" altLang="en-US" sz="2400" dirty="0">
              <a:latin typeface="Tahoma" pitchFamily="34" charset="0"/>
            </a:endParaRPr>
          </a:p>
        </p:txBody>
      </p:sp>
      <p:sp>
        <p:nvSpPr>
          <p:cNvPr id="3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E55B04-58B1-4E05-9FCB-CA64B4F1F19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" name="Left Arrow 2"/>
          <p:cNvSpPr/>
          <p:nvPr/>
        </p:nvSpPr>
        <p:spPr>
          <a:xfrm>
            <a:off x="7194550" y="5241927"/>
            <a:ext cx="1200150" cy="438150"/>
          </a:xfrm>
          <a:prstGeom prst="leftArrow">
            <a:avLst/>
          </a:prstGeom>
          <a:solidFill>
            <a:srgbClr val="5F73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743199" y="5455444"/>
            <a:ext cx="5675313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1488" y="4884739"/>
            <a:ext cx="0" cy="714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974682" y="4884739"/>
            <a:ext cx="0" cy="107314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74344" y="5086350"/>
            <a:ext cx="2693194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3"/>
          <p:cNvSpPr/>
          <p:nvPr/>
        </p:nvSpPr>
        <p:spPr>
          <a:xfrm>
            <a:off x="3764910" y="5682680"/>
            <a:ext cx="514905" cy="550416"/>
          </a:xfrm>
          <a:custGeom>
            <a:avLst/>
            <a:gdLst>
              <a:gd name="connsiteX0" fmla="*/ 0 w 514905"/>
              <a:gd name="connsiteY0" fmla="*/ 550416 h 550416"/>
              <a:gd name="connsiteX1" fmla="*/ 514905 w 514905"/>
              <a:gd name="connsiteY1" fmla="*/ 550416 h 550416"/>
              <a:gd name="connsiteX2" fmla="*/ 514905 w 514905"/>
              <a:gd name="connsiteY2" fmla="*/ 0 h 550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905" h="550416">
                <a:moveTo>
                  <a:pt x="0" y="550416"/>
                </a:moveTo>
                <a:lnTo>
                  <a:pt x="514905" y="550416"/>
                </a:lnTo>
                <a:lnTo>
                  <a:pt x="514905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3078" grpId="0" animBg="1"/>
      <p:bldP spid="3080" grpId="0"/>
      <p:bldP spid="3081" grpId="0"/>
      <p:bldP spid="3082" grpId="0"/>
      <p:bldP spid="3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31750"/>
            <a:ext cx="8229600" cy="1143000"/>
          </a:xfrm>
          <a:noFill/>
          <a:extLst>
            <a:ext uri="{91240B29-F687-4F45-9708-019B960494DF}">
              <a14:hiddenLine xmlns:a14="http://schemas.microsoft.com/office/drawing/2010/main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/>
              <a:t>rotational inertia examples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234950" y="2433638"/>
            <a:ext cx="3849688" cy="323850"/>
            <a:chOff x="1236" y="1449"/>
            <a:chExt cx="2425" cy="204"/>
          </a:xfrm>
        </p:grpSpPr>
        <p:sp>
          <p:nvSpPr>
            <p:cNvPr id="21518" name="Rectangle 4"/>
            <p:cNvSpPr>
              <a:spLocks noChangeArrowheads="1"/>
            </p:cNvSpPr>
            <p:nvPr/>
          </p:nvSpPr>
          <p:spPr bwMode="auto">
            <a:xfrm>
              <a:off x="1236" y="1449"/>
              <a:ext cx="2425" cy="2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9" name="Oval 5"/>
            <p:cNvSpPr>
              <a:spLocks noChangeArrowheads="1"/>
            </p:cNvSpPr>
            <p:nvPr/>
          </p:nvSpPr>
          <p:spPr bwMode="auto">
            <a:xfrm>
              <a:off x="2388" y="1491"/>
              <a:ext cx="121" cy="1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1508" name="Group 6"/>
          <p:cNvGrpSpPr>
            <a:grpSpLocks/>
          </p:cNvGrpSpPr>
          <p:nvPr/>
        </p:nvGrpSpPr>
        <p:grpSpPr bwMode="auto">
          <a:xfrm>
            <a:off x="4711700" y="2433638"/>
            <a:ext cx="3849688" cy="323850"/>
            <a:chOff x="1183" y="2892"/>
            <a:chExt cx="2425" cy="204"/>
          </a:xfrm>
        </p:grpSpPr>
        <p:sp>
          <p:nvSpPr>
            <p:cNvPr id="21516" name="Rectangle 7"/>
            <p:cNvSpPr>
              <a:spLocks noChangeArrowheads="1"/>
            </p:cNvSpPr>
            <p:nvPr/>
          </p:nvSpPr>
          <p:spPr bwMode="auto">
            <a:xfrm>
              <a:off x="1183" y="2892"/>
              <a:ext cx="2425" cy="2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7" name="Oval 8"/>
            <p:cNvSpPr>
              <a:spLocks noChangeArrowheads="1"/>
            </p:cNvSpPr>
            <p:nvPr/>
          </p:nvSpPr>
          <p:spPr bwMode="auto">
            <a:xfrm>
              <a:off x="1184" y="2925"/>
              <a:ext cx="121" cy="1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1509" name="Text Box 9"/>
          <p:cNvSpPr txBox="1">
            <a:spLocks noChangeArrowheads="1"/>
          </p:cNvSpPr>
          <p:nvPr/>
        </p:nvSpPr>
        <p:spPr bwMode="auto">
          <a:xfrm>
            <a:off x="314325" y="1393825"/>
            <a:ext cx="7542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Verdana" pitchFamily="34" charset="0"/>
              </a:rPr>
              <a:t>Rods of equal mass m  and length L</a:t>
            </a:r>
          </a:p>
        </p:txBody>
      </p:sp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771525" y="2874963"/>
            <a:ext cx="277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axis through center</a:t>
            </a:r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5403850" y="2857500"/>
            <a:ext cx="2439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axis through end</a:t>
            </a:r>
          </a:p>
        </p:txBody>
      </p:sp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6210300" y="22875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Verdana" pitchFamily="34" charset="0"/>
            </a:endParaRPr>
          </a:p>
        </p:txBody>
      </p:sp>
      <p:graphicFrame>
        <p:nvGraphicFramePr>
          <p:cNvPr id="2151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978977"/>
              </p:ext>
            </p:extLst>
          </p:nvPr>
        </p:nvGraphicFramePr>
        <p:xfrm>
          <a:off x="2557463" y="3516313"/>
          <a:ext cx="30543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2" name="Equation" r:id="rId4" imgW="812520" imgH="228600" progId="Equation.DSMT4">
                  <p:embed/>
                </p:oleObj>
              </mc:Choice>
              <mc:Fallback>
                <p:oleObj name="Equation" r:id="rId4" imgW="81252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3516313"/>
                        <a:ext cx="305435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35509BE-0526-4A08-8711-4C723A73300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1515" name="TextBox 3"/>
          <p:cNvSpPr txBox="1">
            <a:spLocks noChangeArrowheads="1"/>
          </p:cNvSpPr>
          <p:nvPr/>
        </p:nvSpPr>
        <p:spPr bwMode="auto">
          <a:xfrm>
            <a:off x="771525" y="4808538"/>
            <a:ext cx="70850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The rod with the axis through the end requires more torque to get it rotating.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How fast does it spin?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 spinning or rotational motion, the rotational inertia of an object plays the same role as ordinary mass for simple motion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 a given amount of torque applied to an object, its rotational inertia determines its rotational acceleration </a:t>
            </a:r>
            <a:r>
              <a:rPr lang="en-US" altLang="en-US" smtClean="0">
                <a:sym typeface="Wingdings" pitchFamily="2" charset="2"/>
              </a:rPr>
              <a:t> the smaller the rotational inertia, the bigger the rotational acceleration</a:t>
            </a:r>
            <a:endParaRPr lang="en-US" altLang="en-US" smtClean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8299FDF-348C-43EF-8111-2A3EB0A2F0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115889" y="1535113"/>
            <a:ext cx="4537075" cy="3392487"/>
            <a:chOff x="124" y="1124"/>
            <a:chExt cx="2858" cy="2137"/>
          </a:xfrm>
        </p:grpSpPr>
        <p:sp>
          <p:nvSpPr>
            <p:cNvPr id="23569" name="Oval 3"/>
            <p:cNvSpPr>
              <a:spLocks noChangeArrowheads="1"/>
            </p:cNvSpPr>
            <p:nvPr/>
          </p:nvSpPr>
          <p:spPr bwMode="auto">
            <a:xfrm>
              <a:off x="989" y="1124"/>
              <a:ext cx="1105" cy="1105"/>
            </a:xfrm>
            <a:prstGeom prst="ellipse">
              <a:avLst/>
            </a:prstGeom>
            <a:solidFill>
              <a:srgbClr val="7030A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0" name="Line 4"/>
            <p:cNvSpPr>
              <a:spLocks noChangeShapeType="1"/>
            </p:cNvSpPr>
            <p:nvPr/>
          </p:nvSpPr>
          <p:spPr bwMode="auto">
            <a:xfrm>
              <a:off x="158" y="1682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5"/>
            <p:cNvSpPr>
              <a:spLocks noChangeArrowheads="1"/>
            </p:cNvSpPr>
            <p:nvPr/>
          </p:nvSpPr>
          <p:spPr bwMode="auto">
            <a:xfrm>
              <a:off x="2759" y="1597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2" name="Rectangle 6"/>
            <p:cNvSpPr>
              <a:spLocks noChangeArrowheads="1"/>
            </p:cNvSpPr>
            <p:nvPr/>
          </p:nvSpPr>
          <p:spPr bwMode="auto">
            <a:xfrm>
              <a:off x="124" y="156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3" name="Oval 7"/>
            <p:cNvSpPr>
              <a:spLocks noChangeArrowheads="1"/>
            </p:cNvSpPr>
            <p:nvPr/>
          </p:nvSpPr>
          <p:spPr bwMode="auto">
            <a:xfrm>
              <a:off x="1504" y="1654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4" name="Line 8"/>
            <p:cNvSpPr>
              <a:spLocks noChangeShapeType="1"/>
            </p:cNvSpPr>
            <p:nvPr/>
          </p:nvSpPr>
          <p:spPr bwMode="auto">
            <a:xfrm>
              <a:off x="2100" y="1654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9"/>
            <p:cNvSpPr>
              <a:spLocks noChangeArrowheads="1"/>
            </p:cNvSpPr>
            <p:nvPr/>
          </p:nvSpPr>
          <p:spPr bwMode="auto">
            <a:xfrm>
              <a:off x="1997" y="2908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79882" name="Group 10"/>
          <p:cNvGrpSpPr>
            <a:grpSpLocks/>
          </p:cNvGrpSpPr>
          <p:nvPr/>
        </p:nvGrpSpPr>
        <p:grpSpPr bwMode="auto">
          <a:xfrm>
            <a:off x="4814888" y="1593056"/>
            <a:ext cx="4394200" cy="3392488"/>
            <a:chOff x="2790" y="1935"/>
            <a:chExt cx="2768" cy="2137"/>
          </a:xfrm>
        </p:grpSpPr>
        <p:sp>
          <p:nvSpPr>
            <p:cNvPr id="23562" name="Oval 11"/>
            <p:cNvSpPr>
              <a:spLocks noChangeArrowheads="1"/>
            </p:cNvSpPr>
            <p:nvPr/>
          </p:nvSpPr>
          <p:spPr bwMode="auto">
            <a:xfrm>
              <a:off x="3621" y="1935"/>
              <a:ext cx="1105" cy="1105"/>
            </a:xfrm>
            <a:prstGeom prst="ellipse">
              <a:avLst/>
            </a:prstGeom>
            <a:solidFill>
              <a:srgbClr val="7030A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3" name="Line 12"/>
            <p:cNvSpPr>
              <a:spLocks noChangeShapeType="1"/>
            </p:cNvSpPr>
            <p:nvPr/>
          </p:nvSpPr>
          <p:spPr bwMode="auto">
            <a:xfrm>
              <a:off x="2790" y="2493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Rectangle 13"/>
            <p:cNvSpPr>
              <a:spLocks noChangeArrowheads="1"/>
            </p:cNvSpPr>
            <p:nvPr/>
          </p:nvSpPr>
          <p:spPr bwMode="auto">
            <a:xfrm>
              <a:off x="4871" y="2371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5" name="Rectangle 14"/>
            <p:cNvSpPr>
              <a:spLocks noChangeArrowheads="1"/>
            </p:cNvSpPr>
            <p:nvPr/>
          </p:nvSpPr>
          <p:spPr bwMode="auto">
            <a:xfrm>
              <a:off x="3249" y="238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6" name="Oval 15"/>
            <p:cNvSpPr>
              <a:spLocks noChangeArrowheads="1"/>
            </p:cNvSpPr>
            <p:nvPr/>
          </p:nvSpPr>
          <p:spPr bwMode="auto">
            <a:xfrm>
              <a:off x="4136" y="2465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7" name="Line 16"/>
            <p:cNvSpPr>
              <a:spLocks noChangeShapeType="1"/>
            </p:cNvSpPr>
            <p:nvPr/>
          </p:nvSpPr>
          <p:spPr bwMode="auto">
            <a:xfrm>
              <a:off x="4732" y="2465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Rectangle 17"/>
            <p:cNvSpPr>
              <a:spLocks noChangeArrowheads="1"/>
            </p:cNvSpPr>
            <p:nvPr/>
          </p:nvSpPr>
          <p:spPr bwMode="auto">
            <a:xfrm>
              <a:off x="4629" y="3719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346076" y="3776663"/>
            <a:ext cx="1965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Big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inertia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5205413" y="3528219"/>
            <a:ext cx="2287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Small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inertia</a:t>
            </a:r>
          </a:p>
        </p:txBody>
      </p: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0" y="142875"/>
            <a:ext cx="9144000" cy="5847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u="sng" dirty="0"/>
              <a:t>Same </a:t>
            </a:r>
            <a:r>
              <a:rPr lang="en-US" altLang="en-US" u="sng" dirty="0" smtClean="0"/>
              <a:t>torque, different rotational </a:t>
            </a:r>
            <a:r>
              <a:rPr lang="en-US" altLang="en-US" u="sng" dirty="0"/>
              <a:t>inertia</a:t>
            </a:r>
          </a:p>
        </p:txBody>
      </p:sp>
      <p:sp>
        <p:nvSpPr>
          <p:cNvPr id="79893" name="Oval 21"/>
          <p:cNvSpPr>
            <a:spLocks noChangeArrowheads="1"/>
          </p:cNvSpPr>
          <p:nvPr/>
        </p:nvSpPr>
        <p:spPr bwMode="auto">
          <a:xfrm>
            <a:off x="708025" y="5176837"/>
            <a:ext cx="1489075" cy="1489075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slow</a:t>
            </a:r>
          </a:p>
        </p:txBody>
      </p:sp>
      <p:sp>
        <p:nvSpPr>
          <p:cNvPr id="79894" name="Oval 22"/>
          <p:cNvSpPr>
            <a:spLocks noChangeArrowheads="1"/>
          </p:cNvSpPr>
          <p:nvPr/>
        </p:nvSpPr>
        <p:spPr bwMode="auto">
          <a:xfrm>
            <a:off x="5537200" y="5176838"/>
            <a:ext cx="1489075" cy="1489075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fast</a:t>
            </a:r>
          </a:p>
        </p:txBody>
      </p:sp>
      <p:sp>
        <p:nvSpPr>
          <p:cNvPr id="235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AC2E1E0-296C-4CF0-99CD-18D869D6D5E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5377" y="2423319"/>
            <a:ext cx="887412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06639" y="1916668"/>
            <a:ext cx="813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L = R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12" name="Straight Arrow Connector 11"/>
          <p:cNvCxnSpPr>
            <a:stCxn id="23575" idx="2"/>
          </p:cNvCxnSpPr>
          <p:nvPr/>
        </p:nvCxnSpPr>
        <p:spPr>
          <a:xfrm flipH="1">
            <a:off x="3266283" y="4927600"/>
            <a:ext cx="1" cy="723900"/>
          </a:xfrm>
          <a:prstGeom prst="straightConnector1">
            <a:avLst/>
          </a:prstGeom>
          <a:ln w="38100">
            <a:solidFill>
              <a:srgbClr val="0099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34977" y="5651500"/>
            <a:ext cx="1016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99"/>
                </a:solidFill>
              </a:rPr>
              <a:t>F = mg</a:t>
            </a:r>
            <a:endParaRPr lang="en-US" sz="2000" b="1" dirty="0">
              <a:solidFill>
                <a:srgbClr val="00999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34977" y="794149"/>
            <a:ext cx="3568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t =</a:t>
            </a:r>
            <a:r>
              <a:rPr lang="en-US" sz="5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+mj-lt"/>
              </a:rPr>
              <a:t>F L = </a:t>
            </a:r>
            <a:r>
              <a:rPr lang="en-US" sz="3600" b="1" dirty="0" err="1" smtClean="0">
                <a:solidFill>
                  <a:srgbClr val="FF0000"/>
                </a:solidFill>
                <a:latin typeface="+mj-lt"/>
              </a:rPr>
              <a:t>mgR</a:t>
            </a:r>
            <a:endParaRPr lang="en-US" sz="5400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500" fill="hold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0" grpId="0"/>
      <p:bldP spid="79891" grpId="0"/>
      <p:bldP spid="79893" grpId="0" animBg="1"/>
      <p:bldP spid="79893" grpId="1" animBg="1"/>
      <p:bldP spid="79894" grpId="0" animBg="1"/>
      <p:bldP spid="79894" grpId="1" animBg="1"/>
      <p:bldP spid="10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26728" y="3978277"/>
            <a:ext cx="689054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>
              <a:spcBef>
                <a:spcPct val="0"/>
              </a:spcBef>
            </a:pPr>
            <a:r>
              <a:rPr lang="en-US" altLang="en-US" sz="4000" dirty="0" smtClean="0">
                <a:sym typeface="Symbol" pitchFamily="18" charset="2"/>
              </a:rPr>
              <a:t>force  F in </a:t>
            </a:r>
            <a:r>
              <a:rPr lang="en-US" altLang="en-US" sz="4000" dirty="0">
                <a:sym typeface="Symbol" pitchFamily="18" charset="2"/>
              </a:rPr>
              <a:t>Newtons, </a:t>
            </a:r>
            <a:r>
              <a:rPr lang="en-US" altLang="en-US" sz="4000" dirty="0" smtClean="0">
                <a:sym typeface="Symbol" pitchFamily="18" charset="2"/>
              </a:rPr>
              <a:t>N</a:t>
            </a:r>
            <a:endParaRPr lang="en-US" altLang="en-US" sz="4000" dirty="0">
              <a:sym typeface="Symbol" pitchFamily="18" charset="2"/>
            </a:endParaRPr>
          </a:p>
          <a:p>
            <a:pPr marL="571500" indent="-571500">
              <a:spcBef>
                <a:spcPct val="0"/>
              </a:spcBef>
            </a:pPr>
            <a:r>
              <a:rPr lang="en-US" altLang="en-US" sz="4000" dirty="0" smtClean="0">
                <a:sym typeface="Symbol" pitchFamily="18" charset="2"/>
              </a:rPr>
              <a:t>lever arm L in </a:t>
            </a:r>
            <a:r>
              <a:rPr lang="en-US" altLang="en-US" sz="4000" dirty="0">
                <a:sym typeface="Symbol" pitchFamily="18" charset="2"/>
              </a:rPr>
              <a:t>meters, </a:t>
            </a:r>
            <a:r>
              <a:rPr lang="en-US" altLang="en-US" sz="4000" dirty="0" smtClean="0">
                <a:sym typeface="Symbol" pitchFamily="18" charset="2"/>
              </a:rPr>
              <a:t>m</a:t>
            </a:r>
          </a:p>
          <a:p>
            <a:pPr marL="571500" indent="-571500">
              <a:spcBef>
                <a:spcPct val="0"/>
              </a:spcBef>
            </a:pPr>
            <a:r>
              <a:rPr lang="en-US" altLang="en-US" sz="4000" dirty="0" smtClean="0">
                <a:sym typeface="Symbol" pitchFamily="18" charset="2"/>
              </a:rPr>
              <a:t>Torque </a:t>
            </a:r>
            <a:r>
              <a:rPr lang="en-US" altLang="en-US" sz="4400" dirty="0">
                <a:latin typeface="Symbol" pitchFamily="18" charset="2"/>
              </a:rPr>
              <a:t>t</a:t>
            </a:r>
            <a:r>
              <a:rPr lang="en-US" altLang="en-US" sz="4000" dirty="0" smtClean="0">
                <a:sym typeface="Symbol" pitchFamily="18" charset="2"/>
              </a:rPr>
              <a:t> </a:t>
            </a:r>
            <a:r>
              <a:rPr lang="en-US" altLang="en-US" sz="4000" dirty="0">
                <a:sym typeface="Symbol" pitchFamily="18" charset="2"/>
              </a:rPr>
              <a:t>in units of </a:t>
            </a:r>
            <a:r>
              <a:rPr lang="en-US" altLang="en-US" sz="4000" dirty="0" smtClean="0">
                <a:sym typeface="Symbol" pitchFamily="18" charset="2"/>
              </a:rPr>
              <a:t>N m</a:t>
            </a:r>
            <a:endParaRPr lang="en-US" altLang="en-US" sz="4000" dirty="0">
              <a:sym typeface="Symbol" pitchFamily="18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 smtClean="0"/>
              <a:t>Torque: </a:t>
            </a:r>
            <a:r>
              <a:rPr lang="en-US" altLang="en-US" sz="6000" u="sng" dirty="0" smtClean="0">
                <a:latin typeface="Symbol" pitchFamily="18" charset="2"/>
              </a:rPr>
              <a:t>t </a:t>
            </a:r>
            <a:r>
              <a:rPr lang="en-US" altLang="en-US" u="sng" dirty="0" smtClean="0"/>
              <a:t>(Greek tau)</a:t>
            </a:r>
            <a:r>
              <a:rPr lang="en-US" altLang="en-US" u="sng" dirty="0" smtClean="0">
                <a:latin typeface="Symbol" pitchFamily="18" charset="2"/>
              </a:rPr>
              <a:t>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5212"/>
            <a:ext cx="8229600" cy="22142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Torque = force (F) x lever arm (L)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sz="9600" dirty="0" smtClean="0">
                <a:latin typeface="Symbol" pitchFamily="18" charset="2"/>
              </a:rPr>
              <a:t>t</a:t>
            </a:r>
            <a:r>
              <a:rPr lang="en-US" altLang="en-US" sz="7200" dirty="0" smtClean="0">
                <a:latin typeface="Symbol" pitchFamily="18" charset="2"/>
              </a:rPr>
              <a:t> = </a:t>
            </a:r>
            <a:r>
              <a:rPr lang="en-US" altLang="en-US" sz="7200" dirty="0" smtClean="0">
                <a:latin typeface="+mj-lt"/>
              </a:rPr>
              <a:t>F L</a:t>
            </a:r>
            <a:endParaRPr lang="en-US" sz="7200" dirty="0"/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478CB6-F667-4387-8AA1-0A82D999E0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Torque example</a:t>
            </a:r>
          </a:p>
        </p:txBody>
      </p:sp>
      <p:pic>
        <p:nvPicPr>
          <p:cNvPr id="14344" name="Picture 8" descr="MCj02394590000[1]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8620841">
            <a:off x="903288" y="2076450"/>
            <a:ext cx="2062162" cy="1982788"/>
          </a:xfrm>
        </p:spPr>
      </p:pic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784225" y="3133725"/>
            <a:ext cx="304800" cy="276225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2684463" y="1900238"/>
            <a:ext cx="595312" cy="914400"/>
          </a:xfrm>
          <a:prstGeom prst="downArrow">
            <a:avLst>
              <a:gd name="adj1" fmla="val 50000"/>
              <a:gd name="adj2" fmla="val 384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958850" y="3830638"/>
            <a:ext cx="19875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957263" y="2351088"/>
            <a:ext cx="0" cy="16541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2960688" y="2308225"/>
            <a:ext cx="0" cy="16541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330450" y="2060575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751013" y="3916363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886200" y="1330325"/>
            <a:ext cx="4557713" cy="1819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What is the torque on a bolt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applied with a wrench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has a lever arm:  L= 20 cm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with a force:  F = 30 N?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4625975" y="3468688"/>
            <a:ext cx="3216275" cy="2001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en-US" altLang="en-US" dirty="0">
                <a:latin typeface="Verdana" pitchFamily="34" charset="0"/>
              </a:rPr>
              <a:t>Solution: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en-US" altLang="en-US" sz="3600" dirty="0">
                <a:latin typeface="Symbol" pitchFamily="18" charset="2"/>
              </a:rPr>
              <a:t>t</a:t>
            </a:r>
            <a:r>
              <a:rPr lang="en-US" altLang="en-US" sz="2800" dirty="0">
                <a:latin typeface="Symbol" pitchFamily="18" charset="2"/>
              </a:rPr>
              <a:t> = </a:t>
            </a:r>
            <a:r>
              <a:rPr lang="en-US" altLang="en-US" sz="2800" dirty="0"/>
              <a:t> F </a:t>
            </a:r>
            <a:r>
              <a:rPr lang="en-US" altLang="en-US" sz="2800" dirty="0" smtClean="0">
                <a:sym typeface="Symbol" pitchFamily="18" charset="2"/>
              </a:rPr>
              <a:t> </a:t>
            </a:r>
            <a:r>
              <a:rPr lang="en-US" altLang="en-US" sz="2800" dirty="0">
                <a:sym typeface="Symbol" pitchFamily="18" charset="2"/>
              </a:rPr>
              <a:t>L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en-US" altLang="en-US" sz="2800" dirty="0">
                <a:sym typeface="Symbol" pitchFamily="18" charset="2"/>
              </a:rPr>
              <a:t>    = 30 N  (1/5)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ym typeface="Symbol" pitchFamily="18" charset="2"/>
              </a:rPr>
              <a:t>    = 6 N m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54038" y="5661025"/>
            <a:ext cx="7502525" cy="1085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For the same force, you get more torque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with a bigger wrench </a:t>
            </a:r>
            <a:r>
              <a:rPr lang="en-US" altLang="en-US">
                <a:sym typeface="Wingdings" pitchFamily="2" charset="2"/>
              </a:rPr>
              <a:t> the job is easier!</a:t>
            </a:r>
            <a:endParaRPr lang="en-US" alt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6529388" y="5014913"/>
            <a:ext cx="11922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9B00F7A-9843-4A52-98AE-C53CF2DC3FB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/>
      <p:bldP spid="14351" grpId="0"/>
      <p:bldP spid="14354" grpId="0" animBg="1"/>
      <p:bldP spid="14355" grpId="0" animBg="1"/>
      <p:bldP spid="14356" grpId="0" animBg="1"/>
      <p:bldP spid="143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Content Placeholder 4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" t="941"/>
          <a:stretch>
            <a:fillRect/>
          </a:stretch>
        </p:blipFill>
        <p:spPr>
          <a:xfrm rot="661146">
            <a:off x="628236" y="1014414"/>
            <a:ext cx="3911600" cy="3751262"/>
          </a:xfrm>
        </p:spPr>
      </p:pic>
      <p:sp>
        <p:nvSpPr>
          <p:cNvPr id="6147" name="Title 3"/>
          <p:cNvSpPr>
            <a:spLocks noGrp="1"/>
          </p:cNvSpPr>
          <p:nvPr>
            <p:ph type="title"/>
          </p:nvPr>
        </p:nvSpPr>
        <p:spPr>
          <a:xfrm>
            <a:off x="2382837" y="117475"/>
            <a:ext cx="4378325" cy="977900"/>
          </a:xfrm>
        </p:spPr>
        <p:txBody>
          <a:bodyPr/>
          <a:lstStyle/>
          <a:p>
            <a:pPr algn="r"/>
            <a:r>
              <a:rPr lang="en-US" altLang="en-US" u="sng" dirty="0" smtClean="0"/>
              <a:t>Torque wrench</a:t>
            </a: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FB91BC-A322-441A-8B73-FFE94E61B3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9" name="TextBox 45"/>
          <p:cNvSpPr txBox="1">
            <a:spLocks noChangeArrowheads="1"/>
          </p:cNvSpPr>
          <p:nvPr/>
        </p:nvSpPr>
        <p:spPr bwMode="auto">
          <a:xfrm>
            <a:off x="635000" y="4513263"/>
            <a:ext cx="845455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/>
              <a:t>A torque wrench is a wrench that applies</a:t>
            </a:r>
            <a:br>
              <a:rPr lang="en-US" altLang="en-US" dirty="0"/>
            </a:br>
            <a:r>
              <a:rPr lang="en-US" altLang="en-US" dirty="0"/>
              <a:t>a </a:t>
            </a:r>
            <a:r>
              <a:rPr lang="en-US" altLang="en-US" dirty="0">
                <a:solidFill>
                  <a:srgbClr val="FF0000"/>
                </a:solidFill>
              </a:rPr>
              <a:t>calibrated torque </a:t>
            </a:r>
            <a:r>
              <a:rPr lang="en-US" altLang="en-US" dirty="0"/>
              <a:t>to a bolt.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It prevents a bolt from being over-tightened</a:t>
            </a:r>
            <a:br>
              <a:rPr lang="en-US" altLang="en-US" dirty="0"/>
            </a:br>
            <a:r>
              <a:rPr lang="en-US" altLang="en-US" dirty="0"/>
              <a:t>and possibly breaking.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428996" y="1492250"/>
            <a:ext cx="2714625" cy="2754313"/>
            <a:chOff x="5895975" y="1597025"/>
            <a:chExt cx="2714625" cy="2754313"/>
          </a:xfrm>
        </p:grpSpPr>
        <p:sp>
          <p:nvSpPr>
            <p:cNvPr id="3" name="Rectangle 2"/>
            <p:cNvSpPr/>
            <p:nvPr/>
          </p:nvSpPr>
          <p:spPr>
            <a:xfrm>
              <a:off x="5895975" y="2017713"/>
              <a:ext cx="2714625" cy="2333625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 bwMode="auto">
            <a:xfrm>
              <a:off x="6305042" y="1597025"/>
              <a:ext cx="1835658" cy="1765300"/>
            </a:xfrm>
            <a:custGeom>
              <a:avLst/>
              <a:gdLst>
                <a:gd name="connsiteX0" fmla="*/ 0 w 1764792"/>
                <a:gd name="connsiteY0" fmla="*/ 384048 h 1764792"/>
                <a:gd name="connsiteX1" fmla="*/ 292608 w 1764792"/>
                <a:gd name="connsiteY1" fmla="*/ 384048 h 1764792"/>
                <a:gd name="connsiteX2" fmla="*/ 566928 w 1764792"/>
                <a:gd name="connsiteY2" fmla="*/ 585216 h 1764792"/>
                <a:gd name="connsiteX3" fmla="*/ 329184 w 1764792"/>
                <a:gd name="connsiteY3" fmla="*/ 740664 h 1764792"/>
                <a:gd name="connsiteX4" fmla="*/ 521208 w 1764792"/>
                <a:gd name="connsiteY4" fmla="*/ 886968 h 1764792"/>
                <a:gd name="connsiteX5" fmla="*/ 329184 w 1764792"/>
                <a:gd name="connsiteY5" fmla="*/ 1042416 h 1764792"/>
                <a:gd name="connsiteX6" fmla="*/ 512064 w 1764792"/>
                <a:gd name="connsiteY6" fmla="*/ 1216152 h 1764792"/>
                <a:gd name="connsiteX7" fmla="*/ 329184 w 1764792"/>
                <a:gd name="connsiteY7" fmla="*/ 1344168 h 1764792"/>
                <a:gd name="connsiteX8" fmla="*/ 493776 w 1764792"/>
                <a:gd name="connsiteY8" fmla="*/ 1453896 h 1764792"/>
                <a:gd name="connsiteX9" fmla="*/ 512064 w 1764792"/>
                <a:gd name="connsiteY9" fmla="*/ 1755648 h 1764792"/>
                <a:gd name="connsiteX10" fmla="*/ 1088136 w 1764792"/>
                <a:gd name="connsiteY10" fmla="*/ 1764792 h 1764792"/>
                <a:gd name="connsiteX11" fmla="*/ 1088136 w 1764792"/>
                <a:gd name="connsiteY11" fmla="*/ 1472184 h 1764792"/>
                <a:gd name="connsiteX12" fmla="*/ 1280160 w 1764792"/>
                <a:gd name="connsiteY12" fmla="*/ 1325880 h 1764792"/>
                <a:gd name="connsiteX13" fmla="*/ 1106424 w 1764792"/>
                <a:gd name="connsiteY13" fmla="*/ 1197864 h 1764792"/>
                <a:gd name="connsiteX14" fmla="*/ 1271016 w 1764792"/>
                <a:gd name="connsiteY14" fmla="*/ 1033272 h 1764792"/>
                <a:gd name="connsiteX15" fmla="*/ 1097280 w 1764792"/>
                <a:gd name="connsiteY15" fmla="*/ 859536 h 1764792"/>
                <a:gd name="connsiteX16" fmla="*/ 1289304 w 1764792"/>
                <a:gd name="connsiteY16" fmla="*/ 749808 h 1764792"/>
                <a:gd name="connsiteX17" fmla="*/ 1060704 w 1764792"/>
                <a:gd name="connsiteY17" fmla="*/ 585216 h 1764792"/>
                <a:gd name="connsiteX18" fmla="*/ 1261872 w 1764792"/>
                <a:gd name="connsiteY18" fmla="*/ 402336 h 1764792"/>
                <a:gd name="connsiteX19" fmla="*/ 1764792 w 1764792"/>
                <a:gd name="connsiteY19" fmla="*/ 384048 h 1764792"/>
                <a:gd name="connsiteX20" fmla="*/ 1755648 w 1764792"/>
                <a:gd name="connsiteY20" fmla="*/ 0 h 1764792"/>
                <a:gd name="connsiteX21" fmla="*/ 27432 w 1764792"/>
                <a:gd name="connsiteY21" fmla="*/ 9144 h 1764792"/>
                <a:gd name="connsiteX22" fmla="*/ 18288 w 1764792"/>
                <a:gd name="connsiteY22" fmla="*/ 438912 h 1764792"/>
                <a:gd name="connsiteX0" fmla="*/ 0 w 1911096"/>
                <a:gd name="connsiteY0" fmla="*/ 374904 h 1764792"/>
                <a:gd name="connsiteX1" fmla="*/ 438912 w 1911096"/>
                <a:gd name="connsiteY1" fmla="*/ 384048 h 1764792"/>
                <a:gd name="connsiteX2" fmla="*/ 713232 w 1911096"/>
                <a:gd name="connsiteY2" fmla="*/ 585216 h 1764792"/>
                <a:gd name="connsiteX3" fmla="*/ 475488 w 1911096"/>
                <a:gd name="connsiteY3" fmla="*/ 740664 h 1764792"/>
                <a:gd name="connsiteX4" fmla="*/ 667512 w 1911096"/>
                <a:gd name="connsiteY4" fmla="*/ 886968 h 1764792"/>
                <a:gd name="connsiteX5" fmla="*/ 475488 w 1911096"/>
                <a:gd name="connsiteY5" fmla="*/ 1042416 h 1764792"/>
                <a:gd name="connsiteX6" fmla="*/ 658368 w 1911096"/>
                <a:gd name="connsiteY6" fmla="*/ 1216152 h 1764792"/>
                <a:gd name="connsiteX7" fmla="*/ 475488 w 1911096"/>
                <a:gd name="connsiteY7" fmla="*/ 1344168 h 1764792"/>
                <a:gd name="connsiteX8" fmla="*/ 640080 w 1911096"/>
                <a:gd name="connsiteY8" fmla="*/ 1453896 h 1764792"/>
                <a:gd name="connsiteX9" fmla="*/ 658368 w 1911096"/>
                <a:gd name="connsiteY9" fmla="*/ 1755648 h 1764792"/>
                <a:gd name="connsiteX10" fmla="*/ 1234440 w 1911096"/>
                <a:gd name="connsiteY10" fmla="*/ 1764792 h 1764792"/>
                <a:gd name="connsiteX11" fmla="*/ 1234440 w 1911096"/>
                <a:gd name="connsiteY11" fmla="*/ 1472184 h 1764792"/>
                <a:gd name="connsiteX12" fmla="*/ 1426464 w 1911096"/>
                <a:gd name="connsiteY12" fmla="*/ 1325880 h 1764792"/>
                <a:gd name="connsiteX13" fmla="*/ 1252728 w 1911096"/>
                <a:gd name="connsiteY13" fmla="*/ 1197864 h 1764792"/>
                <a:gd name="connsiteX14" fmla="*/ 1417320 w 1911096"/>
                <a:gd name="connsiteY14" fmla="*/ 1033272 h 1764792"/>
                <a:gd name="connsiteX15" fmla="*/ 1243584 w 1911096"/>
                <a:gd name="connsiteY15" fmla="*/ 859536 h 1764792"/>
                <a:gd name="connsiteX16" fmla="*/ 1435608 w 1911096"/>
                <a:gd name="connsiteY16" fmla="*/ 749808 h 1764792"/>
                <a:gd name="connsiteX17" fmla="*/ 1207008 w 1911096"/>
                <a:gd name="connsiteY17" fmla="*/ 585216 h 1764792"/>
                <a:gd name="connsiteX18" fmla="*/ 1408176 w 1911096"/>
                <a:gd name="connsiteY18" fmla="*/ 402336 h 1764792"/>
                <a:gd name="connsiteX19" fmla="*/ 1911096 w 1911096"/>
                <a:gd name="connsiteY19" fmla="*/ 384048 h 1764792"/>
                <a:gd name="connsiteX20" fmla="*/ 1901952 w 1911096"/>
                <a:gd name="connsiteY20" fmla="*/ 0 h 1764792"/>
                <a:gd name="connsiteX21" fmla="*/ 173736 w 1911096"/>
                <a:gd name="connsiteY21" fmla="*/ 9144 h 1764792"/>
                <a:gd name="connsiteX22" fmla="*/ 164592 w 1911096"/>
                <a:gd name="connsiteY22" fmla="*/ 438912 h 1764792"/>
                <a:gd name="connsiteX0" fmla="*/ 0 w 1892808"/>
                <a:gd name="connsiteY0" fmla="*/ 393192 h 1764792"/>
                <a:gd name="connsiteX1" fmla="*/ 420624 w 1892808"/>
                <a:gd name="connsiteY1" fmla="*/ 384048 h 1764792"/>
                <a:gd name="connsiteX2" fmla="*/ 694944 w 1892808"/>
                <a:gd name="connsiteY2" fmla="*/ 585216 h 1764792"/>
                <a:gd name="connsiteX3" fmla="*/ 457200 w 1892808"/>
                <a:gd name="connsiteY3" fmla="*/ 740664 h 1764792"/>
                <a:gd name="connsiteX4" fmla="*/ 649224 w 1892808"/>
                <a:gd name="connsiteY4" fmla="*/ 886968 h 1764792"/>
                <a:gd name="connsiteX5" fmla="*/ 457200 w 1892808"/>
                <a:gd name="connsiteY5" fmla="*/ 1042416 h 1764792"/>
                <a:gd name="connsiteX6" fmla="*/ 640080 w 1892808"/>
                <a:gd name="connsiteY6" fmla="*/ 1216152 h 1764792"/>
                <a:gd name="connsiteX7" fmla="*/ 457200 w 1892808"/>
                <a:gd name="connsiteY7" fmla="*/ 1344168 h 1764792"/>
                <a:gd name="connsiteX8" fmla="*/ 621792 w 1892808"/>
                <a:gd name="connsiteY8" fmla="*/ 1453896 h 1764792"/>
                <a:gd name="connsiteX9" fmla="*/ 640080 w 1892808"/>
                <a:gd name="connsiteY9" fmla="*/ 1755648 h 1764792"/>
                <a:gd name="connsiteX10" fmla="*/ 1216152 w 1892808"/>
                <a:gd name="connsiteY10" fmla="*/ 1764792 h 1764792"/>
                <a:gd name="connsiteX11" fmla="*/ 1216152 w 1892808"/>
                <a:gd name="connsiteY11" fmla="*/ 1472184 h 1764792"/>
                <a:gd name="connsiteX12" fmla="*/ 1408176 w 1892808"/>
                <a:gd name="connsiteY12" fmla="*/ 1325880 h 1764792"/>
                <a:gd name="connsiteX13" fmla="*/ 1234440 w 1892808"/>
                <a:gd name="connsiteY13" fmla="*/ 1197864 h 1764792"/>
                <a:gd name="connsiteX14" fmla="*/ 1399032 w 1892808"/>
                <a:gd name="connsiteY14" fmla="*/ 1033272 h 1764792"/>
                <a:gd name="connsiteX15" fmla="*/ 1225296 w 1892808"/>
                <a:gd name="connsiteY15" fmla="*/ 859536 h 1764792"/>
                <a:gd name="connsiteX16" fmla="*/ 1417320 w 1892808"/>
                <a:gd name="connsiteY16" fmla="*/ 749808 h 1764792"/>
                <a:gd name="connsiteX17" fmla="*/ 1188720 w 1892808"/>
                <a:gd name="connsiteY17" fmla="*/ 585216 h 1764792"/>
                <a:gd name="connsiteX18" fmla="*/ 1389888 w 1892808"/>
                <a:gd name="connsiteY18" fmla="*/ 402336 h 1764792"/>
                <a:gd name="connsiteX19" fmla="*/ 1892808 w 1892808"/>
                <a:gd name="connsiteY19" fmla="*/ 384048 h 1764792"/>
                <a:gd name="connsiteX20" fmla="*/ 1883664 w 1892808"/>
                <a:gd name="connsiteY20" fmla="*/ 0 h 1764792"/>
                <a:gd name="connsiteX21" fmla="*/ 155448 w 1892808"/>
                <a:gd name="connsiteY21" fmla="*/ 9144 h 1764792"/>
                <a:gd name="connsiteX22" fmla="*/ 146304 w 1892808"/>
                <a:gd name="connsiteY22" fmla="*/ 438912 h 1764792"/>
                <a:gd name="connsiteX0" fmla="*/ 91440 w 1984248"/>
                <a:gd name="connsiteY0" fmla="*/ 393192 h 1764792"/>
                <a:gd name="connsiteX1" fmla="*/ 512064 w 1984248"/>
                <a:gd name="connsiteY1" fmla="*/ 384048 h 1764792"/>
                <a:gd name="connsiteX2" fmla="*/ 786384 w 1984248"/>
                <a:gd name="connsiteY2" fmla="*/ 585216 h 1764792"/>
                <a:gd name="connsiteX3" fmla="*/ 548640 w 1984248"/>
                <a:gd name="connsiteY3" fmla="*/ 740664 h 1764792"/>
                <a:gd name="connsiteX4" fmla="*/ 740664 w 1984248"/>
                <a:gd name="connsiteY4" fmla="*/ 886968 h 1764792"/>
                <a:gd name="connsiteX5" fmla="*/ 548640 w 1984248"/>
                <a:gd name="connsiteY5" fmla="*/ 1042416 h 1764792"/>
                <a:gd name="connsiteX6" fmla="*/ 731520 w 1984248"/>
                <a:gd name="connsiteY6" fmla="*/ 1216152 h 1764792"/>
                <a:gd name="connsiteX7" fmla="*/ 548640 w 1984248"/>
                <a:gd name="connsiteY7" fmla="*/ 1344168 h 1764792"/>
                <a:gd name="connsiteX8" fmla="*/ 713232 w 1984248"/>
                <a:gd name="connsiteY8" fmla="*/ 1453896 h 1764792"/>
                <a:gd name="connsiteX9" fmla="*/ 731520 w 1984248"/>
                <a:gd name="connsiteY9" fmla="*/ 1755648 h 1764792"/>
                <a:gd name="connsiteX10" fmla="*/ 1307592 w 1984248"/>
                <a:gd name="connsiteY10" fmla="*/ 1764792 h 1764792"/>
                <a:gd name="connsiteX11" fmla="*/ 1307592 w 1984248"/>
                <a:gd name="connsiteY11" fmla="*/ 1472184 h 1764792"/>
                <a:gd name="connsiteX12" fmla="*/ 1499616 w 1984248"/>
                <a:gd name="connsiteY12" fmla="*/ 1325880 h 1764792"/>
                <a:gd name="connsiteX13" fmla="*/ 1325880 w 1984248"/>
                <a:gd name="connsiteY13" fmla="*/ 1197864 h 1764792"/>
                <a:gd name="connsiteX14" fmla="*/ 1490472 w 1984248"/>
                <a:gd name="connsiteY14" fmla="*/ 1033272 h 1764792"/>
                <a:gd name="connsiteX15" fmla="*/ 1316736 w 1984248"/>
                <a:gd name="connsiteY15" fmla="*/ 859536 h 1764792"/>
                <a:gd name="connsiteX16" fmla="*/ 1508760 w 1984248"/>
                <a:gd name="connsiteY16" fmla="*/ 749808 h 1764792"/>
                <a:gd name="connsiteX17" fmla="*/ 1280160 w 1984248"/>
                <a:gd name="connsiteY17" fmla="*/ 585216 h 1764792"/>
                <a:gd name="connsiteX18" fmla="*/ 1481328 w 1984248"/>
                <a:gd name="connsiteY18" fmla="*/ 402336 h 1764792"/>
                <a:gd name="connsiteX19" fmla="*/ 1984248 w 1984248"/>
                <a:gd name="connsiteY19" fmla="*/ 384048 h 1764792"/>
                <a:gd name="connsiteX20" fmla="*/ 1975104 w 1984248"/>
                <a:gd name="connsiteY20" fmla="*/ 0 h 1764792"/>
                <a:gd name="connsiteX21" fmla="*/ 0 w 1984248"/>
                <a:gd name="connsiteY21" fmla="*/ 0 h 1764792"/>
                <a:gd name="connsiteX22" fmla="*/ 237744 w 1984248"/>
                <a:gd name="connsiteY22" fmla="*/ 438912 h 1764792"/>
                <a:gd name="connsiteX0" fmla="*/ 91440 w 1984248"/>
                <a:gd name="connsiteY0" fmla="*/ 393192 h 1764792"/>
                <a:gd name="connsiteX1" fmla="*/ 512064 w 1984248"/>
                <a:gd name="connsiteY1" fmla="*/ 384048 h 1764792"/>
                <a:gd name="connsiteX2" fmla="*/ 786384 w 1984248"/>
                <a:gd name="connsiteY2" fmla="*/ 585216 h 1764792"/>
                <a:gd name="connsiteX3" fmla="*/ 548640 w 1984248"/>
                <a:gd name="connsiteY3" fmla="*/ 740664 h 1764792"/>
                <a:gd name="connsiteX4" fmla="*/ 740664 w 1984248"/>
                <a:gd name="connsiteY4" fmla="*/ 886968 h 1764792"/>
                <a:gd name="connsiteX5" fmla="*/ 548640 w 1984248"/>
                <a:gd name="connsiteY5" fmla="*/ 1042416 h 1764792"/>
                <a:gd name="connsiteX6" fmla="*/ 731520 w 1984248"/>
                <a:gd name="connsiteY6" fmla="*/ 1216152 h 1764792"/>
                <a:gd name="connsiteX7" fmla="*/ 548640 w 1984248"/>
                <a:gd name="connsiteY7" fmla="*/ 1344168 h 1764792"/>
                <a:gd name="connsiteX8" fmla="*/ 713232 w 1984248"/>
                <a:gd name="connsiteY8" fmla="*/ 1453896 h 1764792"/>
                <a:gd name="connsiteX9" fmla="*/ 731520 w 1984248"/>
                <a:gd name="connsiteY9" fmla="*/ 1755648 h 1764792"/>
                <a:gd name="connsiteX10" fmla="*/ 1307592 w 1984248"/>
                <a:gd name="connsiteY10" fmla="*/ 1764792 h 1764792"/>
                <a:gd name="connsiteX11" fmla="*/ 1307592 w 1984248"/>
                <a:gd name="connsiteY11" fmla="*/ 1472184 h 1764792"/>
                <a:gd name="connsiteX12" fmla="*/ 1499616 w 1984248"/>
                <a:gd name="connsiteY12" fmla="*/ 1325880 h 1764792"/>
                <a:gd name="connsiteX13" fmla="*/ 1325880 w 1984248"/>
                <a:gd name="connsiteY13" fmla="*/ 1197864 h 1764792"/>
                <a:gd name="connsiteX14" fmla="*/ 1490472 w 1984248"/>
                <a:gd name="connsiteY14" fmla="*/ 1033272 h 1764792"/>
                <a:gd name="connsiteX15" fmla="*/ 1316736 w 1984248"/>
                <a:gd name="connsiteY15" fmla="*/ 859536 h 1764792"/>
                <a:gd name="connsiteX16" fmla="*/ 1508760 w 1984248"/>
                <a:gd name="connsiteY16" fmla="*/ 749808 h 1764792"/>
                <a:gd name="connsiteX17" fmla="*/ 1280160 w 1984248"/>
                <a:gd name="connsiteY17" fmla="*/ 585216 h 1764792"/>
                <a:gd name="connsiteX18" fmla="*/ 1481328 w 1984248"/>
                <a:gd name="connsiteY18" fmla="*/ 402336 h 1764792"/>
                <a:gd name="connsiteX19" fmla="*/ 1984248 w 1984248"/>
                <a:gd name="connsiteY19" fmla="*/ 384048 h 1764792"/>
                <a:gd name="connsiteX20" fmla="*/ 1975104 w 1984248"/>
                <a:gd name="connsiteY20" fmla="*/ 0 h 1764792"/>
                <a:gd name="connsiteX21" fmla="*/ 0 w 1984248"/>
                <a:gd name="connsiteY21" fmla="*/ 0 h 1764792"/>
                <a:gd name="connsiteX22" fmla="*/ 118872 w 1984248"/>
                <a:gd name="connsiteY22" fmla="*/ 438912 h 1764792"/>
                <a:gd name="connsiteX0" fmla="*/ 0 w 1892808"/>
                <a:gd name="connsiteY0" fmla="*/ 393192 h 1764792"/>
                <a:gd name="connsiteX1" fmla="*/ 420624 w 1892808"/>
                <a:gd name="connsiteY1" fmla="*/ 384048 h 1764792"/>
                <a:gd name="connsiteX2" fmla="*/ 694944 w 1892808"/>
                <a:gd name="connsiteY2" fmla="*/ 585216 h 1764792"/>
                <a:gd name="connsiteX3" fmla="*/ 457200 w 1892808"/>
                <a:gd name="connsiteY3" fmla="*/ 740664 h 1764792"/>
                <a:gd name="connsiteX4" fmla="*/ 649224 w 1892808"/>
                <a:gd name="connsiteY4" fmla="*/ 886968 h 1764792"/>
                <a:gd name="connsiteX5" fmla="*/ 457200 w 1892808"/>
                <a:gd name="connsiteY5" fmla="*/ 1042416 h 1764792"/>
                <a:gd name="connsiteX6" fmla="*/ 640080 w 1892808"/>
                <a:gd name="connsiteY6" fmla="*/ 1216152 h 1764792"/>
                <a:gd name="connsiteX7" fmla="*/ 457200 w 1892808"/>
                <a:gd name="connsiteY7" fmla="*/ 1344168 h 1764792"/>
                <a:gd name="connsiteX8" fmla="*/ 621792 w 1892808"/>
                <a:gd name="connsiteY8" fmla="*/ 1453896 h 1764792"/>
                <a:gd name="connsiteX9" fmla="*/ 640080 w 1892808"/>
                <a:gd name="connsiteY9" fmla="*/ 1755648 h 1764792"/>
                <a:gd name="connsiteX10" fmla="*/ 1216152 w 1892808"/>
                <a:gd name="connsiteY10" fmla="*/ 1764792 h 1764792"/>
                <a:gd name="connsiteX11" fmla="*/ 1216152 w 1892808"/>
                <a:gd name="connsiteY11" fmla="*/ 1472184 h 1764792"/>
                <a:gd name="connsiteX12" fmla="*/ 1408176 w 1892808"/>
                <a:gd name="connsiteY12" fmla="*/ 1325880 h 1764792"/>
                <a:gd name="connsiteX13" fmla="*/ 1234440 w 1892808"/>
                <a:gd name="connsiteY13" fmla="*/ 1197864 h 1764792"/>
                <a:gd name="connsiteX14" fmla="*/ 1399032 w 1892808"/>
                <a:gd name="connsiteY14" fmla="*/ 1033272 h 1764792"/>
                <a:gd name="connsiteX15" fmla="*/ 1225296 w 1892808"/>
                <a:gd name="connsiteY15" fmla="*/ 859536 h 1764792"/>
                <a:gd name="connsiteX16" fmla="*/ 1417320 w 1892808"/>
                <a:gd name="connsiteY16" fmla="*/ 749808 h 1764792"/>
                <a:gd name="connsiteX17" fmla="*/ 1188720 w 1892808"/>
                <a:gd name="connsiteY17" fmla="*/ 585216 h 1764792"/>
                <a:gd name="connsiteX18" fmla="*/ 1389888 w 1892808"/>
                <a:gd name="connsiteY18" fmla="*/ 402336 h 1764792"/>
                <a:gd name="connsiteX19" fmla="*/ 1892808 w 1892808"/>
                <a:gd name="connsiteY19" fmla="*/ 384048 h 1764792"/>
                <a:gd name="connsiteX20" fmla="*/ 1883664 w 1892808"/>
                <a:gd name="connsiteY20" fmla="*/ 0 h 1764792"/>
                <a:gd name="connsiteX21" fmla="*/ 9144 w 1892808"/>
                <a:gd name="connsiteY21" fmla="*/ 18288 h 1764792"/>
                <a:gd name="connsiteX22" fmla="*/ 27432 w 1892808"/>
                <a:gd name="connsiteY22" fmla="*/ 438912 h 1764792"/>
                <a:gd name="connsiteX0" fmla="*/ 0 w 1892808"/>
                <a:gd name="connsiteY0" fmla="*/ 393192 h 1764792"/>
                <a:gd name="connsiteX1" fmla="*/ 420624 w 1892808"/>
                <a:gd name="connsiteY1" fmla="*/ 384048 h 1764792"/>
                <a:gd name="connsiteX2" fmla="*/ 694944 w 1892808"/>
                <a:gd name="connsiteY2" fmla="*/ 585216 h 1764792"/>
                <a:gd name="connsiteX3" fmla="*/ 457200 w 1892808"/>
                <a:gd name="connsiteY3" fmla="*/ 740664 h 1764792"/>
                <a:gd name="connsiteX4" fmla="*/ 649224 w 1892808"/>
                <a:gd name="connsiteY4" fmla="*/ 886968 h 1764792"/>
                <a:gd name="connsiteX5" fmla="*/ 457200 w 1892808"/>
                <a:gd name="connsiteY5" fmla="*/ 1042416 h 1764792"/>
                <a:gd name="connsiteX6" fmla="*/ 640080 w 1892808"/>
                <a:gd name="connsiteY6" fmla="*/ 1216152 h 1764792"/>
                <a:gd name="connsiteX7" fmla="*/ 457200 w 1892808"/>
                <a:gd name="connsiteY7" fmla="*/ 1344168 h 1764792"/>
                <a:gd name="connsiteX8" fmla="*/ 621792 w 1892808"/>
                <a:gd name="connsiteY8" fmla="*/ 1453896 h 1764792"/>
                <a:gd name="connsiteX9" fmla="*/ 640080 w 1892808"/>
                <a:gd name="connsiteY9" fmla="*/ 1755648 h 1764792"/>
                <a:gd name="connsiteX10" fmla="*/ 1216152 w 1892808"/>
                <a:gd name="connsiteY10" fmla="*/ 1764792 h 1764792"/>
                <a:gd name="connsiteX11" fmla="*/ 1216152 w 1892808"/>
                <a:gd name="connsiteY11" fmla="*/ 1472184 h 1764792"/>
                <a:gd name="connsiteX12" fmla="*/ 1408176 w 1892808"/>
                <a:gd name="connsiteY12" fmla="*/ 1325880 h 1764792"/>
                <a:gd name="connsiteX13" fmla="*/ 1234440 w 1892808"/>
                <a:gd name="connsiteY13" fmla="*/ 1197864 h 1764792"/>
                <a:gd name="connsiteX14" fmla="*/ 1399032 w 1892808"/>
                <a:gd name="connsiteY14" fmla="*/ 1033272 h 1764792"/>
                <a:gd name="connsiteX15" fmla="*/ 1225296 w 1892808"/>
                <a:gd name="connsiteY15" fmla="*/ 859536 h 1764792"/>
                <a:gd name="connsiteX16" fmla="*/ 1417320 w 1892808"/>
                <a:gd name="connsiteY16" fmla="*/ 749808 h 1764792"/>
                <a:gd name="connsiteX17" fmla="*/ 1188720 w 1892808"/>
                <a:gd name="connsiteY17" fmla="*/ 585216 h 1764792"/>
                <a:gd name="connsiteX18" fmla="*/ 1389888 w 1892808"/>
                <a:gd name="connsiteY18" fmla="*/ 402336 h 1764792"/>
                <a:gd name="connsiteX19" fmla="*/ 1892808 w 1892808"/>
                <a:gd name="connsiteY19" fmla="*/ 384048 h 1764792"/>
                <a:gd name="connsiteX20" fmla="*/ 1825472 w 1892808"/>
                <a:gd name="connsiteY20" fmla="*/ 0 h 1764792"/>
                <a:gd name="connsiteX21" fmla="*/ 9144 w 1892808"/>
                <a:gd name="connsiteY21" fmla="*/ 18288 h 1764792"/>
                <a:gd name="connsiteX22" fmla="*/ 27432 w 1892808"/>
                <a:gd name="connsiteY22" fmla="*/ 438912 h 1764792"/>
                <a:gd name="connsiteX0" fmla="*/ 0 w 1834611"/>
                <a:gd name="connsiteY0" fmla="*/ 393192 h 1764792"/>
                <a:gd name="connsiteX1" fmla="*/ 420624 w 1834611"/>
                <a:gd name="connsiteY1" fmla="*/ 384048 h 1764792"/>
                <a:gd name="connsiteX2" fmla="*/ 694944 w 1834611"/>
                <a:gd name="connsiteY2" fmla="*/ 585216 h 1764792"/>
                <a:gd name="connsiteX3" fmla="*/ 457200 w 1834611"/>
                <a:gd name="connsiteY3" fmla="*/ 740664 h 1764792"/>
                <a:gd name="connsiteX4" fmla="*/ 649224 w 1834611"/>
                <a:gd name="connsiteY4" fmla="*/ 886968 h 1764792"/>
                <a:gd name="connsiteX5" fmla="*/ 457200 w 1834611"/>
                <a:gd name="connsiteY5" fmla="*/ 1042416 h 1764792"/>
                <a:gd name="connsiteX6" fmla="*/ 640080 w 1834611"/>
                <a:gd name="connsiteY6" fmla="*/ 1216152 h 1764792"/>
                <a:gd name="connsiteX7" fmla="*/ 457200 w 1834611"/>
                <a:gd name="connsiteY7" fmla="*/ 1344168 h 1764792"/>
                <a:gd name="connsiteX8" fmla="*/ 621792 w 1834611"/>
                <a:gd name="connsiteY8" fmla="*/ 1453896 h 1764792"/>
                <a:gd name="connsiteX9" fmla="*/ 640080 w 1834611"/>
                <a:gd name="connsiteY9" fmla="*/ 1755648 h 1764792"/>
                <a:gd name="connsiteX10" fmla="*/ 1216152 w 1834611"/>
                <a:gd name="connsiteY10" fmla="*/ 1764792 h 1764792"/>
                <a:gd name="connsiteX11" fmla="*/ 1216152 w 1834611"/>
                <a:gd name="connsiteY11" fmla="*/ 1472184 h 1764792"/>
                <a:gd name="connsiteX12" fmla="*/ 1408176 w 1834611"/>
                <a:gd name="connsiteY12" fmla="*/ 1325880 h 1764792"/>
                <a:gd name="connsiteX13" fmla="*/ 1234440 w 1834611"/>
                <a:gd name="connsiteY13" fmla="*/ 1197864 h 1764792"/>
                <a:gd name="connsiteX14" fmla="*/ 1399032 w 1834611"/>
                <a:gd name="connsiteY14" fmla="*/ 1033272 h 1764792"/>
                <a:gd name="connsiteX15" fmla="*/ 1225296 w 1834611"/>
                <a:gd name="connsiteY15" fmla="*/ 859536 h 1764792"/>
                <a:gd name="connsiteX16" fmla="*/ 1417320 w 1834611"/>
                <a:gd name="connsiteY16" fmla="*/ 749808 h 1764792"/>
                <a:gd name="connsiteX17" fmla="*/ 1188720 w 1834611"/>
                <a:gd name="connsiteY17" fmla="*/ 585216 h 1764792"/>
                <a:gd name="connsiteX18" fmla="*/ 1389888 w 1834611"/>
                <a:gd name="connsiteY18" fmla="*/ 402336 h 1764792"/>
                <a:gd name="connsiteX19" fmla="*/ 1834611 w 1834611"/>
                <a:gd name="connsiteY19" fmla="*/ 393460 h 1764792"/>
                <a:gd name="connsiteX20" fmla="*/ 1825472 w 1834611"/>
                <a:gd name="connsiteY20" fmla="*/ 0 h 1764792"/>
                <a:gd name="connsiteX21" fmla="*/ 9144 w 1834611"/>
                <a:gd name="connsiteY21" fmla="*/ 18288 h 1764792"/>
                <a:gd name="connsiteX22" fmla="*/ 27432 w 1834611"/>
                <a:gd name="connsiteY22" fmla="*/ 438912 h 1764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34611" h="1764792">
                  <a:moveTo>
                    <a:pt x="0" y="393192"/>
                  </a:moveTo>
                  <a:lnTo>
                    <a:pt x="420624" y="384048"/>
                  </a:lnTo>
                  <a:lnTo>
                    <a:pt x="694944" y="585216"/>
                  </a:lnTo>
                  <a:lnTo>
                    <a:pt x="457200" y="740664"/>
                  </a:lnTo>
                  <a:lnTo>
                    <a:pt x="649224" y="886968"/>
                  </a:lnTo>
                  <a:lnTo>
                    <a:pt x="457200" y="1042416"/>
                  </a:lnTo>
                  <a:lnTo>
                    <a:pt x="640080" y="1216152"/>
                  </a:lnTo>
                  <a:lnTo>
                    <a:pt x="457200" y="1344168"/>
                  </a:lnTo>
                  <a:lnTo>
                    <a:pt x="621792" y="1453896"/>
                  </a:lnTo>
                  <a:lnTo>
                    <a:pt x="640080" y="1755648"/>
                  </a:lnTo>
                  <a:lnTo>
                    <a:pt x="1216152" y="1764792"/>
                  </a:lnTo>
                  <a:lnTo>
                    <a:pt x="1216152" y="1472184"/>
                  </a:lnTo>
                  <a:lnTo>
                    <a:pt x="1408176" y="1325880"/>
                  </a:lnTo>
                  <a:lnTo>
                    <a:pt x="1234440" y="1197864"/>
                  </a:lnTo>
                  <a:lnTo>
                    <a:pt x="1399032" y="1033272"/>
                  </a:lnTo>
                  <a:lnTo>
                    <a:pt x="1225296" y="859536"/>
                  </a:lnTo>
                  <a:lnTo>
                    <a:pt x="1417320" y="749808"/>
                  </a:lnTo>
                  <a:lnTo>
                    <a:pt x="1188720" y="585216"/>
                  </a:lnTo>
                  <a:lnTo>
                    <a:pt x="1389888" y="402336"/>
                  </a:lnTo>
                  <a:lnTo>
                    <a:pt x="1834611" y="393460"/>
                  </a:lnTo>
                  <a:lnTo>
                    <a:pt x="1825472" y="0"/>
                  </a:lnTo>
                  <a:lnTo>
                    <a:pt x="9144" y="18288"/>
                  </a:lnTo>
                  <a:lnTo>
                    <a:pt x="27432" y="438912"/>
                  </a:ln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924675" y="3362325"/>
              <a:ext cx="609600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63513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/>
              <a:t>Homer attempts to straighten out the leaning tower of Pisa</a:t>
            </a:r>
          </a:p>
        </p:txBody>
      </p:sp>
      <p:pic>
        <p:nvPicPr>
          <p:cNvPr id="7171" name="Picture 5" descr="leaningtow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6075" y="1841500"/>
            <a:ext cx="2871788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6329" name="Picture 9" descr="hom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579956">
            <a:off x="6362700" y="1844675"/>
            <a:ext cx="1220788" cy="2655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1" y="6080125"/>
            <a:ext cx="9058274" cy="0"/>
          </a:xfrm>
          <a:prstGeom prst="line">
            <a:avLst/>
          </a:prstGeom>
          <a:noFill/>
          <a:ln w="76200">
            <a:solidFill>
              <a:srgbClr val="5F5F8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AutoShape 19"/>
          <p:cNvSpPr>
            <a:spLocks noChangeArrowheads="1"/>
          </p:cNvSpPr>
          <p:nvPr/>
        </p:nvSpPr>
        <p:spPr bwMode="auto">
          <a:xfrm>
            <a:off x="3048000" y="5021263"/>
            <a:ext cx="876300" cy="100171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V="1">
            <a:off x="1582738" y="4189413"/>
            <a:ext cx="6238875" cy="1192212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4421188" y="5122863"/>
            <a:ext cx="13525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fulcrum</a:t>
            </a:r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 flipH="1">
            <a:off x="3781425" y="5356225"/>
            <a:ext cx="639763" cy="1174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4421188" y="3254375"/>
            <a:ext cx="957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lever</a:t>
            </a: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968875" y="3773488"/>
            <a:ext cx="61913" cy="8810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791A80-F61C-4B68-ADC5-092BD72BC9B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9" grpId="0" animBg="1"/>
      <p:bldP spid="56338" grpId="0" animBg="1"/>
      <p:bldP spid="56340" grpId="0"/>
      <p:bldP spid="56341" grpId="0" animBg="1"/>
      <p:bldP spid="56342" grpId="0"/>
      <p:bldP spid="563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17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Net Force = 0 , Net Torque </a:t>
            </a:r>
            <a:r>
              <a:rPr lang="en-US" altLang="en-US" u="sng" smtClean="0">
                <a:cs typeface="Arial" charset="0"/>
              </a:rPr>
              <a:t>≠ 0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582738" y="2220913"/>
            <a:ext cx="5429250" cy="392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1481138" y="2628900"/>
            <a:ext cx="420687" cy="827088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 rot="10800000">
            <a:off x="6669088" y="1416050"/>
            <a:ext cx="420687" cy="827088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533400" y="2901950"/>
            <a:ext cx="936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 N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7172325" y="1587500"/>
            <a:ext cx="936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 N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187325" y="3860800"/>
            <a:ext cx="8434388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&gt; The net force = 0, since the forces are applied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   opposite directions so it will not accelerate.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  <a:p>
            <a:pPr eaLnBrk="1" hangingPunct="1">
              <a:spcBef>
                <a:spcPct val="0"/>
              </a:spcBef>
            </a:pPr>
            <a:r>
              <a:rPr lang="en-US" altLang="en-US" sz="2800"/>
              <a:t> &gt; However, together these forces will make the rod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   rotate in the clockwise direction. </a:t>
            </a:r>
          </a:p>
        </p:txBody>
      </p:sp>
      <p:sp>
        <p:nvSpPr>
          <p:cNvPr id="82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6C8E315-4399-4FAA-A017-2A640C67302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Net torque = 0, net force </a:t>
            </a:r>
            <a:r>
              <a:rPr lang="en-US" altLang="en-US" u="sng" smtClean="0">
                <a:cs typeface="Arial" charset="0"/>
              </a:rPr>
              <a:t>≠ 0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566863" y="1857375"/>
            <a:ext cx="5429250" cy="392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1465263" y="2265363"/>
            <a:ext cx="420687" cy="827087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6637338" y="2243138"/>
            <a:ext cx="420687" cy="827087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973138" y="3971926"/>
            <a:ext cx="69992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rod will accelerate upward under these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two forces, but will not rotate.</a:t>
            </a:r>
          </a:p>
        </p:txBody>
      </p:sp>
      <p:sp>
        <p:nvSpPr>
          <p:cNvPr id="922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1FB0BB-50B9-4D3B-BA95-D917134AFA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Balancing torques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514475" y="2794000"/>
            <a:ext cx="6664325" cy="225425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4583113" y="2932113"/>
            <a:ext cx="514350" cy="6143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39875" y="2341563"/>
            <a:ext cx="527050" cy="47783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6062663" y="2093913"/>
            <a:ext cx="801687" cy="715962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1284288" y="1700213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 N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6008688" y="1414463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20 N</a:t>
            </a:r>
          </a:p>
        </p:txBody>
      </p:sp>
      <p:sp>
        <p:nvSpPr>
          <p:cNvPr id="61454" name="AutoShape 14"/>
          <p:cNvSpPr>
            <a:spLocks/>
          </p:cNvSpPr>
          <p:nvPr/>
        </p:nvSpPr>
        <p:spPr bwMode="auto">
          <a:xfrm rot="5400000">
            <a:off x="3136107" y="2474119"/>
            <a:ext cx="338137" cy="3063875"/>
          </a:xfrm>
          <a:prstGeom prst="rightBrace">
            <a:avLst>
              <a:gd name="adj1" fmla="val 75509"/>
              <a:gd name="adj2" fmla="val 50000"/>
            </a:avLst>
          </a:prstGeom>
          <a:noFill/>
          <a:ln w="2857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1778000" y="2317750"/>
            <a:ext cx="0" cy="14906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4848225" y="2317750"/>
            <a:ext cx="0" cy="15668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6516688" y="2255838"/>
            <a:ext cx="0" cy="151447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AutoShape 18"/>
          <p:cNvSpPr>
            <a:spLocks/>
          </p:cNvSpPr>
          <p:nvPr/>
        </p:nvSpPr>
        <p:spPr bwMode="auto">
          <a:xfrm rot="5400000">
            <a:off x="5494338" y="3203575"/>
            <a:ext cx="338138" cy="1614487"/>
          </a:xfrm>
          <a:prstGeom prst="rightBrace">
            <a:avLst>
              <a:gd name="adj1" fmla="val 39789"/>
              <a:gd name="adj2" fmla="val 50000"/>
            </a:avLst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2838450" y="4292600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 m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5183188" y="4281488"/>
            <a:ext cx="10747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0.5 m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1851025" y="5319713"/>
            <a:ext cx="5248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Left torque = 10 N x 1 m = 10 n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Right torque = 20 N x 0.5 m = 10 N m</a:t>
            </a:r>
          </a:p>
        </p:txBody>
      </p:sp>
      <p:sp>
        <p:nvSpPr>
          <p:cNvPr id="102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7DB61F-F5DB-4F7E-BB1B-6090494672F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  <p:bldP spid="61449" grpId="0" animBg="1"/>
      <p:bldP spid="61450" grpId="0" animBg="1"/>
      <p:bldP spid="61451" grpId="0" animBg="1"/>
      <p:bldP spid="61452" grpId="0"/>
      <p:bldP spid="61453" grpId="0"/>
      <p:bldP spid="61454" grpId="0" animBg="1"/>
      <p:bldP spid="61455" grpId="0" animBg="1"/>
      <p:bldP spid="61456" grpId="0" animBg="1"/>
      <p:bldP spid="61456" grpId="1" animBg="1"/>
      <p:bldP spid="61457" grpId="0" animBg="1"/>
      <p:bldP spid="61458" grpId="0" animBg="1"/>
      <p:bldP spid="61459" grpId="0"/>
      <p:bldP spid="61460" grpId="0"/>
      <p:bldP spid="6146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</TotalTime>
  <Words>948</Words>
  <Application>Microsoft Office PowerPoint</Application>
  <PresentationFormat>On-screen Show (4:3)</PresentationFormat>
  <Paragraphs>165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Symbol</vt:lpstr>
      <vt:lpstr>Tahoma</vt:lpstr>
      <vt:lpstr>Verdana</vt:lpstr>
      <vt:lpstr>Wingdings</vt:lpstr>
      <vt:lpstr>Default Design</vt:lpstr>
      <vt:lpstr>Equation</vt:lpstr>
      <vt:lpstr>L-10(M-9) torque and rotational inertia</vt:lpstr>
      <vt:lpstr>TORQUE – Greek letter tau t </vt:lpstr>
      <vt:lpstr>Torque: t (Greek tau) </vt:lpstr>
      <vt:lpstr>Torque example</vt:lpstr>
      <vt:lpstr>Torque wrench</vt:lpstr>
      <vt:lpstr>Homer attempts to straighten out the leaning tower of Pisa</vt:lpstr>
      <vt:lpstr>Net Force = 0 , Net Torque ≠ 0</vt:lpstr>
      <vt:lpstr>Net torque = 0, net force ≠ 0</vt:lpstr>
      <vt:lpstr>Balancing torques</vt:lpstr>
      <vt:lpstr>Equilibrium</vt:lpstr>
      <vt:lpstr>When is an object stable?</vt:lpstr>
      <vt:lpstr>Why do tall objects tend to fall over</vt:lpstr>
      <vt:lpstr>Condition for stability </vt:lpstr>
      <vt:lpstr>Why makes an object tip over?</vt:lpstr>
      <vt:lpstr>Stable structures</vt:lpstr>
      <vt:lpstr>Playing with blocks</vt:lpstr>
      <vt:lpstr>Coin Stack</vt:lpstr>
      <vt:lpstr>PowerPoint Presentation</vt:lpstr>
      <vt:lpstr>Rotational Inertia (moment of inertia) symbol I</vt:lpstr>
      <vt:lpstr>rotational inertia examples</vt:lpstr>
      <vt:lpstr>How fast does it spin?</vt:lpstr>
      <vt:lpstr>PowerPoint Presentation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10 Torque and Angular Momentun</dc:title>
  <dc:creator>Robert L. Merlino</dc:creator>
  <cp:lastModifiedBy>Merlino, Robert L</cp:lastModifiedBy>
  <cp:revision>143</cp:revision>
  <cp:lastPrinted>2013-09-16T20:25:49Z</cp:lastPrinted>
  <dcterms:created xsi:type="dcterms:W3CDTF">2004-09-13T16:44:38Z</dcterms:created>
  <dcterms:modified xsi:type="dcterms:W3CDTF">2014-08-26T18:51:07Z</dcterms:modified>
</cp:coreProperties>
</file>