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77" r:id="rId4"/>
    <p:sldId id="286" r:id="rId5"/>
    <p:sldId id="287" r:id="rId6"/>
    <p:sldId id="288" r:id="rId7"/>
    <p:sldId id="274" r:id="rId8"/>
    <p:sldId id="259" r:id="rId9"/>
    <p:sldId id="265" r:id="rId10"/>
    <p:sldId id="289" r:id="rId11"/>
    <p:sldId id="293" r:id="rId12"/>
    <p:sldId id="295" r:id="rId13"/>
    <p:sldId id="260" r:id="rId14"/>
    <p:sldId id="291" r:id="rId15"/>
    <p:sldId id="261" r:id="rId16"/>
    <p:sldId id="262" r:id="rId17"/>
    <p:sldId id="263" r:id="rId18"/>
    <p:sldId id="264" r:id="rId19"/>
    <p:sldId id="271" r:id="rId20"/>
    <p:sldId id="294" r:id="rId21"/>
    <p:sldId id="292" r:id="rId22"/>
    <p:sldId id="275" r:id="rId23"/>
    <p:sldId id="276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99CCFF"/>
    <a:srgbClr val="D60093"/>
    <a:srgbClr val="FF0066"/>
    <a:srgbClr val="FFFF00"/>
    <a:srgbClr val="FF0000"/>
    <a:srgbClr val="FF9900"/>
    <a:srgbClr val="CC99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6" autoAdjust="0"/>
    <p:restoredTop sz="94811" autoAdjust="0"/>
  </p:normalViewPr>
  <p:slideViewPr>
    <p:cSldViewPr snapToGrid="0" showGuides="1">
      <p:cViewPr varScale="1">
        <p:scale>
          <a:sx n="108" d="100"/>
          <a:sy n="108" d="100"/>
        </p:scale>
        <p:origin x="1044" y="102"/>
      </p:cViewPr>
      <p:guideLst>
        <p:guide orient="horz" pos="21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B372F39-B26B-4F29-91BE-9907EF4B45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16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3A5D27-12CF-40A5-A7DA-B39116641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238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96F53C-FC1D-48C0-B8D5-D4B29D121D70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9919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B12F1B-7573-47AF-961B-B2A44E22A309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2310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F8E3C2-4B95-455A-AD6B-A0D857573EA5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1199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F857E7-69C2-4060-BD5C-89C796539D45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6024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F72F5F-3765-424D-B64E-6DD9B7E0279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2816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371D24-9079-44D6-BD7C-4F4B8E204377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4363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6D1B9A-D6DB-434C-965F-C290A3C1DB33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121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FF9C73-6A7A-45EA-BEE2-4FC9F6D16255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9317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8B87AC-05B9-4509-890F-E773966ED537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8605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AD292A-E214-4410-9766-D546C6D13A7A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30157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F5A9DF-A103-438A-A38D-0C1498FD711C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610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0256AF-EC02-448C-A8B5-3F31C6F452E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02901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E9AAF6-24C2-494F-964F-C7DA31056E2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73675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4DF1BE-4343-42C2-93B0-2940DEBAFCED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322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8A43AA-92C8-4EC3-8EEB-BB5688405555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67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2779F0-FAD6-46A3-B481-47DCF1B39289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081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3B3BE5-A034-4282-9110-22FAED4DC895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53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A55212-9B78-405E-ABAC-89B87F37434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951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8774C2-249A-4E6B-B3F1-F691A0A5FA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9970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D5C3B8-8AC6-43CB-8BF2-71D97F531503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6259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C60806-BF6D-4D91-9020-09DD0D22F92D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4428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FFAFE0-80C4-47A2-8F11-A21651DEBE7E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779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C3669-B2C9-4EE4-8A27-9B0838EA9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05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FBED-827A-4495-A6F6-BF426BDC7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28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C542-5EBA-47B6-B88D-8B2317BC73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37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B3373-D885-446A-A3F9-558D421D9B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463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84807-926E-4D12-8FD5-8560E3F67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19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E6160-9A30-4667-BC4A-A0CF248BC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7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3C5C-DA1A-4CFD-B39E-108D33B5A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09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86C4-C7A2-45C5-8A15-B4CC68835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9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787E-A84F-4704-84DB-783C42964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746B6-8442-48B7-B96C-46D3967BF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21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E647-2CAE-465A-B7C0-D16E71CE0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13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0C5A2-2C0F-4308-82B4-6DF564D2E6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35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29B56-3637-4CCD-AD04-446EDEF91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3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28BC-EB20-49D8-919E-D758768D1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77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421761-B883-4BBF-B190-A6EFAD0D4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QLtcEAG9v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V3UsrfHa4MQ" TargetMode="Externa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64008" y="271143"/>
            <a:ext cx="9208008" cy="1166813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dirty="0" smtClean="0">
                <a:latin typeface="Verdana" pitchFamily="34" charset="0"/>
              </a:rPr>
              <a:t>L-11 </a:t>
            </a:r>
            <a:r>
              <a:rPr lang="en-US" altLang="en-US" sz="3600" dirty="0" smtClean="0">
                <a:latin typeface="Verdana" pitchFamily="34" charset="0"/>
              </a:rPr>
              <a:t>(M-10) Rotational </a:t>
            </a:r>
            <a:r>
              <a:rPr lang="en-US" altLang="en-US" sz="3600" dirty="0" smtClean="0">
                <a:latin typeface="Verdana" pitchFamily="34" charset="0"/>
              </a:rPr>
              <a:t>Inertia and</a:t>
            </a:r>
            <a:br>
              <a:rPr lang="en-US" altLang="en-US" sz="3600" dirty="0" smtClean="0">
                <a:latin typeface="Verdana" pitchFamily="34" charset="0"/>
              </a:rPr>
            </a:br>
            <a:r>
              <a:rPr lang="en-US" altLang="en-US" sz="3600" dirty="0" smtClean="0">
                <a:latin typeface="Verdana" pitchFamily="34" charset="0"/>
              </a:rPr>
              <a:t>Conservation of rotational momentum</a:t>
            </a:r>
          </a:p>
        </p:txBody>
      </p:sp>
      <p:sp>
        <p:nvSpPr>
          <p:cNvPr id="205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E0C3E2-9E3C-4FAF-A3F2-C425A95C4A6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62498"/>
            <a:ext cx="7346272" cy="2287055"/>
          </a:xfrm>
        </p:spPr>
        <p:txBody>
          <a:bodyPr/>
          <a:lstStyle/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/>
              <a:t>Why does a wheel keep spinning</a:t>
            </a:r>
            <a:r>
              <a:rPr lang="en-US" altLang="en-US" dirty="0" smtClean="0"/>
              <a:t>?</a:t>
            </a:r>
          </a:p>
          <a:p>
            <a:pPr marL="571500" lvl="1" indent="-571500" eaLnBrk="1" hangingPunct="1">
              <a:spcBef>
                <a:spcPct val="0"/>
              </a:spcBef>
              <a:buFontTx/>
              <a:buChar char="•"/>
            </a:pPr>
            <a:r>
              <a:rPr lang="en-US" altLang="en-US" sz="3200" dirty="0" smtClean="0"/>
              <a:t>Spinning ice skater </a:t>
            </a:r>
            <a:r>
              <a:rPr lang="en-US" altLang="en-US" sz="3200" dirty="0">
                <a:hlinkClick r:id="rId3"/>
              </a:rPr>
              <a:t>Video</a:t>
            </a:r>
            <a:r>
              <a:rPr lang="en-US" altLang="en-US" sz="3200" dirty="0"/>
              <a:t> </a:t>
            </a:r>
            <a:endParaRPr lang="en-US" altLang="en-US" sz="3200" dirty="0"/>
          </a:p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/>
              <a:t>Why is a bicycle stable when it is moving, but falls over when it stops</a:t>
            </a:r>
            <a:r>
              <a:rPr lang="en-US" altLang="en-US" dirty="0" smtClean="0"/>
              <a:t>?</a:t>
            </a:r>
          </a:p>
          <a:p>
            <a:pPr marL="571500" indent="-571500" eaLnBrk="1" hangingPunct="1">
              <a:spcBef>
                <a:spcPct val="0"/>
              </a:spcBef>
            </a:pPr>
            <a:r>
              <a:rPr lang="en-US" altLang="en-US" dirty="0" smtClean="0"/>
              <a:t>A spinning wheel is difficult to turn.</a:t>
            </a:r>
            <a:endParaRPr lang="en-US" alt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580225"/>
            <a:ext cx="92327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742950" y="0"/>
            <a:ext cx="7231063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  <a:latin typeface="Verdana" pitchFamily="34" charset="0"/>
              </a:rPr>
              <a:t>Ice Capades</a:t>
            </a:r>
          </a:p>
        </p:txBody>
      </p:sp>
      <p:pic>
        <p:nvPicPr>
          <p:cNvPr id="11267" name="Picture 7" descr="dreamgirl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6675" y="1155700"/>
            <a:ext cx="6470650" cy="4852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8080" name="Group 16"/>
          <p:cNvGrpSpPr>
            <a:grpSpLocks/>
          </p:cNvGrpSpPr>
          <p:nvPr/>
        </p:nvGrpSpPr>
        <p:grpSpPr bwMode="auto">
          <a:xfrm>
            <a:off x="1203325" y="3859213"/>
            <a:ext cx="2841625" cy="1700212"/>
            <a:chOff x="583" y="2658"/>
            <a:chExt cx="1790" cy="1071"/>
          </a:xfrm>
        </p:grpSpPr>
        <p:grpSp>
          <p:nvGrpSpPr>
            <p:cNvPr id="11271" name="Group 13"/>
            <p:cNvGrpSpPr>
              <a:grpSpLocks/>
            </p:cNvGrpSpPr>
            <p:nvPr/>
          </p:nvGrpSpPr>
          <p:grpSpPr bwMode="auto">
            <a:xfrm>
              <a:off x="583" y="2810"/>
              <a:ext cx="1210" cy="919"/>
              <a:chOff x="583" y="2810"/>
              <a:chExt cx="1210" cy="919"/>
            </a:xfrm>
          </p:grpSpPr>
          <p:sp>
            <p:nvSpPr>
              <p:cNvPr id="11273" name="Line 8"/>
              <p:cNvSpPr>
                <a:spLocks noChangeShapeType="1"/>
              </p:cNvSpPr>
              <p:nvPr/>
            </p:nvSpPr>
            <p:spPr bwMode="auto">
              <a:xfrm>
                <a:off x="583" y="3037"/>
                <a:ext cx="361" cy="69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Line 9"/>
              <p:cNvSpPr>
                <a:spLocks noChangeShapeType="1"/>
              </p:cNvSpPr>
              <p:nvPr/>
            </p:nvSpPr>
            <p:spPr bwMode="auto">
              <a:xfrm>
                <a:off x="1168" y="2924"/>
                <a:ext cx="227" cy="465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5" name="Line 10"/>
              <p:cNvSpPr>
                <a:spLocks noChangeShapeType="1"/>
              </p:cNvSpPr>
              <p:nvPr/>
            </p:nvSpPr>
            <p:spPr bwMode="auto">
              <a:xfrm>
                <a:off x="1659" y="2810"/>
                <a:ext cx="134" cy="26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2" name="Line 14"/>
            <p:cNvSpPr>
              <a:spLocks noChangeShapeType="1"/>
            </p:cNvSpPr>
            <p:nvPr/>
          </p:nvSpPr>
          <p:spPr bwMode="auto">
            <a:xfrm>
              <a:off x="2280" y="2658"/>
              <a:ext cx="93" cy="181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 Box 20"/>
          <p:cNvSpPr txBox="1">
            <a:spLocks noChangeArrowheads="1"/>
          </p:cNvSpPr>
          <p:nvPr/>
        </p:nvSpPr>
        <p:spPr bwMode="auto">
          <a:xfrm>
            <a:off x="1465263" y="6121400"/>
            <a:ext cx="621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Skaters farther from center must skate faster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FD67B4-282C-4CF8-8C6A-532F929EC2A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01638" y="144463"/>
            <a:ext cx="8229600" cy="949325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Hurricanes</a:t>
            </a:r>
          </a:p>
        </p:txBody>
      </p:sp>
      <p:pic>
        <p:nvPicPr>
          <p:cNvPr id="12291" name="Picture 5" descr="v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1270000"/>
            <a:ext cx="7875587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450792" y="5675376"/>
            <a:ext cx="62424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winds are higher as you get farther from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eye of a hurricane.</a:t>
            </a:r>
            <a:endParaRPr lang="en-US" altLang="en-US" sz="2400" dirty="0"/>
          </a:p>
        </p:txBody>
      </p:sp>
      <p:sp>
        <p:nvSpPr>
          <p:cNvPr id="12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B8A3A6-F5EA-43D4-B284-89D55FAFCB6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grpSp>
        <p:nvGrpSpPr>
          <p:cNvPr id="25" name="Group 24"/>
          <p:cNvGrpSpPr/>
          <p:nvPr/>
        </p:nvGrpSpPr>
        <p:grpSpPr>
          <a:xfrm>
            <a:off x="2112264" y="3977640"/>
            <a:ext cx="2322418" cy="896112"/>
            <a:chOff x="2112264" y="3977640"/>
            <a:chExt cx="2322418" cy="896112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2112264" y="4873752"/>
              <a:ext cx="2322418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2621725" y="4551172"/>
              <a:ext cx="1812956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990993" y="4250436"/>
              <a:ext cx="1443688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410712" y="3977640"/>
              <a:ext cx="1023969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1655064" y="75895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u="sng" smtClean="0"/>
              <a:t>Rotational (angular) momentum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2906" y="1599756"/>
            <a:ext cx="8358187" cy="3941508"/>
          </a:xfrm>
        </p:spPr>
        <p:txBody>
          <a:bodyPr/>
          <a:lstStyle/>
          <a:p>
            <a:r>
              <a:rPr lang="en-US" altLang="en-US" dirty="0"/>
              <a:t>R</a:t>
            </a:r>
            <a:r>
              <a:rPr lang="en-US" altLang="en-US" dirty="0" smtClean="0"/>
              <a:t>otational, or angular momentum is a measure of the amount of rotation an object has, taking into account its </a:t>
            </a:r>
            <a:r>
              <a:rPr lang="en-US" altLang="en-US" u="sng" dirty="0" smtClean="0"/>
              <a:t>mass, shape and speed.</a:t>
            </a:r>
            <a:br>
              <a:rPr lang="en-US" altLang="en-US" u="sng" dirty="0" smtClean="0"/>
            </a:br>
            <a:endParaRPr lang="en-US" altLang="en-US" u="sng" dirty="0" smtClean="0"/>
          </a:p>
          <a:p>
            <a:r>
              <a:rPr lang="en-US" altLang="en-US" dirty="0" smtClean="0"/>
              <a:t>It is a fundamental law of nature that the total rotational (angular) momentum of a system is constant.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0C81FE-C4C7-4263-B294-E9A97383D7E7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Rotational (angular) momentum  </a:t>
            </a:r>
            <a:endParaRPr lang="en-US" altLang="en-US" u="sng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556" y="1087438"/>
            <a:ext cx="8624888" cy="53038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j-lt"/>
              </a:rPr>
              <a:t>A spinning object has </a:t>
            </a:r>
            <a:r>
              <a:rPr lang="en-US" altLang="en-US" u="sng" dirty="0" smtClean="0">
                <a:latin typeface="+mj-lt"/>
              </a:rPr>
              <a:t>rotational</a:t>
            </a:r>
            <a:r>
              <a:rPr lang="en-US" altLang="en-US" dirty="0" smtClean="0">
                <a:latin typeface="+mj-lt"/>
              </a:rPr>
              <a:t> momentum </a:t>
            </a:r>
            <a:endParaRPr lang="en-US" altLang="en-US" b="1" dirty="0" smtClean="0">
              <a:latin typeface="+mj-lt"/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Rotational momentum depends on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the </a:t>
            </a: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mass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of the spinning object</a:t>
            </a:r>
          </a:p>
          <a:p>
            <a:pPr lvl="1" eaLnBrk="1" hangingPunct="1">
              <a:defRPr/>
            </a:pP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where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the mass is located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how </a:t>
            </a:r>
            <a:r>
              <a:rPr lang="en-US" altLang="en-US" sz="3200" u="sng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fast</a:t>
            </a:r>
            <a:r>
              <a:rPr lang="en-US" altLang="en-US" sz="32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it is spinning</a:t>
            </a:r>
          </a:p>
          <a:p>
            <a:pPr eaLnBrk="1" hangingPunct="1">
              <a:defRPr/>
            </a:pPr>
            <a:r>
              <a:rPr lang="en-US" altLang="en-US" dirty="0" smtClean="0">
                <a:latin typeface="+mj-lt"/>
                <a:cs typeface="Times New Roman" pitchFamily="18" charset="0"/>
              </a:rPr>
              <a:t>If the rotational inertia is larger, the rotational momentum is larger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If the rotational velocity is larger,</a:t>
            </a:r>
            <a:r>
              <a:rPr lang="en-US" altLang="en-US" dirty="0">
                <a:solidFill>
                  <a:srgbClr val="0000FF"/>
                </a:solidFill>
                <a:cs typeface="Times New Roman" pitchFamily="18" charset="0"/>
              </a:rPr>
              <a:t> the rotational momentum is larger</a:t>
            </a:r>
          </a:p>
          <a:p>
            <a:pPr eaLnBrk="1" hangingPunct="1">
              <a:defRPr/>
            </a:pPr>
            <a:endParaRPr lang="en-US" altLang="en-US" dirty="0">
              <a:latin typeface="+mj-lt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en-US" dirty="0" smtClean="0">
              <a:latin typeface="+mj-lt"/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80188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E821AA-692B-4B22-A37D-BBCDB5693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209"/>
            <a:ext cx="8229600" cy="977900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cs typeface="Times New Roman" pitchFamily="18" charset="0"/>
              </a:rPr>
              <a:t>Conservation of rotational momentum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498600"/>
            <a:ext cx="837723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If no outside torques disturb a spinning object, it </a:t>
            </a:r>
            <a:r>
              <a:rPr lang="en-US" altLang="en-US" u="sng" dirty="0" smtClean="0"/>
              <a:t>rotational momentum is conserved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The rotating masses on the rod form a </a:t>
            </a:r>
            <a:r>
              <a:rPr lang="en-US" altLang="en-US" u="sng" dirty="0" smtClean="0">
                <a:solidFill>
                  <a:srgbClr val="0000FF"/>
                </a:solidFill>
              </a:rPr>
              <a:t>system</a:t>
            </a:r>
            <a:r>
              <a:rPr lang="en-US" altLang="en-US" dirty="0" smtClean="0">
                <a:solidFill>
                  <a:srgbClr val="0000FF"/>
                </a:solidFill>
              </a:rPr>
              <a:t> and keep spinning until the friction in the bearing slows brings it to rest.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Without friction in the axle, the system would keep spinning indefinitely.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Note that the total </a:t>
            </a:r>
            <a:r>
              <a:rPr lang="en-US" altLang="en-US" i="1" dirty="0" smtClean="0">
                <a:solidFill>
                  <a:srgbClr val="0000FF"/>
                </a:solidFill>
              </a:rPr>
              <a:t>linear</a:t>
            </a:r>
            <a:r>
              <a:rPr lang="en-US" altLang="en-US" dirty="0" smtClean="0">
                <a:solidFill>
                  <a:srgbClr val="0000FF"/>
                </a:solidFill>
              </a:rPr>
              <a:t/>
            </a:r>
            <a:br>
              <a:rPr lang="en-US" altLang="en-US" dirty="0" smtClean="0">
                <a:solidFill>
                  <a:srgbClr val="0000FF"/>
                </a:solidFill>
              </a:rPr>
            </a:br>
            <a:r>
              <a:rPr lang="en-US" altLang="en-US" dirty="0" smtClean="0">
                <a:solidFill>
                  <a:srgbClr val="0000FF"/>
                </a:solidFill>
              </a:rPr>
              <a:t>momentum is zero.</a:t>
            </a:r>
          </a:p>
        </p:txBody>
      </p:sp>
      <p:grpSp>
        <p:nvGrpSpPr>
          <p:cNvPr id="95242" name="Group 10"/>
          <p:cNvGrpSpPr>
            <a:grpSpLocks/>
          </p:cNvGrpSpPr>
          <p:nvPr/>
        </p:nvGrpSpPr>
        <p:grpSpPr bwMode="auto">
          <a:xfrm>
            <a:off x="5770562" y="5041899"/>
            <a:ext cx="2443162" cy="1103313"/>
            <a:chOff x="3703" y="2438"/>
            <a:chExt cx="1539" cy="695"/>
          </a:xfrm>
        </p:grpSpPr>
        <p:sp>
          <p:nvSpPr>
            <p:cNvPr id="15366" name="Line 4"/>
            <p:cNvSpPr>
              <a:spLocks noChangeShapeType="1"/>
            </p:cNvSpPr>
            <p:nvPr/>
          </p:nvSpPr>
          <p:spPr bwMode="auto">
            <a:xfrm>
              <a:off x="3834" y="2799"/>
              <a:ext cx="128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Oval 5"/>
            <p:cNvSpPr>
              <a:spLocks noChangeArrowheads="1"/>
            </p:cNvSpPr>
            <p:nvPr/>
          </p:nvSpPr>
          <p:spPr bwMode="auto">
            <a:xfrm>
              <a:off x="4415" y="2746"/>
              <a:ext cx="110" cy="110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8" name="Rectangle 6"/>
            <p:cNvSpPr>
              <a:spLocks noChangeArrowheads="1"/>
            </p:cNvSpPr>
            <p:nvPr/>
          </p:nvSpPr>
          <p:spPr bwMode="auto">
            <a:xfrm>
              <a:off x="5067" y="2711"/>
              <a:ext cx="175" cy="17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9" name="Rectangle 7"/>
            <p:cNvSpPr>
              <a:spLocks noChangeArrowheads="1"/>
            </p:cNvSpPr>
            <p:nvPr/>
          </p:nvSpPr>
          <p:spPr bwMode="auto">
            <a:xfrm>
              <a:off x="3703" y="2703"/>
              <a:ext cx="175" cy="17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0" name="Line 8"/>
            <p:cNvSpPr>
              <a:spLocks noChangeShapeType="1"/>
            </p:cNvSpPr>
            <p:nvPr/>
          </p:nvSpPr>
          <p:spPr bwMode="auto">
            <a:xfrm flipV="1">
              <a:off x="3782" y="2438"/>
              <a:ext cx="0" cy="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9"/>
            <p:cNvSpPr>
              <a:spLocks noChangeShapeType="1"/>
            </p:cNvSpPr>
            <p:nvPr/>
          </p:nvSpPr>
          <p:spPr bwMode="auto">
            <a:xfrm>
              <a:off x="5159" y="2865"/>
              <a:ext cx="0" cy="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6B004-FA9B-4A72-82E0-2B7D7C30E5C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8265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Rotational momentum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001713"/>
            <a:ext cx="8645525" cy="54991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The rotational momentum of a spinning object depends on both its rotational inertia and its rotational velocity (how fast it is spinning)</a:t>
            </a: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FF"/>
                </a:solidFill>
                <a:latin typeface="+mj-lt"/>
              </a:rPr>
              <a:t>If either the rotational inertia or rotational velocity changes, the other parameter must also change to keep the rotational momentum constant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the rotational inertia changes, the rotational velocity must also change</a:t>
            </a: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FF"/>
                </a:solidFill>
                <a:latin typeface="+mj-lt"/>
              </a:rPr>
              <a:t>If the rotational inertia increases, then the rotational velocity must decrease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the rotational inertia decreases, then the rotational velocity must increases</a:t>
            </a:r>
          </a:p>
          <a:p>
            <a:pPr eaLnBrk="1" hangingPunct="1">
              <a:defRPr/>
            </a:pPr>
            <a:endParaRPr lang="en-US" altLang="en-US" sz="2800" dirty="0" smtClean="0">
              <a:latin typeface="+mj-lt"/>
            </a:endParaRP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A3B00D-671F-4683-B5D7-66B12F5C4C5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Conservation of Rotational momentum demonstrations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648" y="1746496"/>
            <a:ext cx="4038600" cy="40147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spinning ice </a:t>
            </a:r>
            <a:r>
              <a:rPr lang="en-US" altLang="en-US" sz="2800" dirty="0" smtClean="0"/>
              <a:t>skater</a:t>
            </a:r>
            <a:endParaRPr lang="en-US" altLang="en-US" sz="2400" dirty="0" smtClean="0"/>
          </a:p>
          <a:p>
            <a:pPr eaLnBrk="1" hangingPunct="1"/>
            <a:r>
              <a:rPr lang="en-US" altLang="en-US" sz="2800" dirty="0" smtClean="0"/>
              <a:t>divers</a:t>
            </a:r>
          </a:p>
          <a:p>
            <a:pPr eaLnBrk="1" hangingPunct="1"/>
            <a:r>
              <a:rPr lang="en-US" altLang="en-US" sz="2800" dirty="0" err="1" smtClean="0"/>
              <a:t>Hobermann</a:t>
            </a:r>
            <a:r>
              <a:rPr lang="en-US" altLang="en-US" sz="2800" dirty="0" smtClean="0"/>
              <a:t> sphere</a:t>
            </a:r>
          </a:p>
          <a:p>
            <a:pPr eaLnBrk="1" hangingPunct="1"/>
            <a:r>
              <a:rPr lang="en-US" altLang="en-US" sz="2800" dirty="0" smtClean="0"/>
              <a:t>bicycle wheel</a:t>
            </a:r>
          </a:p>
          <a:p>
            <a:pPr eaLnBrk="1" hangingPunct="1"/>
            <a:r>
              <a:rPr lang="en-US" altLang="en-US" sz="2800" dirty="0" smtClean="0"/>
              <a:t>top</a:t>
            </a:r>
          </a:p>
          <a:p>
            <a:pPr eaLnBrk="1" hangingPunct="1"/>
            <a:r>
              <a:rPr lang="en-US" altLang="en-US" sz="2800" dirty="0" smtClean="0"/>
              <a:t>gyroscope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738688" y="1362075"/>
            <a:ext cx="3730624" cy="2642996"/>
            <a:chOff x="4738685" y="1361871"/>
            <a:chExt cx="3730778" cy="2643146"/>
          </a:xfrm>
        </p:grpSpPr>
        <p:pic>
          <p:nvPicPr>
            <p:cNvPr id="17415" name="Picture 8" descr="iceskat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81"/>
            <a:stretch>
              <a:fillRect/>
            </a:stretch>
          </p:blipFill>
          <p:spPr bwMode="auto">
            <a:xfrm rot="-157544">
              <a:off x="4738685" y="1361871"/>
              <a:ext cx="3679825" cy="2308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7416" name="Rectangle 9"/>
            <p:cNvSpPr>
              <a:spLocks noChangeArrowheads="1"/>
            </p:cNvSpPr>
            <p:nvPr/>
          </p:nvSpPr>
          <p:spPr bwMode="auto">
            <a:xfrm>
              <a:off x="4927750" y="3625805"/>
              <a:ext cx="3541713" cy="3792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   Slow spin               Fast spin</a:t>
              </a:r>
            </a:p>
          </p:txBody>
        </p:sp>
      </p:grp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00EBE6-4F21-4031-B504-AA82EB0668D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64" y="4078922"/>
            <a:ext cx="2487168" cy="268291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1279001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2"/>
          <p:cNvSpPr txBox="1">
            <a:spLocks noChangeArrowheads="1"/>
          </p:cNvSpPr>
          <p:nvPr/>
        </p:nvSpPr>
        <p:spPr bwMode="auto">
          <a:xfrm>
            <a:off x="1091242" y="5442839"/>
            <a:ext cx="2263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inertia</a:t>
            </a:r>
          </a:p>
        </p:txBody>
      </p:sp>
      <p:sp>
        <p:nvSpPr>
          <p:cNvPr id="18435" name="Text Box 33"/>
          <p:cNvSpPr txBox="1">
            <a:spLocks noChangeArrowheads="1"/>
          </p:cNvSpPr>
          <p:nvPr/>
        </p:nvSpPr>
        <p:spPr bwMode="auto">
          <a:xfrm>
            <a:off x="5427635" y="5442839"/>
            <a:ext cx="26645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</a:t>
            </a:r>
            <a:r>
              <a:rPr lang="en-US" altLang="en-US" sz="2800" dirty="0" smtClean="0"/>
              <a:t>mall </a:t>
            </a:r>
            <a:r>
              <a:rPr lang="en-US" altLang="en-US" sz="2800" dirty="0"/>
              <a:t>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inertia</a:t>
            </a:r>
          </a:p>
        </p:txBody>
      </p:sp>
      <p:sp>
        <p:nvSpPr>
          <p:cNvPr id="18436" name="Rectangle 3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You can change your rotational inertia</a:t>
            </a:r>
          </a:p>
        </p:txBody>
      </p:sp>
      <p:sp>
        <p:nvSpPr>
          <p:cNvPr id="18437" name="Line 35"/>
          <p:cNvSpPr>
            <a:spLocks noChangeShapeType="1"/>
          </p:cNvSpPr>
          <p:nvPr/>
        </p:nvSpPr>
        <p:spPr bwMode="auto">
          <a:xfrm>
            <a:off x="328613" y="5184776"/>
            <a:ext cx="8140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9BBEE4-A0D0-45A0-8E10-B2B743DD316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697790" y="1828800"/>
            <a:ext cx="1816101" cy="3373502"/>
            <a:chOff x="6418263" y="1800161"/>
            <a:chExt cx="1816101" cy="3373502"/>
          </a:xfrm>
        </p:grpSpPr>
        <p:sp>
          <p:nvSpPr>
            <p:cNvPr id="18441" name="Oval 19"/>
            <p:cNvSpPr>
              <a:spLocks noChangeArrowheads="1"/>
            </p:cNvSpPr>
            <p:nvPr/>
          </p:nvSpPr>
          <p:spPr bwMode="auto">
            <a:xfrm>
              <a:off x="6888163" y="1800161"/>
              <a:ext cx="985838" cy="106210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2" name="Oval 20"/>
            <p:cNvSpPr>
              <a:spLocks noChangeArrowheads="1"/>
            </p:cNvSpPr>
            <p:nvPr/>
          </p:nvSpPr>
          <p:spPr bwMode="auto">
            <a:xfrm flipH="1">
              <a:off x="7521576" y="2127250"/>
              <a:ext cx="160338" cy="169863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3" name="Oval 21"/>
            <p:cNvSpPr>
              <a:spLocks noChangeArrowheads="1"/>
            </p:cNvSpPr>
            <p:nvPr/>
          </p:nvSpPr>
          <p:spPr bwMode="auto">
            <a:xfrm>
              <a:off x="7150101" y="2147888"/>
              <a:ext cx="144463" cy="144463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4" name="Freeform 22"/>
            <p:cNvSpPr>
              <a:spLocks/>
            </p:cNvSpPr>
            <p:nvPr/>
          </p:nvSpPr>
          <p:spPr bwMode="auto">
            <a:xfrm>
              <a:off x="7173913" y="2487613"/>
              <a:ext cx="449263" cy="111125"/>
            </a:xfrm>
            <a:custGeom>
              <a:avLst/>
              <a:gdLst>
                <a:gd name="T0" fmla="*/ 0 w 283"/>
                <a:gd name="T1" fmla="*/ 27 h 70"/>
                <a:gd name="T2" fmla="*/ 219 w 283"/>
                <a:gd name="T3" fmla="*/ 46 h 70"/>
                <a:gd name="T4" fmla="*/ 283 w 283"/>
                <a:gd name="T5" fmla="*/ 0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3" h="70">
                  <a:moveTo>
                    <a:pt x="0" y="27"/>
                  </a:moveTo>
                  <a:cubicBezTo>
                    <a:pt x="81" y="70"/>
                    <a:pt x="110" y="53"/>
                    <a:pt x="219" y="46"/>
                  </a:cubicBezTo>
                  <a:cubicBezTo>
                    <a:pt x="247" y="37"/>
                    <a:pt x="283" y="35"/>
                    <a:pt x="283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23"/>
            <p:cNvSpPr>
              <a:spLocks noChangeShapeType="1"/>
            </p:cNvSpPr>
            <p:nvPr/>
          </p:nvSpPr>
          <p:spPr bwMode="auto">
            <a:xfrm>
              <a:off x="7405688" y="2859088"/>
              <a:ext cx="0" cy="13350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24"/>
            <p:cNvSpPr>
              <a:spLocks noChangeShapeType="1"/>
            </p:cNvSpPr>
            <p:nvPr/>
          </p:nvSpPr>
          <p:spPr bwMode="auto">
            <a:xfrm flipH="1">
              <a:off x="6418263" y="4200525"/>
              <a:ext cx="987425" cy="973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25"/>
            <p:cNvSpPr>
              <a:spLocks noChangeShapeType="1"/>
            </p:cNvSpPr>
            <p:nvPr/>
          </p:nvSpPr>
          <p:spPr bwMode="auto">
            <a:xfrm>
              <a:off x="7407276" y="4205288"/>
              <a:ext cx="827088" cy="9445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Oval 44"/>
            <p:cNvSpPr>
              <a:spLocks noChangeArrowheads="1"/>
            </p:cNvSpPr>
            <p:nvPr/>
          </p:nvSpPr>
          <p:spPr bwMode="auto">
            <a:xfrm>
              <a:off x="7375526" y="2341563"/>
              <a:ext cx="88900" cy="88900"/>
            </a:xfrm>
            <a:prstGeom prst="ellipse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" name="Freeform 4"/>
            <p:cNvSpPr/>
            <p:nvPr/>
          </p:nvSpPr>
          <p:spPr>
            <a:xfrm>
              <a:off x="7077456" y="3291840"/>
              <a:ext cx="612648" cy="621792"/>
            </a:xfrm>
            <a:custGeom>
              <a:avLst/>
              <a:gdLst>
                <a:gd name="connsiteX0" fmla="*/ 0 w 612648"/>
                <a:gd name="connsiteY0" fmla="*/ 36576 h 621792"/>
                <a:gd name="connsiteX1" fmla="*/ 146304 w 612648"/>
                <a:gd name="connsiteY1" fmla="*/ 475488 h 621792"/>
                <a:gd name="connsiteX2" fmla="*/ 210312 w 612648"/>
                <a:gd name="connsiteY2" fmla="*/ 621792 h 621792"/>
                <a:gd name="connsiteX3" fmla="*/ 320040 w 612648"/>
                <a:gd name="connsiteY3" fmla="*/ 0 h 621792"/>
                <a:gd name="connsiteX4" fmla="*/ 466344 w 612648"/>
                <a:gd name="connsiteY4" fmla="*/ 594360 h 621792"/>
                <a:gd name="connsiteX5" fmla="*/ 612648 w 612648"/>
                <a:gd name="connsiteY5" fmla="*/ 18288 h 621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2648" h="621792">
                  <a:moveTo>
                    <a:pt x="0" y="36576"/>
                  </a:moveTo>
                  <a:lnTo>
                    <a:pt x="146304" y="475488"/>
                  </a:lnTo>
                  <a:lnTo>
                    <a:pt x="210312" y="621792"/>
                  </a:lnTo>
                  <a:lnTo>
                    <a:pt x="320040" y="0"/>
                  </a:lnTo>
                  <a:lnTo>
                    <a:pt x="466344" y="594360"/>
                  </a:lnTo>
                  <a:lnTo>
                    <a:pt x="612648" y="182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51" name="Oval 37"/>
            <p:cNvSpPr>
              <a:spLocks noChangeArrowheads="1"/>
            </p:cNvSpPr>
            <p:nvPr/>
          </p:nvSpPr>
          <p:spPr bwMode="auto">
            <a:xfrm rot="19668256">
              <a:off x="7478485" y="2921001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2" name="Oval 39"/>
            <p:cNvSpPr>
              <a:spLocks noChangeArrowheads="1"/>
            </p:cNvSpPr>
            <p:nvPr/>
          </p:nvSpPr>
          <p:spPr bwMode="auto">
            <a:xfrm rot="1529976">
              <a:off x="6966586" y="2925380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44111" y="1764792"/>
            <a:ext cx="3136616" cy="3423953"/>
            <a:chOff x="644111" y="1764792"/>
            <a:chExt cx="3136616" cy="3423953"/>
          </a:xfrm>
        </p:grpSpPr>
        <p:grpSp>
          <p:nvGrpSpPr>
            <p:cNvPr id="6" name="Group 5"/>
            <p:cNvGrpSpPr/>
            <p:nvPr/>
          </p:nvGrpSpPr>
          <p:grpSpPr>
            <a:xfrm>
              <a:off x="905256" y="1764792"/>
              <a:ext cx="2875471" cy="3423953"/>
              <a:chOff x="530352" y="1760823"/>
              <a:chExt cx="2875471" cy="3423953"/>
            </a:xfrm>
          </p:grpSpPr>
          <p:sp>
            <p:nvSpPr>
              <p:cNvPr id="18459" name="Oval 4"/>
              <p:cNvSpPr>
                <a:spLocks noChangeArrowheads="1"/>
              </p:cNvSpPr>
              <p:nvPr/>
            </p:nvSpPr>
            <p:spPr bwMode="auto">
              <a:xfrm>
                <a:off x="1281113" y="1760823"/>
                <a:ext cx="985838" cy="1085565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0" name="Oval 5"/>
              <p:cNvSpPr>
                <a:spLocks noChangeArrowheads="1"/>
              </p:cNvSpPr>
              <p:nvPr/>
            </p:nvSpPr>
            <p:spPr bwMode="auto">
              <a:xfrm flipH="1">
                <a:off x="1905001" y="2138363"/>
                <a:ext cx="160338" cy="169863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1" name="Oval 6"/>
              <p:cNvSpPr>
                <a:spLocks noChangeArrowheads="1"/>
              </p:cNvSpPr>
              <p:nvPr/>
            </p:nvSpPr>
            <p:spPr bwMode="auto">
              <a:xfrm>
                <a:off x="1533526" y="2159000"/>
                <a:ext cx="144463" cy="144463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8462" name="Freeform 7"/>
              <p:cNvSpPr>
                <a:spLocks/>
              </p:cNvSpPr>
              <p:nvPr/>
            </p:nvSpPr>
            <p:spPr bwMode="auto">
              <a:xfrm>
                <a:off x="1557338" y="2498725"/>
                <a:ext cx="449263" cy="111125"/>
              </a:xfrm>
              <a:custGeom>
                <a:avLst/>
                <a:gdLst>
                  <a:gd name="T0" fmla="*/ 0 w 283"/>
                  <a:gd name="T1" fmla="*/ 27 h 70"/>
                  <a:gd name="T2" fmla="*/ 219 w 283"/>
                  <a:gd name="T3" fmla="*/ 46 h 70"/>
                  <a:gd name="T4" fmla="*/ 283 w 283"/>
                  <a:gd name="T5" fmla="*/ 0 h 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3" h="70">
                    <a:moveTo>
                      <a:pt x="0" y="27"/>
                    </a:moveTo>
                    <a:cubicBezTo>
                      <a:pt x="81" y="70"/>
                      <a:pt x="110" y="53"/>
                      <a:pt x="219" y="46"/>
                    </a:cubicBezTo>
                    <a:cubicBezTo>
                      <a:pt x="247" y="37"/>
                      <a:pt x="283" y="35"/>
                      <a:pt x="283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1778001" y="2871788"/>
                <a:ext cx="0" cy="13350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 flipH="1">
                <a:off x="801688" y="4211638"/>
                <a:ext cx="987425" cy="97313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1781176" y="4216400"/>
                <a:ext cx="827088" cy="9445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8" name="Oval 43"/>
              <p:cNvSpPr>
                <a:spLocks noChangeArrowheads="1"/>
              </p:cNvSpPr>
              <p:nvPr/>
            </p:nvSpPr>
            <p:spPr bwMode="auto">
              <a:xfrm>
                <a:off x="1736726" y="2338388"/>
                <a:ext cx="88900" cy="88900"/>
              </a:xfrm>
              <a:prstGeom prst="ellipse">
                <a:avLst/>
              </a:prstGeom>
              <a:solidFill>
                <a:srgbClr val="00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530352" y="2798064"/>
                <a:ext cx="2606040" cy="621792"/>
              </a:xfrm>
              <a:custGeom>
                <a:avLst/>
                <a:gdLst>
                  <a:gd name="connsiteX0" fmla="*/ 0 w 2606040"/>
                  <a:gd name="connsiteY0" fmla="*/ 64008 h 621792"/>
                  <a:gd name="connsiteX1" fmla="*/ 448056 w 2606040"/>
                  <a:gd name="connsiteY1" fmla="*/ 475488 h 621792"/>
                  <a:gd name="connsiteX2" fmla="*/ 1234440 w 2606040"/>
                  <a:gd name="connsiteY2" fmla="*/ 621792 h 621792"/>
                  <a:gd name="connsiteX3" fmla="*/ 2093976 w 2606040"/>
                  <a:gd name="connsiteY3" fmla="*/ 484632 h 621792"/>
                  <a:gd name="connsiteX4" fmla="*/ 2606040 w 2606040"/>
                  <a:gd name="connsiteY4" fmla="*/ 0 h 62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06040" h="621792">
                    <a:moveTo>
                      <a:pt x="0" y="64008"/>
                    </a:moveTo>
                    <a:lnTo>
                      <a:pt x="448056" y="475488"/>
                    </a:lnTo>
                    <a:lnTo>
                      <a:pt x="1234440" y="621792"/>
                    </a:lnTo>
                    <a:lnTo>
                      <a:pt x="2093976" y="484632"/>
                    </a:lnTo>
                    <a:lnTo>
                      <a:pt x="260604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71" name="Oval 38"/>
              <p:cNvSpPr>
                <a:spLocks noChangeArrowheads="1"/>
              </p:cNvSpPr>
              <p:nvPr/>
            </p:nvSpPr>
            <p:spPr bwMode="auto">
              <a:xfrm rot="2698816">
                <a:off x="3053398" y="2421412"/>
                <a:ext cx="352425" cy="457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8470" name="Oval 36"/>
            <p:cNvSpPr>
              <a:spLocks noChangeArrowheads="1"/>
            </p:cNvSpPr>
            <p:nvPr/>
          </p:nvSpPr>
          <p:spPr bwMode="auto">
            <a:xfrm rot="19668256">
              <a:off x="644111" y="2456721"/>
              <a:ext cx="352425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Spinning faster or slower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2514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When your arms are extended you have a big rotational inertia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When you pull your arms in you make your rotational inertia smaller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If you were spinning with your arms out, when you pull your arms in you will spin faster to keep your rotational momentum constant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This works in figure skating and diving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C7FA0D-C7E0-412D-9DC7-C04BA8F97FE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Divers use rotational momentum conservation to spin faster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19550" y="1606550"/>
            <a:ext cx="4983163" cy="43370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diver starts spinning when she jumps off the board</a:t>
            </a:r>
          </a:p>
          <a:p>
            <a:pPr eaLnBrk="1" hangingPunct="1"/>
            <a:r>
              <a:rPr lang="en-US" altLang="en-US" sz="2800" smtClean="0"/>
              <a:t>Her CG follows the path of a projectile</a:t>
            </a:r>
          </a:p>
          <a:p>
            <a:pPr eaLnBrk="1" hangingPunct="1"/>
            <a:r>
              <a:rPr lang="en-US" altLang="en-US" sz="2800" smtClean="0"/>
              <a:t>when she pulls her arms and legs in she makes her rotational inertia smaller</a:t>
            </a:r>
          </a:p>
          <a:p>
            <a:pPr eaLnBrk="1" hangingPunct="1"/>
            <a:r>
              <a:rPr lang="en-US" altLang="en-US" sz="2800" smtClean="0"/>
              <a:t>this makes her spin faster!</a:t>
            </a:r>
          </a:p>
        </p:txBody>
      </p:sp>
      <p:pic>
        <p:nvPicPr>
          <p:cNvPr id="20484" name="Picture 7" descr="div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488" y="1458913"/>
            <a:ext cx="3009900" cy="479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5" name="Oval 12"/>
          <p:cNvSpPr>
            <a:spLocks noChangeArrowheads="1"/>
          </p:cNvSpPr>
          <p:nvPr/>
        </p:nvSpPr>
        <p:spPr bwMode="auto">
          <a:xfrm>
            <a:off x="1666875" y="1835150"/>
            <a:ext cx="144463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Oval 13"/>
          <p:cNvSpPr>
            <a:spLocks noChangeArrowheads="1"/>
          </p:cNvSpPr>
          <p:nvPr/>
        </p:nvSpPr>
        <p:spPr bwMode="auto">
          <a:xfrm>
            <a:off x="2489200" y="3263900"/>
            <a:ext cx="144463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Oval 14"/>
          <p:cNvSpPr>
            <a:spLocks noChangeArrowheads="1"/>
          </p:cNvSpPr>
          <p:nvPr/>
        </p:nvSpPr>
        <p:spPr bwMode="auto">
          <a:xfrm>
            <a:off x="2824163" y="4679950"/>
            <a:ext cx="144462" cy="14446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E8F767-E477-421D-B467-A378BFA97AF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3" name="Freeform 2"/>
          <p:cNvSpPr/>
          <p:nvPr/>
        </p:nvSpPr>
        <p:spPr>
          <a:xfrm>
            <a:off x="1133475" y="1884363"/>
            <a:ext cx="2057400" cy="4132262"/>
          </a:xfrm>
          <a:custGeom>
            <a:avLst/>
            <a:gdLst>
              <a:gd name="connsiteX0" fmla="*/ 0 w 2020824"/>
              <a:gd name="connsiteY0" fmla="*/ 806616 h 4144176"/>
              <a:gd name="connsiteX1" fmla="*/ 320040 w 2020824"/>
              <a:gd name="connsiteY1" fmla="*/ 267120 h 4144176"/>
              <a:gd name="connsiteX2" fmla="*/ 539496 w 2020824"/>
              <a:gd name="connsiteY2" fmla="*/ 11088 h 4144176"/>
              <a:gd name="connsiteX3" fmla="*/ 1078992 w 2020824"/>
              <a:gd name="connsiteY3" fmla="*/ 614592 h 4144176"/>
              <a:gd name="connsiteX4" fmla="*/ 1435608 w 2020824"/>
              <a:gd name="connsiteY4" fmla="*/ 1492416 h 4144176"/>
              <a:gd name="connsiteX5" fmla="*/ 2020824 w 2020824"/>
              <a:gd name="connsiteY5" fmla="*/ 4144176 h 4144176"/>
              <a:gd name="connsiteX0" fmla="*/ 0 w 2020824"/>
              <a:gd name="connsiteY0" fmla="*/ 804965 h 4142525"/>
              <a:gd name="connsiteX1" fmla="*/ 256032 w 2020824"/>
              <a:gd name="connsiteY1" fmla="*/ 283757 h 4142525"/>
              <a:gd name="connsiteX2" fmla="*/ 539496 w 2020824"/>
              <a:gd name="connsiteY2" fmla="*/ 9437 h 4142525"/>
              <a:gd name="connsiteX3" fmla="*/ 1078992 w 2020824"/>
              <a:gd name="connsiteY3" fmla="*/ 612941 h 4142525"/>
              <a:gd name="connsiteX4" fmla="*/ 1435608 w 2020824"/>
              <a:gd name="connsiteY4" fmla="*/ 1490765 h 4142525"/>
              <a:gd name="connsiteX5" fmla="*/ 2020824 w 2020824"/>
              <a:gd name="connsiteY5" fmla="*/ 4142525 h 4142525"/>
              <a:gd name="connsiteX0" fmla="*/ 0 w 2057400"/>
              <a:gd name="connsiteY0" fmla="*/ 814164 h 4142580"/>
              <a:gd name="connsiteX1" fmla="*/ 292608 w 2057400"/>
              <a:gd name="connsiteY1" fmla="*/ 283812 h 4142580"/>
              <a:gd name="connsiteX2" fmla="*/ 576072 w 2057400"/>
              <a:gd name="connsiteY2" fmla="*/ 9492 h 4142580"/>
              <a:gd name="connsiteX3" fmla="*/ 1115568 w 2057400"/>
              <a:gd name="connsiteY3" fmla="*/ 612996 h 4142580"/>
              <a:gd name="connsiteX4" fmla="*/ 1472184 w 2057400"/>
              <a:gd name="connsiteY4" fmla="*/ 1490820 h 4142580"/>
              <a:gd name="connsiteX5" fmla="*/ 2057400 w 2057400"/>
              <a:gd name="connsiteY5" fmla="*/ 4142580 h 4142580"/>
              <a:gd name="connsiteX0" fmla="*/ 0 w 2057400"/>
              <a:gd name="connsiteY0" fmla="*/ 814164 h 4142580"/>
              <a:gd name="connsiteX1" fmla="*/ 292608 w 2057400"/>
              <a:gd name="connsiteY1" fmla="*/ 283812 h 4142580"/>
              <a:gd name="connsiteX2" fmla="*/ 576072 w 2057400"/>
              <a:gd name="connsiteY2" fmla="*/ 9492 h 4142580"/>
              <a:gd name="connsiteX3" fmla="*/ 1115568 w 2057400"/>
              <a:gd name="connsiteY3" fmla="*/ 612996 h 4142580"/>
              <a:gd name="connsiteX4" fmla="*/ 1115568 w 2057400"/>
              <a:gd name="connsiteY4" fmla="*/ 649572 h 4142580"/>
              <a:gd name="connsiteX5" fmla="*/ 1472184 w 2057400"/>
              <a:gd name="connsiteY5" fmla="*/ 1490820 h 4142580"/>
              <a:gd name="connsiteX6" fmla="*/ 2057400 w 2057400"/>
              <a:gd name="connsiteY6" fmla="*/ 4142580 h 4142580"/>
              <a:gd name="connsiteX0" fmla="*/ 0 w 2057400"/>
              <a:gd name="connsiteY0" fmla="*/ 804683 h 4133099"/>
              <a:gd name="connsiteX1" fmla="*/ 292608 w 2057400"/>
              <a:gd name="connsiteY1" fmla="*/ 274331 h 4133099"/>
              <a:gd name="connsiteX2" fmla="*/ 576072 w 2057400"/>
              <a:gd name="connsiteY2" fmla="*/ 11 h 4133099"/>
              <a:gd name="connsiteX3" fmla="*/ 850392 w 2057400"/>
              <a:gd name="connsiteY3" fmla="*/ 265187 h 4133099"/>
              <a:gd name="connsiteX4" fmla="*/ 1115568 w 2057400"/>
              <a:gd name="connsiteY4" fmla="*/ 603515 h 4133099"/>
              <a:gd name="connsiteX5" fmla="*/ 1115568 w 2057400"/>
              <a:gd name="connsiteY5" fmla="*/ 640091 h 4133099"/>
              <a:gd name="connsiteX6" fmla="*/ 1472184 w 2057400"/>
              <a:gd name="connsiteY6" fmla="*/ 1481339 h 4133099"/>
              <a:gd name="connsiteX7" fmla="*/ 2057400 w 2057400"/>
              <a:gd name="connsiteY7" fmla="*/ 4133099 h 4133099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472184 w 2057400"/>
              <a:gd name="connsiteY7" fmla="*/ 1481337 h 4133097"/>
              <a:gd name="connsiteX8" fmla="*/ 2057400 w 2057400"/>
              <a:gd name="connsiteY8" fmla="*/ 4133097 h 4133097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252728 w 2057400"/>
              <a:gd name="connsiteY7" fmla="*/ 905265 h 4133097"/>
              <a:gd name="connsiteX8" fmla="*/ 1472184 w 2057400"/>
              <a:gd name="connsiteY8" fmla="*/ 1481337 h 4133097"/>
              <a:gd name="connsiteX9" fmla="*/ 2057400 w 2057400"/>
              <a:gd name="connsiteY9" fmla="*/ 4133097 h 4133097"/>
              <a:gd name="connsiteX0" fmla="*/ 0 w 2057400"/>
              <a:gd name="connsiteY0" fmla="*/ 804681 h 4133097"/>
              <a:gd name="connsiteX1" fmla="*/ 292608 w 2057400"/>
              <a:gd name="connsiteY1" fmla="*/ 274329 h 4133097"/>
              <a:gd name="connsiteX2" fmla="*/ 576072 w 2057400"/>
              <a:gd name="connsiteY2" fmla="*/ 9 h 4133097"/>
              <a:gd name="connsiteX3" fmla="*/ 850392 w 2057400"/>
              <a:gd name="connsiteY3" fmla="*/ 265185 h 4133097"/>
              <a:gd name="connsiteX4" fmla="*/ 896112 w 2057400"/>
              <a:gd name="connsiteY4" fmla="*/ 292617 h 4133097"/>
              <a:gd name="connsiteX5" fmla="*/ 1115568 w 2057400"/>
              <a:gd name="connsiteY5" fmla="*/ 603513 h 4133097"/>
              <a:gd name="connsiteX6" fmla="*/ 1115568 w 2057400"/>
              <a:gd name="connsiteY6" fmla="*/ 640089 h 4133097"/>
              <a:gd name="connsiteX7" fmla="*/ 1261872 w 2057400"/>
              <a:gd name="connsiteY7" fmla="*/ 896121 h 4133097"/>
              <a:gd name="connsiteX8" fmla="*/ 1472184 w 2057400"/>
              <a:gd name="connsiteY8" fmla="*/ 1481337 h 4133097"/>
              <a:gd name="connsiteX9" fmla="*/ 2057400 w 2057400"/>
              <a:gd name="connsiteY9" fmla="*/ 4133097 h 413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57400" h="4133097">
                <a:moveTo>
                  <a:pt x="0" y="804681"/>
                </a:moveTo>
                <a:cubicBezTo>
                  <a:pt x="115062" y="601227"/>
                  <a:pt x="196596" y="408441"/>
                  <a:pt x="292608" y="274329"/>
                </a:cubicBezTo>
                <a:cubicBezTo>
                  <a:pt x="388620" y="140217"/>
                  <a:pt x="483108" y="1533"/>
                  <a:pt x="576072" y="9"/>
                </a:cubicBezTo>
                <a:cubicBezTo>
                  <a:pt x="669036" y="-1515"/>
                  <a:pt x="803148" y="214893"/>
                  <a:pt x="850392" y="265185"/>
                </a:cubicBezTo>
                <a:cubicBezTo>
                  <a:pt x="897636" y="315477"/>
                  <a:pt x="851916" y="236229"/>
                  <a:pt x="896112" y="292617"/>
                </a:cubicBezTo>
                <a:cubicBezTo>
                  <a:pt x="940308" y="349005"/>
                  <a:pt x="1078992" y="545601"/>
                  <a:pt x="1115568" y="603513"/>
                </a:cubicBezTo>
                <a:cubicBezTo>
                  <a:pt x="1152144" y="661425"/>
                  <a:pt x="1115568" y="629421"/>
                  <a:pt x="1115568" y="640089"/>
                </a:cubicBezTo>
                <a:cubicBezTo>
                  <a:pt x="1115568" y="650757"/>
                  <a:pt x="1202436" y="755913"/>
                  <a:pt x="1261872" y="896121"/>
                </a:cubicBezTo>
                <a:cubicBezTo>
                  <a:pt x="1321308" y="1036329"/>
                  <a:pt x="1339596" y="941841"/>
                  <a:pt x="1472184" y="1481337"/>
                </a:cubicBezTo>
                <a:cubicBezTo>
                  <a:pt x="1604772" y="2020833"/>
                  <a:pt x="1843278" y="3101349"/>
                  <a:pt x="2057400" y="4133097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678488"/>
            <a:ext cx="4062413" cy="1179512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82563"/>
            <a:ext cx="82296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smtClean="0">
                <a:latin typeface="Verdana" pitchFamily="34" charset="0"/>
              </a:rPr>
              <a:t>Rotational inertia </a:t>
            </a:r>
            <a:r>
              <a:rPr lang="en-US" altLang="en-US" sz="3600" u="sng" smtClean="0">
                <a:latin typeface="Verdana" pitchFamily="34" charset="0"/>
                <a:sym typeface="Wingdings" pitchFamily="2" charset="2"/>
              </a:rPr>
              <a:t></a:t>
            </a:r>
            <a:r>
              <a:rPr lang="en-US" altLang="en-US" sz="3600" u="sng" smtClean="0">
                <a:latin typeface="Verdana" pitchFamily="34" charset="0"/>
              </a:rPr>
              <a:t> symbol I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Rotational inertia </a:t>
            </a:r>
            <a:r>
              <a:rPr lang="en-US" altLang="en-US" dirty="0" smtClean="0"/>
              <a:t>is a parameter that is used to quantify how much torque it takes to get a particular object rotating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it depends not only on the mass of the object, but where the mass is relative to the axis of rotation</a:t>
            </a:r>
          </a:p>
          <a:p>
            <a:pPr eaLnBrk="1" hangingPunct="1"/>
            <a:r>
              <a:rPr lang="en-US" altLang="en-US" dirty="0" smtClean="0"/>
              <a:t>the rotational inertia is bigger, if more mass is located  </a:t>
            </a:r>
            <a:r>
              <a:rPr lang="en-US" altLang="en-US" i="1" dirty="0" smtClean="0"/>
              <a:t>farther</a:t>
            </a:r>
            <a:r>
              <a:rPr lang="en-US" altLang="en-US" dirty="0" smtClean="0"/>
              <a:t>  from the axis.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77FA2CA-D289-4C33-A5F0-AA2EB2090C1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-1047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4663" y="984250"/>
            <a:ext cx="8294687" cy="531971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b="1" u="sng" dirty="0" smtClean="0">
                <a:latin typeface="+mj-lt"/>
              </a:rPr>
              <a:t>Question</a:t>
            </a:r>
            <a:r>
              <a:rPr lang="en-US" altLang="en-US" sz="2800" b="1" dirty="0" smtClean="0">
                <a:latin typeface="+mj-lt"/>
              </a:rPr>
              <a:t>: </a:t>
            </a:r>
            <a:r>
              <a:rPr lang="en-US" altLang="en-US" sz="2800" dirty="0" smtClean="0">
                <a:latin typeface="+mj-lt"/>
              </a:rPr>
              <a:t>A figure skater with her arms outstretched spins at the rate of 1 revolution per sec. By pulling her arms and legs in, she reduces her rotational inertia to one-half its value when her arms and legs were outstretched.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en-US" altLang="en-US" sz="2800" dirty="0" smtClean="0">
                <a:latin typeface="+mj-lt"/>
              </a:rPr>
              <a:t>What is her final rotational velocity?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800" b="1" dirty="0">
              <a:latin typeface="+mj-lt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b="1" u="sng" dirty="0" smtClean="0">
                <a:latin typeface="+mj-lt"/>
                <a:cs typeface="Times New Roman" pitchFamily="18" charset="0"/>
              </a:rPr>
              <a:t>Solution</a:t>
            </a:r>
            <a:r>
              <a:rPr lang="en-US" altLang="en-US" sz="2800" b="1" dirty="0" smtClean="0">
                <a:latin typeface="+mj-lt"/>
                <a:cs typeface="Times New Roman" pitchFamily="18" charset="0"/>
              </a:rPr>
              <a:t>: 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Her angular momentum is conserved. </a:t>
            </a:r>
            <a:r>
              <a:rPr lang="en-US" altLang="en-US" sz="2800" dirty="0">
                <a:latin typeface="+mj-lt"/>
                <a:cs typeface="Times New Roman" pitchFamily="18" charset="0"/>
              </a:rPr>
              <a:t>I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f her rotational inertia is </a:t>
            </a:r>
            <a:r>
              <a:rPr lang="en-US" altLang="en-US" sz="2800" i="1" dirty="0" smtClean="0">
                <a:latin typeface="+mj-lt"/>
                <a:cs typeface="Times New Roman" pitchFamily="18" charset="0"/>
              </a:rPr>
              <a:t>reduced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 by a factor of 2, her rotational velocity must </a:t>
            </a:r>
            <a:r>
              <a:rPr lang="en-US" altLang="en-US" sz="2800" i="1" dirty="0" smtClean="0">
                <a:latin typeface="+mj-lt"/>
                <a:cs typeface="Times New Roman" pitchFamily="18" charset="0"/>
              </a:rPr>
              <a:t>increase</a:t>
            </a:r>
            <a:r>
              <a:rPr lang="en-US" altLang="en-US" sz="2800" dirty="0" smtClean="0">
                <a:latin typeface="+mj-lt"/>
                <a:cs typeface="Times New Roman" pitchFamily="18" charset="0"/>
              </a:rPr>
              <a:t> by a factor of 2.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 smtClean="0">
                <a:latin typeface="+mj-lt"/>
                <a:sym typeface="Wingdings" pitchFamily="2" charset="2"/>
              </a:rPr>
              <a:t>  </a:t>
            </a:r>
            <a:r>
              <a:rPr lang="en-US" altLang="en-US" sz="2800" i="1" dirty="0" smtClean="0">
                <a:latin typeface="+mj-lt"/>
                <a:sym typeface="Wingdings" pitchFamily="2" charset="2"/>
              </a:rPr>
              <a:t>Her final rotational velocity is 2 rev/sec.</a:t>
            </a:r>
            <a:endParaRPr lang="en-US" altLang="en-US" sz="2800" b="1" i="1" dirty="0" smtClean="0">
              <a:latin typeface="+mj-lt"/>
            </a:endParaRP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79F90A-5656-411D-AEF9-AE0DF0E2246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9052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Tornadoes (Cyclones)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3950208" y="2024720"/>
            <a:ext cx="4736592" cy="3991499"/>
          </a:xfrm>
        </p:spPr>
        <p:txBody>
          <a:bodyPr/>
          <a:lstStyle/>
          <a:p>
            <a:r>
              <a:rPr lang="en-US" dirty="0" smtClean="0"/>
              <a:t>Technical term is </a:t>
            </a:r>
            <a:r>
              <a:rPr lang="en-US" dirty="0" smtClean="0">
                <a:solidFill>
                  <a:srgbClr val="FF0000"/>
                </a:solidFill>
              </a:rPr>
              <a:t>mesocyclone</a:t>
            </a:r>
          </a:p>
          <a:p>
            <a:r>
              <a:rPr lang="en-US" dirty="0" smtClean="0"/>
              <a:t>Intense updrafts stretch the mesocyclone vertically</a:t>
            </a:r>
          </a:p>
          <a:p>
            <a:r>
              <a:rPr lang="en-US" dirty="0" smtClean="0"/>
              <a:t>As it is stretched upward it gets increasingly narrower</a:t>
            </a:r>
          </a:p>
          <a:p>
            <a:r>
              <a:rPr lang="en-US" dirty="0" smtClean="0"/>
              <a:t>As it gets narrower, its rotation speed increases</a:t>
            </a:r>
          </a:p>
          <a:p>
            <a:r>
              <a:rPr lang="en-US" dirty="0" smtClean="0"/>
              <a:t>This is similar to the ice skater who pulls hers arms in</a:t>
            </a:r>
            <a:endParaRPr lang="en-US" dirty="0"/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162A65-CD56-44B4-91BE-DAB681C2D6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pic>
        <p:nvPicPr>
          <p:cNvPr id="22532" name="Picture 7" descr="tornado-natural-disaster-400a0618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0" t="21191" r="27327" b="9094"/>
          <a:stretch>
            <a:fillRect/>
          </a:stretch>
        </p:blipFill>
        <p:spPr bwMode="auto">
          <a:xfrm>
            <a:off x="150811" y="1174861"/>
            <a:ext cx="3681819" cy="434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Spinning wheel defies gravity!</a:t>
            </a:r>
          </a:p>
        </p:txBody>
      </p:sp>
      <p:pic>
        <p:nvPicPr>
          <p:cNvPr id="23555" name="Picture 6" descr="bikewheel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6" t="4387" b="4077"/>
          <a:stretch/>
        </p:blipFill>
        <p:spPr>
          <a:xfrm>
            <a:off x="256031" y="1225296"/>
            <a:ext cx="3926273" cy="4571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0" y="1426464"/>
            <a:ext cx="4239768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An object that can </a:t>
            </a:r>
            <a:r>
              <a:rPr lang="en-US" altLang="en-US" dirty="0" smtClean="0"/>
              <a:t>rotate about </a:t>
            </a:r>
            <a:r>
              <a:rPr lang="en-US" altLang="en-US" dirty="0"/>
              <a:t>any axis is called </a:t>
            </a:r>
            <a:r>
              <a:rPr lang="en-US" altLang="en-US" dirty="0" smtClean="0"/>
              <a:t>a gyroscope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Once </a:t>
            </a:r>
            <a:r>
              <a:rPr lang="en-US" altLang="en-US" dirty="0"/>
              <a:t>it starts </a:t>
            </a:r>
            <a:r>
              <a:rPr lang="en-US" altLang="en-US" dirty="0" smtClean="0"/>
              <a:t>spinning</a:t>
            </a:r>
            <a:br>
              <a:rPr lang="en-US" altLang="en-US" dirty="0" smtClean="0"/>
            </a:br>
            <a:r>
              <a:rPr lang="en-US" altLang="en-US" dirty="0" smtClean="0"/>
              <a:t>its </a:t>
            </a:r>
            <a:r>
              <a:rPr lang="en-US" altLang="en-US" dirty="0"/>
              <a:t>axle wants to </a:t>
            </a:r>
            <a:r>
              <a:rPr lang="en-US" altLang="en-US" dirty="0" smtClean="0"/>
              <a:t>keep</a:t>
            </a:r>
            <a:br>
              <a:rPr lang="en-US" altLang="en-US" dirty="0" smtClean="0"/>
            </a:br>
            <a:r>
              <a:rPr lang="en-US" altLang="en-US" dirty="0" smtClean="0"/>
              <a:t>spinning </a:t>
            </a:r>
            <a:r>
              <a:rPr lang="en-US" altLang="en-US" dirty="0"/>
              <a:t>in the </a:t>
            </a:r>
            <a:r>
              <a:rPr lang="en-US" altLang="en-US" dirty="0" smtClean="0"/>
              <a:t>same</a:t>
            </a:r>
            <a:br>
              <a:rPr lang="en-US" altLang="en-US" dirty="0" smtClean="0"/>
            </a:br>
            <a:r>
              <a:rPr lang="en-US" altLang="en-US" dirty="0" smtClean="0"/>
              <a:t>direction.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It </a:t>
            </a:r>
            <a:r>
              <a:rPr lang="en-US" altLang="en-US" dirty="0"/>
              <a:t>resists </a:t>
            </a:r>
            <a:r>
              <a:rPr lang="en-US" altLang="en-US" dirty="0" smtClean="0"/>
              <a:t>forces that </a:t>
            </a:r>
            <a:r>
              <a:rPr lang="en-US" altLang="en-US" dirty="0"/>
              <a:t>try to change </a:t>
            </a:r>
            <a:r>
              <a:rPr lang="en-US" altLang="en-US" dirty="0" smtClean="0"/>
              <a:t>the direction </a:t>
            </a:r>
            <a:r>
              <a:rPr lang="en-US" altLang="en-US" dirty="0"/>
              <a:t>of its spin axis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235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C87F78-1F39-4D50-93AF-E34F12E84C7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695706" y="5788152"/>
            <a:ext cx="2041652" cy="996696"/>
          </a:xfrm>
          <a:prstGeom prst="wedgeRoundRectCallout">
            <a:avLst>
              <a:gd name="adj1" fmla="val 58544"/>
              <a:gd name="adj2" fmla="val -86175"/>
              <a:gd name="adj3" fmla="val 16667"/>
            </a:avLst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spinning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wheel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82696" y="4663440"/>
            <a:ext cx="0" cy="7955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737358" y="3941064"/>
            <a:ext cx="0" cy="722376"/>
          </a:xfrm>
          <a:prstGeom prst="straightConnector1">
            <a:avLst/>
          </a:prstGeom>
          <a:ln w="5715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608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490538" y="0"/>
            <a:ext cx="8229600" cy="96012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Falling off the stool!</a:t>
            </a:r>
          </a:p>
        </p:txBody>
      </p:sp>
      <p:pic>
        <p:nvPicPr>
          <p:cNvPr id="24579" name="Picture 6" descr="rotatestoo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87" t="13281" r="28250" b="7234"/>
          <a:stretch>
            <a:fillRect/>
          </a:stretch>
        </p:blipFill>
        <p:spPr>
          <a:xfrm>
            <a:off x="134881" y="1288007"/>
            <a:ext cx="8874238" cy="46871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1966913" y="6299994"/>
            <a:ext cx="5143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hlinkClick r:id="rId5"/>
              </a:rPr>
              <a:t>http://www.youtube.com/watch?v=V3UsrfHa4MQ</a:t>
            </a:r>
            <a:endParaRPr lang="en-US" alt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988691" y="3021997"/>
            <a:ext cx="6220528" cy="1259106"/>
            <a:chOff x="988691" y="3021997"/>
            <a:chExt cx="6220528" cy="1259106"/>
          </a:xfrm>
        </p:grpSpPr>
        <p:sp>
          <p:nvSpPr>
            <p:cNvPr id="24581" name="Text Box 8"/>
            <p:cNvSpPr txBox="1">
              <a:spLocks noChangeArrowheads="1"/>
            </p:cNvSpPr>
            <p:nvPr/>
          </p:nvSpPr>
          <p:spPr bwMode="auto">
            <a:xfrm>
              <a:off x="988691" y="3021997"/>
              <a:ext cx="1365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L</a:t>
              </a:r>
            </a:p>
          </p:txBody>
        </p:sp>
        <p:sp>
          <p:nvSpPr>
            <p:cNvPr id="24582" name="Text Box 9"/>
            <p:cNvSpPr txBox="1">
              <a:spLocks noChangeArrowheads="1"/>
            </p:cNvSpPr>
            <p:nvPr/>
          </p:nvSpPr>
          <p:spPr bwMode="auto">
            <a:xfrm>
              <a:off x="997704" y="4006466"/>
              <a:ext cx="152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4583" name="Text Box 10"/>
            <p:cNvSpPr txBox="1">
              <a:spLocks noChangeArrowheads="1"/>
            </p:cNvSpPr>
            <p:nvPr/>
          </p:nvSpPr>
          <p:spPr bwMode="auto">
            <a:xfrm>
              <a:off x="7072694" y="3790722"/>
              <a:ext cx="1365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L</a:t>
              </a:r>
            </a:p>
          </p:txBody>
        </p:sp>
        <p:sp>
          <p:nvSpPr>
            <p:cNvPr id="24584" name="Text Box 11"/>
            <p:cNvSpPr txBox="1">
              <a:spLocks noChangeArrowheads="1"/>
            </p:cNvSpPr>
            <p:nvPr/>
          </p:nvSpPr>
          <p:spPr bwMode="auto">
            <a:xfrm>
              <a:off x="7051422" y="3044603"/>
              <a:ext cx="1524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R</a:t>
              </a:r>
            </a:p>
          </p:txBody>
        </p:sp>
      </p:grpSp>
      <p:sp>
        <p:nvSpPr>
          <p:cNvPr id="245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41DE724-4FE6-48C6-8A88-AB123335FC0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3" name="TextBox 2"/>
          <p:cNvSpPr txBox="1"/>
          <p:nvPr/>
        </p:nvSpPr>
        <p:spPr>
          <a:xfrm>
            <a:off x="2788920" y="1586461"/>
            <a:ext cx="2651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The girl is holding a spinning wheel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while sitting on a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stool that can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rotate. As she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rotates the wheel,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She also rotates!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Rotational inertia and torque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8125" y="1082675"/>
            <a:ext cx="5507038" cy="5522913"/>
          </a:xfrm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</a:rPr>
              <a:t>To start an object spinning, a torque must be applied to it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amount of torque required depends on the </a:t>
            </a:r>
            <a:r>
              <a:rPr lang="en-US" altLang="en-US" sz="2400" smtClean="0">
                <a:solidFill>
                  <a:srgbClr val="FF0000"/>
                </a:solidFill>
                <a:latin typeface="Verdana" pitchFamily="34" charset="0"/>
              </a:rPr>
              <a:t>rotational inertia</a:t>
            </a:r>
            <a:r>
              <a:rPr lang="en-US" altLang="en-US" sz="2400" smtClean="0">
                <a:latin typeface="Verdana" pitchFamily="34" charset="0"/>
              </a:rPr>
              <a:t> </a:t>
            </a:r>
            <a:r>
              <a:rPr lang="en-US" altLang="en-US" sz="2400" smtClean="0">
                <a:solidFill>
                  <a:srgbClr val="FF0000"/>
                </a:solidFill>
                <a:latin typeface="Verdana" pitchFamily="34" charset="0"/>
              </a:rPr>
              <a:t>(I)</a:t>
            </a:r>
            <a:r>
              <a:rPr lang="en-US" altLang="en-US" sz="2400" smtClean="0">
                <a:latin typeface="Verdana" pitchFamily="34" charset="0"/>
              </a:rPr>
              <a:t> of the object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rotational inertia (I) depends on the mass of the object, its shape, </a:t>
            </a:r>
            <a:r>
              <a:rPr lang="en-US" altLang="en-US" sz="2400" i="1" smtClean="0">
                <a:latin typeface="Verdana" pitchFamily="34" charset="0"/>
              </a:rPr>
              <a:t>and on how the mass is distributed. </a:t>
            </a:r>
            <a:r>
              <a:rPr lang="en-US" altLang="en-US" sz="2400" smtClean="0">
                <a:latin typeface="Verdana" pitchFamily="34" charset="0"/>
              </a:rPr>
              <a:t>I is larger if more mass is further from the center.</a:t>
            </a:r>
            <a:endParaRPr lang="en-US" altLang="en-US" sz="2400" i="1" smtClean="0">
              <a:latin typeface="Verdana" pitchFamily="34" charset="0"/>
            </a:endParaRP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larger the rotation inertia, the more torque that is required to make an object spin</a:t>
            </a:r>
          </a:p>
        </p:txBody>
      </p:sp>
      <p:grpSp>
        <p:nvGrpSpPr>
          <p:cNvPr id="69646" name="Group 14"/>
          <p:cNvGrpSpPr>
            <a:grpSpLocks/>
          </p:cNvGrpSpPr>
          <p:nvPr/>
        </p:nvGrpSpPr>
        <p:grpSpPr bwMode="auto">
          <a:xfrm>
            <a:off x="7646988" y="2330450"/>
            <a:ext cx="661987" cy="1917700"/>
            <a:chOff x="4566" y="1457"/>
            <a:chExt cx="417" cy="1208"/>
          </a:xfrm>
        </p:grpSpPr>
        <p:sp>
          <p:nvSpPr>
            <p:cNvPr id="4112" name="Line 10"/>
            <p:cNvSpPr>
              <a:spLocks noChangeShapeType="1"/>
            </p:cNvSpPr>
            <p:nvPr/>
          </p:nvSpPr>
          <p:spPr bwMode="auto">
            <a:xfrm>
              <a:off x="4774" y="1457"/>
              <a:ext cx="0" cy="9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AutoShape 12"/>
            <p:cNvSpPr>
              <a:spLocks noChangeArrowheads="1"/>
            </p:cNvSpPr>
            <p:nvPr/>
          </p:nvSpPr>
          <p:spPr bwMode="auto">
            <a:xfrm rot="10800000">
              <a:off x="4566" y="2353"/>
              <a:ext cx="417" cy="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6 w 21600"/>
                <a:gd name="T13" fmla="*/ 4500 h 21600"/>
                <a:gd name="T14" fmla="*/ 1709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7442200" y="4332288"/>
            <a:ext cx="119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W= mg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8202613" y="2430463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302375" y="5086350"/>
            <a:ext cx="2479675" cy="5191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</a:rPr>
              <a:t>Torque = T </a:t>
            </a:r>
            <a:r>
              <a:rPr lang="en-US" altLang="en-US" sz="2800">
                <a:solidFill>
                  <a:srgbClr val="FFFF00"/>
                </a:solidFill>
                <a:sym typeface="Symbol" pitchFamily="18" charset="2"/>
              </a:rPr>
              <a:t> </a:t>
            </a:r>
            <a:r>
              <a:rPr lang="en-US" altLang="en-US" sz="2800">
                <a:solidFill>
                  <a:srgbClr val="FFFF00"/>
                </a:solidFill>
              </a:rPr>
              <a:t>R</a:t>
            </a:r>
          </a:p>
        </p:txBody>
      </p:sp>
      <p:grpSp>
        <p:nvGrpSpPr>
          <p:cNvPr id="69653" name="Group 21"/>
          <p:cNvGrpSpPr>
            <a:grpSpLocks/>
          </p:cNvGrpSpPr>
          <p:nvPr/>
        </p:nvGrpSpPr>
        <p:grpSpPr bwMode="auto">
          <a:xfrm>
            <a:off x="6311900" y="1500188"/>
            <a:ext cx="1674813" cy="1674812"/>
            <a:chOff x="3976" y="945"/>
            <a:chExt cx="1055" cy="1055"/>
          </a:xfrm>
        </p:grpSpPr>
        <p:sp>
          <p:nvSpPr>
            <p:cNvPr id="4107" name="Oval 5"/>
            <p:cNvSpPr>
              <a:spLocks noChangeArrowheads="1"/>
            </p:cNvSpPr>
            <p:nvPr/>
          </p:nvSpPr>
          <p:spPr bwMode="auto">
            <a:xfrm>
              <a:off x="3976" y="945"/>
              <a:ext cx="1055" cy="1055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8" name="Oval 8"/>
            <p:cNvSpPr>
              <a:spLocks noChangeArrowheads="1"/>
            </p:cNvSpPr>
            <p:nvPr/>
          </p:nvSpPr>
          <p:spPr bwMode="auto">
            <a:xfrm>
              <a:off x="4434" y="1409"/>
              <a:ext cx="118" cy="1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9" name="Line 9"/>
            <p:cNvSpPr>
              <a:spLocks noChangeShapeType="1"/>
            </p:cNvSpPr>
            <p:nvPr/>
          </p:nvSpPr>
          <p:spPr bwMode="auto">
            <a:xfrm>
              <a:off x="4490" y="1472"/>
              <a:ext cx="54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Text Box 17"/>
            <p:cNvSpPr txBox="1">
              <a:spLocks noChangeArrowheads="1"/>
            </p:cNvSpPr>
            <p:nvPr/>
          </p:nvSpPr>
          <p:spPr bwMode="auto">
            <a:xfrm>
              <a:off x="4597" y="113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R</a:t>
              </a:r>
            </a:p>
          </p:txBody>
        </p:sp>
        <p:sp>
          <p:nvSpPr>
            <p:cNvPr id="4111" name="Text Box 20"/>
            <p:cNvSpPr txBox="1">
              <a:spLocks noChangeArrowheads="1"/>
            </p:cNvSpPr>
            <p:nvPr/>
          </p:nvSpPr>
          <p:spPr bwMode="auto">
            <a:xfrm>
              <a:off x="4235" y="1659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M</a:t>
              </a:r>
            </a:p>
          </p:txBody>
        </p:sp>
      </p:grp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7821613" y="2400300"/>
            <a:ext cx="334962" cy="608013"/>
          </a:xfrm>
          <a:prstGeom prst="downArrow">
            <a:avLst>
              <a:gd name="adj1" fmla="val 50000"/>
              <a:gd name="adj2" fmla="val 45379"/>
            </a:avLst>
          </a:prstGeom>
          <a:solidFill>
            <a:srgbClr val="0000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8B4589-0860-49A2-BA8C-81C59582DC8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nimBg="1"/>
      <p:bldP spid="69645" grpId="0"/>
      <p:bldP spid="69648" grpId="0"/>
      <p:bldP spid="69650" grpId="0" animBg="1"/>
      <p:bldP spid="696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2511" y="-74335"/>
            <a:ext cx="8229600" cy="1143000"/>
          </a:xfrm>
          <a:noFill/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/>
              <a:t>rotational inertia examples</a:t>
            </a:r>
          </a:p>
        </p:txBody>
      </p:sp>
      <p:sp>
        <p:nvSpPr>
          <p:cNvPr id="5123" name="Text Box 12"/>
          <p:cNvSpPr txBox="1">
            <a:spLocks noChangeArrowheads="1"/>
          </p:cNvSpPr>
          <p:nvPr/>
        </p:nvSpPr>
        <p:spPr bwMode="auto">
          <a:xfrm>
            <a:off x="6210300" y="2982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Verdana" pitchFamily="34" charset="0"/>
            </a:endParaRPr>
          </a:p>
        </p:txBody>
      </p:sp>
      <p:sp>
        <p:nvSpPr>
          <p:cNvPr id="51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870899-A8CE-433A-8886-F2A1D06E0E7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11228" y="1261899"/>
            <a:ext cx="86891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dirty="0"/>
              <a:t>s</a:t>
            </a:r>
            <a:r>
              <a:rPr lang="en-US" altLang="en-US" sz="2800" dirty="0" smtClean="0"/>
              <a:t>mall rotational inertia   </a:t>
            </a:r>
            <a:r>
              <a:rPr lang="en-US" altLang="en-US" sz="2800" dirty="0" smtClean="0">
                <a:sym typeface="Wingdings" panose="05000000000000000000" pitchFamily="2" charset="2"/>
              </a:rPr>
              <a:t></a:t>
            </a:r>
            <a:r>
              <a:rPr lang="en-US" altLang="en-US" sz="2800" dirty="0" smtClean="0"/>
              <a:t>    large </a:t>
            </a:r>
            <a:r>
              <a:rPr lang="en-US" altLang="en-US" sz="2800" dirty="0"/>
              <a:t>rotational inertia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36611" y="1941639"/>
            <a:ext cx="4386503" cy="1019048"/>
            <a:chOff x="100808" y="1849755"/>
            <a:chExt cx="4386503" cy="1019048"/>
          </a:xfrm>
        </p:grpSpPr>
        <p:grpSp>
          <p:nvGrpSpPr>
            <p:cNvPr id="5124" name="Group 27"/>
            <p:cNvGrpSpPr>
              <a:grpSpLocks/>
            </p:cNvGrpSpPr>
            <p:nvPr/>
          </p:nvGrpSpPr>
          <p:grpSpPr bwMode="auto">
            <a:xfrm>
              <a:off x="100808" y="2451290"/>
              <a:ext cx="4316412" cy="417513"/>
              <a:chOff x="599" y="1639"/>
              <a:chExt cx="2719" cy="263"/>
            </a:xfrm>
          </p:grpSpPr>
          <p:grpSp>
            <p:nvGrpSpPr>
              <p:cNvPr id="5137" name="Group 19"/>
              <p:cNvGrpSpPr>
                <a:grpSpLocks/>
              </p:cNvGrpSpPr>
              <p:nvPr/>
            </p:nvGrpSpPr>
            <p:grpSpPr bwMode="auto">
              <a:xfrm>
                <a:off x="605" y="1704"/>
                <a:ext cx="2706" cy="128"/>
                <a:chOff x="128" y="1652"/>
                <a:chExt cx="2706" cy="128"/>
              </a:xfrm>
            </p:grpSpPr>
            <p:sp>
              <p:nvSpPr>
                <p:cNvPr id="5140" name="Rectangle 17"/>
                <p:cNvSpPr>
                  <a:spLocks noChangeArrowheads="1"/>
                </p:cNvSpPr>
                <p:nvPr/>
              </p:nvSpPr>
              <p:spPr bwMode="auto">
                <a:xfrm>
                  <a:off x="128" y="1689"/>
                  <a:ext cx="2706" cy="7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41" name="Oval 18"/>
                <p:cNvSpPr>
                  <a:spLocks noChangeArrowheads="1"/>
                </p:cNvSpPr>
                <p:nvPr/>
              </p:nvSpPr>
              <p:spPr bwMode="auto">
                <a:xfrm>
                  <a:off x="1417" y="16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8" name="Rectangle 23"/>
              <p:cNvSpPr>
                <a:spLocks noChangeArrowheads="1"/>
              </p:cNvSpPr>
              <p:nvPr/>
            </p:nvSpPr>
            <p:spPr bwMode="auto">
              <a:xfrm>
                <a:off x="599" y="1641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39" name="Rectangle 24"/>
              <p:cNvSpPr>
                <a:spLocks noChangeArrowheads="1"/>
              </p:cNvSpPr>
              <p:nvPr/>
            </p:nvSpPr>
            <p:spPr bwMode="auto">
              <a:xfrm>
                <a:off x="3057" y="1639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28" name="Text Box 31"/>
            <p:cNvSpPr txBox="1">
              <a:spLocks noChangeArrowheads="1"/>
            </p:cNvSpPr>
            <p:nvPr/>
          </p:nvSpPr>
          <p:spPr bwMode="auto">
            <a:xfrm>
              <a:off x="100808" y="184975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4002883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740" y="1941639"/>
            <a:ext cx="4295775" cy="968514"/>
            <a:chOff x="4719637" y="1918545"/>
            <a:chExt cx="4295775" cy="968514"/>
          </a:xfrm>
        </p:grpSpPr>
        <p:grpSp>
          <p:nvGrpSpPr>
            <p:cNvPr id="5125" name="Group 28"/>
            <p:cNvGrpSpPr>
              <a:grpSpLocks/>
            </p:cNvGrpSpPr>
            <p:nvPr/>
          </p:nvGrpSpPr>
          <p:grpSpPr bwMode="auto">
            <a:xfrm>
              <a:off x="4719637" y="2456846"/>
              <a:ext cx="4295775" cy="430213"/>
              <a:chOff x="503" y="3075"/>
              <a:chExt cx="2706" cy="271"/>
            </a:xfrm>
          </p:grpSpPr>
          <p:grpSp>
            <p:nvGrpSpPr>
              <p:cNvPr id="5132" name="Group 20"/>
              <p:cNvGrpSpPr>
                <a:grpSpLocks/>
              </p:cNvGrpSpPr>
              <p:nvPr/>
            </p:nvGrpSpPr>
            <p:grpSpPr bwMode="auto">
              <a:xfrm>
                <a:off x="503" y="3161"/>
                <a:ext cx="2706" cy="128"/>
                <a:chOff x="215" y="1680"/>
                <a:chExt cx="2706" cy="128"/>
              </a:xfrm>
            </p:grpSpPr>
            <p:sp>
              <p:nvSpPr>
                <p:cNvPr id="5135" name="Rectangle 21"/>
                <p:cNvSpPr>
                  <a:spLocks noChangeArrowheads="1"/>
                </p:cNvSpPr>
                <p:nvPr/>
              </p:nvSpPr>
              <p:spPr bwMode="auto">
                <a:xfrm>
                  <a:off x="215" y="1714"/>
                  <a:ext cx="2706" cy="7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36" name="Oval 22"/>
                <p:cNvSpPr>
                  <a:spLocks noChangeArrowheads="1"/>
                </p:cNvSpPr>
                <p:nvPr/>
              </p:nvSpPr>
              <p:spPr bwMode="auto">
                <a:xfrm>
                  <a:off x="1423" y="168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3" name="Rectangle 25"/>
              <p:cNvSpPr>
                <a:spLocks noChangeArrowheads="1"/>
              </p:cNvSpPr>
              <p:nvPr/>
            </p:nvSpPr>
            <p:spPr bwMode="auto">
              <a:xfrm>
                <a:off x="1062" y="3075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34" name="Rectangle 26"/>
              <p:cNvSpPr>
                <a:spLocks noChangeArrowheads="1"/>
              </p:cNvSpPr>
              <p:nvPr/>
            </p:nvSpPr>
            <p:spPr bwMode="auto">
              <a:xfrm>
                <a:off x="2205" y="3085"/>
                <a:ext cx="261" cy="26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5572005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7421562" y="191854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/>
                <a:t>m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68369" y="3819764"/>
            <a:ext cx="2913717" cy="2715768"/>
            <a:chOff x="900336" y="3849624"/>
            <a:chExt cx="2715768" cy="2715768"/>
          </a:xfrm>
        </p:grpSpPr>
        <p:sp>
          <p:nvSpPr>
            <p:cNvPr id="5" name="Oval 4"/>
            <p:cNvSpPr/>
            <p:nvPr/>
          </p:nvSpPr>
          <p:spPr>
            <a:xfrm>
              <a:off x="900336" y="3849624"/>
              <a:ext cx="2715768" cy="27157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258221" y="4159797"/>
              <a:ext cx="829978" cy="1047711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1344429" y="5353755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FF00"/>
                  </a:solidFill>
                </a:rPr>
                <a:t>M</a:t>
              </a:r>
              <a:endParaRPr lang="en-US" altLang="en-US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289" y="4295252"/>
            <a:ext cx="1534066" cy="1534066"/>
            <a:chOff x="5887496" y="4325112"/>
            <a:chExt cx="1534066" cy="1534066"/>
          </a:xfrm>
        </p:grpSpPr>
        <p:sp>
          <p:nvSpPr>
            <p:cNvPr id="2" name="Oval 1"/>
            <p:cNvSpPr/>
            <p:nvPr/>
          </p:nvSpPr>
          <p:spPr>
            <a:xfrm>
              <a:off x="5887496" y="4325112"/>
              <a:ext cx="1534066" cy="153406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endCxn id="2" idx="7"/>
            </p:cNvCxnSpPr>
            <p:nvPr/>
          </p:nvCxnSpPr>
          <p:spPr>
            <a:xfrm flipV="1">
              <a:off x="6654529" y="4549771"/>
              <a:ext cx="542374" cy="542374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356109" y="5207508"/>
              <a:ext cx="4844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FF00"/>
                  </a:solidFill>
                </a:rPr>
                <a:t>M</a:t>
              </a:r>
              <a:endParaRPr lang="en-US" altLang="en-US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55448" y="3675826"/>
            <a:ext cx="2715768" cy="2715768"/>
            <a:chOff x="192442" y="3851548"/>
            <a:chExt cx="2715768" cy="2715768"/>
          </a:xfrm>
        </p:grpSpPr>
        <p:sp>
          <p:nvSpPr>
            <p:cNvPr id="11" name="Oval 10"/>
            <p:cNvSpPr/>
            <p:nvPr/>
          </p:nvSpPr>
          <p:spPr>
            <a:xfrm>
              <a:off x="192442" y="3851548"/>
              <a:ext cx="2715768" cy="2715768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endCxn id="11" idx="7"/>
            </p:cNvCxnSpPr>
            <p:nvPr/>
          </p:nvCxnSpPr>
          <p:spPr>
            <a:xfrm flipV="1">
              <a:off x="1550326" y="4249263"/>
              <a:ext cx="960169" cy="910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94964" y="5209432"/>
              <a:ext cx="5261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M</a:t>
              </a:r>
              <a:endParaRPr lang="en-US" sz="3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746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How fast does it spin?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3816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spinning or rotational motion, the rotational inertia of an object plays the same role as ordinary mass for simple motion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a given amount of torque applied to an object, its rotational inertia determines its rotational acceleration </a:t>
            </a:r>
            <a:r>
              <a:rPr lang="en-US" altLang="en-US" dirty="0" smtClean="0">
                <a:sym typeface="Wingdings" pitchFamily="2" charset="2"/>
              </a:rPr>
              <a:t> the smaller the rotational inertia, the bigger the rotational acceleration</a:t>
            </a:r>
            <a:endParaRPr lang="en-US" altLang="en-US" dirty="0" smtClean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53E8307-8F90-4363-8FF4-7C3927E031B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140559" y="1254918"/>
            <a:ext cx="4537075" cy="3392487"/>
            <a:chOff x="124" y="1124"/>
            <a:chExt cx="2858" cy="2137"/>
          </a:xfrm>
        </p:grpSpPr>
        <p:sp>
          <p:nvSpPr>
            <p:cNvPr id="7185" name="Oval 3"/>
            <p:cNvSpPr>
              <a:spLocks noChangeArrowheads="1"/>
            </p:cNvSpPr>
            <p:nvPr/>
          </p:nvSpPr>
          <p:spPr bwMode="auto">
            <a:xfrm>
              <a:off x="989" y="1124"/>
              <a:ext cx="1105" cy="1105"/>
            </a:xfrm>
            <a:prstGeom prst="ellipse">
              <a:avLst/>
            </a:prstGeom>
            <a:solidFill>
              <a:srgbClr val="FF33CC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Line 4"/>
            <p:cNvSpPr>
              <a:spLocks noChangeShapeType="1"/>
            </p:cNvSpPr>
            <p:nvPr/>
          </p:nvSpPr>
          <p:spPr bwMode="auto">
            <a:xfrm>
              <a:off x="158" y="1682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Rectangle 5"/>
            <p:cNvSpPr>
              <a:spLocks noChangeArrowheads="1"/>
            </p:cNvSpPr>
            <p:nvPr/>
          </p:nvSpPr>
          <p:spPr bwMode="auto">
            <a:xfrm>
              <a:off x="2759" y="1597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8" name="Rectangle 6"/>
            <p:cNvSpPr>
              <a:spLocks noChangeArrowheads="1"/>
            </p:cNvSpPr>
            <p:nvPr/>
          </p:nvSpPr>
          <p:spPr bwMode="auto">
            <a:xfrm>
              <a:off x="124" y="156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9" name="Oval 7"/>
            <p:cNvSpPr>
              <a:spLocks noChangeArrowheads="1"/>
            </p:cNvSpPr>
            <p:nvPr/>
          </p:nvSpPr>
          <p:spPr bwMode="auto">
            <a:xfrm>
              <a:off x="1504" y="1654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0" name="Line 8"/>
            <p:cNvSpPr>
              <a:spLocks noChangeShapeType="1"/>
            </p:cNvSpPr>
            <p:nvPr/>
          </p:nvSpPr>
          <p:spPr bwMode="auto">
            <a:xfrm>
              <a:off x="2100" y="1654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Rectangle 9"/>
            <p:cNvSpPr>
              <a:spLocks noChangeArrowheads="1"/>
            </p:cNvSpPr>
            <p:nvPr/>
          </p:nvSpPr>
          <p:spPr bwMode="auto">
            <a:xfrm>
              <a:off x="1997" y="2908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87050" name="Group 10"/>
          <p:cNvGrpSpPr>
            <a:grpSpLocks/>
          </p:cNvGrpSpPr>
          <p:nvPr/>
        </p:nvGrpSpPr>
        <p:grpSpPr bwMode="auto">
          <a:xfrm>
            <a:off x="4572000" y="2109787"/>
            <a:ext cx="4394200" cy="3392488"/>
            <a:chOff x="2790" y="1935"/>
            <a:chExt cx="2768" cy="2137"/>
          </a:xfrm>
        </p:grpSpPr>
        <p:sp>
          <p:nvSpPr>
            <p:cNvPr id="7178" name="Oval 11"/>
            <p:cNvSpPr>
              <a:spLocks noChangeArrowheads="1"/>
            </p:cNvSpPr>
            <p:nvPr/>
          </p:nvSpPr>
          <p:spPr bwMode="auto">
            <a:xfrm>
              <a:off x="3621" y="1935"/>
              <a:ext cx="1105" cy="1105"/>
            </a:xfrm>
            <a:prstGeom prst="ellipse">
              <a:avLst/>
            </a:prstGeom>
            <a:solidFill>
              <a:srgbClr val="FF33CC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2790" y="2493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Rectangle 13"/>
            <p:cNvSpPr>
              <a:spLocks noChangeArrowheads="1"/>
            </p:cNvSpPr>
            <p:nvPr/>
          </p:nvSpPr>
          <p:spPr bwMode="auto">
            <a:xfrm>
              <a:off x="4871" y="2371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1" name="Rectangle 14"/>
            <p:cNvSpPr>
              <a:spLocks noChangeArrowheads="1"/>
            </p:cNvSpPr>
            <p:nvPr/>
          </p:nvSpPr>
          <p:spPr bwMode="auto">
            <a:xfrm>
              <a:off x="3249" y="238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2" name="Oval 15"/>
            <p:cNvSpPr>
              <a:spLocks noChangeArrowheads="1"/>
            </p:cNvSpPr>
            <p:nvPr/>
          </p:nvSpPr>
          <p:spPr bwMode="auto">
            <a:xfrm>
              <a:off x="4136" y="2465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3" name="Line 16"/>
            <p:cNvSpPr>
              <a:spLocks noChangeShapeType="1"/>
            </p:cNvSpPr>
            <p:nvPr/>
          </p:nvSpPr>
          <p:spPr bwMode="auto">
            <a:xfrm>
              <a:off x="4732" y="2465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Rectangle 17"/>
            <p:cNvSpPr>
              <a:spLocks noChangeArrowheads="1"/>
            </p:cNvSpPr>
            <p:nvPr/>
          </p:nvSpPr>
          <p:spPr bwMode="auto">
            <a:xfrm>
              <a:off x="4629" y="3719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7058" name="Text Box 18"/>
          <p:cNvSpPr txBox="1">
            <a:spLocks noChangeArrowheads="1"/>
          </p:cNvSpPr>
          <p:nvPr/>
        </p:nvSpPr>
        <p:spPr bwMode="auto">
          <a:xfrm>
            <a:off x="218060" y="3508375"/>
            <a:ext cx="2552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inertia</a:t>
            </a:r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4046537" y="4041775"/>
            <a:ext cx="2981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Small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inertia</a:t>
            </a:r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654051" y="163513"/>
            <a:ext cx="8281987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Same </a:t>
            </a:r>
            <a:r>
              <a:rPr lang="en-US" altLang="en-US" u="sng" dirty="0" smtClean="0"/>
              <a:t>torque, different </a:t>
            </a:r>
            <a:r>
              <a:rPr lang="en-US" altLang="en-US" u="sng" dirty="0"/>
              <a:t> </a:t>
            </a:r>
            <a:r>
              <a:rPr lang="en-US" altLang="en-US" u="sng" dirty="0" smtClean="0"/>
              <a:t>rotational </a:t>
            </a:r>
            <a:r>
              <a:rPr lang="en-US" altLang="en-US" u="sng" dirty="0"/>
              <a:t>inertia</a:t>
            </a:r>
          </a:p>
        </p:txBody>
      </p:sp>
      <p:sp>
        <p:nvSpPr>
          <p:cNvPr id="87061" name="Oval 21"/>
          <p:cNvSpPr>
            <a:spLocks noChangeArrowheads="1"/>
          </p:cNvSpPr>
          <p:nvPr/>
        </p:nvSpPr>
        <p:spPr bwMode="auto">
          <a:xfrm>
            <a:off x="708025" y="5235575"/>
            <a:ext cx="1489075" cy="1489075"/>
          </a:xfrm>
          <a:prstGeom prst="ellipse">
            <a:avLst/>
          </a:prstGeom>
          <a:solidFill>
            <a:srgbClr val="D60093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slow</a:t>
            </a:r>
          </a:p>
        </p:txBody>
      </p:sp>
      <p:sp>
        <p:nvSpPr>
          <p:cNvPr id="87062" name="Oval 22"/>
          <p:cNvSpPr>
            <a:spLocks noChangeArrowheads="1"/>
          </p:cNvSpPr>
          <p:nvPr/>
        </p:nvSpPr>
        <p:spPr bwMode="auto">
          <a:xfrm>
            <a:off x="5537200" y="5176838"/>
            <a:ext cx="1489075" cy="1489075"/>
          </a:xfrm>
          <a:prstGeom prst="ellipse">
            <a:avLst/>
          </a:prstGeom>
          <a:solidFill>
            <a:srgbClr val="D60093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fast</a:t>
            </a:r>
          </a:p>
        </p:txBody>
      </p:sp>
      <p:sp>
        <p:nvSpPr>
          <p:cNvPr id="71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5C042E-71FD-43CC-AAC0-B0B2CC5D890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8" grpId="0"/>
      <p:bldP spid="87059" grpId="0"/>
      <p:bldP spid="87061" grpId="0" animBg="1"/>
      <p:bldP spid="87061" grpId="1" animBg="1"/>
      <p:bldP spid="87062" grpId="0" animBg="1"/>
      <p:bldP spid="8706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4175" y="0"/>
            <a:ext cx="5688013" cy="847725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sz="4000" u="sng" smtClean="0">
                <a:solidFill>
                  <a:schemeClr val="tx1"/>
                </a:solidFill>
              </a:rPr>
              <a:t>Rolling down the incline</a:t>
            </a:r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 rot="1817666">
            <a:off x="138113" y="3078163"/>
            <a:ext cx="6850062" cy="1973262"/>
          </a:xfrm>
          <a:prstGeom prst="parallelogram">
            <a:avLst>
              <a:gd name="adj" fmla="val 86786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 rot="-6771973">
            <a:off x="1081881" y="1701007"/>
            <a:ext cx="1436687" cy="56515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366FF"/>
              </a:gs>
              <a:gs pos="50000">
                <a:srgbClr val="182F76"/>
              </a:gs>
              <a:gs pos="100000">
                <a:srgbClr val="33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 rot="-6791206">
            <a:off x="264319" y="1975644"/>
            <a:ext cx="1436688" cy="565150"/>
          </a:xfrm>
          <a:prstGeom prst="can">
            <a:avLst>
              <a:gd name="adj" fmla="val 25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5895975" y="1022350"/>
            <a:ext cx="312896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Which one reaches the bottom first, the solid disk or the hoop? They have the same mass and diameter.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86338" y="5911850"/>
            <a:ext cx="7242688" cy="83099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The solid disk gets to the bottom faster because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it has a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400" b="1" i="1" dirty="0">
                <a:solidFill>
                  <a:schemeClr val="bg1"/>
                </a:solidFill>
              </a:rPr>
              <a:t>smaller</a:t>
            </a:r>
            <a:r>
              <a:rPr lang="en-US" altLang="en-US" sz="2400" b="1" dirty="0">
                <a:solidFill>
                  <a:schemeClr val="bg1"/>
                </a:solidFill>
              </a:rPr>
              <a:t> rotational inertia</a:t>
            </a:r>
          </a:p>
        </p:txBody>
      </p:sp>
      <p:sp>
        <p:nvSpPr>
          <p:cNvPr id="82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175F89-F402-4935-AEAE-7A661707007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0.09595 L 0.38143 0.37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2" y="141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28 0.10127 L 0.37934 0.3741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53" y="13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 animBg="1"/>
      <p:bldP spid="419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76" y="0"/>
            <a:ext cx="8357299" cy="9207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Speed of rotation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978" y="1339279"/>
            <a:ext cx="8738044" cy="49060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For motion in a straight line velocity is simply how far you travel in a certain time (meters per second)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C00000"/>
                </a:solidFill>
              </a:rPr>
              <a:t>How do we quantify how fast an object rotates?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use a parameter called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rotational velocity</a:t>
            </a:r>
            <a:r>
              <a:rPr lang="en-US" altLang="en-US" sz="2400" dirty="0" smtClean="0"/>
              <a:t>, simply the number of revolutions per minute for example  -- the number of times something spins say in a second or minute (rpm’s- revs per min)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C00000"/>
                </a:solidFill>
              </a:rPr>
              <a:t>for example, the rotational speed of the earth spinning on it axis is 1 revolution per day or 1 revolution per 24 hours; the rotational speed of the earth around the sun is 1 revolution per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Another way to quantify rotational velocity is by the angular displacement of the object in degrees per second</a:t>
            </a:r>
            <a:endParaRPr lang="en-US" alt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8F929B-D59A-4AE4-9750-2ECAFEC231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9003" y="0"/>
            <a:ext cx="9144000" cy="905256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Ordinary (linear) speed vs. rotational speed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971542" y="1310799"/>
            <a:ext cx="4038600" cy="459311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rod is rotating around the circle in the counterclockwise direction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ALL points on the rod have the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SAME</a:t>
            </a:r>
            <a:r>
              <a:rPr lang="en-US" altLang="en-US" sz="2400" dirty="0" smtClean="0">
                <a:solidFill>
                  <a:srgbClr val="FF0000"/>
                </a:solidFill>
              </a:rPr>
              <a:t> rotational speed – every point moves through the same angle in the same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However, the red point in the middle has only half the linear speed as the blue point on the end.</a:t>
            </a:r>
          </a:p>
        </p:txBody>
      </p:sp>
      <p:sp>
        <p:nvSpPr>
          <p:cNvPr id="10244" name="Oval 5"/>
          <p:cNvSpPr>
            <a:spLocks noChangeArrowheads="1"/>
          </p:cNvSpPr>
          <p:nvPr/>
        </p:nvSpPr>
        <p:spPr bwMode="auto">
          <a:xfrm>
            <a:off x="377825" y="1462087"/>
            <a:ext cx="4090988" cy="4090988"/>
          </a:xfrm>
          <a:prstGeom prst="ellipse">
            <a:avLst/>
          </a:prstGeom>
          <a:noFill/>
          <a:ln w="3810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 rot="-2383001">
            <a:off x="2076450" y="2457450"/>
            <a:ext cx="2695575" cy="225425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2263775" y="3363912"/>
            <a:ext cx="203200" cy="203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2997200" y="2689225"/>
            <a:ext cx="203200" cy="203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8" name="Oval 11"/>
          <p:cNvSpPr>
            <a:spLocks noChangeArrowheads="1"/>
          </p:cNvSpPr>
          <p:nvPr/>
        </p:nvSpPr>
        <p:spPr bwMode="auto">
          <a:xfrm>
            <a:off x="3844925" y="2028825"/>
            <a:ext cx="203200" cy="203200"/>
          </a:xfrm>
          <a:prstGeom prst="ellips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H="1" flipV="1">
            <a:off x="3354388" y="1520825"/>
            <a:ext cx="565150" cy="522287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 flipH="1" flipV="1">
            <a:off x="2706688" y="2484437"/>
            <a:ext cx="319087" cy="247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Oval 14"/>
          <p:cNvSpPr>
            <a:spLocks noChangeArrowheads="1"/>
          </p:cNvSpPr>
          <p:nvPr/>
        </p:nvSpPr>
        <p:spPr bwMode="auto">
          <a:xfrm>
            <a:off x="1304925" y="2463800"/>
            <a:ext cx="2062163" cy="2062162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2336800" y="998537"/>
            <a:ext cx="1588" cy="2422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 flipV="1">
            <a:off x="2322513" y="1280160"/>
            <a:ext cx="2624391" cy="2185352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20"/>
          <p:cNvSpPr>
            <a:spLocks noChangeShapeType="1"/>
          </p:cNvSpPr>
          <p:nvPr/>
        </p:nvSpPr>
        <p:spPr bwMode="auto">
          <a:xfrm>
            <a:off x="2324100" y="3506787"/>
            <a:ext cx="24003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Freeform 21"/>
          <p:cNvSpPr>
            <a:spLocks/>
          </p:cNvSpPr>
          <p:nvPr/>
        </p:nvSpPr>
        <p:spPr bwMode="auto">
          <a:xfrm>
            <a:off x="3367088" y="2594864"/>
            <a:ext cx="438150" cy="900017"/>
          </a:xfrm>
          <a:custGeom>
            <a:avLst/>
            <a:gdLst>
              <a:gd name="T0" fmla="*/ 2147483647 w 276"/>
              <a:gd name="T1" fmla="*/ 2147483647 h 516"/>
              <a:gd name="T2" fmla="*/ 2147483647 w 276"/>
              <a:gd name="T3" fmla="*/ 2147483647 h 516"/>
              <a:gd name="T4" fmla="*/ 0 w 276"/>
              <a:gd name="T5" fmla="*/ 0 h 5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6" h="516">
                <a:moveTo>
                  <a:pt x="276" y="516"/>
                </a:moveTo>
                <a:cubicBezTo>
                  <a:pt x="266" y="469"/>
                  <a:pt x="256" y="320"/>
                  <a:pt x="210" y="234"/>
                </a:cubicBezTo>
                <a:cubicBezTo>
                  <a:pt x="164" y="148"/>
                  <a:pt x="44" y="49"/>
                  <a:pt x="0" y="0"/>
                </a:cubicBezTo>
              </a:path>
            </a:pathLst>
          </a:custGeom>
          <a:noFill/>
          <a:ln w="76200" cmpd="sng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53683" y="5710300"/>
            <a:ext cx="4626588" cy="707886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every point on the </a:t>
            </a:r>
            <a:r>
              <a:rPr lang="en-US" altLang="en-US" sz="20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000" b="1" dirty="0" smtClean="0">
                <a:solidFill>
                  <a:srgbClr val="00CC00"/>
                </a:solidFill>
              </a:rPr>
              <a:t>green line </a:t>
            </a:r>
            <a:r>
              <a:rPr lang="en-US" altLang="en-US" sz="2000" b="1" dirty="0">
                <a:solidFill>
                  <a:schemeClr val="bg1"/>
                </a:solidFill>
              </a:rPr>
              <a:t>moves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through the same angle </a:t>
            </a:r>
          </a:p>
        </p:txBody>
      </p:sp>
      <p:sp>
        <p:nvSpPr>
          <p:cNvPr id="102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F1E28B-1426-4C9C-95F9-E91A7E75AC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build="p"/>
      <p:bldP spid="1640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00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1112</Words>
  <Application>Microsoft Office PowerPoint</Application>
  <PresentationFormat>On-screen Show (4:3)</PresentationFormat>
  <Paragraphs>176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Symbol</vt:lpstr>
      <vt:lpstr>Times New Roman</vt:lpstr>
      <vt:lpstr>Verdana</vt:lpstr>
      <vt:lpstr>Wingdings</vt:lpstr>
      <vt:lpstr>Default Design</vt:lpstr>
      <vt:lpstr>L-11 (M-10) Rotational Inertia and Conservation of rotational momentum</vt:lpstr>
      <vt:lpstr>Rotational inertia  symbol I</vt:lpstr>
      <vt:lpstr>Rotational inertia and torque</vt:lpstr>
      <vt:lpstr>rotational inertia examples</vt:lpstr>
      <vt:lpstr>How fast does it spin?</vt:lpstr>
      <vt:lpstr>PowerPoint Presentation</vt:lpstr>
      <vt:lpstr>Rolling down the incline</vt:lpstr>
      <vt:lpstr>Speed of rotation</vt:lpstr>
      <vt:lpstr>Ordinary (linear) speed vs. rotational speed</vt:lpstr>
      <vt:lpstr>Ice Capades</vt:lpstr>
      <vt:lpstr>Hurricanes</vt:lpstr>
      <vt:lpstr>Rotational (angular) momentum</vt:lpstr>
      <vt:lpstr>Rotational (angular) momentum  </vt:lpstr>
      <vt:lpstr>Conservation of rotational momentum</vt:lpstr>
      <vt:lpstr>Rotational momentum </vt:lpstr>
      <vt:lpstr>Conservation of Rotational momentum demonstrations</vt:lpstr>
      <vt:lpstr>You can change your rotational inertia</vt:lpstr>
      <vt:lpstr>Spinning faster or slower</vt:lpstr>
      <vt:lpstr>Divers use rotational momentum conservation to spin faster</vt:lpstr>
      <vt:lpstr>Example</vt:lpstr>
      <vt:lpstr>Tornadoes (Cyclones) </vt:lpstr>
      <vt:lpstr>Spinning wheel defies gravity!</vt:lpstr>
      <vt:lpstr>Falling off the stool!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194</cp:revision>
  <cp:lastPrinted>2013-09-16T20:36:46Z</cp:lastPrinted>
  <dcterms:created xsi:type="dcterms:W3CDTF">2004-09-15T16:37:40Z</dcterms:created>
  <dcterms:modified xsi:type="dcterms:W3CDTF">2014-08-26T19:07:35Z</dcterms:modified>
</cp:coreProperties>
</file>