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77" r:id="rId2"/>
    <p:sldId id="270" r:id="rId3"/>
    <p:sldId id="257" r:id="rId4"/>
    <p:sldId id="259" r:id="rId5"/>
    <p:sldId id="260" r:id="rId6"/>
    <p:sldId id="262" r:id="rId7"/>
    <p:sldId id="263" r:id="rId8"/>
    <p:sldId id="266" r:id="rId9"/>
    <p:sldId id="276" r:id="rId10"/>
    <p:sldId id="268" r:id="rId11"/>
    <p:sldId id="269" r:id="rId12"/>
    <p:sldId id="273" r:id="rId13"/>
    <p:sldId id="274" r:id="rId14"/>
    <p:sldId id="275" r:id="rId1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CCFF"/>
    <a:srgbClr val="FF0000"/>
    <a:srgbClr val="00FFFF"/>
    <a:srgbClr val="009900"/>
    <a:srgbClr val="00CC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8" autoAdjust="0"/>
    <p:restoredTop sz="94696" autoAdjust="0"/>
  </p:normalViewPr>
  <p:slideViewPr>
    <p:cSldViewPr snapToGrid="0" showGuides="1">
      <p:cViewPr varScale="1">
        <p:scale>
          <a:sx n="114" d="100"/>
          <a:sy n="114" d="100"/>
        </p:scale>
        <p:origin x="99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37891"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37892"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37893"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11B5DFF3-815C-4267-89D4-188720A717F2}" type="slidenum">
              <a:rPr lang="en-US"/>
              <a:pPr>
                <a:defRPr/>
              </a:pPr>
              <a:t>‹#›</a:t>
            </a:fld>
            <a:endParaRPr lang="en-US"/>
          </a:p>
        </p:txBody>
      </p:sp>
    </p:spTree>
    <p:extLst>
      <p:ext uri="{BB962C8B-B14F-4D97-AF65-F5344CB8AC3E}">
        <p14:creationId xmlns:p14="http://schemas.microsoft.com/office/powerpoint/2010/main" val="2712224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2DECB633-35E4-43E7-BE3A-D808C9D77784}" type="slidenum">
              <a:rPr lang="en-US"/>
              <a:pPr>
                <a:defRPr/>
              </a:pPr>
              <a:t>‹#›</a:t>
            </a:fld>
            <a:endParaRPr lang="en-US"/>
          </a:p>
        </p:txBody>
      </p:sp>
    </p:spTree>
    <p:extLst>
      <p:ext uri="{BB962C8B-B14F-4D97-AF65-F5344CB8AC3E}">
        <p14:creationId xmlns:p14="http://schemas.microsoft.com/office/powerpoint/2010/main" val="39131640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D8123DF-FD7A-46D5-80C5-02135C4C34D5}" type="slidenum">
              <a:rPr lang="en-US" altLang="en-US" smtClean="0"/>
              <a:pPr eaLnBrk="1" hangingPunct="1"/>
              <a:t>2</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83449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049A0E4-66BD-4D7B-8B96-5350B405955F}" type="slidenum">
              <a:rPr lang="en-US" altLang="en-US" smtClean="0"/>
              <a:pPr eaLnBrk="1" hangingPunct="1"/>
              <a:t>12</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39668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04AE194-D605-475D-8785-41FB7B038E70}" type="slidenum">
              <a:rPr lang="en-US" altLang="en-US" smtClean="0"/>
              <a:pPr eaLnBrk="1" hangingPunct="1"/>
              <a:t>13</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94598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6646B13-BB5A-414C-A8C5-2303B468BD9F}" type="slidenum">
              <a:rPr lang="en-US" altLang="en-US" smtClean="0"/>
              <a:pPr eaLnBrk="1" hangingPunct="1"/>
              <a:t>14</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38351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7AE8AC-A2F3-47E1-A7B3-4831D0D2681F}" type="slidenum">
              <a:rPr lang="en-US" altLang="en-US" smtClean="0"/>
              <a:pPr eaLnBrk="1" hangingPunct="1"/>
              <a:t>3</a:t>
            </a:fld>
            <a:endParaRPr lang="en-US" alt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35471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D06368-10FF-480C-9F16-F44D6781BB9C}" type="slidenum">
              <a:rPr lang="en-US" altLang="en-US" smtClean="0"/>
              <a:pPr eaLnBrk="1" hangingPunct="1"/>
              <a:t>4</a:t>
            </a:fld>
            <a:endParaRPr lang="en-US"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83730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D5F609C-A0DD-4C57-853B-7B9C79B4FFAA}" type="slidenum">
              <a:rPr lang="en-US" altLang="en-US" smtClean="0"/>
              <a:pPr eaLnBrk="1" hangingPunct="1"/>
              <a:t>5</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43084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3E3406-43D9-49A7-BE58-35FD78ABF6D1}" type="slidenum">
              <a:rPr lang="en-US" altLang="en-US" smtClean="0"/>
              <a:pPr eaLnBrk="1" hangingPunct="1"/>
              <a:t>6</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25244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DFA5AB-7936-4AB7-8DB9-61C479B13D53}" type="slidenum">
              <a:rPr lang="en-US" altLang="en-US" smtClean="0"/>
              <a:pPr eaLnBrk="1" hangingPunct="1"/>
              <a:t>7</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78525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9C9C51-7888-445B-8A28-500464BDD503}" type="slidenum">
              <a:rPr lang="en-US" altLang="en-US" smtClean="0"/>
              <a:pPr eaLnBrk="1" hangingPunct="1"/>
              <a:t>8</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67691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B5B2A4-B2FF-49EF-933F-5E8E2AAD468A}" type="slidenum">
              <a:rPr lang="en-US" altLang="en-US" smtClean="0"/>
              <a:pPr eaLnBrk="1" hangingPunct="1"/>
              <a:t>10</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66857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A3D455E-AF88-4CB2-8437-5AF61CC07AC5}" type="slidenum">
              <a:rPr lang="en-US" altLang="en-US" smtClean="0"/>
              <a:pPr eaLnBrk="1" hangingPunct="1"/>
              <a:t>11</a:t>
            </a:fld>
            <a:endParaRPr lang="en-US" alt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39615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634C34-8E02-475B-952F-F6EF0B832658}" type="slidenum">
              <a:rPr lang="en-US"/>
              <a:pPr>
                <a:defRPr/>
              </a:pPr>
              <a:t>‹#›</a:t>
            </a:fld>
            <a:endParaRPr lang="en-US"/>
          </a:p>
        </p:txBody>
      </p:sp>
    </p:spTree>
    <p:extLst>
      <p:ext uri="{BB962C8B-B14F-4D97-AF65-F5344CB8AC3E}">
        <p14:creationId xmlns:p14="http://schemas.microsoft.com/office/powerpoint/2010/main" val="875786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28B81D-FDD6-471A-81D5-83DEC024DE5C}" type="slidenum">
              <a:rPr lang="en-US"/>
              <a:pPr>
                <a:defRPr/>
              </a:pPr>
              <a:t>‹#›</a:t>
            </a:fld>
            <a:endParaRPr lang="en-US"/>
          </a:p>
        </p:txBody>
      </p:sp>
    </p:spTree>
    <p:extLst>
      <p:ext uri="{BB962C8B-B14F-4D97-AF65-F5344CB8AC3E}">
        <p14:creationId xmlns:p14="http://schemas.microsoft.com/office/powerpoint/2010/main" val="311057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78CFC5-0B4D-4319-9EDD-674EBD9DA9A6}" type="slidenum">
              <a:rPr lang="en-US"/>
              <a:pPr>
                <a:defRPr/>
              </a:pPr>
              <a:t>‹#›</a:t>
            </a:fld>
            <a:endParaRPr lang="en-US"/>
          </a:p>
        </p:txBody>
      </p:sp>
    </p:spTree>
    <p:extLst>
      <p:ext uri="{BB962C8B-B14F-4D97-AF65-F5344CB8AC3E}">
        <p14:creationId xmlns:p14="http://schemas.microsoft.com/office/powerpoint/2010/main" val="2975086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A225A52-E1D1-4B34-AFD9-7680BDF17C54}" type="slidenum">
              <a:rPr lang="en-US"/>
              <a:pPr>
                <a:defRPr/>
              </a:pPr>
              <a:t>‹#›</a:t>
            </a:fld>
            <a:endParaRPr lang="en-US"/>
          </a:p>
        </p:txBody>
      </p:sp>
    </p:spTree>
    <p:extLst>
      <p:ext uri="{BB962C8B-B14F-4D97-AF65-F5344CB8AC3E}">
        <p14:creationId xmlns:p14="http://schemas.microsoft.com/office/powerpoint/2010/main" val="316366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9E560B-47F2-415C-B4AE-FEA7DA55187E}" type="slidenum">
              <a:rPr lang="en-US"/>
              <a:pPr>
                <a:defRPr/>
              </a:pPr>
              <a:t>‹#›</a:t>
            </a:fld>
            <a:endParaRPr lang="en-US"/>
          </a:p>
        </p:txBody>
      </p:sp>
    </p:spTree>
    <p:extLst>
      <p:ext uri="{BB962C8B-B14F-4D97-AF65-F5344CB8AC3E}">
        <p14:creationId xmlns:p14="http://schemas.microsoft.com/office/powerpoint/2010/main" val="2229966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659B00-470B-449E-8639-1A9B4CAAA664}" type="slidenum">
              <a:rPr lang="en-US"/>
              <a:pPr>
                <a:defRPr/>
              </a:pPr>
              <a:t>‹#›</a:t>
            </a:fld>
            <a:endParaRPr lang="en-US"/>
          </a:p>
        </p:txBody>
      </p:sp>
    </p:spTree>
    <p:extLst>
      <p:ext uri="{BB962C8B-B14F-4D97-AF65-F5344CB8AC3E}">
        <p14:creationId xmlns:p14="http://schemas.microsoft.com/office/powerpoint/2010/main" val="2022355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4D3BB7-5974-4A4E-9333-1E6ED15F386C}" type="slidenum">
              <a:rPr lang="en-US"/>
              <a:pPr>
                <a:defRPr/>
              </a:pPr>
              <a:t>‹#›</a:t>
            </a:fld>
            <a:endParaRPr lang="en-US"/>
          </a:p>
        </p:txBody>
      </p:sp>
    </p:spTree>
    <p:extLst>
      <p:ext uri="{BB962C8B-B14F-4D97-AF65-F5344CB8AC3E}">
        <p14:creationId xmlns:p14="http://schemas.microsoft.com/office/powerpoint/2010/main" val="2101155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1306F4-702B-4D81-9536-76F8F4797CFA}" type="slidenum">
              <a:rPr lang="en-US"/>
              <a:pPr>
                <a:defRPr/>
              </a:pPr>
              <a:t>‹#›</a:t>
            </a:fld>
            <a:endParaRPr lang="en-US"/>
          </a:p>
        </p:txBody>
      </p:sp>
    </p:spTree>
    <p:extLst>
      <p:ext uri="{BB962C8B-B14F-4D97-AF65-F5344CB8AC3E}">
        <p14:creationId xmlns:p14="http://schemas.microsoft.com/office/powerpoint/2010/main" val="1864274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814CC77-1903-4512-AA95-8EBF03CDD699}" type="slidenum">
              <a:rPr lang="en-US"/>
              <a:pPr>
                <a:defRPr/>
              </a:pPr>
              <a:t>‹#›</a:t>
            </a:fld>
            <a:endParaRPr lang="en-US"/>
          </a:p>
        </p:txBody>
      </p:sp>
    </p:spTree>
    <p:extLst>
      <p:ext uri="{BB962C8B-B14F-4D97-AF65-F5344CB8AC3E}">
        <p14:creationId xmlns:p14="http://schemas.microsoft.com/office/powerpoint/2010/main" val="38234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0426729-024C-423A-A06A-83BA7045D13F}" type="slidenum">
              <a:rPr lang="en-US"/>
              <a:pPr>
                <a:defRPr/>
              </a:pPr>
              <a:t>‹#›</a:t>
            </a:fld>
            <a:endParaRPr lang="en-US"/>
          </a:p>
        </p:txBody>
      </p:sp>
    </p:spTree>
    <p:extLst>
      <p:ext uri="{BB962C8B-B14F-4D97-AF65-F5344CB8AC3E}">
        <p14:creationId xmlns:p14="http://schemas.microsoft.com/office/powerpoint/2010/main" val="1289786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028C33-A4E7-41C2-A997-276D484C3A58}" type="slidenum">
              <a:rPr lang="en-US"/>
              <a:pPr>
                <a:defRPr/>
              </a:pPr>
              <a:t>‹#›</a:t>
            </a:fld>
            <a:endParaRPr lang="en-US"/>
          </a:p>
        </p:txBody>
      </p:sp>
    </p:spTree>
    <p:extLst>
      <p:ext uri="{BB962C8B-B14F-4D97-AF65-F5344CB8AC3E}">
        <p14:creationId xmlns:p14="http://schemas.microsoft.com/office/powerpoint/2010/main" val="3827979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30E70D5-C4C7-4B2C-9B5D-95F479B6FD85}" type="slidenum">
              <a:rPr lang="en-US"/>
              <a:pPr>
                <a:defRPr/>
              </a:pPr>
              <a:t>‹#›</a:t>
            </a:fld>
            <a:endParaRPr lang="en-US"/>
          </a:p>
        </p:txBody>
      </p:sp>
    </p:spTree>
    <p:extLst>
      <p:ext uri="{BB962C8B-B14F-4D97-AF65-F5344CB8AC3E}">
        <p14:creationId xmlns:p14="http://schemas.microsoft.com/office/powerpoint/2010/main" val="2151538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539BF9F-0281-4EE7-9AE3-BC31E549EFD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779" y="255864"/>
            <a:ext cx="8699383" cy="6602136"/>
          </a:xfrm>
        </p:spPr>
        <p:txBody>
          <a:bodyPr/>
          <a:lstStyle/>
          <a:p>
            <a:r>
              <a:rPr lang="en-US" dirty="0" smtClean="0"/>
              <a:t>PHYS:1200:0001 (029:006)</a:t>
            </a:r>
            <a:br>
              <a:rPr lang="en-US" dirty="0" smtClean="0"/>
            </a:br>
            <a:r>
              <a:rPr lang="en-US" dirty="0"/>
              <a:t/>
            </a:r>
            <a:br>
              <a:rPr lang="en-US" dirty="0"/>
            </a:br>
            <a:r>
              <a:rPr lang="en-US" dirty="0" smtClean="0"/>
              <a:t>Physics of Everyday Experience</a:t>
            </a:r>
            <a:br>
              <a:rPr lang="en-US" dirty="0" smtClean="0"/>
            </a:br>
            <a:r>
              <a:rPr lang="en-US" dirty="0"/>
              <a:t/>
            </a:r>
            <a:br>
              <a:rPr lang="en-US" dirty="0"/>
            </a:br>
            <a:r>
              <a:rPr lang="en-US" dirty="0" smtClean="0"/>
              <a:t>Professor Robert Merlino</a:t>
            </a:r>
            <a:br>
              <a:rPr lang="en-US" dirty="0" smtClean="0"/>
            </a:br>
            <a:r>
              <a:rPr lang="en-US" dirty="0" smtClean="0"/>
              <a:t/>
            </a:r>
            <a:br>
              <a:rPr lang="en-US" dirty="0" smtClean="0"/>
            </a:br>
            <a:r>
              <a:rPr lang="en-US" dirty="0" smtClean="0"/>
              <a:t>course webpage:</a:t>
            </a:r>
            <a:br>
              <a:rPr lang="en-US" dirty="0" smtClean="0"/>
            </a:br>
            <a:r>
              <a:rPr lang="en-US" dirty="0" smtClean="0"/>
              <a:t/>
            </a:r>
            <a:br>
              <a:rPr lang="en-US" dirty="0" smtClean="0"/>
            </a:br>
            <a:r>
              <a:rPr lang="en-US" sz="2400" dirty="0" smtClean="0"/>
              <a:t>http://www.physics.uiowa.edu/~rmerlino/1200_F_14/index.html</a:t>
            </a:r>
            <a:r>
              <a:rPr lang="en-US" sz="2000" dirty="0" smtClean="0"/>
              <a:t/>
            </a:r>
            <a:br>
              <a:rPr lang="en-US" sz="2000" dirty="0" smtClean="0"/>
            </a:br>
            <a:r>
              <a:rPr lang="en-US" sz="2000" dirty="0"/>
              <a:t/>
            </a:r>
            <a:br>
              <a:rPr lang="en-US" sz="2000" dirty="0"/>
            </a:br>
            <a:r>
              <a:rPr lang="en-US" sz="2400" dirty="0" smtClean="0"/>
              <a:t>this webpage can also be accessed from ICON</a:t>
            </a:r>
            <a:r>
              <a:rPr lang="en-US" sz="2400" dirty="0"/>
              <a:t/>
            </a:r>
            <a:br>
              <a:rPr lang="en-US" sz="2400" dirty="0"/>
            </a:br>
            <a:endParaRPr lang="en-US" sz="2400" dirty="0"/>
          </a:p>
        </p:txBody>
      </p:sp>
      <p:sp>
        <p:nvSpPr>
          <p:cNvPr id="4" name="Slide Number Placeholder 3"/>
          <p:cNvSpPr>
            <a:spLocks noGrp="1"/>
          </p:cNvSpPr>
          <p:nvPr>
            <p:ph type="sldNum" sz="quarter" idx="12"/>
          </p:nvPr>
        </p:nvSpPr>
        <p:spPr/>
        <p:txBody>
          <a:bodyPr/>
          <a:lstStyle/>
          <a:p>
            <a:pPr>
              <a:defRPr/>
            </a:pPr>
            <a:fld id="{B49E560B-47F2-415C-B4AE-FEA7DA55187E}" type="slidenum">
              <a:rPr lang="en-US" smtClean="0"/>
              <a:pPr>
                <a:defRPr/>
              </a:pPr>
              <a:t>1</a:t>
            </a:fld>
            <a:endParaRPr lang="en-US"/>
          </a:p>
        </p:txBody>
      </p:sp>
    </p:spTree>
    <p:extLst>
      <p:ext uri="{BB962C8B-B14F-4D97-AF65-F5344CB8AC3E}">
        <p14:creationId xmlns:p14="http://schemas.microsoft.com/office/powerpoint/2010/main" val="2952044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33363" y="146050"/>
            <a:ext cx="8616950" cy="1143000"/>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sz="4000" b="1" smtClean="0">
                <a:solidFill>
                  <a:schemeClr val="tx1"/>
                </a:solidFill>
              </a:rPr>
              <a:t>What is the relation of Physics</a:t>
            </a:r>
            <a:br>
              <a:rPr lang="en-US" altLang="en-US" sz="4000" b="1" smtClean="0">
                <a:solidFill>
                  <a:schemeClr val="tx1"/>
                </a:solidFill>
              </a:rPr>
            </a:br>
            <a:r>
              <a:rPr lang="en-US" altLang="en-US" sz="4000" b="1" smtClean="0">
                <a:solidFill>
                  <a:schemeClr val="tx1"/>
                </a:solidFill>
              </a:rPr>
              <a:t>to the other sciences?</a:t>
            </a:r>
          </a:p>
        </p:txBody>
      </p:sp>
      <p:sp>
        <p:nvSpPr>
          <p:cNvPr id="12291" name="Rectangle 3"/>
          <p:cNvSpPr>
            <a:spLocks noGrp="1" noChangeArrowheads="1"/>
          </p:cNvSpPr>
          <p:nvPr>
            <p:ph type="body" idx="1"/>
          </p:nvPr>
        </p:nvSpPr>
        <p:spPr>
          <a:xfrm>
            <a:off x="345295" y="1598793"/>
            <a:ext cx="8453409" cy="1601607"/>
          </a:xfrm>
        </p:spPr>
        <p:txBody>
          <a:bodyPr/>
          <a:lstStyle/>
          <a:p>
            <a:pPr eaLnBrk="1" hangingPunct="1">
              <a:buFontTx/>
              <a:buNone/>
            </a:pPr>
            <a:r>
              <a:rPr lang="en-US" altLang="en-US" dirty="0" smtClean="0"/>
              <a:t>	The attempt to understand the behavior of everything requires more than one field, so various sub-fields have emerged over time:</a:t>
            </a:r>
          </a:p>
          <a:p>
            <a:pPr eaLnBrk="1" hangingPunct="1">
              <a:buFontTx/>
              <a:buNone/>
            </a:pPr>
            <a:endParaRPr lang="en-US" altLang="en-US" sz="3600" i="1" dirty="0" smtClean="0">
              <a:solidFill>
                <a:srgbClr val="FF0000"/>
              </a:solidFill>
            </a:endParaRPr>
          </a:p>
        </p:txBody>
      </p:sp>
      <p:sp>
        <p:nvSpPr>
          <p:cNvPr id="12292" name="Rectangle 3"/>
          <p:cNvSpPr txBox="1">
            <a:spLocks noChangeArrowheads="1"/>
          </p:cNvSpPr>
          <p:nvPr/>
        </p:nvSpPr>
        <p:spPr bwMode="auto">
          <a:xfrm>
            <a:off x="764576" y="3429000"/>
            <a:ext cx="3108685" cy="2315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FontTx/>
              <a:buChar char="•"/>
            </a:pPr>
            <a:r>
              <a:rPr lang="en-US" altLang="en-US" sz="3200" dirty="0">
                <a:solidFill>
                  <a:srgbClr val="0000FF"/>
                </a:solidFill>
              </a:rPr>
              <a:t>Astronomy</a:t>
            </a:r>
          </a:p>
          <a:p>
            <a:pPr eaLnBrk="1" hangingPunct="1">
              <a:lnSpc>
                <a:spcPct val="90000"/>
              </a:lnSpc>
              <a:spcBef>
                <a:spcPct val="20000"/>
              </a:spcBef>
              <a:buFontTx/>
              <a:buChar char="•"/>
            </a:pPr>
            <a:r>
              <a:rPr lang="en-US" altLang="en-US" sz="3200" dirty="0">
                <a:solidFill>
                  <a:srgbClr val="0000FF"/>
                </a:solidFill>
              </a:rPr>
              <a:t>Chemistry</a:t>
            </a:r>
          </a:p>
          <a:p>
            <a:pPr eaLnBrk="1" hangingPunct="1">
              <a:lnSpc>
                <a:spcPct val="90000"/>
              </a:lnSpc>
              <a:spcBef>
                <a:spcPct val="20000"/>
              </a:spcBef>
              <a:buFontTx/>
              <a:buChar char="•"/>
            </a:pPr>
            <a:r>
              <a:rPr lang="en-US" altLang="en-US" sz="3200" dirty="0" smtClean="0">
                <a:solidFill>
                  <a:srgbClr val="0000FF"/>
                </a:solidFill>
              </a:rPr>
              <a:t>Biology</a:t>
            </a:r>
          </a:p>
          <a:p>
            <a:pPr eaLnBrk="1" hangingPunct="1">
              <a:lnSpc>
                <a:spcPct val="90000"/>
              </a:lnSpc>
              <a:spcBef>
                <a:spcPct val="20000"/>
              </a:spcBef>
              <a:buFontTx/>
              <a:buChar char="•"/>
            </a:pPr>
            <a:r>
              <a:rPr lang="en-US" altLang="en-US" sz="3200" dirty="0" smtClean="0">
                <a:solidFill>
                  <a:srgbClr val="0000FF"/>
                </a:solidFill>
              </a:rPr>
              <a:t>Geoscience</a:t>
            </a:r>
            <a:endParaRPr lang="en-US" altLang="en-US" sz="3200" dirty="0">
              <a:solidFill>
                <a:srgbClr val="0000FF"/>
              </a:solidFill>
            </a:endParaRPr>
          </a:p>
          <a:p>
            <a:pPr eaLnBrk="1" hangingPunct="1">
              <a:lnSpc>
                <a:spcPct val="90000"/>
              </a:lnSpc>
              <a:spcBef>
                <a:spcPct val="20000"/>
              </a:spcBef>
              <a:buFontTx/>
              <a:buChar char="•"/>
            </a:pPr>
            <a:endParaRPr lang="en-US" altLang="en-US" sz="3200" dirty="0">
              <a:solidFill>
                <a:srgbClr val="0000FF"/>
              </a:solidFill>
            </a:endParaRPr>
          </a:p>
        </p:txBody>
      </p:sp>
      <p:sp>
        <p:nvSpPr>
          <p:cNvPr id="12293" name="Rectangle 4"/>
          <p:cNvSpPr txBox="1">
            <a:spLocks noChangeArrowheads="1"/>
          </p:cNvSpPr>
          <p:nvPr/>
        </p:nvSpPr>
        <p:spPr bwMode="auto">
          <a:xfrm>
            <a:off x="4132052" y="3431575"/>
            <a:ext cx="4779034" cy="23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FontTx/>
              <a:buChar char="•"/>
            </a:pPr>
            <a:r>
              <a:rPr lang="en-US" altLang="en-US" sz="3200" dirty="0" smtClean="0">
                <a:solidFill>
                  <a:srgbClr val="0000FF"/>
                </a:solidFill>
              </a:rPr>
              <a:t>Oceanography</a:t>
            </a:r>
            <a:endParaRPr lang="en-US" altLang="en-US" sz="3200" dirty="0">
              <a:solidFill>
                <a:srgbClr val="0000FF"/>
              </a:solidFill>
            </a:endParaRPr>
          </a:p>
          <a:p>
            <a:pPr eaLnBrk="1" hangingPunct="1">
              <a:lnSpc>
                <a:spcPct val="90000"/>
              </a:lnSpc>
              <a:spcBef>
                <a:spcPct val="20000"/>
              </a:spcBef>
              <a:buFontTx/>
              <a:buChar char="•"/>
            </a:pPr>
            <a:r>
              <a:rPr lang="en-US" altLang="en-US" sz="3200" dirty="0">
                <a:solidFill>
                  <a:srgbClr val="0000FF"/>
                </a:solidFill>
              </a:rPr>
              <a:t>Meteorology</a:t>
            </a:r>
          </a:p>
          <a:p>
            <a:pPr eaLnBrk="1" hangingPunct="1">
              <a:lnSpc>
                <a:spcPct val="90000"/>
              </a:lnSpc>
              <a:spcBef>
                <a:spcPct val="20000"/>
              </a:spcBef>
              <a:buFontTx/>
              <a:buChar char="•"/>
            </a:pPr>
            <a:r>
              <a:rPr lang="en-US" altLang="en-US" sz="3200" dirty="0" smtClean="0">
                <a:solidFill>
                  <a:srgbClr val="0000FF"/>
                </a:solidFill>
              </a:rPr>
              <a:t>Atmospheric Science</a:t>
            </a:r>
          </a:p>
          <a:p>
            <a:pPr eaLnBrk="1" hangingPunct="1">
              <a:lnSpc>
                <a:spcPct val="90000"/>
              </a:lnSpc>
              <a:spcBef>
                <a:spcPct val="20000"/>
              </a:spcBef>
              <a:buFontTx/>
              <a:buChar char="•"/>
            </a:pPr>
            <a:r>
              <a:rPr lang="en-US" altLang="en-US" sz="3200" dirty="0" smtClean="0">
                <a:solidFill>
                  <a:srgbClr val="0000FF"/>
                </a:solidFill>
              </a:rPr>
              <a:t>Environmental Science</a:t>
            </a:r>
            <a:endParaRPr lang="en-US" altLang="en-US" sz="3200" dirty="0">
              <a:solidFill>
                <a:srgbClr val="0000FF"/>
              </a:solidFill>
            </a:endParaRPr>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941028"/>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b="1" dirty="0" smtClean="0">
                <a:solidFill>
                  <a:schemeClr val="tx1"/>
                </a:solidFill>
              </a:rPr>
              <a:t>Specialization in Science</a:t>
            </a:r>
          </a:p>
        </p:txBody>
      </p:sp>
      <p:sp>
        <p:nvSpPr>
          <p:cNvPr id="13315" name="Text Box 5"/>
          <p:cNvSpPr txBox="1">
            <a:spLocks noChangeArrowheads="1"/>
          </p:cNvSpPr>
          <p:nvPr/>
        </p:nvSpPr>
        <p:spPr bwMode="auto">
          <a:xfrm>
            <a:off x="650875" y="1854200"/>
            <a:ext cx="17637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800"/>
              <a:t>SCIENCE</a:t>
            </a:r>
          </a:p>
        </p:txBody>
      </p:sp>
      <p:sp>
        <p:nvSpPr>
          <p:cNvPr id="13316" name="Line 6"/>
          <p:cNvSpPr>
            <a:spLocks noChangeShapeType="1"/>
          </p:cNvSpPr>
          <p:nvPr/>
        </p:nvSpPr>
        <p:spPr bwMode="auto">
          <a:xfrm flipV="1">
            <a:off x="2479675" y="1355725"/>
            <a:ext cx="1295400" cy="762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7" name="Line 7"/>
          <p:cNvSpPr>
            <a:spLocks noChangeShapeType="1"/>
          </p:cNvSpPr>
          <p:nvPr/>
        </p:nvSpPr>
        <p:spPr bwMode="auto">
          <a:xfrm>
            <a:off x="2479675" y="2133600"/>
            <a:ext cx="1295400" cy="762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8" name="Text Box 8"/>
          <p:cNvSpPr txBox="1">
            <a:spLocks noChangeArrowheads="1"/>
          </p:cNvSpPr>
          <p:nvPr/>
        </p:nvSpPr>
        <p:spPr bwMode="auto">
          <a:xfrm>
            <a:off x="3775075" y="1127125"/>
            <a:ext cx="4133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dirty="0"/>
              <a:t>Physical</a:t>
            </a:r>
            <a:r>
              <a:rPr lang="en-US" altLang="en-US" sz="2400" dirty="0"/>
              <a:t> – </a:t>
            </a:r>
            <a:r>
              <a:rPr lang="en-US" altLang="en-US" sz="2400" i="1" dirty="0"/>
              <a:t>inanimate objects</a:t>
            </a:r>
          </a:p>
        </p:txBody>
      </p:sp>
      <p:sp>
        <p:nvSpPr>
          <p:cNvPr id="13319" name="Text Box 9"/>
          <p:cNvSpPr txBox="1">
            <a:spLocks noChangeArrowheads="1"/>
          </p:cNvSpPr>
          <p:nvPr/>
        </p:nvSpPr>
        <p:spPr bwMode="auto">
          <a:xfrm>
            <a:off x="3819525" y="2667000"/>
            <a:ext cx="357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dirty="0"/>
              <a:t>Biological</a:t>
            </a:r>
            <a:r>
              <a:rPr lang="en-US" altLang="en-US" sz="2400" dirty="0"/>
              <a:t> – </a:t>
            </a:r>
            <a:r>
              <a:rPr lang="en-US" altLang="en-US" sz="2400" i="1" dirty="0"/>
              <a:t>living things</a:t>
            </a:r>
          </a:p>
        </p:txBody>
      </p:sp>
      <p:sp>
        <p:nvSpPr>
          <p:cNvPr id="13320" name="TextBox 3"/>
          <p:cNvSpPr txBox="1">
            <a:spLocks noChangeArrowheads="1"/>
          </p:cNvSpPr>
          <p:nvPr/>
        </p:nvSpPr>
        <p:spPr bwMode="auto">
          <a:xfrm>
            <a:off x="201047" y="3429000"/>
            <a:ext cx="8741905"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3200" dirty="0" smtClean="0"/>
              <a:t>Physics deals with questions at the most fundamental level:</a:t>
            </a:r>
          </a:p>
          <a:p>
            <a:pPr marL="457200" indent="-457200" eaLnBrk="1" hangingPunct="1">
              <a:buFont typeface="Arial" panose="020B0604020202020204" pitchFamily="34" charset="0"/>
              <a:buChar char="•"/>
            </a:pPr>
            <a:r>
              <a:rPr lang="en-US" altLang="en-US" sz="3200" i="1" dirty="0" smtClean="0"/>
              <a:t>What is matter made of? What holds it together? What are its smallest constituents?</a:t>
            </a:r>
          </a:p>
          <a:p>
            <a:pPr marL="457200" indent="-457200" eaLnBrk="1" hangingPunct="1">
              <a:buFont typeface="Arial" panose="020B0604020202020204" pitchFamily="34" charset="0"/>
              <a:buChar char="•"/>
            </a:pPr>
            <a:r>
              <a:rPr lang="en-US" altLang="en-US" sz="3200" i="1" dirty="0" smtClean="0"/>
              <a:t>What are the forces in nature?</a:t>
            </a:r>
          </a:p>
          <a:p>
            <a:pPr marL="457200" indent="-457200" eaLnBrk="1" hangingPunct="1">
              <a:buFont typeface="Arial" panose="020B0604020202020204" pitchFamily="34" charset="0"/>
              <a:buChar char="•"/>
            </a:pPr>
            <a:r>
              <a:rPr lang="en-US" altLang="en-US" sz="3200" i="1" dirty="0" smtClean="0"/>
              <a:t>What is time (Einstein)? </a:t>
            </a:r>
            <a:endParaRPr lang="en-US" altLang="en-US" sz="3200" i="1" dirty="0"/>
          </a:p>
        </p:txBody>
      </p:sp>
      <p:sp>
        <p:nvSpPr>
          <p:cNvPr id="2" name="Slide Number Placeholder 1"/>
          <p:cNvSpPr>
            <a:spLocks noGrp="1"/>
          </p:cNvSpPr>
          <p:nvPr>
            <p:ph type="sldNum" sz="quarter" idx="12"/>
          </p:nvPr>
        </p:nvSpPr>
        <p:spPr/>
        <p:txBody>
          <a:bodyPr/>
          <a:lstStyle/>
          <a:p>
            <a:pPr>
              <a:defRPr/>
            </a:pPr>
            <a:fld id="{134D3BB7-5974-4A4E-9333-1E6ED15F386C}"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6"/>
          <p:cNvSpPr txBox="1">
            <a:spLocks noChangeArrowheads="1"/>
          </p:cNvSpPr>
          <p:nvPr/>
        </p:nvSpPr>
        <p:spPr bwMode="auto">
          <a:xfrm>
            <a:off x="1784350" y="5300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6" name="Title 5"/>
          <p:cNvSpPr>
            <a:spLocks noGrp="1"/>
          </p:cNvSpPr>
          <p:nvPr>
            <p:ph type="title"/>
          </p:nvPr>
        </p:nvSpPr>
        <p:spPr>
          <a:xfrm>
            <a:off x="242364" y="2171"/>
            <a:ext cx="8229600" cy="1143000"/>
          </a:xfrm>
        </p:spPr>
        <p:txBody>
          <a:bodyPr/>
          <a:lstStyle/>
          <a:p>
            <a:r>
              <a:rPr lang="en-US" dirty="0" smtClean="0"/>
              <a:t>The Social Sciences</a:t>
            </a:r>
            <a:endParaRPr lang="en-US" dirty="0"/>
          </a:p>
        </p:txBody>
      </p:sp>
      <p:sp>
        <p:nvSpPr>
          <p:cNvPr id="2" name="Slide Number Placeholder 1"/>
          <p:cNvSpPr>
            <a:spLocks noGrp="1"/>
          </p:cNvSpPr>
          <p:nvPr>
            <p:ph type="sldNum" sz="quarter" idx="12"/>
          </p:nvPr>
        </p:nvSpPr>
        <p:spPr/>
        <p:txBody>
          <a:bodyPr/>
          <a:lstStyle/>
          <a:p>
            <a:pPr>
              <a:defRPr/>
            </a:pPr>
            <a:fld id="{C0426729-024C-423A-A06A-83BA7045D13F}" type="slidenum">
              <a:rPr lang="en-US" smtClean="0"/>
              <a:pPr>
                <a:defRPr/>
              </a:pPr>
              <a:t>12</a:t>
            </a:fld>
            <a:endParaRPr lang="en-US"/>
          </a:p>
        </p:txBody>
      </p:sp>
      <p:sp>
        <p:nvSpPr>
          <p:cNvPr id="10" name="Rectangle 3"/>
          <p:cNvSpPr txBox="1">
            <a:spLocks noChangeArrowheads="1"/>
          </p:cNvSpPr>
          <p:nvPr/>
        </p:nvSpPr>
        <p:spPr>
          <a:xfrm>
            <a:off x="457199" y="1145171"/>
            <a:ext cx="8460297" cy="5539767"/>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r>
              <a:rPr lang="en-US" altLang="en-US" sz="2800" kern="0" dirty="0" smtClean="0"/>
              <a:t>Human behavior cannot be understood on the basis of physical or biological science alone.</a:t>
            </a:r>
          </a:p>
          <a:p>
            <a:pPr eaLnBrk="1" hangingPunct="1"/>
            <a:r>
              <a:rPr lang="en-US" altLang="en-US" sz="2800" kern="0" dirty="0"/>
              <a:t>We cannot understand people simply by studying the behavior of their atoms and </a:t>
            </a:r>
            <a:r>
              <a:rPr lang="en-US" altLang="en-US" sz="2800" kern="0" dirty="0" smtClean="0"/>
              <a:t>molecules</a:t>
            </a:r>
          </a:p>
          <a:p>
            <a:pPr eaLnBrk="1" hangingPunct="1"/>
            <a:r>
              <a:rPr lang="en-US" altLang="en-US" sz="2800" dirty="0" smtClean="0"/>
              <a:t>The Social Sciences are </a:t>
            </a:r>
            <a:r>
              <a:rPr lang="en-US" altLang="en-US" sz="2800" dirty="0"/>
              <a:t>the </a:t>
            </a:r>
            <a:r>
              <a:rPr lang="en-US" altLang="en-US" sz="2800" dirty="0" smtClean="0"/>
              <a:t>disciplines </a:t>
            </a:r>
            <a:r>
              <a:rPr lang="en-US" altLang="en-US" sz="2800" dirty="0"/>
              <a:t>that </a:t>
            </a:r>
            <a:r>
              <a:rPr lang="en-US" altLang="en-US" sz="2800" dirty="0" smtClean="0"/>
              <a:t>investigate the </a:t>
            </a:r>
            <a:r>
              <a:rPr lang="en-US" altLang="en-US" sz="2800" dirty="0"/>
              <a:t>social, financial, and </a:t>
            </a:r>
            <a:r>
              <a:rPr lang="en-US" altLang="en-US" sz="2800" dirty="0" smtClean="0"/>
              <a:t>political interrelationships </a:t>
            </a:r>
            <a:r>
              <a:rPr lang="en-US" altLang="en-US" sz="2800" dirty="0"/>
              <a:t>among </a:t>
            </a:r>
            <a:r>
              <a:rPr lang="en-US" altLang="en-US" sz="2800" dirty="0" smtClean="0"/>
              <a:t>people</a:t>
            </a:r>
          </a:p>
          <a:p>
            <a:pPr lvl="1" eaLnBrk="1" hangingPunct="1"/>
            <a:r>
              <a:rPr lang="en-US" altLang="en-US" sz="2400" dirty="0"/>
              <a:t> </a:t>
            </a:r>
            <a:r>
              <a:rPr lang="en-US" altLang="en-US" sz="2400" dirty="0" smtClean="0"/>
              <a:t>Sociology</a:t>
            </a:r>
          </a:p>
          <a:p>
            <a:pPr lvl="1" eaLnBrk="1" hangingPunct="1"/>
            <a:r>
              <a:rPr lang="en-US" altLang="en-US" sz="2400" dirty="0" smtClean="0"/>
              <a:t> Psychology</a:t>
            </a:r>
          </a:p>
          <a:p>
            <a:pPr lvl="1" eaLnBrk="1" hangingPunct="1"/>
            <a:r>
              <a:rPr lang="en-US" altLang="en-US" sz="2400" dirty="0" smtClean="0"/>
              <a:t> Political science</a:t>
            </a:r>
          </a:p>
          <a:p>
            <a:pPr lvl="1" eaLnBrk="1" hangingPunct="1"/>
            <a:r>
              <a:rPr lang="en-US" altLang="en-US" sz="2400" dirty="0" smtClean="0"/>
              <a:t> Economics</a:t>
            </a:r>
            <a:endParaRPr lang="en-US" altLang="en-US" sz="2400" dirty="0"/>
          </a:p>
          <a:p>
            <a:pPr lvl="1" eaLnBrk="1" hangingPunct="1"/>
            <a:endParaRPr lang="en-US" altLang="en-US" dirty="0"/>
          </a:p>
          <a:p>
            <a:pPr eaLnBrk="1" hangingPunct="1"/>
            <a:endParaRPr lang="en-US" altLang="en-US" kern="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20650" y="103188"/>
            <a:ext cx="9144000" cy="1143000"/>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b="1" smtClean="0">
                <a:solidFill>
                  <a:schemeClr val="tx1"/>
                </a:solidFill>
              </a:rPr>
              <a:t>Where do the laws of</a:t>
            </a:r>
            <a:br>
              <a:rPr lang="en-US" altLang="en-US" b="1" smtClean="0">
                <a:solidFill>
                  <a:schemeClr val="tx1"/>
                </a:solidFill>
              </a:rPr>
            </a:br>
            <a:r>
              <a:rPr lang="en-US" altLang="en-US" b="1" smtClean="0">
                <a:solidFill>
                  <a:schemeClr val="tx1"/>
                </a:solidFill>
              </a:rPr>
              <a:t>physics come from?</a:t>
            </a:r>
          </a:p>
        </p:txBody>
      </p:sp>
      <p:sp>
        <p:nvSpPr>
          <p:cNvPr id="30723" name="Rectangle 3"/>
          <p:cNvSpPr>
            <a:spLocks noGrp="1" noChangeArrowheads="1"/>
          </p:cNvSpPr>
          <p:nvPr>
            <p:ph type="body" idx="1"/>
          </p:nvPr>
        </p:nvSpPr>
        <p:spPr>
          <a:xfrm>
            <a:off x="457200" y="1600200"/>
            <a:ext cx="8470900" cy="5067300"/>
          </a:xfrm>
        </p:spPr>
        <p:txBody>
          <a:bodyPr/>
          <a:lstStyle/>
          <a:p>
            <a:pPr eaLnBrk="1" hangingPunct="1"/>
            <a:r>
              <a:rPr lang="en-US" altLang="en-US" dirty="0" smtClean="0"/>
              <a:t>The laws of physics are based on </a:t>
            </a:r>
            <a:r>
              <a:rPr lang="en-US" altLang="en-US" u="sng" dirty="0" smtClean="0"/>
              <a:t>observations </a:t>
            </a:r>
            <a:r>
              <a:rPr lang="en-US" altLang="en-US" dirty="0" smtClean="0"/>
              <a:t> (experimentation)</a:t>
            </a:r>
            <a:endParaRPr lang="en-US" altLang="en-US" u="sng" dirty="0" smtClean="0"/>
          </a:p>
          <a:p>
            <a:pPr eaLnBrk="1" hangingPunct="1"/>
            <a:r>
              <a:rPr lang="en-US" altLang="en-US" dirty="0" smtClean="0"/>
              <a:t>We must observe nature to understand it</a:t>
            </a:r>
          </a:p>
          <a:p>
            <a:pPr eaLnBrk="1" hangingPunct="1"/>
            <a:r>
              <a:rPr lang="en-US" altLang="en-US" dirty="0" smtClean="0"/>
              <a:t>We look for patterns of behavior</a:t>
            </a:r>
          </a:p>
          <a:p>
            <a:pPr eaLnBrk="1" hangingPunct="1"/>
            <a:r>
              <a:rPr lang="en-US" altLang="en-US" dirty="0" smtClean="0"/>
              <a:t>We quantify these patterns into mathematical statements – formulas</a:t>
            </a:r>
          </a:p>
          <a:p>
            <a:pPr eaLnBrk="1" hangingPunct="1"/>
            <a:r>
              <a:rPr lang="en-US" altLang="en-US" dirty="0" smtClean="0"/>
              <a:t>We continually test these “laws” to find the limits of their applicability</a:t>
            </a:r>
          </a:p>
          <a:p>
            <a:pPr eaLnBrk="1" hangingPunct="1"/>
            <a:r>
              <a:rPr lang="en-US" altLang="en-US" dirty="0" smtClean="0"/>
              <a:t>We revise the “laws” when they fail</a:t>
            </a:r>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80193" y="279400"/>
            <a:ext cx="8583613" cy="1206500"/>
          </a:xfrm>
        </p:spPr>
        <p:txBody>
          <a:bodyPr/>
          <a:lstStyle/>
          <a:p>
            <a:pPr eaLnBrk="1" hangingPunct="1"/>
            <a:r>
              <a:rPr lang="en-US" altLang="en-US" sz="4000" b="1" dirty="0" smtClean="0"/>
              <a:t>How can I do well in this course?</a:t>
            </a:r>
          </a:p>
        </p:txBody>
      </p:sp>
      <p:sp>
        <p:nvSpPr>
          <p:cNvPr id="35843" name="Rectangle 3"/>
          <p:cNvSpPr>
            <a:spLocks noGrp="1" noChangeArrowheads="1"/>
          </p:cNvSpPr>
          <p:nvPr>
            <p:ph type="body" idx="1"/>
          </p:nvPr>
        </p:nvSpPr>
        <p:spPr>
          <a:xfrm>
            <a:off x="332730" y="2052472"/>
            <a:ext cx="8478537" cy="3484262"/>
          </a:xfrm>
        </p:spPr>
        <p:txBody>
          <a:bodyPr/>
          <a:lstStyle/>
          <a:p>
            <a:pPr eaLnBrk="1" hangingPunct="1">
              <a:lnSpc>
                <a:spcPct val="90000"/>
              </a:lnSpc>
            </a:pPr>
            <a:r>
              <a:rPr lang="en-US" altLang="en-US" dirty="0" smtClean="0">
                <a:latin typeface="Verdana" pitchFamily="34" charset="0"/>
              </a:rPr>
              <a:t>Download the lecture presentations</a:t>
            </a:r>
          </a:p>
          <a:p>
            <a:pPr eaLnBrk="1" hangingPunct="1">
              <a:lnSpc>
                <a:spcPct val="90000"/>
              </a:lnSpc>
            </a:pPr>
            <a:r>
              <a:rPr lang="en-US" altLang="en-US" dirty="0" smtClean="0">
                <a:latin typeface="Verdana" pitchFamily="34" charset="0"/>
              </a:rPr>
              <a:t>Pay attention to the </a:t>
            </a:r>
            <a:r>
              <a:rPr lang="en-US" altLang="en-US" dirty="0" smtClean="0">
                <a:solidFill>
                  <a:srgbClr val="FF0000"/>
                </a:solidFill>
                <a:latin typeface="Verdana" pitchFamily="34" charset="0"/>
              </a:rPr>
              <a:t>demonstrations</a:t>
            </a:r>
          </a:p>
          <a:p>
            <a:pPr eaLnBrk="1" hangingPunct="1">
              <a:lnSpc>
                <a:spcPct val="90000"/>
              </a:lnSpc>
            </a:pPr>
            <a:r>
              <a:rPr lang="en-US" altLang="en-US" dirty="0" smtClean="0">
                <a:latin typeface="Verdana" pitchFamily="34" charset="0"/>
              </a:rPr>
              <a:t>Go over the lecture presentations</a:t>
            </a:r>
          </a:p>
          <a:p>
            <a:pPr eaLnBrk="1" hangingPunct="1">
              <a:lnSpc>
                <a:spcPct val="90000"/>
              </a:lnSpc>
            </a:pPr>
            <a:r>
              <a:rPr lang="en-US" altLang="en-US" dirty="0" smtClean="0">
                <a:latin typeface="Verdana" pitchFamily="34" charset="0"/>
              </a:rPr>
              <a:t>Do the</a:t>
            </a:r>
            <a:r>
              <a:rPr lang="en-US" altLang="en-US" dirty="0" smtClean="0">
                <a:latin typeface="Verdana" pitchFamily="34" charset="0"/>
              </a:rPr>
              <a:t> </a:t>
            </a:r>
            <a:r>
              <a:rPr lang="en-US" altLang="en-US" dirty="0" smtClean="0">
                <a:latin typeface="Verdana" pitchFamily="34" charset="0"/>
              </a:rPr>
              <a:t>review questions and exercises</a:t>
            </a:r>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843">
                                            <p:txEl>
                                              <p:pRg st="1" end="1"/>
                                            </p:txEl>
                                          </p:spTgt>
                                        </p:tgtEl>
                                        <p:attrNameLst>
                                          <p:attrName>style.visibility</p:attrName>
                                        </p:attrNameLst>
                                      </p:cBhvr>
                                      <p:to>
                                        <p:strVal val="visible"/>
                                      </p:to>
                                    </p:set>
                                    <p:anim calcmode="lin" valueType="num">
                                      <p:cBhvr additive="base">
                                        <p:cTn id="13" dur="5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anim calcmode="lin" valueType="num">
                                      <p:cBhvr additive="base">
                                        <p:cTn id="19"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843">
                                            <p:txEl>
                                              <p:pRg st="3" end="3"/>
                                            </p:txEl>
                                          </p:spTgt>
                                        </p:tgtEl>
                                        <p:attrNameLst>
                                          <p:attrName>style.visibility</p:attrName>
                                        </p:attrNameLst>
                                      </p:cBhvr>
                                      <p:to>
                                        <p:strVal val="visible"/>
                                      </p:to>
                                    </p:set>
                                    <p:anim calcmode="lin" valueType="num">
                                      <p:cBhvr additive="base">
                                        <p:cTn id="25" dur="5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301625" y="1525558"/>
            <a:ext cx="8385175" cy="4719667"/>
          </a:xfrm>
          <a:noFill/>
          <a:extLst>
            <a:ext uri="{91240B29-F687-4F45-9708-019B960494DF}">
              <a14:hiddenLine xmlns:a14="http://schemas.microsoft.com/office/drawing/2010/main" w="9525">
                <a:solidFill>
                  <a:srgbClr val="FF0000"/>
                </a:solidFill>
                <a:miter lim="800000"/>
                <a:headEnd/>
                <a:tailEnd/>
              </a14:hiddenLine>
            </a:ext>
          </a:extLst>
        </p:spPr>
        <p:txBody>
          <a:bodyPr/>
          <a:lstStyle/>
          <a:p>
            <a:pPr eaLnBrk="1" hangingPunct="1"/>
            <a:r>
              <a:rPr lang="en-US" altLang="en-US" sz="2800" dirty="0" smtClean="0"/>
              <a:t>Technology plays a big role in everyday life </a:t>
            </a:r>
            <a:r>
              <a:rPr lang="en-US" altLang="en-US" sz="2800" dirty="0" smtClean="0">
                <a:sym typeface="Wingdings" pitchFamily="2" charset="2"/>
              </a:rPr>
              <a:t> </a:t>
            </a:r>
            <a:r>
              <a:rPr lang="en-US" altLang="en-US" sz="2800" dirty="0" smtClean="0"/>
              <a:t>computers, smart phones, GPS, etc.</a:t>
            </a:r>
          </a:p>
          <a:p>
            <a:pPr eaLnBrk="1" hangingPunct="1"/>
            <a:r>
              <a:rPr lang="en-US" altLang="en-US" sz="2800" dirty="0" smtClean="0"/>
              <a:t>Technological advances result from applications of scientific discoveries</a:t>
            </a:r>
          </a:p>
          <a:p>
            <a:pPr eaLnBrk="1" hangingPunct="1"/>
            <a:r>
              <a:rPr lang="en-US" altLang="en-US" sz="2800" dirty="0" smtClean="0"/>
              <a:t>In this course we will discover the scientific principles in the everyday experiences and objects around us</a:t>
            </a:r>
            <a:endParaRPr lang="en-US" altLang="en-US" sz="2800" i="1" dirty="0" smtClean="0"/>
          </a:p>
          <a:p>
            <a:pPr eaLnBrk="1" hangingPunct="1"/>
            <a:r>
              <a:rPr lang="en-US" altLang="en-US" sz="2800" dirty="0" smtClean="0"/>
              <a:t>We will see that we can make sense of what is going on around us in terms of a few basic principles of physics</a:t>
            </a:r>
          </a:p>
        </p:txBody>
      </p:sp>
      <p:sp>
        <p:nvSpPr>
          <p:cNvPr id="2051" name="Rectangle 5"/>
          <p:cNvSpPr>
            <a:spLocks noGrp="1" noChangeArrowheads="1"/>
          </p:cNvSpPr>
          <p:nvPr>
            <p:ph type="title"/>
          </p:nvPr>
        </p:nvSpPr>
        <p:spPr>
          <a:xfrm>
            <a:off x="0" y="0"/>
            <a:ext cx="9143999" cy="1298575"/>
          </a:xfrm>
          <a:solidFill>
            <a:schemeClr val="bg1">
              <a:lumMod val="50000"/>
            </a:schemeClr>
          </a:solidFill>
          <a:ln>
            <a:noFill/>
            <a:miter lim="800000"/>
            <a:headEnd/>
            <a:tailEnd/>
          </a:ln>
          <a:extLst/>
        </p:spPr>
        <p:txBody>
          <a:bodyPr/>
          <a:lstStyle/>
          <a:p>
            <a:pPr eaLnBrk="1" hangingPunct="1"/>
            <a:r>
              <a:rPr lang="en-US" altLang="en-US" sz="4000" dirty="0" smtClean="0">
                <a:solidFill>
                  <a:schemeClr val="bg1"/>
                </a:solidFill>
              </a:rPr>
              <a:t>PHYS:1200:0001</a:t>
            </a:r>
            <a:br>
              <a:rPr lang="en-US" altLang="en-US" sz="4000" dirty="0" smtClean="0">
                <a:solidFill>
                  <a:schemeClr val="bg1"/>
                </a:solidFill>
              </a:rPr>
            </a:br>
            <a:r>
              <a:rPr lang="en-US" altLang="en-US" sz="4000" dirty="0" smtClean="0">
                <a:solidFill>
                  <a:schemeClr val="bg1"/>
                </a:solidFill>
              </a:rPr>
              <a:t>The Physics of Everyday Experience</a:t>
            </a:r>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138023"/>
            <a:ext cx="8686800" cy="612475"/>
          </a:xfrm>
        </p:spPr>
        <p:txBody>
          <a:bodyPr/>
          <a:lstStyle/>
          <a:p>
            <a:pPr eaLnBrk="1" hangingPunct="1"/>
            <a:r>
              <a:rPr lang="en-US" altLang="en-US" sz="4000" b="1" dirty="0" smtClean="0"/>
              <a:t>COURSE GOALS</a:t>
            </a:r>
          </a:p>
        </p:txBody>
      </p:sp>
      <p:sp>
        <p:nvSpPr>
          <p:cNvPr id="3075" name="Rectangle 3"/>
          <p:cNvSpPr>
            <a:spLocks noGrp="1" noChangeArrowheads="1"/>
          </p:cNvSpPr>
          <p:nvPr>
            <p:ph idx="4294967295"/>
          </p:nvPr>
        </p:nvSpPr>
        <p:spPr>
          <a:xfrm>
            <a:off x="457200" y="867405"/>
            <a:ext cx="8229600" cy="5748337"/>
          </a:xfrm>
        </p:spPr>
        <p:txBody>
          <a:bodyPr/>
          <a:lstStyle/>
          <a:p>
            <a:pPr marL="609600" indent="-609600" eaLnBrk="1" hangingPunct="1"/>
            <a:r>
              <a:rPr lang="en-US" altLang="en-US" sz="2800" dirty="0" smtClean="0"/>
              <a:t>To learn some of the basic concepts of physics by observing some of the common phenomena occurring in everyday life</a:t>
            </a:r>
          </a:p>
          <a:p>
            <a:pPr marL="609600" indent="-609600" eaLnBrk="1" hangingPunct="1"/>
            <a:r>
              <a:rPr lang="en-US" altLang="en-US" sz="2800" dirty="0" smtClean="0"/>
              <a:t>To understand the physical concepts behind what makes things work</a:t>
            </a:r>
          </a:p>
          <a:p>
            <a:pPr marL="609600" indent="-609600" eaLnBrk="1" hangingPunct="1"/>
            <a:r>
              <a:rPr lang="en-US" altLang="en-US" sz="2800" dirty="0" smtClean="0"/>
              <a:t>To </a:t>
            </a:r>
            <a:r>
              <a:rPr lang="en-US" altLang="en-US" sz="2800" i="1" dirty="0" smtClean="0"/>
              <a:t>participate</a:t>
            </a:r>
            <a:r>
              <a:rPr lang="en-US" altLang="en-US" sz="2800" dirty="0" smtClean="0"/>
              <a:t> in science by exploiting our natural curiosity</a:t>
            </a:r>
          </a:p>
          <a:p>
            <a:pPr marL="609600" indent="-609600" eaLnBrk="1" hangingPunct="1"/>
            <a:r>
              <a:rPr lang="en-US" altLang="en-US" sz="2800" dirty="0" smtClean="0"/>
              <a:t>To </a:t>
            </a:r>
            <a:r>
              <a:rPr lang="en-US" altLang="en-US" sz="2800" dirty="0"/>
              <a:t>exercise our critical thinking </a:t>
            </a:r>
            <a:r>
              <a:rPr lang="en-US" altLang="en-US" sz="2800" dirty="0" smtClean="0"/>
              <a:t>skills</a:t>
            </a:r>
          </a:p>
          <a:p>
            <a:pPr marL="609600" indent="-609600" eaLnBrk="1" hangingPunct="1"/>
            <a:r>
              <a:rPr lang="en-US" altLang="en-US" sz="2800" dirty="0" smtClean="0"/>
              <a:t>To </a:t>
            </a:r>
            <a:r>
              <a:rPr lang="en-US" altLang="en-US" sz="2800" dirty="0"/>
              <a:t>appreciate the </a:t>
            </a:r>
            <a:r>
              <a:rPr lang="en-US" altLang="en-US" sz="2800" i="1" dirty="0"/>
              <a:t>quantitative</a:t>
            </a:r>
            <a:r>
              <a:rPr lang="en-US" altLang="en-US" sz="2800" dirty="0"/>
              <a:t> nature of physical science </a:t>
            </a:r>
            <a:r>
              <a:rPr lang="en-US" altLang="en-US" sz="2800" dirty="0">
                <a:sym typeface="Wingdings" pitchFamily="2" charset="2"/>
              </a:rPr>
              <a:t> numbers </a:t>
            </a:r>
            <a:r>
              <a:rPr lang="en-US" altLang="en-US" sz="2800" dirty="0" smtClean="0">
                <a:sym typeface="Wingdings" pitchFamily="2" charset="2"/>
              </a:rPr>
              <a:t>matter!</a:t>
            </a:r>
          </a:p>
          <a:p>
            <a:pPr marL="609600" indent="-609600" eaLnBrk="1" hangingPunct="1"/>
            <a:r>
              <a:rPr lang="en-US" altLang="en-US" sz="2800" dirty="0" smtClean="0"/>
              <a:t>To </a:t>
            </a:r>
            <a:r>
              <a:rPr lang="en-US" altLang="en-US" sz="2800" dirty="0"/>
              <a:t>recall how to deal with </a:t>
            </a:r>
            <a:r>
              <a:rPr lang="en-US" altLang="en-US" sz="2800" i="1" dirty="0"/>
              <a:t>simple formulas</a:t>
            </a:r>
            <a:r>
              <a:rPr lang="en-US" altLang="en-US" sz="2800" dirty="0"/>
              <a:t> to obtain </a:t>
            </a:r>
            <a:r>
              <a:rPr lang="en-US" altLang="en-US" sz="2800" i="1" dirty="0"/>
              <a:t>numerical solutions</a:t>
            </a:r>
            <a:r>
              <a:rPr lang="en-US" altLang="en-US" sz="2800" dirty="0"/>
              <a:t> to problems  </a:t>
            </a:r>
          </a:p>
          <a:p>
            <a:pPr marL="609600" indent="-609600" eaLnBrk="1" hangingPunct="1"/>
            <a:endParaRPr lang="en-US" altLang="en-US" sz="2800" dirty="0" smtClean="0"/>
          </a:p>
        </p:txBody>
      </p:sp>
      <p:sp>
        <p:nvSpPr>
          <p:cNvPr id="2" name="Slide Number Placeholder 1"/>
          <p:cNvSpPr>
            <a:spLocks noGrp="1"/>
          </p:cNvSpPr>
          <p:nvPr>
            <p:ph type="sldNum" sz="quarter" idx="12"/>
          </p:nvPr>
        </p:nvSpPr>
        <p:spPr/>
        <p:txBody>
          <a:bodyPr/>
          <a:lstStyle/>
          <a:p>
            <a:pPr>
              <a:defRPr/>
            </a:pPr>
            <a:fld id="{1814CC77-1903-4512-AA95-8EBF03CDD699}"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404938"/>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sz="3600" b="1" dirty="0" smtClean="0">
                <a:solidFill>
                  <a:schemeClr val="tx1"/>
                </a:solidFill>
              </a:rPr>
              <a:t>SOME OF THE QUESTIONS THAT WE WILL BE DISCUSS IN THIS COURSE</a:t>
            </a:r>
          </a:p>
        </p:txBody>
      </p:sp>
      <p:sp>
        <p:nvSpPr>
          <p:cNvPr id="5123" name="Rectangle 3"/>
          <p:cNvSpPr>
            <a:spLocks noGrp="1" noChangeArrowheads="1"/>
          </p:cNvSpPr>
          <p:nvPr>
            <p:ph type="body" idx="1"/>
          </p:nvPr>
        </p:nvSpPr>
        <p:spPr>
          <a:xfrm>
            <a:off x="295455" y="1444057"/>
            <a:ext cx="8553090" cy="4922237"/>
          </a:xfrm>
        </p:spPr>
        <p:txBody>
          <a:bodyPr/>
          <a:lstStyle/>
          <a:p>
            <a:pPr marL="609600" indent="-609600" eaLnBrk="1" hangingPunct="1">
              <a:lnSpc>
                <a:spcPct val="90000"/>
              </a:lnSpc>
            </a:pPr>
            <a:r>
              <a:rPr lang="en-US" altLang="en-US" dirty="0" smtClean="0"/>
              <a:t>Why do things move?</a:t>
            </a:r>
          </a:p>
          <a:p>
            <a:pPr marL="609600" indent="-609600" eaLnBrk="1" hangingPunct="1">
              <a:lnSpc>
                <a:spcPct val="90000"/>
              </a:lnSpc>
            </a:pPr>
            <a:r>
              <a:rPr lang="en-US" altLang="en-US" dirty="0" smtClean="0"/>
              <a:t>Does everything that goes up come down?</a:t>
            </a:r>
          </a:p>
          <a:p>
            <a:pPr marL="609600" indent="-609600" eaLnBrk="1" hangingPunct="1">
              <a:lnSpc>
                <a:spcPct val="90000"/>
              </a:lnSpc>
            </a:pPr>
            <a:r>
              <a:rPr lang="en-US" altLang="en-US" dirty="0" smtClean="0"/>
              <a:t>Why does a bicycle stay upright when it’s  moving but falls when it stops?</a:t>
            </a:r>
          </a:p>
          <a:p>
            <a:pPr marL="609600" indent="-609600" eaLnBrk="1" hangingPunct="1">
              <a:spcBef>
                <a:spcPct val="0"/>
              </a:spcBef>
            </a:pPr>
            <a:r>
              <a:rPr lang="en-US" altLang="en-US" dirty="0" smtClean="0"/>
              <a:t>What is the physics behind seatbelts?</a:t>
            </a:r>
          </a:p>
          <a:p>
            <a:pPr marL="609600" indent="-609600" eaLnBrk="1" hangingPunct="1">
              <a:spcBef>
                <a:spcPct val="0"/>
              </a:spcBef>
            </a:pPr>
            <a:r>
              <a:rPr lang="en-US" altLang="en-US" dirty="0"/>
              <a:t>W</a:t>
            </a:r>
            <a:r>
              <a:rPr lang="en-US" altLang="en-US" dirty="0" smtClean="0"/>
              <a:t>hy doesn’t the moon fall into the earth or the earth fall into the Sun?</a:t>
            </a:r>
          </a:p>
          <a:p>
            <a:pPr marL="609600" indent="-609600" eaLnBrk="1" hangingPunct="1">
              <a:spcBef>
                <a:spcPct val="0"/>
              </a:spcBef>
            </a:pPr>
            <a:r>
              <a:rPr lang="en-US" sz="3200" dirty="0" smtClean="0"/>
              <a:t>Why </a:t>
            </a:r>
            <a:r>
              <a:rPr lang="en-US" sz="3200" dirty="0"/>
              <a:t>is it difficult to walk on </a:t>
            </a:r>
            <a:r>
              <a:rPr lang="en-US" sz="3200" dirty="0" smtClean="0"/>
              <a:t>ice?</a:t>
            </a:r>
          </a:p>
          <a:p>
            <a:pPr marL="609600" indent="-609600" eaLnBrk="1" hangingPunct="1">
              <a:spcBef>
                <a:spcPct val="0"/>
              </a:spcBef>
            </a:pPr>
            <a:r>
              <a:rPr lang="en-US" sz="3200" dirty="0" smtClean="0"/>
              <a:t>Why </a:t>
            </a:r>
            <a:r>
              <a:rPr lang="en-US" sz="3200" dirty="0"/>
              <a:t>does ice melt?</a:t>
            </a:r>
          </a:p>
          <a:p>
            <a:pPr marL="609600" indent="-609600" eaLnBrk="1" hangingPunct="1">
              <a:spcBef>
                <a:spcPct val="0"/>
              </a:spcBef>
            </a:pPr>
            <a:endParaRPr lang="en-US" altLang="en-US" dirty="0" smtClean="0"/>
          </a:p>
          <a:p>
            <a:pPr marL="609600" indent="-609600" eaLnBrk="1" hangingPunct="1">
              <a:lnSpc>
                <a:spcPct val="90000"/>
              </a:lnSpc>
              <a:buFontTx/>
              <a:buNone/>
            </a:pPr>
            <a:endParaRPr lang="en-US" altLang="en-US" dirty="0" smtClean="0"/>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396817" y="428178"/>
            <a:ext cx="8350363"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914400" lvl="1" indent="-457200">
              <a:buFont typeface="Arial" panose="020B0604020202020204" pitchFamily="34" charset="0"/>
              <a:buChar char="•"/>
              <a:defRPr/>
            </a:pPr>
            <a:r>
              <a:rPr lang="en-US" sz="3200" dirty="0" smtClean="0"/>
              <a:t>What is light?</a:t>
            </a:r>
          </a:p>
          <a:p>
            <a:pPr marL="914400" lvl="1" indent="-457200">
              <a:buFont typeface="Arial" panose="020B0604020202020204" pitchFamily="34" charset="0"/>
              <a:buChar char="•"/>
              <a:defRPr/>
            </a:pPr>
            <a:r>
              <a:rPr lang="en-US" sz="3200" dirty="0" smtClean="0"/>
              <a:t>What is lightning?</a:t>
            </a:r>
          </a:p>
          <a:p>
            <a:pPr marL="914400" lvl="1" indent="-457200">
              <a:buFont typeface="Arial" panose="020B0604020202020204" pitchFamily="34" charset="0"/>
              <a:buChar char="•"/>
              <a:defRPr/>
            </a:pPr>
            <a:r>
              <a:rPr lang="en-US" sz="3200" dirty="0" smtClean="0"/>
              <a:t>What makes rainbows?</a:t>
            </a:r>
          </a:p>
          <a:p>
            <a:pPr marL="914400" lvl="1" indent="-457200">
              <a:buFont typeface="Arial" panose="020B0604020202020204" pitchFamily="34" charset="0"/>
              <a:buChar char="•"/>
              <a:defRPr/>
            </a:pPr>
            <a:r>
              <a:rPr lang="en-US" sz="3200" dirty="0" smtClean="0"/>
              <a:t>How can a boat made of steel float?</a:t>
            </a:r>
          </a:p>
          <a:p>
            <a:pPr marL="914400" lvl="1" indent="-457200">
              <a:buFont typeface="Arial" panose="020B0604020202020204" pitchFamily="34" charset="0"/>
              <a:buChar char="•"/>
              <a:defRPr/>
            </a:pPr>
            <a:r>
              <a:rPr lang="en-US" sz="3200" dirty="0" smtClean="0"/>
              <a:t>Why do my socks stick to my shirts in</a:t>
            </a:r>
            <a:br>
              <a:rPr lang="en-US" sz="3200" dirty="0" smtClean="0"/>
            </a:br>
            <a:r>
              <a:rPr lang="en-US" sz="3200" dirty="0" smtClean="0"/>
              <a:t>the clothes dryer?</a:t>
            </a:r>
          </a:p>
          <a:p>
            <a:pPr marL="914400" lvl="1" indent="-457200">
              <a:buFont typeface="Arial" panose="020B0604020202020204" pitchFamily="34" charset="0"/>
              <a:buChar char="•"/>
              <a:defRPr/>
            </a:pPr>
            <a:r>
              <a:rPr lang="en-US" sz="3200" dirty="0" smtClean="0"/>
              <a:t>Why do I get a shock after I walk across</a:t>
            </a:r>
            <a:br>
              <a:rPr lang="en-US" sz="3200" dirty="0" smtClean="0"/>
            </a:br>
            <a:r>
              <a:rPr lang="en-US" sz="3200" dirty="0" smtClean="0"/>
              <a:t>the carpet room and touch a doorknob?</a:t>
            </a:r>
          </a:p>
          <a:p>
            <a:pPr marL="914400" lvl="1" indent="-457200">
              <a:buFont typeface="Arial" panose="020B0604020202020204" pitchFamily="34" charset="0"/>
              <a:buChar char="•"/>
              <a:defRPr/>
            </a:pPr>
            <a:r>
              <a:rPr lang="en-US" altLang="en-US" sz="3200" dirty="0" smtClean="0"/>
              <a:t>Why </a:t>
            </a:r>
            <a:r>
              <a:rPr lang="en-US" altLang="en-US" sz="3200" dirty="0"/>
              <a:t>is it a bad idea to plug </a:t>
            </a:r>
            <a:r>
              <a:rPr lang="en-US" altLang="en-US" sz="3200" dirty="0" smtClean="0"/>
              <a:t>every</a:t>
            </a:r>
            <a:br>
              <a:rPr lang="en-US" altLang="en-US" sz="3200" dirty="0" smtClean="0"/>
            </a:br>
            <a:r>
              <a:rPr lang="en-US" altLang="en-US" sz="3200" dirty="0" smtClean="0"/>
              <a:t>appliance </a:t>
            </a:r>
            <a:r>
              <a:rPr lang="en-US" altLang="en-US" sz="3200" dirty="0"/>
              <a:t>into the same </a:t>
            </a:r>
            <a:r>
              <a:rPr lang="en-US" altLang="en-US" sz="3200" dirty="0" smtClean="0"/>
              <a:t>outlet?</a:t>
            </a:r>
          </a:p>
          <a:p>
            <a:pPr marL="914400" lvl="1" indent="-457200">
              <a:buFont typeface="Arial" panose="020B0604020202020204" pitchFamily="34" charset="0"/>
              <a:buChar char="•"/>
              <a:defRPr/>
            </a:pPr>
            <a:r>
              <a:rPr lang="en-US" altLang="en-US" sz="3200" dirty="0"/>
              <a:t>How do magnets work</a:t>
            </a:r>
            <a:r>
              <a:rPr lang="en-US" altLang="en-US" sz="3200" dirty="0" smtClean="0"/>
              <a:t>?</a:t>
            </a:r>
          </a:p>
          <a:p>
            <a:pPr marL="914400" lvl="1" indent="-457200">
              <a:buFont typeface="Arial" panose="020B0604020202020204" pitchFamily="34" charset="0"/>
              <a:buChar char="•"/>
              <a:defRPr/>
            </a:pPr>
            <a:r>
              <a:rPr lang="en-US" altLang="en-US" sz="3200" dirty="0" smtClean="0"/>
              <a:t>How </a:t>
            </a:r>
            <a:r>
              <a:rPr lang="en-US" altLang="en-US" sz="3200" dirty="0"/>
              <a:t>does a compass work</a:t>
            </a:r>
            <a:r>
              <a:rPr lang="en-US" altLang="en-US" sz="3200" dirty="0" smtClean="0"/>
              <a:t>?</a:t>
            </a:r>
            <a:endParaRPr lang="en-US" altLang="en-US" sz="3200" dirty="0"/>
          </a:p>
        </p:txBody>
      </p:sp>
      <p:sp>
        <p:nvSpPr>
          <p:cNvPr id="2" name="Slide Number Placeholder 1"/>
          <p:cNvSpPr>
            <a:spLocks noGrp="1"/>
          </p:cNvSpPr>
          <p:nvPr>
            <p:ph type="sldNum" sz="quarter" idx="12"/>
          </p:nvPr>
        </p:nvSpPr>
        <p:spPr/>
        <p:txBody>
          <a:bodyPr/>
          <a:lstStyle/>
          <a:p>
            <a:pPr>
              <a:defRPr/>
            </a:pPr>
            <a:fld id="{C0426729-024C-423A-A06A-83BA7045D13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159588" y="339695"/>
            <a:ext cx="8824823" cy="6178610"/>
          </a:xfrm>
        </p:spPr>
        <p:txBody>
          <a:bodyPr/>
          <a:lstStyle/>
          <a:p>
            <a:pPr marL="609600" indent="-609600" eaLnBrk="1" hangingPunct="1"/>
            <a:r>
              <a:rPr lang="en-US" altLang="en-US" dirty="0" smtClean="0"/>
              <a:t>How do refrigerators work?</a:t>
            </a:r>
          </a:p>
          <a:p>
            <a:pPr marL="609600" indent="-609600" eaLnBrk="1" hangingPunct="1"/>
            <a:r>
              <a:rPr lang="en-US" altLang="en-US" dirty="0" smtClean="0"/>
              <a:t>Why can’t I cool my room by keeping the refrigerator door opened?</a:t>
            </a:r>
          </a:p>
          <a:p>
            <a:pPr marL="609600" indent="-609600" eaLnBrk="1" hangingPunct="1"/>
            <a:r>
              <a:rPr lang="en-US" altLang="en-US" dirty="0" smtClean="0"/>
              <a:t>What is sound?</a:t>
            </a:r>
          </a:p>
          <a:p>
            <a:pPr marL="609600" indent="-609600" eaLnBrk="1" hangingPunct="1">
              <a:lnSpc>
                <a:spcPct val="90000"/>
              </a:lnSpc>
            </a:pPr>
            <a:r>
              <a:rPr lang="en-US" altLang="en-US" dirty="0" smtClean="0"/>
              <a:t>Why do I sound funny when I breath helium?</a:t>
            </a:r>
          </a:p>
          <a:p>
            <a:pPr marL="609600" indent="-609600" eaLnBrk="1" hangingPunct="1">
              <a:lnSpc>
                <a:spcPct val="90000"/>
              </a:lnSpc>
            </a:pPr>
            <a:r>
              <a:rPr lang="en-US" altLang="en-US" dirty="0" smtClean="0"/>
              <a:t>How </a:t>
            </a:r>
            <a:r>
              <a:rPr lang="en-US" altLang="en-US" dirty="0"/>
              <a:t>is electricity produced?</a:t>
            </a:r>
          </a:p>
          <a:p>
            <a:pPr marL="609600" indent="-609600" eaLnBrk="1" hangingPunct="1">
              <a:lnSpc>
                <a:spcPct val="90000"/>
              </a:lnSpc>
            </a:pPr>
            <a:r>
              <a:rPr lang="en-US" altLang="en-US" dirty="0" smtClean="0"/>
              <a:t>What’s </a:t>
            </a:r>
            <a:r>
              <a:rPr lang="en-US" altLang="en-US" dirty="0"/>
              <a:t>the difference between DC and AC</a:t>
            </a:r>
            <a:r>
              <a:rPr lang="en-US" altLang="en-US" dirty="0" smtClean="0"/>
              <a:t>?</a:t>
            </a:r>
          </a:p>
          <a:p>
            <a:pPr marL="609600" indent="-609600" eaLnBrk="1" hangingPunct="1">
              <a:lnSpc>
                <a:spcPct val="90000"/>
              </a:lnSpc>
            </a:pPr>
            <a:r>
              <a:rPr lang="en-US" altLang="en-US" dirty="0"/>
              <a:t>What is work and </a:t>
            </a:r>
            <a:r>
              <a:rPr lang="en-US" altLang="en-US" dirty="0" smtClean="0"/>
              <a:t>energy?</a:t>
            </a:r>
          </a:p>
          <a:p>
            <a:pPr marL="609600" indent="-609600" eaLnBrk="1" hangingPunct="1">
              <a:lnSpc>
                <a:spcPct val="90000"/>
              </a:lnSpc>
            </a:pPr>
            <a:r>
              <a:rPr lang="en-US" altLang="en-US" dirty="0" smtClean="0"/>
              <a:t>What </a:t>
            </a:r>
            <a:r>
              <a:rPr lang="en-US" altLang="en-US" dirty="0"/>
              <a:t>do airplanes and curveballs have in common?</a:t>
            </a:r>
          </a:p>
          <a:p>
            <a:pPr marL="609600" indent="-609600" eaLnBrk="1" hangingPunct="1">
              <a:lnSpc>
                <a:spcPct val="90000"/>
              </a:lnSpc>
            </a:pPr>
            <a:r>
              <a:rPr lang="en-US" altLang="en-US" dirty="0"/>
              <a:t>Why do golf balls have dimples?</a:t>
            </a:r>
          </a:p>
          <a:p>
            <a:pPr marL="609600" indent="-609600" eaLnBrk="1" hangingPunct="1">
              <a:lnSpc>
                <a:spcPct val="90000"/>
              </a:lnSpc>
            </a:pPr>
            <a:endParaRPr lang="en-US" altLang="en-US" dirty="0"/>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45715" y="351826"/>
            <a:ext cx="8452569" cy="6154348"/>
          </a:xfrm>
        </p:spPr>
        <p:txBody>
          <a:bodyPr/>
          <a:lstStyle/>
          <a:p>
            <a:pPr eaLnBrk="1" hangingPunct="1">
              <a:lnSpc>
                <a:spcPct val="90000"/>
              </a:lnSpc>
            </a:pPr>
            <a:r>
              <a:rPr lang="en-US" altLang="en-US" dirty="0" smtClean="0"/>
              <a:t>How tall does a mirror need to be to see my entire self?</a:t>
            </a:r>
          </a:p>
          <a:p>
            <a:pPr eaLnBrk="1" hangingPunct="1">
              <a:lnSpc>
                <a:spcPct val="90000"/>
              </a:lnSpc>
            </a:pPr>
            <a:r>
              <a:rPr lang="en-US" altLang="en-US" dirty="0" smtClean="0"/>
              <a:t>What is the Greenhouse effect, the ozone layer?</a:t>
            </a:r>
          </a:p>
          <a:p>
            <a:pPr eaLnBrk="1" hangingPunct="1">
              <a:lnSpc>
                <a:spcPct val="90000"/>
              </a:lnSpc>
            </a:pPr>
            <a:r>
              <a:rPr lang="en-US" altLang="en-US" dirty="0" smtClean="0"/>
              <a:t>Is the climate changing? Is it our fault</a:t>
            </a:r>
            <a:r>
              <a:rPr lang="en-US" altLang="en-US" dirty="0"/>
              <a:t>? What’s the difference between heat and temperature?</a:t>
            </a:r>
          </a:p>
          <a:p>
            <a:pPr eaLnBrk="1" hangingPunct="1"/>
            <a:r>
              <a:rPr lang="en-US" altLang="en-US" dirty="0" smtClean="0"/>
              <a:t> What </a:t>
            </a:r>
            <a:r>
              <a:rPr lang="en-US" altLang="en-US" dirty="0"/>
              <a:t>is a day, month, year?</a:t>
            </a:r>
          </a:p>
          <a:p>
            <a:pPr eaLnBrk="1" hangingPunct="1"/>
            <a:r>
              <a:rPr lang="en-US" altLang="en-US" dirty="0" smtClean="0"/>
              <a:t> Why is a </a:t>
            </a:r>
            <a:r>
              <a:rPr lang="en-US" altLang="en-US" dirty="0"/>
              <a:t>Jupiter </a:t>
            </a:r>
            <a:r>
              <a:rPr lang="en-US" altLang="en-US" dirty="0" smtClean="0"/>
              <a:t>year </a:t>
            </a:r>
            <a:r>
              <a:rPr lang="en-US" altLang="en-US" dirty="0"/>
              <a:t>12 E</a:t>
            </a:r>
            <a:r>
              <a:rPr lang="en-US" altLang="en-US" dirty="0" smtClean="0"/>
              <a:t>arth years</a:t>
            </a:r>
            <a:r>
              <a:rPr lang="en-US" altLang="en-US" dirty="0"/>
              <a:t>?</a:t>
            </a:r>
          </a:p>
          <a:p>
            <a:pPr eaLnBrk="1" hangingPunct="1"/>
            <a:r>
              <a:rPr lang="en-US" altLang="en-US" dirty="0"/>
              <a:t>How do CAT scans and MRIs work?</a:t>
            </a:r>
          </a:p>
          <a:p>
            <a:pPr eaLnBrk="1" hangingPunct="1"/>
            <a:r>
              <a:rPr lang="en-US" altLang="en-US" dirty="0"/>
              <a:t>How do you make an atom bomb?</a:t>
            </a:r>
          </a:p>
          <a:p>
            <a:pPr marL="609600" indent="-609600" eaLnBrk="1" hangingPunct="1">
              <a:lnSpc>
                <a:spcPct val="90000"/>
              </a:lnSpc>
            </a:pPr>
            <a:endParaRPr lang="en-US" altLang="en-US" dirty="0" smtClean="0"/>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1143000"/>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b="1" smtClean="0">
                <a:solidFill>
                  <a:schemeClr val="tx1"/>
                </a:solidFill>
              </a:rPr>
              <a:t>What Physics isn’t</a:t>
            </a:r>
          </a:p>
        </p:txBody>
      </p:sp>
      <p:sp>
        <p:nvSpPr>
          <p:cNvPr id="20484" name="Rectangle 4"/>
          <p:cNvSpPr>
            <a:spLocks noGrp="1" noChangeArrowheads="1"/>
          </p:cNvSpPr>
          <p:nvPr>
            <p:ph type="body" sz="half" idx="1"/>
          </p:nvPr>
        </p:nvSpPr>
        <p:spPr>
          <a:xfrm>
            <a:off x="354394" y="1143000"/>
            <a:ext cx="4038600" cy="5137030"/>
          </a:xfrm>
        </p:spPr>
        <p:txBody>
          <a:bodyPr/>
          <a:lstStyle/>
          <a:p>
            <a:pPr eaLnBrk="1" hangingPunct="1">
              <a:lnSpc>
                <a:spcPct val="90000"/>
              </a:lnSpc>
            </a:pPr>
            <a:r>
              <a:rPr lang="en-US" altLang="en-US" sz="2800" dirty="0" smtClean="0"/>
              <a:t>Art</a:t>
            </a:r>
          </a:p>
          <a:p>
            <a:pPr eaLnBrk="1" hangingPunct="1">
              <a:lnSpc>
                <a:spcPct val="90000"/>
              </a:lnSpc>
            </a:pPr>
            <a:r>
              <a:rPr lang="en-US" altLang="en-US" sz="2800" dirty="0" smtClean="0"/>
              <a:t>Philosophy</a:t>
            </a:r>
          </a:p>
          <a:p>
            <a:pPr eaLnBrk="1" hangingPunct="1">
              <a:lnSpc>
                <a:spcPct val="90000"/>
              </a:lnSpc>
            </a:pPr>
            <a:r>
              <a:rPr lang="en-US" altLang="en-US" sz="2800" dirty="0" smtClean="0"/>
              <a:t>Engineering</a:t>
            </a:r>
          </a:p>
          <a:p>
            <a:pPr eaLnBrk="1" hangingPunct="1">
              <a:lnSpc>
                <a:spcPct val="90000"/>
              </a:lnSpc>
            </a:pPr>
            <a:r>
              <a:rPr lang="en-US" altLang="en-US" sz="2800" dirty="0" smtClean="0"/>
              <a:t>Religion</a:t>
            </a:r>
          </a:p>
          <a:p>
            <a:pPr eaLnBrk="1" hangingPunct="1">
              <a:lnSpc>
                <a:spcPct val="90000"/>
              </a:lnSpc>
            </a:pPr>
            <a:r>
              <a:rPr lang="en-US" altLang="en-US" sz="2800" dirty="0" smtClean="0"/>
              <a:t>Math</a:t>
            </a:r>
          </a:p>
          <a:p>
            <a:pPr eaLnBrk="1" hangingPunct="1">
              <a:lnSpc>
                <a:spcPct val="90000"/>
              </a:lnSpc>
            </a:pPr>
            <a:r>
              <a:rPr lang="en-US" altLang="en-US" sz="2800" dirty="0" smtClean="0"/>
              <a:t>Astrology</a:t>
            </a:r>
          </a:p>
          <a:p>
            <a:pPr eaLnBrk="1" hangingPunct="1">
              <a:lnSpc>
                <a:spcPct val="90000"/>
              </a:lnSpc>
            </a:pPr>
            <a:r>
              <a:rPr lang="en-US" altLang="en-US" sz="2800" dirty="0" smtClean="0"/>
              <a:t>Magic</a:t>
            </a:r>
          </a:p>
          <a:p>
            <a:pPr eaLnBrk="1" hangingPunct="1">
              <a:lnSpc>
                <a:spcPct val="90000"/>
              </a:lnSpc>
            </a:pPr>
            <a:r>
              <a:rPr lang="en-US" altLang="en-US" sz="2800" dirty="0" smtClean="0"/>
              <a:t>Boring and impossible to understand</a:t>
            </a:r>
          </a:p>
          <a:p>
            <a:pPr eaLnBrk="1" hangingPunct="1">
              <a:lnSpc>
                <a:spcPct val="90000"/>
              </a:lnSpc>
            </a:pPr>
            <a:r>
              <a:rPr lang="en-US" altLang="en-US" sz="2800" dirty="0" smtClean="0"/>
              <a:t>Done only by mad scientists</a:t>
            </a:r>
          </a:p>
        </p:txBody>
      </p:sp>
      <p:sp>
        <p:nvSpPr>
          <p:cNvPr id="2" name="Slide Number Placeholder 1"/>
          <p:cNvSpPr>
            <a:spLocks noGrp="1"/>
          </p:cNvSpPr>
          <p:nvPr>
            <p:ph type="sldNum" sz="quarter" idx="12"/>
          </p:nvPr>
        </p:nvSpPr>
        <p:spPr/>
        <p:txBody>
          <a:bodyPr/>
          <a:lstStyle/>
          <a:p>
            <a:pPr>
              <a:defRPr/>
            </a:pPr>
            <a:fld id="{1A225A52-E1D1-4B34-AFD9-7680BDF17C54}" type="slidenum">
              <a:rPr lang="en-US" smtClean="0"/>
              <a:pPr>
                <a:defRPr/>
              </a:pPr>
              <a:t>8</a:t>
            </a:fld>
            <a:endParaRPr lang="en-US"/>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44291" y="1773703"/>
            <a:ext cx="4106312" cy="3840818"/>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84">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484">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48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31"/>
            <a:ext cx="8229600" cy="1143000"/>
          </a:xfrm>
        </p:spPr>
        <p:txBody>
          <a:bodyPr/>
          <a:lstStyle/>
          <a:p>
            <a:r>
              <a:rPr lang="en-US" b="1" dirty="0" smtClean="0"/>
              <a:t>What is Physics?</a:t>
            </a:r>
            <a:endParaRPr lang="en-US" b="1" dirty="0"/>
          </a:p>
        </p:txBody>
      </p:sp>
      <p:sp>
        <p:nvSpPr>
          <p:cNvPr id="3" name="Content Placeholder 2"/>
          <p:cNvSpPr>
            <a:spLocks noGrp="1"/>
          </p:cNvSpPr>
          <p:nvPr>
            <p:ph idx="1"/>
          </p:nvPr>
        </p:nvSpPr>
        <p:spPr>
          <a:xfrm>
            <a:off x="457200" y="1079754"/>
            <a:ext cx="8229600" cy="5622971"/>
          </a:xfrm>
        </p:spPr>
        <p:txBody>
          <a:bodyPr/>
          <a:lstStyle/>
          <a:p>
            <a:r>
              <a:rPr lang="en-US" dirty="0" smtClean="0"/>
              <a:t>Physics</a:t>
            </a:r>
            <a:r>
              <a:rPr lang="en-US" b="1" dirty="0" smtClean="0"/>
              <a:t> </a:t>
            </a:r>
            <a:r>
              <a:rPr lang="en-US" dirty="0" smtClean="0"/>
              <a:t>is the </a:t>
            </a:r>
            <a:r>
              <a:rPr lang="en-US" i="1" dirty="0" smtClean="0"/>
              <a:t>natural science </a:t>
            </a:r>
            <a:r>
              <a:rPr lang="en-US" dirty="0" smtClean="0"/>
              <a:t>that involves the study of matter and its motion through space and time, along with the related concepts such as energy and force.</a:t>
            </a:r>
            <a:endParaRPr lang="en-US" baseline="30000" dirty="0"/>
          </a:p>
          <a:p>
            <a:r>
              <a:rPr lang="en-US" dirty="0" smtClean="0"/>
              <a:t>More broadly, it is the analysis of nature, conducted in order to understand how the universe behaves, from the largest objects to the smallest.</a:t>
            </a:r>
          </a:p>
          <a:p>
            <a:r>
              <a:rPr lang="en-US" altLang="en-US" dirty="0" smtClean="0"/>
              <a:t>A search for patterns or rules (laws) for the behavior of all physical objects</a:t>
            </a:r>
          </a:p>
          <a:p>
            <a:endParaRPr lang="en-US" dirty="0"/>
          </a:p>
        </p:txBody>
      </p:sp>
      <p:sp>
        <p:nvSpPr>
          <p:cNvPr id="4" name="Slide Number Placeholder 3"/>
          <p:cNvSpPr>
            <a:spLocks noGrp="1"/>
          </p:cNvSpPr>
          <p:nvPr>
            <p:ph type="sldNum" sz="quarter" idx="12"/>
          </p:nvPr>
        </p:nvSpPr>
        <p:spPr/>
        <p:txBody>
          <a:bodyPr/>
          <a:lstStyle/>
          <a:p>
            <a:pPr>
              <a:defRPr/>
            </a:pPr>
            <a:fld id="{B49E560B-47F2-415C-B4AE-FEA7DA55187E}" type="slidenum">
              <a:rPr lang="en-US" smtClean="0"/>
              <a:pPr>
                <a:defRPr/>
              </a:pPr>
              <a:t>9</a:t>
            </a:fld>
            <a:endParaRPr lang="en-US"/>
          </a:p>
        </p:txBody>
      </p:sp>
    </p:spTree>
    <p:extLst>
      <p:ext uri="{BB962C8B-B14F-4D97-AF65-F5344CB8AC3E}">
        <p14:creationId xmlns:p14="http://schemas.microsoft.com/office/powerpoint/2010/main" val="2119503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TotalTime>
  <Words>738</Words>
  <Application>Microsoft Office PowerPoint</Application>
  <PresentationFormat>On-screen Show (4:3)</PresentationFormat>
  <Paragraphs>124</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Verdana</vt:lpstr>
      <vt:lpstr>Wingdings</vt:lpstr>
      <vt:lpstr>Default Design</vt:lpstr>
      <vt:lpstr>PHYS:1200:0001 (029:006)  Physics of Everyday Experience  Professor Robert Merlino  course webpage:  http://www.physics.uiowa.edu/~rmerlino/1200_F_14/index.html  this webpage can also be accessed from ICON </vt:lpstr>
      <vt:lpstr>PHYS:1200:0001 The Physics of Everyday Experience</vt:lpstr>
      <vt:lpstr>COURSE GOALS</vt:lpstr>
      <vt:lpstr>SOME OF THE QUESTIONS THAT WE WILL BE DISCUSS IN THIS COURSE</vt:lpstr>
      <vt:lpstr>PowerPoint Presentation</vt:lpstr>
      <vt:lpstr>PowerPoint Presentation</vt:lpstr>
      <vt:lpstr>PowerPoint Presentation</vt:lpstr>
      <vt:lpstr>What Physics isn’t</vt:lpstr>
      <vt:lpstr>What is Physics?</vt:lpstr>
      <vt:lpstr>What is the relation of Physics to the other sciences?</vt:lpstr>
      <vt:lpstr>Specialization in Science</vt:lpstr>
      <vt:lpstr>The Social Sciences</vt:lpstr>
      <vt:lpstr>Where do the laws of physics come from?</vt:lpstr>
      <vt:lpstr>How can I do well in this course?</vt:lpstr>
    </vt:vector>
  </TitlesOfParts>
  <Company>University of Iowa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29:006 – The Physics of Everyday Phenomena How Things Work  Science is a part of everyday life. In this course we will seek out science in the stuff around us. We will see that what seems like ‘magical’ effects can be understood with just a few basic principles. Things happen for a reason!</dc:title>
  <dc:creator>Robert L. Merlino</dc:creator>
  <cp:lastModifiedBy>Merlino, Robert L</cp:lastModifiedBy>
  <cp:revision>134</cp:revision>
  <cp:lastPrinted>2014-08-25T15:07:08Z</cp:lastPrinted>
  <dcterms:created xsi:type="dcterms:W3CDTF">2004-08-07T21:52:46Z</dcterms:created>
  <dcterms:modified xsi:type="dcterms:W3CDTF">2014-08-25T15:07:15Z</dcterms:modified>
</cp:coreProperties>
</file>