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g" ContentType="vide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82" r:id="rId2"/>
    <p:sldId id="279" r:id="rId3"/>
    <p:sldId id="283" r:id="rId4"/>
    <p:sldId id="256" r:id="rId5"/>
    <p:sldId id="257" r:id="rId6"/>
    <p:sldId id="258" r:id="rId7"/>
    <p:sldId id="277" r:id="rId8"/>
    <p:sldId id="259" r:id="rId9"/>
    <p:sldId id="260" r:id="rId10"/>
    <p:sldId id="278" r:id="rId11"/>
    <p:sldId id="273" r:id="rId12"/>
    <p:sldId id="261" r:id="rId13"/>
    <p:sldId id="284" r:id="rId14"/>
    <p:sldId id="285" r:id="rId15"/>
    <p:sldId id="272" r:id="rId16"/>
    <p:sldId id="271" r:id="rId17"/>
    <p:sldId id="264" r:id="rId18"/>
    <p:sldId id="263" r:id="rId19"/>
    <p:sldId id="266" r:id="rId20"/>
    <p:sldId id="274" r:id="rId21"/>
    <p:sldId id="275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  <a:srgbClr val="0000FF"/>
    <a:srgbClr val="3333FF"/>
    <a:srgbClr val="66FF33"/>
    <a:srgbClr val="9999FF"/>
    <a:srgbClr val="FF0000"/>
    <a:srgbClr val="FFFF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1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4B0D562-5437-4864-98F5-22C84333A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08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252688-FC38-4FF5-96C5-A4D204682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13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4C2CF1-8439-4FEE-8150-8131710E6A68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0686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8D8593-83B1-4B5E-993C-6D6D882696B0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6330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65F8AC-A112-4865-8F00-2CDA975B580B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946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829709-EE9D-4C93-9984-90A222A82C62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9795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93753A-4567-4649-8D71-6B38F5EB443A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5223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85849C-9910-4487-B5C6-B359520B4F9C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9689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475E93-77E5-4FF1-9E5A-D7B2A6B7A6D3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9157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C9391F-6C3B-4D8A-B3E9-63F9EC385F90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596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D7CF8F-54E1-4868-BCA1-7C5B1A4ED1B1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9520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237D4F-A14A-472B-86F0-2BE63D747F35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897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B661A-5759-4FB6-988F-6D2EBCC4D6D3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610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BCEA8C-9152-41EE-AA6B-68D5E309A742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353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9D8548-35F0-4FE7-9DDC-F7435C304133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539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EACFDC-F9CF-4F6F-AA87-4223C4810C5E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193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0FE515-73F0-47D3-843F-BD64E2663FDF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652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78C3A4-8C61-4932-B808-E13666A000BC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4325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FD52C4-E01D-47C0-9C09-3E8AE8F02264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5270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50AC25-F94E-4C6E-9A27-F8D2633F4D86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762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E93A-1806-40FF-BF5D-B9CA62436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6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1A095-C166-4B04-9FD8-B12AF13E3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6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D99D5-0049-42C9-9171-6EDAE1E3C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1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3A0CB-57E9-4231-8B50-0DBAEDF42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E09D5-16C0-4C1E-888B-364A37DE2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0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D800-E6EF-403B-9085-0D5908A02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7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1F744-A066-4001-BDB0-90A6029AF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347A7-46BD-4AF0-8692-2EA6768C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C5021-4C8E-47FC-B5EC-AEEC352B4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3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9E276-275B-4893-A38C-16BFC6FBB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80319-4B01-4411-9F85-D6C72B76E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2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76E7-1A84-49A0-BFEB-281D6FD35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4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2223F-55EA-4A00-B841-B1ECA4F0A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1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11EBE-F299-4693-AADD-00FD2D784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4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3E08E-89BD-4614-9DB3-255879195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FE913F-B1A8-4E07-8E14-E8056B9FF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621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u="sng" dirty="0" smtClean="0"/>
              <a:t>Review: motion with constant acceleration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1" y="1600200"/>
            <a:ext cx="8524874" cy="5038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a = 0 case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Wingdings" pitchFamily="2" charset="2"/>
              </a:rPr>
              <a:t>no acceleration  velocity is constant  v = v</a:t>
            </a:r>
            <a:r>
              <a:rPr lang="en-US" altLang="en-US" sz="2400" baseline="-25000" dirty="0">
                <a:sym typeface="Wingdings" pitchFamily="2" charset="2"/>
              </a:rPr>
              <a:t>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Wingdings" pitchFamily="2" charset="2"/>
              </a:rPr>
              <a:t>position vs. time      </a:t>
            </a:r>
            <a:r>
              <a:rPr lang="en-US" altLang="en-US" sz="2400" b="1" dirty="0" err="1">
                <a:sym typeface="Wingdings" pitchFamily="2" charset="2"/>
              </a:rPr>
              <a:t>x</a:t>
            </a:r>
            <a:r>
              <a:rPr lang="en-US" altLang="en-US" sz="2400" b="1" baseline="-25000" dirty="0" err="1">
                <a:sym typeface="Wingdings" pitchFamily="2" charset="2"/>
              </a:rPr>
              <a:t>f</a:t>
            </a:r>
            <a:r>
              <a:rPr lang="en-US" altLang="en-US" sz="2400" b="1" dirty="0">
                <a:sym typeface="Wingdings" pitchFamily="2" charset="2"/>
              </a:rPr>
              <a:t> = x </a:t>
            </a:r>
            <a:r>
              <a:rPr lang="en-US" altLang="en-US" sz="2400" b="1" baseline="-25000" dirty="0" err="1">
                <a:sym typeface="Wingdings" pitchFamily="2" charset="2"/>
              </a:rPr>
              <a:t>i</a:t>
            </a:r>
            <a:r>
              <a:rPr lang="en-US" altLang="en-US" sz="2400" b="1" dirty="0">
                <a:sym typeface="Wingdings" pitchFamily="2" charset="2"/>
              </a:rPr>
              <a:t> + v t,</a:t>
            </a:r>
            <a:r>
              <a:rPr lang="en-US" altLang="en-US" sz="2400" dirty="0">
                <a:sym typeface="Wingdings" pitchFamily="2" charset="2"/>
              </a:rPr>
              <a:t>    x</a:t>
            </a:r>
            <a:r>
              <a:rPr lang="en-US" altLang="en-US" sz="2400" baseline="-25000" dirty="0">
                <a:sym typeface="Wingdings" pitchFamily="2" charset="2"/>
              </a:rPr>
              <a:t>i</a:t>
            </a:r>
            <a:r>
              <a:rPr lang="en-US" altLang="en-US" sz="2400" dirty="0">
                <a:sym typeface="Wingdings" pitchFamily="2" charset="2"/>
              </a:rPr>
              <a:t> is the starting position</a:t>
            </a:r>
            <a:br>
              <a:rPr lang="en-US" altLang="en-US" sz="2400" dirty="0">
                <a:sym typeface="Wingdings" pitchFamily="2" charset="2"/>
              </a:rPr>
            </a:br>
            <a:endParaRPr lang="en-US" altLang="en-US" sz="2400" dirty="0">
              <a:sym typeface="Wingdings" pitchFamily="2" charset="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acceleration = a = constant</a:t>
            </a:r>
            <a:r>
              <a:rPr lang="en-US" altLang="en-US" sz="2400" dirty="0"/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velocity</a:t>
            </a:r>
            <a:r>
              <a:rPr lang="en-US" altLang="en-US" sz="2400" dirty="0">
                <a:sym typeface="Wingdings" pitchFamily="2" charset="2"/>
              </a:rPr>
              <a:t>  </a:t>
            </a:r>
            <a:r>
              <a:rPr lang="en-US" altLang="en-US" sz="2400" b="1" dirty="0" err="1">
                <a:sym typeface="Wingdings" pitchFamily="2" charset="2"/>
              </a:rPr>
              <a:t>v</a:t>
            </a:r>
            <a:r>
              <a:rPr lang="en-US" altLang="en-US" sz="2400" b="1" baseline="-25000" dirty="0" err="1">
                <a:sym typeface="Wingdings" pitchFamily="2" charset="2"/>
              </a:rPr>
              <a:t>f</a:t>
            </a:r>
            <a:r>
              <a:rPr lang="en-US" altLang="en-US" sz="2400" b="1" dirty="0">
                <a:sym typeface="Wingdings" pitchFamily="2" charset="2"/>
              </a:rPr>
              <a:t> = v</a:t>
            </a:r>
            <a:r>
              <a:rPr lang="en-US" altLang="en-US" sz="2400" b="1" baseline="-25000" dirty="0">
                <a:sym typeface="Wingdings" pitchFamily="2" charset="2"/>
              </a:rPr>
              <a:t>i</a:t>
            </a:r>
            <a:r>
              <a:rPr lang="en-US" altLang="en-US" sz="2400" b="1" dirty="0">
                <a:sym typeface="Wingdings" pitchFamily="2" charset="2"/>
              </a:rPr>
              <a:t> + a t,</a:t>
            </a:r>
            <a:r>
              <a:rPr lang="en-US" altLang="en-US" sz="2400" dirty="0">
                <a:sym typeface="Wingdings" pitchFamily="2" charset="2"/>
              </a:rPr>
              <a:t>  v</a:t>
            </a:r>
            <a:r>
              <a:rPr lang="en-US" altLang="en-US" sz="2400" baseline="-25000" dirty="0">
                <a:sym typeface="Wingdings" pitchFamily="2" charset="2"/>
              </a:rPr>
              <a:t>i</a:t>
            </a:r>
            <a:r>
              <a:rPr lang="en-US" altLang="en-US" sz="2400" dirty="0">
                <a:sym typeface="Wingdings" pitchFamily="2" charset="2"/>
              </a:rPr>
              <a:t> is the velocity at time t = 0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Wingdings" pitchFamily="2" charset="2"/>
              </a:rPr>
              <a:t>position if motion starts at </a:t>
            </a:r>
            <a:r>
              <a:rPr lang="en-US" altLang="en-US" sz="2400" b="1" dirty="0">
                <a:sym typeface="Wingdings" pitchFamily="2" charset="2"/>
              </a:rPr>
              <a:t>x</a:t>
            </a:r>
            <a:r>
              <a:rPr lang="en-US" altLang="en-US" sz="2400" b="1" baseline="-25000" dirty="0">
                <a:sym typeface="Wingdings" pitchFamily="2" charset="2"/>
              </a:rPr>
              <a:t>i</a:t>
            </a:r>
            <a:r>
              <a:rPr lang="en-US" altLang="en-US" sz="2400" b="1" dirty="0">
                <a:sym typeface="Wingdings" pitchFamily="2" charset="2"/>
              </a:rPr>
              <a:t> = 0</a:t>
            </a:r>
            <a:r>
              <a:rPr lang="en-US" altLang="en-US" sz="2400" dirty="0">
                <a:sym typeface="Wingdings" pitchFamily="2" charset="2"/>
              </a:rPr>
              <a:t>, with </a:t>
            </a:r>
            <a:r>
              <a:rPr lang="en-US" altLang="en-US" sz="2400" b="1" dirty="0">
                <a:sym typeface="Wingdings" pitchFamily="2" charset="2"/>
              </a:rPr>
              <a:t>v</a:t>
            </a:r>
            <a:r>
              <a:rPr lang="en-US" altLang="en-US" sz="2400" b="1" baseline="-25000" dirty="0">
                <a:sym typeface="Wingdings" pitchFamily="2" charset="2"/>
              </a:rPr>
              <a:t>i</a:t>
            </a:r>
            <a:r>
              <a:rPr lang="en-US" altLang="en-US" sz="2400" b="1" dirty="0">
                <a:sym typeface="Wingdings" pitchFamily="2" charset="2"/>
              </a:rPr>
              <a:t> = 0 </a:t>
            </a:r>
            <a:r>
              <a:rPr lang="en-US" altLang="en-US" sz="2400" dirty="0">
                <a:sym typeface="Wingdings" pitchFamily="2" charset="2"/>
              </a:rPr>
              <a:t>(</a:t>
            </a:r>
            <a:r>
              <a:rPr lang="en-US" altLang="en-US" sz="2400" i="1" dirty="0">
                <a:sym typeface="Wingdings" pitchFamily="2" charset="2"/>
              </a:rPr>
              <a:t>at rest</a:t>
            </a:r>
            <a:r>
              <a:rPr lang="en-US" altLang="en-US" sz="2400" dirty="0">
                <a:sym typeface="Wingdings" pitchFamily="2" charset="2"/>
              </a:rPr>
              <a:t>)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ym typeface="Wingdings" pitchFamily="2" charset="2"/>
              </a:rPr>
              <a:t>                  </a:t>
            </a:r>
            <a:r>
              <a:rPr lang="en-US" altLang="en-US" sz="2400" b="1" dirty="0">
                <a:sym typeface="Wingdings" pitchFamily="2" charset="2"/>
              </a:rPr>
              <a:t>x = ½ a t</a:t>
            </a:r>
            <a:r>
              <a:rPr lang="en-US" altLang="en-US" sz="2400" b="1" baseline="30000" dirty="0">
                <a:sym typeface="Wingdings" pitchFamily="2" charset="2"/>
              </a:rPr>
              <a:t>2</a:t>
            </a:r>
            <a:br>
              <a:rPr lang="en-US" altLang="en-US" sz="2400" b="1" baseline="30000" dirty="0">
                <a:sym typeface="Wingdings" pitchFamily="2" charset="2"/>
              </a:rPr>
            </a:br>
            <a:endParaRPr lang="en-US" altLang="en-US" sz="2400" b="1" baseline="30000" dirty="0">
              <a:sym typeface="Wingdings" pitchFamily="2" charset="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Wingdings" pitchFamily="2" charset="2"/>
              </a:rPr>
              <a:t>for problems in </a:t>
            </a:r>
            <a:r>
              <a:rPr lang="en-US" altLang="en-US" sz="2400" b="1" dirty="0">
                <a:sym typeface="Wingdings" pitchFamily="2" charset="2"/>
              </a:rPr>
              <a:t>free-fall </a:t>
            </a:r>
            <a:r>
              <a:rPr lang="en-US" altLang="en-US" sz="2400" dirty="0">
                <a:sym typeface="Wingdings" pitchFamily="2" charset="2"/>
              </a:rPr>
              <a:t>with </a:t>
            </a:r>
            <a:r>
              <a:rPr lang="en-US" altLang="en-US" sz="2400" b="1" dirty="0">
                <a:sym typeface="Wingdings" pitchFamily="2" charset="2"/>
              </a:rPr>
              <a:t>v</a:t>
            </a:r>
            <a:r>
              <a:rPr lang="en-US" altLang="en-US" sz="2400" b="1" baseline="-25000" dirty="0">
                <a:sym typeface="Wingdings" pitchFamily="2" charset="2"/>
              </a:rPr>
              <a:t>i </a:t>
            </a:r>
            <a:r>
              <a:rPr lang="en-US" altLang="en-US" sz="2400" b="1" dirty="0">
                <a:sym typeface="Wingdings" pitchFamily="2" charset="2"/>
              </a:rPr>
              <a:t> = 0</a:t>
            </a:r>
            <a:r>
              <a:rPr lang="en-US" altLang="en-US" sz="2400" dirty="0">
                <a:sym typeface="Wingdings" pitchFamily="2" charset="2"/>
              </a:rPr>
              <a:t>, then a = g (= 10 m/s</a:t>
            </a:r>
            <a:r>
              <a:rPr lang="en-US" altLang="en-US" sz="2400" baseline="30000" dirty="0">
                <a:sym typeface="Wingdings" pitchFamily="2" charset="2"/>
              </a:rPr>
              <a:t>2</a:t>
            </a:r>
            <a:r>
              <a:rPr lang="en-US" altLang="en-US" sz="2400" dirty="0">
                <a:sym typeface="Wingdings" pitchFamily="2" charset="2"/>
              </a:rPr>
              <a:t> )</a:t>
            </a:r>
            <a:br>
              <a:rPr lang="en-US" altLang="en-US" sz="2400" dirty="0">
                <a:sym typeface="Wingdings" pitchFamily="2" charset="2"/>
              </a:rPr>
            </a:br>
            <a:r>
              <a:rPr lang="en-US" altLang="en-US" sz="2400" dirty="0">
                <a:sym typeface="Wingdings" pitchFamily="2" charset="2"/>
              </a:rPr>
              <a:t>     </a:t>
            </a:r>
            <a:r>
              <a:rPr lang="en-US" altLang="en-US" sz="2400" b="1" dirty="0" err="1">
                <a:sym typeface="Wingdings" pitchFamily="2" charset="2"/>
              </a:rPr>
              <a:t>v</a:t>
            </a:r>
            <a:r>
              <a:rPr lang="en-US" altLang="en-US" sz="2400" b="1" baseline="-25000" dirty="0" err="1">
                <a:sym typeface="Wingdings" pitchFamily="2" charset="2"/>
              </a:rPr>
              <a:t>f</a:t>
            </a:r>
            <a:r>
              <a:rPr lang="en-US" altLang="en-US" sz="2400" b="1" dirty="0">
                <a:sym typeface="Wingdings" pitchFamily="2" charset="2"/>
              </a:rPr>
              <a:t> =  g t   </a:t>
            </a:r>
            <a:r>
              <a:rPr lang="en-US" altLang="en-US" sz="2400" dirty="0">
                <a:sym typeface="Wingdings" pitchFamily="2" charset="2"/>
              </a:rPr>
              <a:t>and   </a:t>
            </a:r>
            <a:r>
              <a:rPr lang="en-US" altLang="en-US" sz="2400" b="1" dirty="0" err="1">
                <a:sym typeface="Wingdings" pitchFamily="2" charset="2"/>
              </a:rPr>
              <a:t>y</a:t>
            </a:r>
            <a:r>
              <a:rPr lang="en-US" altLang="en-US" sz="2400" b="1" baseline="-25000" dirty="0" err="1">
                <a:sym typeface="Wingdings" pitchFamily="2" charset="2"/>
              </a:rPr>
              <a:t>f</a:t>
            </a:r>
            <a:r>
              <a:rPr lang="en-US" altLang="en-US" sz="2400" b="1" dirty="0">
                <a:sym typeface="Wingdings" pitchFamily="2" charset="2"/>
              </a:rPr>
              <a:t> = ½ g t</a:t>
            </a:r>
            <a:r>
              <a:rPr lang="en-US" altLang="en-US" sz="2400" b="1" baseline="30000" dirty="0">
                <a:sym typeface="Wingdings" pitchFamily="2" charset="2"/>
              </a:rPr>
              <a:t>2  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64482F-AEFC-4C18-B3E1-E4385D597A44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1052447" y="1054107"/>
            <a:ext cx="70391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FF0000"/>
                </a:solidFill>
              </a:rPr>
              <a:t>Acceleration:</a:t>
            </a:r>
            <a:r>
              <a:rPr lang="en-US" altLang="en-US" sz="2400" b="1" dirty="0">
                <a:solidFill>
                  <a:srgbClr val="FF0000"/>
                </a:solidFill>
              </a:rPr>
              <a:t>  change in velocity / time interval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4100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0000"/>
                </a:solidFill>
              </a:rPr>
              <a:t>Galileo’s inclined plane experiments</a:t>
            </a:r>
          </a:p>
        </p:txBody>
      </p:sp>
      <p:sp>
        <p:nvSpPr>
          <p:cNvPr id="93188" name="Freeform 4"/>
          <p:cNvSpPr>
            <a:spLocks/>
          </p:cNvSpPr>
          <p:nvPr/>
        </p:nvSpPr>
        <p:spPr bwMode="auto">
          <a:xfrm>
            <a:off x="122296" y="2592388"/>
            <a:ext cx="2932113" cy="1928812"/>
          </a:xfrm>
          <a:custGeom>
            <a:avLst/>
            <a:gdLst>
              <a:gd name="T0" fmla="*/ 0 w 1847"/>
              <a:gd name="T1" fmla="*/ 0 h 1215"/>
              <a:gd name="T2" fmla="*/ 2147483647 w 1847"/>
              <a:gd name="T3" fmla="*/ 0 h 1215"/>
              <a:gd name="T4" fmla="*/ 2147483647 w 1847"/>
              <a:gd name="T5" fmla="*/ 2147483647 h 1215"/>
              <a:gd name="T6" fmla="*/ 2147483647 w 1847"/>
              <a:gd name="T7" fmla="*/ 2147483647 h 12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47" h="1215">
                <a:moveTo>
                  <a:pt x="0" y="0"/>
                </a:moveTo>
                <a:lnTo>
                  <a:pt x="1265" y="0"/>
                </a:lnTo>
                <a:lnTo>
                  <a:pt x="1265" y="1215"/>
                </a:lnTo>
                <a:lnTo>
                  <a:pt x="1847" y="1215"/>
                </a:lnTo>
              </a:path>
            </a:pathLst>
          </a:custGeom>
          <a:noFill/>
          <a:ln w="76200" cmpd="sng">
            <a:pattFill prst="wdUpDiag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168275" y="1633538"/>
            <a:ext cx="1938338" cy="914400"/>
          </a:xfrm>
          <a:prstGeom prst="rtTriangl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257175" y="1489075"/>
            <a:ext cx="220663" cy="220663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367506" y="4968875"/>
            <a:ext cx="24416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93193" name="Freeform 9"/>
          <p:cNvSpPr>
            <a:spLocks/>
          </p:cNvSpPr>
          <p:nvPr/>
        </p:nvSpPr>
        <p:spPr bwMode="auto">
          <a:xfrm>
            <a:off x="2917825" y="2514600"/>
            <a:ext cx="3440113" cy="1928813"/>
          </a:xfrm>
          <a:custGeom>
            <a:avLst/>
            <a:gdLst>
              <a:gd name="T0" fmla="*/ 0 w 2167"/>
              <a:gd name="T1" fmla="*/ 0 h 1215"/>
              <a:gd name="T2" fmla="*/ 2147483647 w 2167"/>
              <a:gd name="T3" fmla="*/ 0 h 1215"/>
              <a:gd name="T4" fmla="*/ 2147483647 w 2167"/>
              <a:gd name="T5" fmla="*/ 2147483647 h 1215"/>
              <a:gd name="T6" fmla="*/ 2147483647 w 2167"/>
              <a:gd name="T7" fmla="*/ 2147483647 h 12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7" h="1215">
                <a:moveTo>
                  <a:pt x="0" y="0"/>
                </a:moveTo>
                <a:lnTo>
                  <a:pt x="1265" y="0"/>
                </a:lnTo>
                <a:lnTo>
                  <a:pt x="1265" y="1215"/>
                </a:lnTo>
                <a:lnTo>
                  <a:pt x="2167" y="1204"/>
                </a:lnTo>
              </a:path>
            </a:pathLst>
          </a:custGeom>
          <a:noFill/>
          <a:ln w="76200" cmpd="sng">
            <a:pattFill prst="wdUpDiag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auto">
          <a:xfrm>
            <a:off x="3117850" y="1555750"/>
            <a:ext cx="1938338" cy="914400"/>
          </a:xfrm>
          <a:prstGeom prst="rtTriangl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3944938" y="1774825"/>
            <a:ext cx="220662" cy="220663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6" name="Freeform 12"/>
          <p:cNvSpPr>
            <a:spLocks/>
          </p:cNvSpPr>
          <p:nvPr/>
        </p:nvSpPr>
        <p:spPr bwMode="auto">
          <a:xfrm>
            <a:off x="5505450" y="2524125"/>
            <a:ext cx="3551238" cy="1928813"/>
          </a:xfrm>
          <a:custGeom>
            <a:avLst/>
            <a:gdLst>
              <a:gd name="T0" fmla="*/ 0 w 2237"/>
              <a:gd name="T1" fmla="*/ 0 h 1215"/>
              <a:gd name="T2" fmla="*/ 2147483647 w 2237"/>
              <a:gd name="T3" fmla="*/ 0 h 1215"/>
              <a:gd name="T4" fmla="*/ 2147483647 w 2237"/>
              <a:gd name="T5" fmla="*/ 2147483647 h 1215"/>
              <a:gd name="T6" fmla="*/ 2147483647 w 2237"/>
              <a:gd name="T7" fmla="*/ 2147483647 h 12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37" h="1215">
                <a:moveTo>
                  <a:pt x="0" y="0"/>
                </a:moveTo>
                <a:lnTo>
                  <a:pt x="1265" y="0"/>
                </a:lnTo>
                <a:lnTo>
                  <a:pt x="1265" y="1215"/>
                </a:lnTo>
                <a:lnTo>
                  <a:pt x="2237" y="1195"/>
                </a:lnTo>
              </a:path>
            </a:pathLst>
          </a:custGeom>
          <a:noFill/>
          <a:ln w="76200" cmpd="sng">
            <a:pattFill prst="wdUpDiag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7" name="AutoShape 13"/>
          <p:cNvSpPr>
            <a:spLocks noChangeArrowheads="1"/>
          </p:cNvSpPr>
          <p:nvPr/>
        </p:nvSpPr>
        <p:spPr bwMode="auto">
          <a:xfrm>
            <a:off x="5705475" y="1565275"/>
            <a:ext cx="1938338" cy="914400"/>
          </a:xfrm>
          <a:prstGeom prst="rtTriangl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5794375" y="1420813"/>
            <a:ext cx="220663" cy="220662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5505450" y="5146674"/>
            <a:ext cx="30572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600" b="1" dirty="0" smtClean="0">
                <a:solidFill>
                  <a:srgbClr val="FF0000"/>
                </a:solidFill>
              </a:rPr>
              <a:t>YES!</a:t>
            </a:r>
            <a:endParaRPr lang="en-US" altLang="en-US" sz="9600" b="1" dirty="0">
              <a:solidFill>
                <a:srgbClr val="FF0000"/>
              </a:solidFill>
            </a:endParaRPr>
          </a:p>
        </p:txBody>
      </p:sp>
      <p:grpSp>
        <p:nvGrpSpPr>
          <p:cNvPr id="93203" name="Group 19"/>
          <p:cNvGrpSpPr>
            <a:grpSpLocks/>
          </p:cNvGrpSpPr>
          <p:nvPr/>
        </p:nvGrpSpPr>
        <p:grpSpPr bwMode="auto">
          <a:xfrm>
            <a:off x="7645400" y="2466975"/>
            <a:ext cx="838200" cy="447675"/>
            <a:chOff x="2178" y="2544"/>
            <a:chExt cx="528" cy="282"/>
          </a:xfrm>
        </p:grpSpPr>
        <p:sp>
          <p:nvSpPr>
            <p:cNvPr id="11283" name="Line 16"/>
            <p:cNvSpPr>
              <a:spLocks noChangeShapeType="1"/>
            </p:cNvSpPr>
            <p:nvPr/>
          </p:nvSpPr>
          <p:spPr bwMode="auto">
            <a:xfrm>
              <a:off x="2178" y="2544"/>
              <a:ext cx="528" cy="262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17"/>
            <p:cNvSpPr>
              <a:spLocks noChangeShapeType="1"/>
            </p:cNvSpPr>
            <p:nvPr/>
          </p:nvSpPr>
          <p:spPr bwMode="auto">
            <a:xfrm>
              <a:off x="2178" y="2550"/>
              <a:ext cx="0" cy="2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8"/>
            <p:cNvSpPr>
              <a:spLocks noChangeShapeType="1"/>
            </p:cNvSpPr>
            <p:nvPr/>
          </p:nvSpPr>
          <p:spPr bwMode="auto">
            <a:xfrm>
              <a:off x="2178" y="2826"/>
              <a:ext cx="49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8388" y="6538535"/>
            <a:ext cx="455612" cy="29331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9245E1-B8ED-4F4B-88AA-65DAF693D5AE}" type="slidenum">
              <a:rPr lang="en-US" altLang="en-US" smtClean="0"/>
              <a:pPr eaLnBrk="1" hangingPunct="1"/>
              <a:t>10</a:t>
            </a:fld>
            <a:endParaRPr lang="en-US" altLang="en-US" dirty="0" smtClean="0"/>
          </a:p>
        </p:txBody>
      </p:sp>
      <p:sp>
        <p:nvSpPr>
          <p:cNvPr id="2" name="Left Brace 1"/>
          <p:cNvSpPr/>
          <p:nvPr/>
        </p:nvSpPr>
        <p:spPr>
          <a:xfrm rot="16200000">
            <a:off x="6536134" y="2735658"/>
            <a:ext cx="547687" cy="4318794"/>
          </a:xfrm>
          <a:prstGeom prst="leftBrace">
            <a:avLst>
              <a:gd name="adj1" fmla="val 43116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59350" y="4527550"/>
            <a:ext cx="835025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493000" y="4527550"/>
            <a:ext cx="1476375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&quot;No&quot; Symbol 2"/>
          <p:cNvSpPr/>
          <p:nvPr/>
        </p:nvSpPr>
        <p:spPr>
          <a:xfrm>
            <a:off x="168274" y="1420813"/>
            <a:ext cx="2640925" cy="2640925"/>
          </a:xfrm>
          <a:prstGeom prst="noSmoking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8.09623E-8 L 0.20348 0.13717 L 0.20348 0.4038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20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8758E-6 C 0.04045 0.02429 0.08108 0.04858 0.1 0.06084 C 0.11892 0.0731 0.10347 0.05459 0.11337 0.07379 C 0.12326 0.09299 0.14757 0.12977 0.1592 0.1765 C 0.17083 0.22322 0.17691 0.28892 0.18316 0.35461 " pathEditMode="relative" ptsTypes="aaaaA">
                                      <p:cBhvr>
                                        <p:cTn id="55" dur="2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0222E-6 C 0.03767 0.02151 0.07535 0.04325 0.10972 0.0643 C 0.1441 0.08535 0.18403 0.11126 0.20608 0.12699 C 0.22812 0.14272 0.23229 0.14665 0.24219 0.15891 C 0.25208 0.17117 0.24965 0.15822 0.2651 0.20078 C 0.28056 0.24334 0.32326 0.37867 0.33507 0.41429 " pathEditMode="relative" rAng="0" ptsTypes="aaaaaA">
                                      <p:cBhvr>
                                        <p:cTn id="59" dur="2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20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  <p:bldP spid="93190" grpId="0" animBg="1"/>
      <p:bldP spid="93191" grpId="0" animBg="1"/>
      <p:bldP spid="93191" grpId="1" animBg="1"/>
      <p:bldP spid="93192" grpId="0"/>
      <p:bldP spid="93193" grpId="0" animBg="1"/>
      <p:bldP spid="93194" grpId="0" animBg="1"/>
      <p:bldP spid="93195" grpId="0" animBg="1"/>
      <p:bldP spid="93195" grpId="1" animBg="1"/>
      <p:bldP spid="93196" grpId="0" animBg="1"/>
      <p:bldP spid="93197" grpId="0" animBg="1"/>
      <p:bldP spid="93198" grpId="0" animBg="1"/>
      <p:bldP spid="93198" grpId="1" animBg="1"/>
      <p:bldP spid="93199" grpId="0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Cj0121149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" y="3754438"/>
            <a:ext cx="1985963" cy="237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460" name="Group 20"/>
          <p:cNvGrpSpPr>
            <a:grpSpLocks/>
          </p:cNvGrpSpPr>
          <p:nvPr/>
        </p:nvGrpSpPr>
        <p:grpSpPr bwMode="auto">
          <a:xfrm>
            <a:off x="2070100" y="2536825"/>
            <a:ext cx="5995988" cy="1724025"/>
            <a:chOff x="1304" y="1598"/>
            <a:chExt cx="3777" cy="1086"/>
          </a:xfrm>
        </p:grpSpPr>
        <p:sp>
          <p:nvSpPr>
            <p:cNvPr id="12299" name="Arc 12"/>
            <p:cNvSpPr>
              <a:spLocks/>
            </p:cNvSpPr>
            <p:nvPr/>
          </p:nvSpPr>
          <p:spPr bwMode="auto">
            <a:xfrm rot="-1086806">
              <a:off x="1304" y="1843"/>
              <a:ext cx="3777" cy="723"/>
            </a:xfrm>
            <a:custGeom>
              <a:avLst/>
              <a:gdLst>
                <a:gd name="T0" fmla="*/ 0 w 22670"/>
                <a:gd name="T1" fmla="*/ 0 h 21600"/>
                <a:gd name="T2" fmla="*/ 105 w 22670"/>
                <a:gd name="T3" fmla="*/ 0 h 21600"/>
                <a:gd name="T4" fmla="*/ 32 w 2267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70" h="21600" fill="none" extrusionOk="0">
                  <a:moveTo>
                    <a:pt x="-1" y="1162"/>
                  </a:moveTo>
                  <a:cubicBezTo>
                    <a:pt x="2250" y="392"/>
                    <a:pt x="4613" y="-1"/>
                    <a:pt x="6992" y="0"/>
                  </a:cubicBezTo>
                  <a:cubicBezTo>
                    <a:pt x="12921" y="0"/>
                    <a:pt x="18591" y="2437"/>
                    <a:pt x="22670" y="6741"/>
                  </a:cubicBezTo>
                </a:path>
                <a:path w="22670" h="21600" stroke="0" extrusionOk="0">
                  <a:moveTo>
                    <a:pt x="-1" y="1162"/>
                  </a:moveTo>
                  <a:cubicBezTo>
                    <a:pt x="2250" y="392"/>
                    <a:pt x="4613" y="-1"/>
                    <a:pt x="6992" y="0"/>
                  </a:cubicBezTo>
                  <a:cubicBezTo>
                    <a:pt x="12921" y="0"/>
                    <a:pt x="18591" y="2437"/>
                    <a:pt x="22670" y="6741"/>
                  </a:cubicBezTo>
                  <a:lnTo>
                    <a:pt x="6992" y="21600"/>
                  </a:lnTo>
                  <a:lnTo>
                    <a:pt x="-1" y="116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AutoShape 13"/>
            <p:cNvSpPr>
              <a:spLocks noChangeArrowheads="1"/>
            </p:cNvSpPr>
            <p:nvPr/>
          </p:nvSpPr>
          <p:spPr bwMode="auto">
            <a:xfrm>
              <a:off x="2440" y="2128"/>
              <a:ext cx="107" cy="556"/>
            </a:xfrm>
            <a:prstGeom prst="downArrow">
              <a:avLst>
                <a:gd name="adj1" fmla="val 50000"/>
                <a:gd name="adj2" fmla="val 129907"/>
              </a:avLst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1" name="Oval 14"/>
            <p:cNvSpPr>
              <a:spLocks noChangeArrowheads="1"/>
            </p:cNvSpPr>
            <p:nvPr/>
          </p:nvSpPr>
          <p:spPr bwMode="auto">
            <a:xfrm>
              <a:off x="2460" y="1992"/>
              <a:ext cx="78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2" name="Oval 15"/>
            <p:cNvSpPr>
              <a:spLocks noChangeArrowheads="1"/>
            </p:cNvSpPr>
            <p:nvPr/>
          </p:nvSpPr>
          <p:spPr bwMode="auto">
            <a:xfrm>
              <a:off x="3171" y="1795"/>
              <a:ext cx="78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3" name="Oval 16"/>
            <p:cNvSpPr>
              <a:spLocks noChangeArrowheads="1"/>
            </p:cNvSpPr>
            <p:nvPr/>
          </p:nvSpPr>
          <p:spPr bwMode="auto">
            <a:xfrm>
              <a:off x="3882" y="1598"/>
              <a:ext cx="78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4" name="AutoShape 17"/>
            <p:cNvSpPr>
              <a:spLocks noChangeArrowheads="1"/>
            </p:cNvSpPr>
            <p:nvPr/>
          </p:nvSpPr>
          <p:spPr bwMode="auto">
            <a:xfrm>
              <a:off x="3200" y="1970"/>
              <a:ext cx="107" cy="556"/>
            </a:xfrm>
            <a:prstGeom prst="downArrow">
              <a:avLst>
                <a:gd name="adj1" fmla="val 50000"/>
                <a:gd name="adj2" fmla="val 129907"/>
              </a:avLst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5" name="AutoShape 18"/>
            <p:cNvSpPr>
              <a:spLocks noChangeArrowheads="1"/>
            </p:cNvSpPr>
            <p:nvPr/>
          </p:nvSpPr>
          <p:spPr bwMode="auto">
            <a:xfrm>
              <a:off x="3911" y="1812"/>
              <a:ext cx="107" cy="556"/>
            </a:xfrm>
            <a:prstGeom prst="downArrow">
              <a:avLst>
                <a:gd name="adj1" fmla="val 50000"/>
                <a:gd name="adj2" fmla="val 129907"/>
              </a:avLst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2247900" y="4364038"/>
            <a:ext cx="640873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/>
              <a:t>In the absence of gravity a bullet </a:t>
            </a:r>
          </a:p>
          <a:p>
            <a:pPr eaLnBrk="1" hangingPunct="1"/>
            <a:r>
              <a:rPr lang="en-US" altLang="en-US" sz="3200"/>
              <a:t>would follow a straight line forever.</a:t>
            </a:r>
          </a:p>
          <a:p>
            <a:pPr eaLnBrk="1" hangingPunct="1"/>
            <a:r>
              <a:rPr lang="en-US" altLang="en-US" sz="3200"/>
              <a:t>With gravity it </a:t>
            </a:r>
            <a:r>
              <a:rPr lang="en-US" altLang="en-US" sz="3200" b="1"/>
              <a:t>FALLS AWAY</a:t>
            </a:r>
            <a:r>
              <a:rPr lang="en-US" altLang="en-US" sz="3200"/>
              <a:t> from</a:t>
            </a:r>
          </a:p>
          <a:p>
            <a:pPr eaLnBrk="1" hangingPunct="1"/>
            <a:r>
              <a:rPr lang="en-US" altLang="en-US" sz="3200"/>
              <a:t>that straight line!</a:t>
            </a:r>
          </a:p>
        </p:txBody>
      </p:sp>
      <p:grpSp>
        <p:nvGrpSpPr>
          <p:cNvPr id="12293" name="Group 23"/>
          <p:cNvGrpSpPr>
            <a:grpSpLocks/>
          </p:cNvGrpSpPr>
          <p:nvPr/>
        </p:nvGrpSpPr>
        <p:grpSpPr bwMode="auto">
          <a:xfrm>
            <a:off x="7820025" y="215900"/>
            <a:ext cx="601663" cy="990600"/>
            <a:chOff x="4926" y="136"/>
            <a:chExt cx="379" cy="624"/>
          </a:xfrm>
        </p:grpSpPr>
        <p:sp>
          <p:nvSpPr>
            <p:cNvPr id="12297" name="Oval 21"/>
            <p:cNvSpPr>
              <a:spLocks noChangeArrowheads="1"/>
            </p:cNvSpPr>
            <p:nvPr/>
          </p:nvSpPr>
          <p:spPr bwMode="auto">
            <a:xfrm rot="-935137">
              <a:off x="4926" y="136"/>
              <a:ext cx="379" cy="624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8" name="Oval 22"/>
            <p:cNvSpPr>
              <a:spLocks noChangeArrowheads="1"/>
            </p:cNvSpPr>
            <p:nvPr/>
          </p:nvSpPr>
          <p:spPr bwMode="auto">
            <a:xfrm rot="-1401672">
              <a:off x="4994" y="311"/>
              <a:ext cx="204" cy="277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1451" name="Line 11"/>
          <p:cNvSpPr>
            <a:spLocks noChangeShapeType="1"/>
          </p:cNvSpPr>
          <p:nvPr/>
        </p:nvSpPr>
        <p:spPr bwMode="auto">
          <a:xfrm flipV="1">
            <a:off x="1781175" y="711200"/>
            <a:ext cx="6335713" cy="3349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24"/>
          <p:cNvSpPr txBox="1">
            <a:spLocks noChangeArrowheads="1"/>
          </p:cNvSpPr>
          <p:nvPr/>
        </p:nvSpPr>
        <p:spPr bwMode="auto">
          <a:xfrm>
            <a:off x="427038" y="307973"/>
            <a:ext cx="46069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u="sng" dirty="0"/>
              <a:t>Target practice</a:t>
            </a:r>
          </a:p>
        </p:txBody>
      </p:sp>
      <p:sp>
        <p:nvSpPr>
          <p:cNvPr id="122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7BF43B-D385-4212-9037-97BD889EFDF6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9" grpId="0"/>
      <p:bldP spid="614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title"/>
          </p:nvPr>
        </p:nvSpPr>
        <p:spPr>
          <a:xfrm>
            <a:off x="409626" y="290513"/>
            <a:ext cx="8229600" cy="911225"/>
          </a:xfrm>
        </p:spPr>
        <p:txBody>
          <a:bodyPr/>
          <a:lstStyle/>
          <a:p>
            <a:pPr eaLnBrk="1" hangingPunct="1"/>
            <a:r>
              <a:rPr lang="en-US" altLang="en-US" sz="4000" u="sng" dirty="0" smtClean="0"/>
              <a:t>Hitting the target – aim high, not directly at the target</a:t>
            </a:r>
          </a:p>
        </p:txBody>
      </p:sp>
      <p:pic>
        <p:nvPicPr>
          <p:cNvPr id="23563" name="Picture 11" descr="hog_zczg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365375"/>
            <a:ext cx="2120900" cy="1619250"/>
          </a:xfrm>
        </p:spPr>
      </p:pic>
      <p:grpSp>
        <p:nvGrpSpPr>
          <p:cNvPr id="23576" name="Group 24"/>
          <p:cNvGrpSpPr>
            <a:grpSpLocks/>
          </p:cNvGrpSpPr>
          <p:nvPr/>
        </p:nvGrpSpPr>
        <p:grpSpPr bwMode="auto">
          <a:xfrm>
            <a:off x="6815138" y="4108450"/>
            <a:ext cx="831850" cy="1852613"/>
            <a:chOff x="3725" y="1526"/>
            <a:chExt cx="524" cy="1167"/>
          </a:xfrm>
        </p:grpSpPr>
        <p:sp>
          <p:nvSpPr>
            <p:cNvPr id="13330" name="Oval 25"/>
            <p:cNvSpPr>
              <a:spLocks noChangeArrowheads="1"/>
            </p:cNvSpPr>
            <p:nvPr/>
          </p:nvSpPr>
          <p:spPr bwMode="auto">
            <a:xfrm>
              <a:off x="3725" y="1526"/>
              <a:ext cx="524" cy="11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1" name="Oval 26"/>
            <p:cNvSpPr>
              <a:spLocks noChangeArrowheads="1"/>
            </p:cNvSpPr>
            <p:nvPr/>
          </p:nvSpPr>
          <p:spPr bwMode="auto">
            <a:xfrm>
              <a:off x="3819" y="1728"/>
              <a:ext cx="337" cy="76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2" name="Oval 27"/>
            <p:cNvSpPr>
              <a:spLocks noChangeArrowheads="1"/>
            </p:cNvSpPr>
            <p:nvPr/>
          </p:nvSpPr>
          <p:spPr bwMode="auto">
            <a:xfrm>
              <a:off x="3912" y="1923"/>
              <a:ext cx="150" cy="3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23575" name="Picture 23" descr="hog_zczg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1021">
            <a:off x="555625" y="4762500"/>
            <a:ext cx="21209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2052638" y="5059363"/>
            <a:ext cx="50831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2252663" y="4587875"/>
            <a:ext cx="4906962" cy="411163"/>
          </a:xfrm>
          <a:custGeom>
            <a:avLst/>
            <a:gdLst>
              <a:gd name="T0" fmla="*/ 2147483647 w 2246"/>
              <a:gd name="T1" fmla="*/ 2147483647 h 259"/>
              <a:gd name="T2" fmla="*/ 2147483647 w 2246"/>
              <a:gd name="T3" fmla="*/ 2147483647 h 259"/>
              <a:gd name="T4" fmla="*/ 2147483647 w 2246"/>
              <a:gd name="T5" fmla="*/ 2147483647 h 259"/>
              <a:gd name="T6" fmla="*/ 2147483647 w 2246"/>
              <a:gd name="T7" fmla="*/ 2147483647 h 259"/>
              <a:gd name="T8" fmla="*/ 2147483647 w 2246"/>
              <a:gd name="T9" fmla="*/ 2147483647 h 259"/>
              <a:gd name="T10" fmla="*/ 2147483647 w 2246"/>
              <a:gd name="T11" fmla="*/ 2147483647 h 259"/>
              <a:gd name="T12" fmla="*/ 2147483647 w 2246"/>
              <a:gd name="T13" fmla="*/ 2147483647 h 2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46" h="259">
                <a:moveTo>
                  <a:pt x="10" y="244"/>
                </a:moveTo>
                <a:cubicBezTo>
                  <a:pt x="5" y="244"/>
                  <a:pt x="0" y="244"/>
                  <a:pt x="92" y="214"/>
                </a:cubicBezTo>
                <a:cubicBezTo>
                  <a:pt x="184" y="184"/>
                  <a:pt x="391" y="100"/>
                  <a:pt x="563" y="65"/>
                </a:cubicBezTo>
                <a:cubicBezTo>
                  <a:pt x="735" y="30"/>
                  <a:pt x="952" y="10"/>
                  <a:pt x="1124" y="5"/>
                </a:cubicBezTo>
                <a:cubicBezTo>
                  <a:pt x="1296" y="0"/>
                  <a:pt x="1463" y="15"/>
                  <a:pt x="1595" y="35"/>
                </a:cubicBezTo>
                <a:cubicBezTo>
                  <a:pt x="1727" y="55"/>
                  <a:pt x="1808" y="88"/>
                  <a:pt x="1917" y="125"/>
                </a:cubicBezTo>
                <a:cubicBezTo>
                  <a:pt x="2026" y="162"/>
                  <a:pt x="2136" y="210"/>
                  <a:pt x="2246" y="259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87" name="Group 35"/>
          <p:cNvGrpSpPr>
            <a:grpSpLocks/>
          </p:cNvGrpSpPr>
          <p:nvPr/>
        </p:nvGrpSpPr>
        <p:grpSpPr bwMode="auto">
          <a:xfrm>
            <a:off x="1900238" y="1792288"/>
            <a:ext cx="5607050" cy="1852612"/>
            <a:chOff x="1197" y="1129"/>
            <a:chExt cx="3532" cy="1167"/>
          </a:xfrm>
        </p:grpSpPr>
        <p:grpSp>
          <p:nvGrpSpPr>
            <p:cNvPr id="13325" name="Group 33"/>
            <p:cNvGrpSpPr>
              <a:grpSpLocks/>
            </p:cNvGrpSpPr>
            <p:nvPr/>
          </p:nvGrpSpPr>
          <p:grpSpPr bwMode="auto">
            <a:xfrm>
              <a:off x="4205" y="1129"/>
              <a:ext cx="524" cy="1167"/>
              <a:chOff x="4205" y="1122"/>
              <a:chExt cx="524" cy="1167"/>
            </a:xfrm>
          </p:grpSpPr>
          <p:sp>
            <p:nvSpPr>
              <p:cNvPr id="13327" name="Oval 13"/>
              <p:cNvSpPr>
                <a:spLocks noChangeArrowheads="1"/>
              </p:cNvSpPr>
              <p:nvPr/>
            </p:nvSpPr>
            <p:spPr bwMode="auto">
              <a:xfrm>
                <a:off x="4205" y="1122"/>
                <a:ext cx="524" cy="11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28" name="Oval 14"/>
              <p:cNvSpPr>
                <a:spLocks noChangeArrowheads="1"/>
              </p:cNvSpPr>
              <p:nvPr/>
            </p:nvSpPr>
            <p:spPr bwMode="auto">
              <a:xfrm>
                <a:off x="4299" y="1324"/>
                <a:ext cx="337" cy="763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29" name="Oval 15"/>
              <p:cNvSpPr>
                <a:spLocks noChangeArrowheads="1"/>
              </p:cNvSpPr>
              <p:nvPr/>
            </p:nvSpPr>
            <p:spPr bwMode="auto">
              <a:xfrm>
                <a:off x="4392" y="1519"/>
                <a:ext cx="150" cy="3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26" name="Line 17"/>
            <p:cNvSpPr>
              <a:spLocks noChangeShapeType="1"/>
            </p:cNvSpPr>
            <p:nvPr/>
          </p:nvSpPr>
          <p:spPr bwMode="auto">
            <a:xfrm>
              <a:off x="1197" y="1728"/>
              <a:ext cx="3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2078038" y="2708275"/>
            <a:ext cx="236537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2063750" y="4986338"/>
            <a:ext cx="236538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4" name="Freeform 22"/>
          <p:cNvSpPr>
            <a:spLocks/>
          </p:cNvSpPr>
          <p:nvPr/>
        </p:nvSpPr>
        <p:spPr bwMode="auto">
          <a:xfrm>
            <a:off x="1096963" y="2732088"/>
            <a:ext cx="6026150" cy="322262"/>
          </a:xfrm>
          <a:custGeom>
            <a:avLst/>
            <a:gdLst>
              <a:gd name="T0" fmla="*/ 2147483647 w 2548"/>
              <a:gd name="T1" fmla="*/ 2147483647 h 396"/>
              <a:gd name="T2" fmla="*/ 2147483647 w 2548"/>
              <a:gd name="T3" fmla="*/ 2147483647 h 396"/>
              <a:gd name="T4" fmla="*/ 2147483647 w 2548"/>
              <a:gd name="T5" fmla="*/ 2147483647 h 396"/>
              <a:gd name="T6" fmla="*/ 2147483647 w 2548"/>
              <a:gd name="T7" fmla="*/ 2147483647 h 396"/>
              <a:gd name="T8" fmla="*/ 2147483647 w 2548"/>
              <a:gd name="T9" fmla="*/ 2147483647 h 396"/>
              <a:gd name="T10" fmla="*/ 2147483647 w 2548"/>
              <a:gd name="T11" fmla="*/ 2147483647 h 396"/>
              <a:gd name="T12" fmla="*/ 2147483647 w 2548"/>
              <a:gd name="T13" fmla="*/ 2147483647 h 3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48" h="396">
                <a:moveTo>
                  <a:pt x="35" y="7"/>
                </a:moveTo>
                <a:cubicBezTo>
                  <a:pt x="17" y="7"/>
                  <a:pt x="0" y="7"/>
                  <a:pt x="87" y="7"/>
                </a:cubicBezTo>
                <a:cubicBezTo>
                  <a:pt x="174" y="7"/>
                  <a:pt x="402" y="0"/>
                  <a:pt x="559" y="7"/>
                </a:cubicBezTo>
                <a:cubicBezTo>
                  <a:pt x="716" y="14"/>
                  <a:pt x="878" y="32"/>
                  <a:pt x="1030" y="52"/>
                </a:cubicBezTo>
                <a:cubicBezTo>
                  <a:pt x="1182" y="72"/>
                  <a:pt x="1287" y="90"/>
                  <a:pt x="1471" y="127"/>
                </a:cubicBezTo>
                <a:cubicBezTo>
                  <a:pt x="1655" y="164"/>
                  <a:pt x="1958" y="232"/>
                  <a:pt x="2137" y="277"/>
                </a:cubicBezTo>
                <a:cubicBezTo>
                  <a:pt x="2316" y="322"/>
                  <a:pt x="2432" y="359"/>
                  <a:pt x="2548" y="3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2947A7-D46E-431F-A066-B9C1D922F8DE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9768E-6 C 0.01823 0.0058 0.0375 -0.00069 0.05573 0.0051 C 0.06355 0.00441 0.07136 0.00163 0.07917 0.00163 C 0.09098 0.00163 0.10365 0.00487 0.11546 0.00696 C 0.16441 0.00209 0.21233 0.00835 0.26094 0.01205 C 0.27848 0.02017 0.3375 0.01878 0.34792 0.01901 C 0.36563 0.02735 0.38785 0.02411 0.40643 0.02596 C 0.43785 0.03708 0.48299 0.03222 0.51025 0.03291 C 0.51632 0.035 0.51372 0.03477 0.51806 0.03477 " pathEditMode="relative" rAng="0" ptsTypes="ffffffffA">
                                      <p:cBhvr>
                                        <p:cTn id="18" dur="2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180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-0.00973 C 0.01858 -0.01065 0.02726 -0.01158 0.03281 -0.0132 C 0.04618 -0.01691 0.05816 -0.02456 0.07188 -0.0271 C 0.08542 -0.03313 0.09497 -0.03591 0.10955 -0.03753 C 0.11215 -0.03869 0.11476 -0.03985 0.11736 -0.04101 C 0.12361 -0.04379 0.13681 -0.04448 0.13681 -0.04448 C 0.15104 -0.05074 0.16007 -0.05027 0.17709 -0.05143 C 0.19271 -0.05421 0.20799 -0.05676 0.22379 -0.05838 C 0.24861 -0.06603 0.27084 -0.06093 0.29774 -0.06 C 0.32431 -0.06278 0.35052 -0.06093 0.37709 -0.05838 C 0.38906 -0.05421 0.40087 -0.05282 0.41337 -0.05143 C 0.42413 -0.04657 0.43455 -0.04332 0.44584 -0.04101 C 0.46875 -0.03035 0.49271 -0.0234 0.51597 -0.01506 C 0.52379 -0.01228 0.5316 -0.0081 0.53941 -0.00463 C 0.54827 -0.00069 0.53785 -0.00532 0.54722 0.0007 C 0.54844 0.00139 0.55104 0.00232 0.55104 0.00232 " pathEditMode="relative" ptsTypes="fffffffffffffffA">
                                      <p:cBhvr>
                                        <p:cTn id="36" dur="2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0" grpId="0" animBg="1"/>
      <p:bldP spid="23581" grpId="0" animBg="1"/>
      <p:bldP spid="23582" grpId="0" animBg="1"/>
      <p:bldP spid="23582" grpId="1" animBg="1"/>
      <p:bldP spid="23583" grpId="0" animBg="1"/>
      <p:bldP spid="23583" grpId="1" animBg="1"/>
      <p:bldP spid="235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920489"/>
            <a:ext cx="8229600" cy="2752077"/>
          </a:xfrm>
        </p:spPr>
        <p:txBody>
          <a:bodyPr/>
          <a:lstStyle/>
          <a:p>
            <a:r>
              <a:rPr lang="en-US" sz="6000" dirty="0" smtClean="0"/>
              <a:t>Sports without</a:t>
            </a:r>
            <a:r>
              <a:rPr lang="en-US" sz="6000" dirty="0"/>
              <a:t> </a:t>
            </a:r>
            <a:r>
              <a:rPr lang="en-US" sz="6000" dirty="0" smtClean="0"/>
              <a:t>gravity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076E7-1A84-49A0-BFEB-281D6FD355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122" name="Picture 2" descr="Space 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47" y="4154749"/>
            <a:ext cx="59817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4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25" y="78100"/>
            <a:ext cx="8229600" cy="862934"/>
          </a:xfrm>
        </p:spPr>
        <p:txBody>
          <a:bodyPr/>
          <a:lstStyle/>
          <a:p>
            <a:r>
              <a:rPr lang="en-US" u="sng" dirty="0" smtClean="0"/>
              <a:t>Baseball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076E7-1A84-49A0-BFEB-281D6FD355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2" y="1126234"/>
            <a:ext cx="3853506" cy="2555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8228" y="1423474"/>
            <a:ext cx="2877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Every hit ball</a:t>
            </a:r>
          </a:p>
          <a:p>
            <a:r>
              <a:rPr lang="en-US" sz="3600" dirty="0" smtClean="0"/>
              <a:t>is a line drive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79130" y="4695332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Pop-ups never</a:t>
            </a:r>
          </a:p>
          <a:p>
            <a:r>
              <a:rPr lang="en-US" sz="3600" dirty="0" smtClean="0"/>
              <a:t>Come down.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45" y="4116473"/>
            <a:ext cx="4013896" cy="22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Basketball – no jump shots!</a:t>
            </a:r>
          </a:p>
        </p:txBody>
      </p:sp>
      <p:pic>
        <p:nvPicPr>
          <p:cNvPr id="52241" name="Picture 17" descr="MMj02827750000[1]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62450"/>
            <a:ext cx="2132013" cy="2132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43" name="Picture 19" descr="MPj0305805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1438" y="4232275"/>
            <a:ext cx="774700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89" name="Group 24"/>
          <p:cNvGrpSpPr>
            <a:grpSpLocks/>
          </p:cNvGrpSpPr>
          <p:nvPr/>
        </p:nvGrpSpPr>
        <p:grpSpPr bwMode="auto">
          <a:xfrm>
            <a:off x="7073900" y="2293938"/>
            <a:ext cx="1852613" cy="2479675"/>
            <a:chOff x="4036" y="976"/>
            <a:chExt cx="1431" cy="1933"/>
          </a:xfrm>
        </p:grpSpPr>
        <p:pic>
          <p:nvPicPr>
            <p:cNvPr id="16396" name="Picture 20" descr="MCj0299759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" y="1423"/>
              <a:ext cx="1120" cy="1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97" name="Line 22"/>
            <p:cNvSpPr>
              <a:spLocks noChangeShapeType="1"/>
            </p:cNvSpPr>
            <p:nvPr/>
          </p:nvSpPr>
          <p:spPr bwMode="auto">
            <a:xfrm>
              <a:off x="5145" y="1523"/>
              <a:ext cx="32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23"/>
            <p:cNvSpPr>
              <a:spLocks noChangeShapeType="1"/>
            </p:cNvSpPr>
            <p:nvPr/>
          </p:nvSpPr>
          <p:spPr bwMode="auto">
            <a:xfrm>
              <a:off x="5467" y="976"/>
              <a:ext cx="0" cy="193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" name="Line 25"/>
          <p:cNvSpPr>
            <a:spLocks noChangeShapeType="1"/>
          </p:cNvSpPr>
          <p:nvPr/>
        </p:nvSpPr>
        <p:spPr bwMode="auto">
          <a:xfrm>
            <a:off x="185738" y="6446838"/>
            <a:ext cx="877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26"/>
          <p:cNvSpPr>
            <a:spLocks noChangeShapeType="1"/>
          </p:cNvSpPr>
          <p:nvPr/>
        </p:nvSpPr>
        <p:spPr bwMode="auto">
          <a:xfrm>
            <a:off x="8929688" y="4649788"/>
            <a:ext cx="2143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1" name="Freeform 27"/>
          <p:cNvSpPr>
            <a:spLocks/>
          </p:cNvSpPr>
          <p:nvPr/>
        </p:nvSpPr>
        <p:spPr bwMode="auto">
          <a:xfrm>
            <a:off x="1735138" y="1592263"/>
            <a:ext cx="5935662" cy="3057525"/>
          </a:xfrm>
          <a:custGeom>
            <a:avLst/>
            <a:gdLst>
              <a:gd name="T0" fmla="*/ 0 w 3739"/>
              <a:gd name="T1" fmla="*/ 2147483647 h 1926"/>
              <a:gd name="T2" fmla="*/ 2147483647 w 3739"/>
              <a:gd name="T3" fmla="*/ 2147483647 h 1926"/>
              <a:gd name="T4" fmla="*/ 2147483647 w 3739"/>
              <a:gd name="T5" fmla="*/ 2147483647 h 1926"/>
              <a:gd name="T6" fmla="*/ 2147483647 w 3739"/>
              <a:gd name="T7" fmla="*/ 2147483647 h 1926"/>
              <a:gd name="T8" fmla="*/ 2147483647 w 3739"/>
              <a:gd name="T9" fmla="*/ 2147483647 h 1926"/>
              <a:gd name="T10" fmla="*/ 2147483647 w 3739"/>
              <a:gd name="T11" fmla="*/ 2147483647 h 1926"/>
              <a:gd name="T12" fmla="*/ 2147483647 w 3739"/>
              <a:gd name="T13" fmla="*/ 2147483647 h 1926"/>
              <a:gd name="T14" fmla="*/ 2147483647 w 3739"/>
              <a:gd name="T15" fmla="*/ 2147483647 h 1926"/>
              <a:gd name="T16" fmla="*/ 2147483647 w 3739"/>
              <a:gd name="T17" fmla="*/ 0 h 1926"/>
              <a:gd name="T18" fmla="*/ 2147483647 w 3739"/>
              <a:gd name="T19" fmla="*/ 2147483647 h 1926"/>
              <a:gd name="T20" fmla="*/ 2147483647 w 3739"/>
              <a:gd name="T21" fmla="*/ 2147483647 h 1926"/>
              <a:gd name="T22" fmla="*/ 2147483647 w 3739"/>
              <a:gd name="T23" fmla="*/ 2147483647 h 1926"/>
              <a:gd name="T24" fmla="*/ 2147483647 w 3739"/>
              <a:gd name="T25" fmla="*/ 2147483647 h 1926"/>
              <a:gd name="T26" fmla="*/ 2147483647 w 3739"/>
              <a:gd name="T27" fmla="*/ 2147483647 h 1926"/>
              <a:gd name="T28" fmla="*/ 2147483647 w 3739"/>
              <a:gd name="T29" fmla="*/ 2147483647 h 1926"/>
              <a:gd name="T30" fmla="*/ 2147483647 w 3739"/>
              <a:gd name="T31" fmla="*/ 2147483647 h 1926"/>
              <a:gd name="T32" fmla="*/ 2147483647 w 3739"/>
              <a:gd name="T33" fmla="*/ 2147483647 h 1926"/>
              <a:gd name="T34" fmla="*/ 2147483647 w 3739"/>
              <a:gd name="T35" fmla="*/ 2147483647 h 19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39" h="1926">
                <a:moveTo>
                  <a:pt x="0" y="1926"/>
                </a:moveTo>
                <a:cubicBezTo>
                  <a:pt x="66" y="1793"/>
                  <a:pt x="132" y="1661"/>
                  <a:pt x="205" y="1516"/>
                </a:cubicBezTo>
                <a:cubicBezTo>
                  <a:pt x="278" y="1371"/>
                  <a:pt x="364" y="1195"/>
                  <a:pt x="440" y="1057"/>
                </a:cubicBezTo>
                <a:cubicBezTo>
                  <a:pt x="516" y="919"/>
                  <a:pt x="584" y="797"/>
                  <a:pt x="664" y="686"/>
                </a:cubicBezTo>
                <a:cubicBezTo>
                  <a:pt x="744" y="575"/>
                  <a:pt x="821" y="481"/>
                  <a:pt x="918" y="393"/>
                </a:cubicBezTo>
                <a:cubicBezTo>
                  <a:pt x="1015" y="305"/>
                  <a:pt x="1154" y="212"/>
                  <a:pt x="1248" y="158"/>
                </a:cubicBezTo>
                <a:cubicBezTo>
                  <a:pt x="1342" y="104"/>
                  <a:pt x="1408" y="94"/>
                  <a:pt x="1484" y="71"/>
                </a:cubicBezTo>
                <a:cubicBezTo>
                  <a:pt x="1560" y="48"/>
                  <a:pt x="1639" y="31"/>
                  <a:pt x="1703" y="19"/>
                </a:cubicBezTo>
                <a:cubicBezTo>
                  <a:pt x="1767" y="7"/>
                  <a:pt x="1806" y="0"/>
                  <a:pt x="1871" y="0"/>
                </a:cubicBezTo>
                <a:cubicBezTo>
                  <a:pt x="1936" y="0"/>
                  <a:pt x="2007" y="2"/>
                  <a:pt x="2094" y="19"/>
                </a:cubicBezTo>
                <a:cubicBezTo>
                  <a:pt x="2181" y="36"/>
                  <a:pt x="2295" y="72"/>
                  <a:pt x="2391" y="103"/>
                </a:cubicBezTo>
                <a:cubicBezTo>
                  <a:pt x="2487" y="134"/>
                  <a:pt x="2587" y="173"/>
                  <a:pt x="2670" y="205"/>
                </a:cubicBezTo>
                <a:cubicBezTo>
                  <a:pt x="2753" y="237"/>
                  <a:pt x="2821" y="260"/>
                  <a:pt x="2890" y="295"/>
                </a:cubicBezTo>
                <a:cubicBezTo>
                  <a:pt x="2959" y="330"/>
                  <a:pt x="3026" y="375"/>
                  <a:pt x="3085" y="413"/>
                </a:cubicBezTo>
                <a:cubicBezTo>
                  <a:pt x="3144" y="451"/>
                  <a:pt x="3187" y="484"/>
                  <a:pt x="3241" y="520"/>
                </a:cubicBezTo>
                <a:cubicBezTo>
                  <a:pt x="3295" y="556"/>
                  <a:pt x="3363" y="595"/>
                  <a:pt x="3407" y="627"/>
                </a:cubicBezTo>
                <a:cubicBezTo>
                  <a:pt x="3451" y="659"/>
                  <a:pt x="3450" y="669"/>
                  <a:pt x="3505" y="715"/>
                </a:cubicBezTo>
                <a:cubicBezTo>
                  <a:pt x="3560" y="761"/>
                  <a:pt x="3649" y="831"/>
                  <a:pt x="3739" y="901"/>
                </a:cubicBezTo>
              </a:path>
            </a:pathLst>
          </a:custGeom>
          <a:noFill/>
          <a:ln w="38100" cmpd="sng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AutoShape 28"/>
          <p:cNvSpPr>
            <a:spLocks noChangeArrowheads="1"/>
          </p:cNvSpPr>
          <p:nvPr/>
        </p:nvSpPr>
        <p:spPr bwMode="auto">
          <a:xfrm>
            <a:off x="3619500" y="3305175"/>
            <a:ext cx="1685925" cy="1028700"/>
          </a:xfrm>
          <a:prstGeom prst="wedgeRoundRectCallout">
            <a:avLst>
              <a:gd name="adj1" fmla="val -76556"/>
              <a:gd name="adj2" fmla="val -140894"/>
              <a:gd name="adj3" fmla="val 16667"/>
            </a:avLst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With</a:t>
            </a:r>
          </a:p>
          <a:p>
            <a:pPr algn="ctr" eaLnBrk="1" hangingPunct="1"/>
            <a:r>
              <a:rPr lang="en-US" altLang="en-US" sz="2800" b="1" dirty="0"/>
              <a:t>gravity</a:t>
            </a:r>
          </a:p>
        </p:txBody>
      </p:sp>
      <p:sp>
        <p:nvSpPr>
          <p:cNvPr id="1639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3678" y="5970588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9A7F2B-4AC9-42EE-A60E-088C44A3BA1E}" type="slidenum">
              <a:rPr lang="en-US" altLang="en-US" smtClean="0"/>
              <a:pPr eaLnBrk="1" hangingPunct="1"/>
              <a:t>15</a:t>
            </a:fld>
            <a:endParaRPr lang="en-US" alt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735138" y="276225"/>
            <a:ext cx="2351087" cy="429736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90525" y="2200275"/>
            <a:ext cx="1685925" cy="1028700"/>
          </a:xfrm>
          <a:prstGeom prst="wedgeRoundRectCallout">
            <a:avLst>
              <a:gd name="adj1" fmla="val 126269"/>
              <a:gd name="adj2" fmla="val -127005"/>
              <a:gd name="adj3" fmla="val 16667"/>
            </a:avLst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/>
              <a:t>Without</a:t>
            </a:r>
            <a:endParaRPr lang="en-US" altLang="en-US" sz="2800" b="1" dirty="0"/>
          </a:p>
          <a:p>
            <a:pPr algn="ctr" eaLnBrk="1" hangingPunct="1"/>
            <a:r>
              <a:rPr lang="en-US" altLang="en-US" sz="2800" b="1" dirty="0"/>
              <a:t>gravity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0.00834 -0.01945 0.01667 -0.03889 0.02379 -0.0588 C 0.03091 -0.07871 0.03507 -0.10024 0.04236 -0.12014 C 0.04966 -0.14005 0.06059 -0.1625 0.06771 -0.17894 C 0.07483 -0.19537 0.07657 -0.20093 0.08472 -0.21945 C 0.09288 -0.2382 0.10747 -0.27338 0.11702 -0.2919 C 0.12657 -0.31065 0.1342 -0.31922 0.14236 -0.33056 C 0.15052 -0.3419 0.15799 -0.35024 0.16615 -0.35996 C 0.17431 -0.36968 0.18021 -0.3801 0.1915 -0.38912 C 0.20278 -0.39815 0.21945 -0.40695 0.23386 -0.41412 C 0.24827 -0.4213 0.26389 -0.42848 0.27795 -0.43218 C 0.29202 -0.43588 0.30591 -0.43588 0.31858 -0.43658 C 0.33125 -0.43727 0.33976 -0.43959 0.35417 -0.43658 C 0.36858 -0.43357 0.39184 -0.42385 0.40504 -0.41852 C 0.41823 -0.4132 0.42344 -0.40996 0.43386 -0.4051 C 0.44427 -0.40024 0.45695 -0.39468 0.46771 -0.38912 C 0.47847 -0.38357 0.48733 -0.37825 0.49827 -0.37107 C 0.5092 -0.36389 0.52136 -0.35649 0.53386 -0.3463 C 0.54636 -0.33612 0.56198 -0.32107 0.57292 -0.31019 C 0.58386 -0.29931 0.59236 -0.28797 0.6 -0.28056 C 0.60764 -0.27315 0.61094 -0.27315 0.61858 -0.26482 C 0.62622 -0.25649 0.63594 -0.24375 0.64584 -0.23079 " pathEditMode="relative" rAng="0" ptsTypes="aaaaaaaaaaaaaaaaaaaaaA">
                                      <p:cBhvr>
                                        <p:cTn id="14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25347 -0.640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4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3.05556E-6 -0.8280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1" grpId="0" animBg="1"/>
      <p:bldP spid="1639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19"/>
          <p:cNvSpPr txBox="1">
            <a:spLocks noChangeArrowheads="1"/>
          </p:cNvSpPr>
          <p:nvPr/>
        </p:nvSpPr>
        <p:spPr bwMode="auto">
          <a:xfrm>
            <a:off x="287677" y="15156"/>
            <a:ext cx="81692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u="sng" dirty="0" smtClean="0"/>
              <a:t>Kicking field </a:t>
            </a:r>
            <a:r>
              <a:rPr lang="en-US" altLang="en-US" sz="4000" u="sng" dirty="0"/>
              <a:t>goals would be </a:t>
            </a:r>
            <a:r>
              <a:rPr lang="en-US" altLang="en-US" sz="4000" u="sng" dirty="0" smtClean="0"/>
              <a:t>easier!</a:t>
            </a:r>
            <a:endParaRPr lang="en-US" altLang="en-US" sz="4000" u="sng" dirty="0"/>
          </a:p>
        </p:txBody>
      </p:sp>
      <p:sp>
        <p:nvSpPr>
          <p:cNvPr id="153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E7AA60-22FE-4F32-A5AD-3A581F9081E5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1" y="908511"/>
            <a:ext cx="8829425" cy="5421267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649973" y="4736317"/>
            <a:ext cx="46346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</a:rPr>
              <a:t>100 yard field goals</a:t>
            </a:r>
          </a:p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</a:rPr>
              <a:t>would be possible.</a:t>
            </a:r>
            <a:endParaRPr lang="en-US" alt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1" y="1444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Path of the Projectile: parabola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1004094" y="2891631"/>
            <a:ext cx="5756275" cy="1528762"/>
            <a:chOff x="641" y="2101"/>
            <a:chExt cx="3626" cy="963"/>
          </a:xfrm>
        </p:grpSpPr>
        <p:sp>
          <p:nvSpPr>
            <p:cNvPr id="17442" name="Arc 4"/>
            <p:cNvSpPr>
              <a:spLocks/>
            </p:cNvSpPr>
            <p:nvPr/>
          </p:nvSpPr>
          <p:spPr bwMode="auto">
            <a:xfrm>
              <a:off x="2453" y="2101"/>
              <a:ext cx="1814" cy="963"/>
            </a:xfrm>
            <a:custGeom>
              <a:avLst/>
              <a:gdLst>
                <a:gd name="T0" fmla="*/ 0 w 19837"/>
                <a:gd name="T1" fmla="*/ 0 h 21600"/>
                <a:gd name="T2" fmla="*/ 15 w 19837"/>
                <a:gd name="T3" fmla="*/ 1 h 21600"/>
                <a:gd name="T4" fmla="*/ 0 w 19837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37" h="21600" fill="none" extrusionOk="0">
                  <a:moveTo>
                    <a:pt x="-1" y="0"/>
                  </a:moveTo>
                  <a:cubicBezTo>
                    <a:pt x="8625" y="0"/>
                    <a:pt x="16424" y="5131"/>
                    <a:pt x="19837" y="13052"/>
                  </a:cubicBezTo>
                </a:path>
                <a:path w="19837" h="21600" stroke="0" extrusionOk="0">
                  <a:moveTo>
                    <a:pt x="-1" y="0"/>
                  </a:moveTo>
                  <a:cubicBezTo>
                    <a:pt x="8625" y="0"/>
                    <a:pt x="16424" y="5131"/>
                    <a:pt x="19837" y="1305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Arc 5"/>
            <p:cNvSpPr>
              <a:spLocks/>
            </p:cNvSpPr>
            <p:nvPr/>
          </p:nvSpPr>
          <p:spPr bwMode="auto">
            <a:xfrm flipH="1">
              <a:off x="641" y="2101"/>
              <a:ext cx="1814" cy="963"/>
            </a:xfrm>
            <a:custGeom>
              <a:avLst/>
              <a:gdLst>
                <a:gd name="T0" fmla="*/ 0 w 19837"/>
                <a:gd name="T1" fmla="*/ 0 h 21600"/>
                <a:gd name="T2" fmla="*/ 15 w 19837"/>
                <a:gd name="T3" fmla="*/ 1 h 21600"/>
                <a:gd name="T4" fmla="*/ 0 w 19837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37" h="21600" fill="none" extrusionOk="0">
                  <a:moveTo>
                    <a:pt x="-1" y="0"/>
                  </a:moveTo>
                  <a:cubicBezTo>
                    <a:pt x="8625" y="0"/>
                    <a:pt x="16424" y="5131"/>
                    <a:pt x="19837" y="13052"/>
                  </a:cubicBezTo>
                </a:path>
                <a:path w="19837" h="21600" stroke="0" extrusionOk="0">
                  <a:moveTo>
                    <a:pt x="-1" y="0"/>
                  </a:moveTo>
                  <a:cubicBezTo>
                    <a:pt x="8625" y="0"/>
                    <a:pt x="16424" y="5131"/>
                    <a:pt x="19837" y="1305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983456" y="3012281"/>
            <a:ext cx="796925" cy="795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3904456" y="1658143"/>
            <a:ext cx="0" cy="247015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177131" y="2609056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v</a:t>
            </a:r>
          </a:p>
        </p:txBody>
      </p:sp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973931" y="1443831"/>
            <a:ext cx="7599363" cy="2409825"/>
            <a:chOff x="622" y="1182"/>
            <a:chExt cx="4787" cy="1518"/>
          </a:xfrm>
        </p:grpSpPr>
        <p:sp>
          <p:nvSpPr>
            <p:cNvPr id="17440" name="Line 10"/>
            <p:cNvSpPr>
              <a:spLocks noChangeShapeType="1"/>
            </p:cNvSpPr>
            <p:nvPr/>
          </p:nvSpPr>
          <p:spPr bwMode="auto">
            <a:xfrm>
              <a:off x="629" y="1182"/>
              <a:ext cx="0" cy="15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11"/>
            <p:cNvSpPr>
              <a:spLocks noChangeShapeType="1"/>
            </p:cNvSpPr>
            <p:nvPr/>
          </p:nvSpPr>
          <p:spPr bwMode="auto">
            <a:xfrm>
              <a:off x="622" y="2685"/>
              <a:ext cx="4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980418" y="4025897"/>
            <a:ext cx="3921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</a:rPr>
              <a:t>Distance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down range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 rot="10800000">
            <a:off x="179586" y="1828006"/>
            <a:ext cx="615553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Height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907951" y="1846262"/>
            <a:ext cx="11624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rising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980418" y="1828006"/>
            <a:ext cx="12426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falling</a:t>
            </a:r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915194" y="3701256"/>
            <a:ext cx="166687" cy="1666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5" name="AutoShape 19"/>
          <p:cNvSpPr>
            <a:spLocks noChangeArrowheads="1"/>
          </p:cNvSpPr>
          <p:nvPr/>
        </p:nvSpPr>
        <p:spPr bwMode="auto">
          <a:xfrm>
            <a:off x="3548856" y="2739231"/>
            <a:ext cx="747713" cy="273050"/>
          </a:xfrm>
          <a:prstGeom prst="rightArrow">
            <a:avLst>
              <a:gd name="adj1" fmla="val 50000"/>
              <a:gd name="adj2" fmla="val 68459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 rot="20884934">
            <a:off x="2115344" y="2939256"/>
            <a:ext cx="747712" cy="222250"/>
          </a:xfrm>
          <a:prstGeom prst="rightArrow">
            <a:avLst>
              <a:gd name="adj1" fmla="val 50000"/>
              <a:gd name="adj2" fmla="val 84107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9717" name="AutoShape 21"/>
          <p:cNvSpPr>
            <a:spLocks noChangeArrowheads="1"/>
          </p:cNvSpPr>
          <p:nvPr/>
        </p:nvSpPr>
        <p:spPr bwMode="auto">
          <a:xfrm rot="1057302">
            <a:off x="5245894" y="3010693"/>
            <a:ext cx="747712" cy="273050"/>
          </a:xfrm>
          <a:prstGeom prst="rightArrow">
            <a:avLst>
              <a:gd name="adj1" fmla="val 50000"/>
              <a:gd name="adj2" fmla="val 68459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9718" name="AutoShape 22"/>
          <p:cNvSpPr>
            <a:spLocks noChangeArrowheads="1"/>
          </p:cNvSpPr>
          <p:nvPr/>
        </p:nvSpPr>
        <p:spPr bwMode="auto">
          <a:xfrm>
            <a:off x="6730206" y="1846262"/>
            <a:ext cx="333375" cy="1013619"/>
          </a:xfrm>
          <a:prstGeom prst="downArrow">
            <a:avLst>
              <a:gd name="adj1" fmla="val 50000"/>
              <a:gd name="adj2" fmla="val 43691"/>
            </a:avLst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144544" y="1657170"/>
            <a:ext cx="7489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b="1" dirty="0"/>
              <a:t>g</a:t>
            </a:r>
          </a:p>
        </p:txBody>
      </p:sp>
      <p:grpSp>
        <p:nvGrpSpPr>
          <p:cNvPr id="29730" name="Group 34"/>
          <p:cNvGrpSpPr>
            <a:grpSpLocks/>
          </p:cNvGrpSpPr>
          <p:nvPr/>
        </p:nvGrpSpPr>
        <p:grpSpPr bwMode="auto">
          <a:xfrm>
            <a:off x="3662362" y="4804565"/>
            <a:ext cx="3316288" cy="1584325"/>
            <a:chOff x="1677" y="3188"/>
            <a:chExt cx="2089" cy="998"/>
          </a:xfrm>
        </p:grpSpPr>
        <p:grpSp>
          <p:nvGrpSpPr>
            <p:cNvPr id="17430" name="Group 32"/>
            <p:cNvGrpSpPr>
              <a:grpSpLocks/>
            </p:cNvGrpSpPr>
            <p:nvPr/>
          </p:nvGrpSpPr>
          <p:grpSpPr bwMode="auto">
            <a:xfrm>
              <a:off x="2401" y="3307"/>
              <a:ext cx="601" cy="576"/>
              <a:chOff x="2176" y="3433"/>
              <a:chExt cx="601" cy="576"/>
            </a:xfrm>
          </p:grpSpPr>
          <p:grpSp>
            <p:nvGrpSpPr>
              <p:cNvPr id="17434" name="Group 31"/>
              <p:cNvGrpSpPr>
                <a:grpSpLocks/>
              </p:cNvGrpSpPr>
              <p:nvPr/>
            </p:nvGrpSpPr>
            <p:grpSpPr bwMode="auto">
              <a:xfrm>
                <a:off x="2176" y="3433"/>
                <a:ext cx="601" cy="569"/>
                <a:chOff x="1885" y="3283"/>
                <a:chExt cx="601" cy="569"/>
              </a:xfrm>
            </p:grpSpPr>
            <p:sp>
              <p:nvSpPr>
                <p:cNvPr id="1743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891" y="3328"/>
                  <a:ext cx="502" cy="50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7" name="Line 25"/>
                <p:cNvSpPr>
                  <a:spLocks noChangeShapeType="1"/>
                </p:cNvSpPr>
                <p:nvPr/>
              </p:nvSpPr>
              <p:spPr bwMode="auto">
                <a:xfrm>
                  <a:off x="1885" y="3845"/>
                  <a:ext cx="546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885" y="3283"/>
                  <a:ext cx="0" cy="554"/>
                </a:xfrm>
                <a:prstGeom prst="line">
                  <a:avLst/>
                </a:prstGeom>
                <a:noFill/>
                <a:ln w="38100">
                  <a:solidFill>
                    <a:srgbClr val="00B05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9" name="Line 27"/>
                <p:cNvSpPr>
                  <a:spLocks noChangeShapeType="1"/>
                </p:cNvSpPr>
                <p:nvPr/>
              </p:nvSpPr>
              <p:spPr bwMode="auto">
                <a:xfrm>
                  <a:off x="1893" y="3852"/>
                  <a:ext cx="59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35" name="Line 28"/>
              <p:cNvSpPr>
                <a:spLocks noChangeShapeType="1"/>
              </p:cNvSpPr>
              <p:nvPr/>
            </p:nvSpPr>
            <p:spPr bwMode="auto">
              <a:xfrm flipV="1">
                <a:off x="2184" y="343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1" name="Text Box 29"/>
            <p:cNvSpPr txBox="1">
              <a:spLocks noChangeArrowheads="1"/>
            </p:cNvSpPr>
            <p:nvPr/>
          </p:nvSpPr>
          <p:spPr bwMode="auto">
            <a:xfrm>
              <a:off x="2351" y="3936"/>
              <a:ext cx="14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FF"/>
                  </a:solidFill>
                </a:rPr>
                <a:t>Horizontal velocity</a:t>
              </a:r>
            </a:p>
          </p:txBody>
        </p:sp>
        <p:sp>
          <p:nvSpPr>
            <p:cNvPr id="17432" name="Text Box 30"/>
            <p:cNvSpPr txBox="1">
              <a:spLocks noChangeArrowheads="1"/>
            </p:cNvSpPr>
            <p:nvPr/>
          </p:nvSpPr>
          <p:spPr bwMode="auto">
            <a:xfrm>
              <a:off x="1677" y="3494"/>
              <a:ext cx="65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B050"/>
                  </a:solidFill>
                </a:rPr>
                <a:t>Vertical</a:t>
              </a:r>
            </a:p>
            <a:p>
              <a:pPr eaLnBrk="1" hangingPunct="1"/>
              <a:r>
                <a:rPr lang="en-US" altLang="en-US" sz="2000" dirty="0">
                  <a:solidFill>
                    <a:srgbClr val="00B050"/>
                  </a:solidFill>
                </a:rPr>
                <a:t>velocity</a:t>
              </a:r>
            </a:p>
          </p:txBody>
        </p:sp>
        <p:sp>
          <p:nvSpPr>
            <p:cNvPr id="17433" name="Text Box 33"/>
            <p:cNvSpPr txBox="1">
              <a:spLocks noChangeArrowheads="1"/>
            </p:cNvSpPr>
            <p:nvPr/>
          </p:nvSpPr>
          <p:spPr bwMode="auto">
            <a:xfrm>
              <a:off x="2881" y="318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</a:rPr>
                <a:t>v</a:t>
              </a:r>
            </a:p>
          </p:txBody>
        </p:sp>
      </p:grpSp>
      <p:sp>
        <p:nvSpPr>
          <p:cNvPr id="1742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96893" y="6381750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ABC66-1CB4-4565-A537-E64C39329D87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3" name="Arc 2"/>
          <p:cNvSpPr/>
          <p:nvPr/>
        </p:nvSpPr>
        <p:spPr>
          <a:xfrm>
            <a:off x="1008063" y="3207543"/>
            <a:ext cx="1105694" cy="1107282"/>
          </a:xfrm>
          <a:prstGeom prst="arc">
            <a:avLst>
              <a:gd name="adj1" fmla="val 16200000"/>
              <a:gd name="adj2" fmla="val 248450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126900" y="5360193"/>
            <a:ext cx="1694061" cy="537368"/>
          </a:xfrm>
          <a:prstGeom prst="borderCallout1">
            <a:avLst>
              <a:gd name="adj1" fmla="val -2520"/>
              <a:gd name="adj2" fmla="val 6848"/>
              <a:gd name="adj3" fmla="val -270366"/>
              <a:gd name="adj4" fmla="val 52190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projectile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Line Callout 1 38"/>
          <p:cNvSpPr/>
          <p:nvPr/>
        </p:nvSpPr>
        <p:spPr>
          <a:xfrm>
            <a:off x="1183885" y="4321929"/>
            <a:ext cx="1694061" cy="817998"/>
          </a:xfrm>
          <a:prstGeom prst="borderCallout1">
            <a:avLst>
              <a:gd name="adj1" fmla="val -9507"/>
              <a:gd name="adj2" fmla="val 6848"/>
              <a:gd name="adj3" fmla="val -107718"/>
              <a:gd name="adj4" fmla="val 46568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ngle of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elevation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02327 -0.02268 L 0.05573 -0.05023 L 0.08056 -0.06944 L 0.11042 -0.08842 L 0.13368 -0.09699 L 0.15973 -0.10393 L 0.1882 -0.11435 L 0.22205 -0.12129 L 0.25712 -0.125 L 0.28177 -0.12662 L 0.30382 -0.12662 L 0.32466 -0.13009 L 0.35973 -0.125 L 0.39341 -0.12129 L 0.42587 -0.11435 L 0.44931 -0.10925 L 0.48056 -0.09699 L 0.51806 -0.08657 L 0.54931 -0.06759 L 0.57535 -0.05023 L 0.59323 -0.0331 L 0.60782 -0.01574 L 0.62587 0.00348 " pathEditMode="relative" rAng="0" ptsTypes="AAAAAAAAAAAAAAAAAAAAAAAA">
                                      <p:cBhvr>
                                        <p:cTn id="50" dur="3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5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/>
      <p:bldP spid="29708" grpId="0"/>
      <p:bldP spid="29709" grpId="0"/>
      <p:bldP spid="29710" grpId="0"/>
      <p:bldP spid="29711" grpId="0"/>
      <p:bldP spid="29712" grpId="0" animBg="1"/>
      <p:bldP spid="29712" grpId="1" animBg="1"/>
      <p:bldP spid="29715" grpId="0" animBg="1"/>
      <p:bldP spid="29716" grpId="0" animBg="1"/>
      <p:bldP spid="29717" grpId="0" animBg="1"/>
      <p:bldP spid="29718" grpId="0" animBg="1"/>
      <p:bldP spid="29719" grpId="0"/>
      <p:bldP spid="3" grpId="0" animBg="1"/>
      <p:bldP spid="4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Projectile motion – key points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413668"/>
            <a:ext cx="8286750" cy="451088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en-US" altLang="en-US" sz="2800" dirty="0" smtClean="0"/>
              <a:t>The  projectile has both a vertical and horizontal component of velocity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en-US" altLang="en-US" sz="2800" dirty="0" smtClean="0">
                <a:solidFill>
                  <a:srgbClr val="FF0000"/>
                </a:solidFill>
              </a:rPr>
              <a:t>The only force acting on the projectile once it is released is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gravity</a:t>
            </a:r>
            <a:r>
              <a:rPr lang="en-US" altLang="en-US" sz="2800" dirty="0" smtClean="0">
                <a:solidFill>
                  <a:srgbClr val="FF0000"/>
                </a:solidFill>
              </a:rPr>
              <a:t> (neglecting air resistance)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en-US" altLang="en-US" sz="2800" dirty="0" smtClean="0"/>
              <a:t>At all times the acceleration of the projectile is g = 10 m/s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downward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en-US" altLang="en-US" sz="2800" dirty="0" smtClean="0"/>
              <a:t>The horizontal velocity of the projectile </a:t>
            </a:r>
            <a:r>
              <a:rPr lang="en-US" altLang="en-US" sz="2800" i="1" dirty="0" smtClean="0"/>
              <a:t>does not change </a:t>
            </a:r>
            <a:r>
              <a:rPr lang="en-US" altLang="en-US" sz="2800" dirty="0" smtClean="0"/>
              <a:t>throughout the path</a:t>
            </a:r>
          </a:p>
          <a:p>
            <a:pPr marL="609600" indent="-609600" eaLnBrk="1" hangingPunct="1">
              <a:buFontTx/>
              <a:buAutoNum type="arabicParenR" startAt="5"/>
            </a:pPr>
            <a:r>
              <a:rPr lang="en-US" altLang="en-US" sz="2800" dirty="0" smtClean="0"/>
              <a:t>On the rising portion of the path gravity causes the vertical component of velocity to decease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F7EC37-D2FF-42EA-96F0-9B7E92A82F25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k</a:t>
            </a:r>
            <a:r>
              <a:rPr lang="en-US" altLang="en-US" u="sng" dirty="0" smtClean="0"/>
              <a:t>ey points-continued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1474" y="1076325"/>
            <a:ext cx="8248651" cy="5591175"/>
          </a:xfrm>
        </p:spPr>
        <p:txBody>
          <a:bodyPr/>
          <a:lstStyle/>
          <a:p>
            <a:pPr marL="514350" indent="-514350">
              <a:buFont typeface="+mj-lt"/>
              <a:buAutoNum type="arabicParenR" startAt="6"/>
            </a:pPr>
            <a:r>
              <a:rPr lang="en-US" altLang="en-US" sz="2800" dirty="0" smtClean="0"/>
              <a:t>At the very top of the path the vertical component of velocity is ZERO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altLang="en-US" sz="2800" dirty="0" smtClean="0"/>
              <a:t>On the falling portion of the path the  vertical velocity increases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altLang="en-US" sz="2800" dirty="0" smtClean="0"/>
              <a:t>When the projectile lands it will have the same vertical speed as it began with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altLang="en-US" sz="2800" dirty="0" smtClean="0"/>
              <a:t>The time it takes to get to the top of its path is the same as the time to get from the top back to the ground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altLang="en-US" sz="2800" dirty="0" smtClean="0"/>
              <a:t>The range of the projectile (horizontal distance travelled) depends on its initial speed and angle of elevation</a:t>
            </a:r>
          </a:p>
          <a:p>
            <a:pPr marL="514350" indent="-514350">
              <a:buFont typeface="+mj-lt"/>
              <a:buAutoNum type="arabicParenR" startAt="6"/>
            </a:pPr>
            <a:endParaRPr lang="en-US" sz="2800" dirty="0"/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2A4EFA-F7AB-423A-9FBF-0FC4053276A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" y="0"/>
            <a:ext cx="9122569" cy="1028700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200" u="sng" dirty="0" smtClean="0">
                <a:solidFill>
                  <a:schemeClr val="tx1"/>
                </a:solidFill>
              </a:rPr>
              <a:t>Review: Free fall- object projected vertically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6775" y="1185072"/>
            <a:ext cx="4038600" cy="4922836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Time to reach the maximum height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Total time in the air</a:t>
            </a:r>
          </a:p>
        </p:txBody>
      </p:sp>
      <p:sp>
        <p:nvSpPr>
          <p:cNvPr id="308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91450" y="6245225"/>
            <a:ext cx="89535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49335B-F3D1-4738-BD4B-1FACF6A0DB2F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61143" y="1212059"/>
            <a:ext cx="4113213" cy="4691063"/>
            <a:chOff x="324643" y="1565277"/>
            <a:chExt cx="4113213" cy="4691063"/>
          </a:xfrm>
        </p:grpSpPr>
        <p:grpSp>
          <p:nvGrpSpPr>
            <p:cNvPr id="3075" name="Group 26"/>
            <p:cNvGrpSpPr>
              <a:grpSpLocks/>
            </p:cNvGrpSpPr>
            <p:nvPr/>
          </p:nvGrpSpPr>
          <p:grpSpPr bwMode="auto">
            <a:xfrm>
              <a:off x="324643" y="1565277"/>
              <a:ext cx="4113213" cy="4691063"/>
              <a:chOff x="515" y="756"/>
              <a:chExt cx="2591" cy="2955"/>
            </a:xfrm>
          </p:grpSpPr>
          <p:sp>
            <p:nvSpPr>
              <p:cNvPr id="3096" name="Freeform 4"/>
              <p:cNvSpPr>
                <a:spLocks/>
              </p:cNvSpPr>
              <p:nvPr/>
            </p:nvSpPr>
            <p:spPr bwMode="auto">
              <a:xfrm>
                <a:off x="937" y="756"/>
                <a:ext cx="1938" cy="1048"/>
              </a:xfrm>
              <a:custGeom>
                <a:avLst/>
                <a:gdLst>
                  <a:gd name="T0" fmla="*/ 0 w 1938"/>
                  <a:gd name="T1" fmla="*/ 0 h 1048"/>
                  <a:gd name="T2" fmla="*/ 0 w 1938"/>
                  <a:gd name="T3" fmla="*/ 1048 h 1048"/>
                  <a:gd name="T4" fmla="*/ 1938 w 1938"/>
                  <a:gd name="T5" fmla="*/ 1048 h 10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8" h="1048">
                    <a:moveTo>
                      <a:pt x="0" y="0"/>
                    </a:moveTo>
                    <a:lnTo>
                      <a:pt x="0" y="1048"/>
                    </a:lnTo>
                    <a:lnTo>
                      <a:pt x="1938" y="104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Line 5"/>
              <p:cNvSpPr>
                <a:spLocks noChangeShapeType="1"/>
              </p:cNvSpPr>
              <p:nvPr/>
            </p:nvSpPr>
            <p:spPr bwMode="auto">
              <a:xfrm>
                <a:off x="937" y="1798"/>
                <a:ext cx="0" cy="18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6"/>
              <p:cNvSpPr>
                <a:spLocks/>
              </p:cNvSpPr>
              <p:nvPr/>
            </p:nvSpPr>
            <p:spPr bwMode="auto">
              <a:xfrm>
                <a:off x="948" y="991"/>
                <a:ext cx="1455" cy="819"/>
              </a:xfrm>
              <a:custGeom>
                <a:avLst/>
                <a:gdLst>
                  <a:gd name="T0" fmla="*/ 0 w 1455"/>
                  <a:gd name="T1" fmla="*/ 763 h 836"/>
                  <a:gd name="T2" fmla="*/ 704 w 1455"/>
                  <a:gd name="T3" fmla="*/ 4 h 836"/>
                  <a:gd name="T4" fmla="*/ 1455 w 1455"/>
                  <a:gd name="T5" fmla="*/ 786 h 8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55" h="836">
                    <a:moveTo>
                      <a:pt x="0" y="812"/>
                    </a:moveTo>
                    <a:cubicBezTo>
                      <a:pt x="231" y="406"/>
                      <a:pt x="462" y="0"/>
                      <a:pt x="704" y="4"/>
                    </a:cubicBezTo>
                    <a:cubicBezTo>
                      <a:pt x="946" y="8"/>
                      <a:pt x="1200" y="422"/>
                      <a:pt x="1455" y="836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Line 7"/>
              <p:cNvSpPr>
                <a:spLocks noChangeShapeType="1"/>
              </p:cNvSpPr>
              <p:nvPr/>
            </p:nvSpPr>
            <p:spPr bwMode="auto">
              <a:xfrm>
                <a:off x="1641" y="960"/>
                <a:ext cx="0" cy="275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Line 8"/>
              <p:cNvSpPr>
                <a:spLocks noChangeShapeType="1"/>
              </p:cNvSpPr>
              <p:nvPr/>
            </p:nvSpPr>
            <p:spPr bwMode="auto">
              <a:xfrm>
                <a:off x="2392" y="1728"/>
                <a:ext cx="0" cy="19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282" y="1219"/>
                <a:ext cx="85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1" dirty="0" smtClean="0"/>
                  <a:t>Position, y</a:t>
                </a:r>
                <a:endParaRPr lang="en-US" altLang="en-US" b="1" dirty="0"/>
              </a:p>
            </p:txBody>
          </p:sp>
          <p:sp>
            <p:nvSpPr>
              <p:cNvPr id="3102" name="Text Box 10"/>
              <p:cNvSpPr txBox="1">
                <a:spLocks noChangeArrowheads="1"/>
              </p:cNvSpPr>
              <p:nvPr/>
            </p:nvSpPr>
            <p:spPr bwMode="auto">
              <a:xfrm>
                <a:off x="2550" y="1841"/>
                <a:ext cx="5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Time, t</a:t>
                </a:r>
              </a:p>
            </p:txBody>
          </p:sp>
          <p:sp>
            <p:nvSpPr>
              <p:cNvPr id="3103" name="Line 11"/>
              <p:cNvSpPr>
                <a:spLocks noChangeShapeType="1"/>
              </p:cNvSpPr>
              <p:nvPr/>
            </p:nvSpPr>
            <p:spPr bwMode="auto">
              <a:xfrm>
                <a:off x="908" y="989"/>
                <a:ext cx="14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Text Box 12"/>
              <p:cNvSpPr txBox="1">
                <a:spLocks noChangeArrowheads="1"/>
              </p:cNvSpPr>
              <p:nvPr/>
            </p:nvSpPr>
            <p:spPr bwMode="auto">
              <a:xfrm>
                <a:off x="1478" y="1827"/>
                <a:ext cx="359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 dirty="0" err="1" smtClean="0"/>
                  <a:t>t</a:t>
                </a:r>
                <a:r>
                  <a:rPr lang="en-US" altLang="en-US" sz="2000" baseline="-25000" dirty="0" err="1" smtClean="0"/>
                  <a:t>up</a:t>
                </a:r>
                <a:endParaRPr lang="en-US" altLang="en-US" sz="2000" dirty="0"/>
              </a:p>
            </p:txBody>
          </p:sp>
          <p:sp>
            <p:nvSpPr>
              <p:cNvPr id="3105" name="Text Box 13"/>
              <p:cNvSpPr txBox="1">
                <a:spLocks noChangeArrowheads="1"/>
              </p:cNvSpPr>
              <p:nvPr/>
            </p:nvSpPr>
            <p:spPr bwMode="auto">
              <a:xfrm>
                <a:off x="2184" y="1853"/>
                <a:ext cx="416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 dirty="0" smtClean="0"/>
                  <a:t>2t</a:t>
                </a:r>
                <a:r>
                  <a:rPr lang="en-US" altLang="en-US" sz="2000" baseline="-25000" dirty="0" smtClean="0"/>
                  <a:t>up</a:t>
                </a:r>
                <a:endParaRPr lang="en-US" altLang="en-US" sz="2000" dirty="0"/>
              </a:p>
            </p:txBody>
          </p:sp>
          <p:sp>
            <p:nvSpPr>
              <p:cNvPr id="3106" name="Line 14"/>
              <p:cNvSpPr>
                <a:spLocks noChangeShapeType="1"/>
              </p:cNvSpPr>
              <p:nvPr/>
            </p:nvSpPr>
            <p:spPr bwMode="auto">
              <a:xfrm>
                <a:off x="937" y="2345"/>
                <a:ext cx="0" cy="130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Line 15"/>
              <p:cNvSpPr>
                <a:spLocks noChangeShapeType="1"/>
              </p:cNvSpPr>
              <p:nvPr/>
            </p:nvSpPr>
            <p:spPr bwMode="auto">
              <a:xfrm>
                <a:off x="931" y="3026"/>
                <a:ext cx="18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Line 16"/>
              <p:cNvSpPr>
                <a:spLocks noChangeShapeType="1"/>
              </p:cNvSpPr>
              <p:nvPr/>
            </p:nvSpPr>
            <p:spPr bwMode="auto">
              <a:xfrm>
                <a:off x="937" y="2508"/>
                <a:ext cx="1466" cy="106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Line 17"/>
              <p:cNvSpPr>
                <a:spLocks noChangeShapeType="1"/>
              </p:cNvSpPr>
              <p:nvPr/>
            </p:nvSpPr>
            <p:spPr bwMode="auto">
              <a:xfrm flipH="1">
                <a:off x="867" y="3573"/>
                <a:ext cx="153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Text Box 18"/>
              <p:cNvSpPr txBox="1">
                <a:spLocks noChangeArrowheads="1"/>
              </p:cNvSpPr>
              <p:nvPr/>
            </p:nvSpPr>
            <p:spPr bwMode="auto">
              <a:xfrm rot="16200000">
                <a:off x="257" y="2947"/>
                <a:ext cx="850" cy="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1" dirty="0" smtClean="0"/>
                  <a:t>Velocity, v</a:t>
                </a:r>
                <a:endParaRPr lang="en-US" altLang="en-US" b="1" dirty="0"/>
              </a:p>
            </p:txBody>
          </p:sp>
          <p:sp>
            <p:nvSpPr>
              <p:cNvPr id="3111" name="Text Box 19"/>
              <p:cNvSpPr txBox="1">
                <a:spLocks noChangeArrowheads="1"/>
              </p:cNvSpPr>
              <p:nvPr/>
            </p:nvSpPr>
            <p:spPr bwMode="auto">
              <a:xfrm>
                <a:off x="2510" y="3064"/>
                <a:ext cx="5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Time, t</a:t>
                </a:r>
              </a:p>
            </p:txBody>
          </p:sp>
          <p:sp>
            <p:nvSpPr>
              <p:cNvPr id="3112" name="Text Box 20"/>
              <p:cNvSpPr txBox="1">
                <a:spLocks noChangeArrowheads="1"/>
              </p:cNvSpPr>
              <p:nvPr/>
            </p:nvSpPr>
            <p:spPr bwMode="auto">
              <a:xfrm>
                <a:off x="824" y="1846"/>
                <a:ext cx="185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/>
                  <a:t>0</a:t>
                </a:r>
              </a:p>
            </p:txBody>
          </p:sp>
          <p:sp>
            <p:nvSpPr>
              <p:cNvPr id="3113" name="Text Box 21"/>
              <p:cNvSpPr txBox="1">
                <a:spLocks noChangeArrowheads="1"/>
              </p:cNvSpPr>
              <p:nvPr/>
            </p:nvSpPr>
            <p:spPr bwMode="auto">
              <a:xfrm>
                <a:off x="565" y="2398"/>
                <a:ext cx="22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 dirty="0" smtClean="0"/>
                  <a:t>v</a:t>
                </a:r>
                <a:r>
                  <a:rPr lang="en-US" altLang="en-US" sz="2000" baseline="-25000" dirty="0" smtClean="0"/>
                  <a:t>i</a:t>
                </a:r>
                <a:endParaRPr lang="en-US" altLang="en-US" sz="2000" dirty="0"/>
              </a:p>
            </p:txBody>
          </p:sp>
          <p:sp>
            <p:nvSpPr>
              <p:cNvPr id="3114" name="Line 22"/>
              <p:cNvSpPr>
                <a:spLocks noChangeShapeType="1"/>
              </p:cNvSpPr>
              <p:nvPr/>
            </p:nvSpPr>
            <p:spPr bwMode="auto">
              <a:xfrm flipH="1">
                <a:off x="850" y="2508"/>
                <a:ext cx="9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Line 23"/>
              <p:cNvSpPr>
                <a:spLocks noChangeShapeType="1"/>
              </p:cNvSpPr>
              <p:nvPr/>
            </p:nvSpPr>
            <p:spPr bwMode="auto">
              <a:xfrm flipH="1">
                <a:off x="859" y="3569"/>
                <a:ext cx="9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Text Box 24"/>
              <p:cNvSpPr txBox="1">
                <a:spLocks noChangeArrowheads="1"/>
              </p:cNvSpPr>
              <p:nvPr/>
            </p:nvSpPr>
            <p:spPr bwMode="auto">
              <a:xfrm>
                <a:off x="515" y="3428"/>
                <a:ext cx="3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 dirty="0">
                    <a:sym typeface="Symbol" pitchFamily="18" charset="2"/>
                  </a:rPr>
                  <a:t></a:t>
                </a:r>
                <a:r>
                  <a:rPr lang="en-US" altLang="en-US" sz="2000" dirty="0" smtClean="0"/>
                  <a:t>v</a:t>
                </a:r>
                <a:r>
                  <a:rPr lang="en-US" altLang="en-US" sz="2000" baseline="-25000" dirty="0" smtClean="0"/>
                  <a:t>i</a:t>
                </a:r>
                <a:endParaRPr lang="en-US" altLang="en-US" sz="2000" dirty="0"/>
              </a:p>
            </p:txBody>
          </p:sp>
          <p:sp>
            <p:nvSpPr>
              <p:cNvPr id="3117" name="Text Box 25"/>
              <p:cNvSpPr txBox="1">
                <a:spLocks noChangeArrowheads="1"/>
              </p:cNvSpPr>
              <p:nvPr/>
            </p:nvSpPr>
            <p:spPr bwMode="auto">
              <a:xfrm>
                <a:off x="2400" y="900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H</a:t>
                </a:r>
              </a:p>
            </p:txBody>
          </p:sp>
          <p:sp>
            <p:nvSpPr>
              <p:cNvPr id="3118" name="Text Box 19"/>
              <p:cNvSpPr txBox="1">
                <a:spLocks noChangeArrowheads="1"/>
              </p:cNvSpPr>
              <p:nvPr/>
            </p:nvSpPr>
            <p:spPr bwMode="auto">
              <a:xfrm>
                <a:off x="1009" y="2752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UP</a:t>
                </a:r>
              </a:p>
            </p:txBody>
          </p:sp>
          <p:sp>
            <p:nvSpPr>
              <p:cNvPr id="3119" name="Text Box 19"/>
              <p:cNvSpPr txBox="1">
                <a:spLocks noChangeArrowheads="1"/>
              </p:cNvSpPr>
              <p:nvPr/>
            </p:nvSpPr>
            <p:spPr bwMode="auto">
              <a:xfrm>
                <a:off x="1736" y="2732"/>
                <a:ext cx="57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DOWN</a:t>
                </a:r>
              </a:p>
            </p:txBody>
          </p:sp>
        </p:grpSp>
        <p:grpSp>
          <p:nvGrpSpPr>
            <p:cNvPr id="95283" name="Group 51"/>
            <p:cNvGrpSpPr>
              <a:grpSpLocks/>
            </p:cNvGrpSpPr>
            <p:nvPr/>
          </p:nvGrpSpPr>
          <p:grpSpPr bwMode="auto">
            <a:xfrm>
              <a:off x="1024731" y="1947863"/>
              <a:ext cx="725488" cy="1273175"/>
              <a:chOff x="838" y="1281"/>
              <a:chExt cx="457" cy="802"/>
            </a:xfrm>
          </p:grpSpPr>
          <p:sp>
            <p:nvSpPr>
              <p:cNvPr id="3087" name="Line 43"/>
              <p:cNvSpPr>
                <a:spLocks noChangeShapeType="1"/>
              </p:cNvSpPr>
              <p:nvPr/>
            </p:nvSpPr>
            <p:spPr bwMode="auto">
              <a:xfrm flipV="1">
                <a:off x="838" y="1628"/>
                <a:ext cx="0" cy="45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Line 45"/>
              <p:cNvSpPr>
                <a:spLocks noChangeShapeType="1"/>
              </p:cNvSpPr>
              <p:nvPr/>
            </p:nvSpPr>
            <p:spPr bwMode="auto">
              <a:xfrm flipH="1" flipV="1">
                <a:off x="1114" y="1479"/>
                <a:ext cx="1" cy="30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Line 46"/>
              <p:cNvSpPr>
                <a:spLocks noChangeShapeType="1"/>
              </p:cNvSpPr>
              <p:nvPr/>
            </p:nvSpPr>
            <p:spPr bwMode="auto">
              <a:xfrm flipH="1" flipV="1">
                <a:off x="1294" y="1281"/>
                <a:ext cx="1" cy="1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284" name="Group 52"/>
            <p:cNvGrpSpPr>
              <a:grpSpLocks/>
            </p:cNvGrpSpPr>
            <p:nvPr/>
          </p:nvGrpSpPr>
          <p:grpSpPr bwMode="auto">
            <a:xfrm>
              <a:off x="2532061" y="2031208"/>
              <a:ext cx="769938" cy="1171575"/>
              <a:chOff x="1816" y="1311"/>
              <a:chExt cx="485" cy="738"/>
            </a:xfrm>
          </p:grpSpPr>
          <p:sp>
            <p:nvSpPr>
              <p:cNvPr id="3084" name="Line 44"/>
              <p:cNvSpPr>
                <a:spLocks noChangeShapeType="1"/>
              </p:cNvSpPr>
              <p:nvPr/>
            </p:nvSpPr>
            <p:spPr bwMode="auto">
              <a:xfrm>
                <a:off x="2301" y="1636"/>
                <a:ext cx="0" cy="41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Line 47"/>
              <p:cNvSpPr>
                <a:spLocks noChangeShapeType="1"/>
              </p:cNvSpPr>
              <p:nvPr/>
            </p:nvSpPr>
            <p:spPr bwMode="auto">
              <a:xfrm flipH="1">
                <a:off x="2020" y="1506"/>
                <a:ext cx="1" cy="30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Line 49"/>
              <p:cNvSpPr>
                <a:spLocks noChangeShapeType="1"/>
              </p:cNvSpPr>
              <p:nvPr/>
            </p:nvSpPr>
            <p:spPr bwMode="auto">
              <a:xfrm flipH="1">
                <a:off x="1816" y="1311"/>
                <a:ext cx="1" cy="1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285" name="Oval 53"/>
            <p:cNvSpPr>
              <a:spLocks noChangeArrowheads="1"/>
            </p:cNvSpPr>
            <p:nvPr/>
          </p:nvSpPr>
          <p:spPr bwMode="auto">
            <a:xfrm>
              <a:off x="2048270" y="1889127"/>
              <a:ext cx="127795" cy="127795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995117"/>
              </p:ext>
            </p:extLst>
          </p:nvPr>
        </p:nvGraphicFramePr>
        <p:xfrm>
          <a:off x="5895974" y="2233613"/>
          <a:ext cx="1447987" cy="1111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4" imgW="545760" imgH="419040" progId="Equation.DSMT4">
                  <p:embed/>
                </p:oleObj>
              </mc:Choice>
              <mc:Fallback>
                <p:oleObj name="Equation" r:id="rId4" imgW="545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5974" y="2233613"/>
                        <a:ext cx="1447987" cy="1111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795080"/>
              </p:ext>
            </p:extLst>
          </p:nvPr>
        </p:nvGraphicFramePr>
        <p:xfrm>
          <a:off x="4775200" y="4340227"/>
          <a:ext cx="380365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6" imgW="1434960" imgH="685800" progId="Equation.DSMT4">
                  <p:embed/>
                </p:oleObj>
              </mc:Choice>
              <mc:Fallback>
                <p:oleObj name="Equation" r:id="rId6" imgW="14349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5200" y="4340227"/>
                        <a:ext cx="3803650" cy="181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Maximum Range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556" y="920582"/>
            <a:ext cx="8529637" cy="30513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When an artillery shell is fired the initial speed of the projectile depends on the explosive charge which cannot be easily changed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 only control is setting the angle of elevation.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You can control the range (where it lands) by changing the angle of elevation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To get maximum range set the angle to 45</a:t>
            </a:r>
            <a:r>
              <a:rPr lang="en-US" altLang="en-US" sz="2800" dirty="0" smtClean="0">
                <a:cs typeface="Arial" charset="0"/>
              </a:rPr>
              <a:t>°</a:t>
            </a:r>
          </a:p>
        </p:txBody>
      </p:sp>
      <p:sp>
        <p:nvSpPr>
          <p:cNvPr id="215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BE99BF-2B67-436C-8E2E-419A539DD83A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075910" y="4065932"/>
            <a:ext cx="4861274" cy="2544418"/>
            <a:chOff x="2075910" y="4065932"/>
            <a:chExt cx="4861274" cy="2544418"/>
          </a:xfrm>
        </p:grpSpPr>
        <p:pic>
          <p:nvPicPr>
            <p:cNvPr id="21510" name="Picture 11" descr="projectil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2" b="60820"/>
            <a:stretch/>
          </p:blipFill>
          <p:spPr bwMode="auto">
            <a:xfrm>
              <a:off x="2075910" y="4065932"/>
              <a:ext cx="4861274" cy="219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Text Box 7"/>
            <p:cNvSpPr txBox="1">
              <a:spLocks noChangeArrowheads="1"/>
            </p:cNvSpPr>
            <p:nvPr/>
          </p:nvSpPr>
          <p:spPr bwMode="auto">
            <a:xfrm>
              <a:off x="4633230" y="4103581"/>
              <a:ext cx="650387" cy="457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dirty="0"/>
                <a:t>65</a:t>
              </a:r>
              <a:r>
                <a:rPr lang="en-US" altLang="en-US" sz="2400" dirty="0">
                  <a:cs typeface="Arial" charset="0"/>
                </a:rPr>
                <a:t>°</a:t>
              </a:r>
            </a:p>
          </p:txBody>
        </p:sp>
        <p:sp>
          <p:nvSpPr>
            <p:cNvPr id="21513" name="Text Box 8"/>
            <p:cNvSpPr txBox="1">
              <a:spLocks noChangeArrowheads="1"/>
            </p:cNvSpPr>
            <p:nvPr/>
          </p:nvSpPr>
          <p:spPr bwMode="auto">
            <a:xfrm>
              <a:off x="5720423" y="4891408"/>
              <a:ext cx="650387" cy="457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00B050"/>
                  </a:solidFill>
                </a:rPr>
                <a:t>45</a:t>
              </a:r>
              <a:r>
                <a:rPr lang="en-US" altLang="en-US" sz="2400" dirty="0">
                  <a:solidFill>
                    <a:srgbClr val="00B050"/>
                  </a:solidFill>
                  <a:cs typeface="Arial" charset="0"/>
                </a:rPr>
                <a:t>°</a:t>
              </a:r>
            </a:p>
          </p:txBody>
        </p: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4225151" y="5369258"/>
              <a:ext cx="6511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0000FF"/>
                  </a:solidFill>
                </a:rPr>
                <a:t>25</a:t>
              </a:r>
              <a:r>
                <a:rPr lang="en-US" altLang="en-US" sz="2400" dirty="0">
                  <a:solidFill>
                    <a:srgbClr val="0000FF"/>
                  </a:solidFill>
                  <a:cs typeface="Arial" charset="0"/>
                </a:rPr>
                <a:t>°</a:t>
              </a:r>
            </a:p>
          </p:txBody>
        </p:sp>
        <p:sp>
          <p:nvSpPr>
            <p:cNvPr id="21520" name="Text Box 10"/>
            <p:cNvSpPr txBox="1">
              <a:spLocks noChangeArrowheads="1"/>
            </p:cNvSpPr>
            <p:nvPr/>
          </p:nvSpPr>
          <p:spPr bwMode="auto">
            <a:xfrm>
              <a:off x="3037859" y="6152962"/>
              <a:ext cx="650387" cy="457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FF0000"/>
                  </a:solidFill>
                </a:rPr>
                <a:t>15</a:t>
              </a:r>
              <a:r>
                <a:rPr lang="en-US" altLang="en-US" sz="2400" dirty="0">
                  <a:solidFill>
                    <a:srgbClr val="FF0000"/>
                  </a:solidFill>
                  <a:cs typeface="Arial" charset="0"/>
                </a:rPr>
                <a:t>°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075910" y="4261541"/>
              <a:ext cx="4752943" cy="1971019"/>
            </a:xfrm>
            <a:custGeom>
              <a:avLst/>
              <a:gdLst>
                <a:gd name="connsiteX0" fmla="*/ 0 w 3495675"/>
                <a:gd name="connsiteY0" fmla="*/ 0 h 1657350"/>
                <a:gd name="connsiteX1" fmla="*/ 0 w 3495675"/>
                <a:gd name="connsiteY1" fmla="*/ 1657350 h 1657350"/>
                <a:gd name="connsiteX2" fmla="*/ 3486150 w 3495675"/>
                <a:gd name="connsiteY2" fmla="*/ 1657350 h 1657350"/>
                <a:gd name="connsiteX3" fmla="*/ 3495675 w 3495675"/>
                <a:gd name="connsiteY3" fmla="*/ 1647825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5675" h="1657350">
                  <a:moveTo>
                    <a:pt x="0" y="0"/>
                  </a:moveTo>
                  <a:lnTo>
                    <a:pt x="0" y="1657350"/>
                  </a:lnTo>
                  <a:lnTo>
                    <a:pt x="3486150" y="1657350"/>
                  </a:lnTo>
                  <a:lnTo>
                    <a:pt x="3495675" y="16478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the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947863"/>
            <a:ext cx="36734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AutoShape 3"/>
          <p:cNvSpPr>
            <a:spLocks noChangeArrowheads="1"/>
          </p:cNvSpPr>
          <p:nvPr/>
        </p:nvSpPr>
        <p:spPr bwMode="auto">
          <a:xfrm rot="10800000">
            <a:off x="2300288" y="1568450"/>
            <a:ext cx="442912" cy="600075"/>
          </a:xfrm>
          <a:custGeom>
            <a:avLst/>
            <a:gdLst>
              <a:gd name="T0" fmla="*/ 162949457 w 21600"/>
              <a:gd name="T1" fmla="*/ 231568692 h 21600"/>
              <a:gd name="T2" fmla="*/ 93113964 w 21600"/>
              <a:gd name="T3" fmla="*/ 463136607 h 21600"/>
              <a:gd name="T4" fmla="*/ 23278491 w 21600"/>
              <a:gd name="T5" fmla="*/ 231568692 h 21600"/>
              <a:gd name="T6" fmla="*/ 9311396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Freeform 4"/>
          <p:cNvSpPr>
            <a:spLocks/>
          </p:cNvSpPr>
          <p:nvPr/>
        </p:nvSpPr>
        <p:spPr bwMode="auto">
          <a:xfrm>
            <a:off x="2565400" y="1577975"/>
            <a:ext cx="679450" cy="738188"/>
          </a:xfrm>
          <a:custGeom>
            <a:avLst/>
            <a:gdLst>
              <a:gd name="T0" fmla="*/ 0 w 911"/>
              <a:gd name="T1" fmla="*/ 0 h 706"/>
              <a:gd name="T2" fmla="*/ 2147483647 w 911"/>
              <a:gd name="T3" fmla="*/ 2147483647 h 706"/>
              <a:gd name="T4" fmla="*/ 2147483647 w 911"/>
              <a:gd name="T5" fmla="*/ 2147483647 h 706"/>
              <a:gd name="T6" fmla="*/ 2147483647 w 911"/>
              <a:gd name="T7" fmla="*/ 2147483647 h 7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1" h="706">
                <a:moveTo>
                  <a:pt x="0" y="0"/>
                </a:moveTo>
                <a:cubicBezTo>
                  <a:pt x="73" y="14"/>
                  <a:pt x="305" y="12"/>
                  <a:pt x="437" y="74"/>
                </a:cubicBezTo>
                <a:cubicBezTo>
                  <a:pt x="569" y="136"/>
                  <a:pt x="711" y="267"/>
                  <a:pt x="790" y="372"/>
                </a:cubicBezTo>
                <a:cubicBezTo>
                  <a:pt x="869" y="477"/>
                  <a:pt x="886" y="637"/>
                  <a:pt x="911" y="70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3" name="Freeform 5"/>
          <p:cNvSpPr>
            <a:spLocks/>
          </p:cNvSpPr>
          <p:nvPr/>
        </p:nvSpPr>
        <p:spPr bwMode="auto">
          <a:xfrm>
            <a:off x="2570163" y="1566863"/>
            <a:ext cx="979487" cy="912812"/>
          </a:xfrm>
          <a:custGeom>
            <a:avLst/>
            <a:gdLst>
              <a:gd name="T0" fmla="*/ 0 w 911"/>
              <a:gd name="T1" fmla="*/ 0 h 706"/>
              <a:gd name="T2" fmla="*/ 2147483647 w 911"/>
              <a:gd name="T3" fmla="*/ 2147483647 h 706"/>
              <a:gd name="T4" fmla="*/ 2147483647 w 911"/>
              <a:gd name="T5" fmla="*/ 2147483647 h 706"/>
              <a:gd name="T6" fmla="*/ 2147483647 w 911"/>
              <a:gd name="T7" fmla="*/ 2147483647 h 7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1" h="706">
                <a:moveTo>
                  <a:pt x="0" y="0"/>
                </a:moveTo>
                <a:cubicBezTo>
                  <a:pt x="73" y="14"/>
                  <a:pt x="305" y="12"/>
                  <a:pt x="437" y="74"/>
                </a:cubicBezTo>
                <a:cubicBezTo>
                  <a:pt x="569" y="136"/>
                  <a:pt x="711" y="267"/>
                  <a:pt x="790" y="372"/>
                </a:cubicBezTo>
                <a:cubicBezTo>
                  <a:pt x="869" y="477"/>
                  <a:pt x="886" y="637"/>
                  <a:pt x="911" y="70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4" name="Freeform 6"/>
          <p:cNvSpPr>
            <a:spLocks/>
          </p:cNvSpPr>
          <p:nvPr/>
        </p:nvSpPr>
        <p:spPr bwMode="auto">
          <a:xfrm>
            <a:off x="2603500" y="1585913"/>
            <a:ext cx="1209675" cy="1165225"/>
          </a:xfrm>
          <a:custGeom>
            <a:avLst/>
            <a:gdLst>
              <a:gd name="T0" fmla="*/ 0 w 911"/>
              <a:gd name="T1" fmla="*/ 0 h 706"/>
              <a:gd name="T2" fmla="*/ 2147483647 w 911"/>
              <a:gd name="T3" fmla="*/ 2147483647 h 706"/>
              <a:gd name="T4" fmla="*/ 2147483647 w 911"/>
              <a:gd name="T5" fmla="*/ 2147483647 h 706"/>
              <a:gd name="T6" fmla="*/ 2147483647 w 911"/>
              <a:gd name="T7" fmla="*/ 2147483647 h 7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1" h="706">
                <a:moveTo>
                  <a:pt x="0" y="0"/>
                </a:moveTo>
                <a:cubicBezTo>
                  <a:pt x="73" y="14"/>
                  <a:pt x="305" y="12"/>
                  <a:pt x="437" y="74"/>
                </a:cubicBezTo>
                <a:cubicBezTo>
                  <a:pt x="569" y="136"/>
                  <a:pt x="711" y="267"/>
                  <a:pt x="790" y="372"/>
                </a:cubicBezTo>
                <a:cubicBezTo>
                  <a:pt x="869" y="477"/>
                  <a:pt x="886" y="637"/>
                  <a:pt x="911" y="70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Freeform 7"/>
          <p:cNvSpPr>
            <a:spLocks/>
          </p:cNvSpPr>
          <p:nvPr/>
        </p:nvSpPr>
        <p:spPr bwMode="auto">
          <a:xfrm>
            <a:off x="2636838" y="1560513"/>
            <a:ext cx="1430337" cy="1635125"/>
          </a:xfrm>
          <a:custGeom>
            <a:avLst/>
            <a:gdLst>
              <a:gd name="T0" fmla="*/ 0 w 911"/>
              <a:gd name="T1" fmla="*/ 0 h 706"/>
              <a:gd name="T2" fmla="*/ 2147483647 w 911"/>
              <a:gd name="T3" fmla="*/ 2147483647 h 706"/>
              <a:gd name="T4" fmla="*/ 2147483647 w 911"/>
              <a:gd name="T5" fmla="*/ 2147483647 h 706"/>
              <a:gd name="T6" fmla="*/ 2147483647 w 911"/>
              <a:gd name="T7" fmla="*/ 2147483647 h 7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1" h="706">
                <a:moveTo>
                  <a:pt x="0" y="0"/>
                </a:moveTo>
                <a:cubicBezTo>
                  <a:pt x="73" y="14"/>
                  <a:pt x="305" y="12"/>
                  <a:pt x="437" y="74"/>
                </a:cubicBezTo>
                <a:cubicBezTo>
                  <a:pt x="569" y="136"/>
                  <a:pt x="711" y="267"/>
                  <a:pt x="790" y="372"/>
                </a:cubicBezTo>
                <a:cubicBezTo>
                  <a:pt x="869" y="477"/>
                  <a:pt x="886" y="637"/>
                  <a:pt x="911" y="70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3773488" y="198438"/>
            <a:ext cx="50276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i="1"/>
              <a:t>The ultimate projectile:</a:t>
            </a:r>
          </a:p>
          <a:p>
            <a:pPr eaLnBrk="1" hangingPunct="1"/>
            <a:r>
              <a:rPr lang="en-US" altLang="en-US" sz="3200" i="1"/>
              <a:t>putting an object into orbit</a:t>
            </a:r>
          </a:p>
        </p:txBody>
      </p:sp>
      <p:sp>
        <p:nvSpPr>
          <p:cNvPr id="83979" name="Oval 11"/>
          <p:cNvSpPr>
            <a:spLocks noChangeArrowheads="1"/>
          </p:cNvSpPr>
          <p:nvPr/>
        </p:nvSpPr>
        <p:spPr bwMode="auto">
          <a:xfrm>
            <a:off x="2476500" y="1474788"/>
            <a:ext cx="103188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269875" y="415925"/>
            <a:ext cx="199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</a:rPr>
              <a:t>NEWTON</a:t>
            </a:r>
          </a:p>
        </p:txBody>
      </p:sp>
      <p:sp>
        <p:nvSpPr>
          <p:cNvPr id="22540" name="AutoShape 13"/>
          <p:cNvSpPr>
            <a:spLocks noChangeArrowheads="1"/>
          </p:cNvSpPr>
          <p:nvPr/>
        </p:nvSpPr>
        <p:spPr bwMode="auto">
          <a:xfrm>
            <a:off x="2457450" y="466725"/>
            <a:ext cx="1085850" cy="581025"/>
          </a:xfrm>
          <a:prstGeom prst="rightArrow">
            <a:avLst>
              <a:gd name="adj1" fmla="val 50000"/>
              <a:gd name="adj2" fmla="val 46721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62525" y="1585913"/>
            <a:ext cx="375285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Imagine trying to </a:t>
            </a:r>
            <a:br>
              <a:rPr lang="en-US" altLang="en-US" dirty="0"/>
            </a:br>
            <a:r>
              <a:rPr lang="en-US" altLang="en-US" dirty="0"/>
              <a:t>throw a rock around</a:t>
            </a:r>
            <a:br>
              <a:rPr lang="en-US" altLang="en-US" dirty="0"/>
            </a:br>
            <a:r>
              <a:rPr lang="en-US" altLang="en-US" dirty="0"/>
              <a:t>the </a:t>
            </a:r>
            <a:r>
              <a:rPr lang="en-US" altLang="en-US" dirty="0" smtClean="0"/>
              <a:t>world.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smtClean="0"/>
              <a:t>If </a:t>
            </a:r>
            <a:r>
              <a:rPr lang="en-US" altLang="en-US" dirty="0"/>
              <a:t>you give it a large </a:t>
            </a:r>
            <a:r>
              <a:rPr lang="en-US" altLang="en-US" dirty="0" smtClean="0"/>
              <a:t>horizontal velocity, it </a:t>
            </a:r>
            <a:r>
              <a:rPr lang="en-US" altLang="en-US" dirty="0"/>
              <a:t>will go into </a:t>
            </a:r>
            <a:r>
              <a:rPr lang="en-US" altLang="en-US" dirty="0" smtClean="0"/>
              <a:t>orbit around </a:t>
            </a:r>
            <a:r>
              <a:rPr lang="en-US" altLang="en-US" dirty="0"/>
              <a:t>the earth!</a:t>
            </a:r>
          </a:p>
          <a:p>
            <a:endParaRPr lang="en-US" dirty="0"/>
          </a:p>
        </p:txBody>
      </p:sp>
      <p:sp>
        <p:nvSpPr>
          <p:cNvPr id="225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0374EA-AB1B-4040-9E40-6FD3B5D6AE99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  <p:sp>
        <p:nvSpPr>
          <p:cNvPr id="3" name="Oval 2"/>
          <p:cNvSpPr/>
          <p:nvPr/>
        </p:nvSpPr>
        <p:spPr>
          <a:xfrm>
            <a:off x="376238" y="1525588"/>
            <a:ext cx="4289425" cy="4289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83972" grpId="0" animBg="1"/>
      <p:bldP spid="83973" grpId="0" animBg="1"/>
      <p:bldP spid="83974" grpId="0" animBg="1"/>
      <p:bldP spid="83975" grpId="0" animBg="1"/>
      <p:bldP spid="83979" grpId="0" animBg="1"/>
      <p:bldP spid="5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847725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example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876300"/>
            <a:ext cx="8705850" cy="55546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u="sng" dirty="0" smtClean="0"/>
              <a:t>Problem</a:t>
            </a:r>
            <a:r>
              <a:rPr lang="en-US" altLang="en-US" dirty="0" smtClean="0"/>
              <a:t>: An object is dropped from rest from a height of 20 m above the ground.</a:t>
            </a:r>
            <a:br>
              <a:rPr lang="en-US" altLang="en-US" dirty="0" smtClean="0"/>
            </a:br>
            <a:r>
              <a:rPr lang="en-US" altLang="en-US" dirty="0" smtClean="0"/>
              <a:t>(a) How long will it take to reach the ground?  (b) What is its velocity as it hits the ground?</a:t>
            </a:r>
          </a:p>
          <a:p>
            <a:pPr marL="0" indent="0" eaLnBrk="1" hangingPunct="1">
              <a:buNone/>
            </a:pPr>
            <a:r>
              <a:rPr lang="en-US" altLang="en-US" u="sng" dirty="0" smtClean="0"/>
              <a:t>Solution</a:t>
            </a:r>
            <a:r>
              <a:rPr lang="en-US" altLang="en-US" dirty="0" smtClean="0"/>
              <a:t>:   initial velocity, </a:t>
            </a:r>
            <a:r>
              <a:rPr lang="en-US" altLang="en-US" dirty="0" smtClean="0"/>
              <a:t>v</a:t>
            </a:r>
            <a:r>
              <a:rPr lang="en-US" altLang="en-US" baseline="-25000" dirty="0"/>
              <a:t>i</a:t>
            </a:r>
            <a:r>
              <a:rPr lang="en-US" altLang="en-US" dirty="0" smtClean="0"/>
              <a:t> </a:t>
            </a:r>
            <a:r>
              <a:rPr lang="en-US" altLang="en-US" dirty="0" smtClean="0"/>
              <a:t>= 0</a:t>
            </a:r>
            <a:br>
              <a:rPr lang="en-US" altLang="en-US" dirty="0" smtClean="0"/>
            </a:br>
            <a:r>
              <a:rPr lang="en-US" altLang="en-US" dirty="0" smtClean="0"/>
              <a:t>                  </a:t>
            </a:r>
            <a:r>
              <a:rPr lang="en-US" altLang="en-US" dirty="0" err="1" smtClean="0"/>
              <a:t>y</a:t>
            </a:r>
            <a:r>
              <a:rPr lang="en-US" altLang="en-US" baseline="-25000" dirty="0" err="1" smtClean="0"/>
              <a:t>f</a:t>
            </a:r>
            <a:r>
              <a:rPr lang="en-US" altLang="en-US" dirty="0" smtClean="0"/>
              <a:t> = ½ g t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itchFamily="2" charset="2"/>
              </a:rPr>
              <a:t>,  v = g t   </a:t>
            </a:r>
            <a:endParaRPr lang="en-US" altLang="en-US" u="sng" dirty="0" smtClean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013056"/>
              </p:ext>
            </p:extLst>
          </p:nvPr>
        </p:nvGraphicFramePr>
        <p:xfrm>
          <a:off x="1319213" y="4297363"/>
          <a:ext cx="6276975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3" imgW="2565360" imgH="736560" progId="Equation.DSMT4">
                  <p:embed/>
                </p:oleObj>
              </mc:Choice>
              <mc:Fallback>
                <p:oleObj name="Equation" r:id="rId3" imgW="2565360" imgH="736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4297363"/>
                        <a:ext cx="6276975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09E3B2-038A-458A-8F16-B99F92D4534C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028825" y="0"/>
            <a:ext cx="4876800" cy="933450"/>
          </a:xfrm>
        </p:spPr>
        <p:txBody>
          <a:bodyPr/>
          <a:lstStyle/>
          <a:p>
            <a:pPr algn="l" eaLnBrk="1" hangingPunct="1"/>
            <a:r>
              <a:rPr lang="en-US" altLang="en-US" sz="3600" b="1" u="sng" dirty="0" smtClean="0">
                <a:solidFill>
                  <a:schemeClr val="tx1"/>
                </a:solidFill>
              </a:rPr>
              <a:t>L-5 Projectile motion</a:t>
            </a:r>
          </a:p>
        </p:txBody>
      </p:sp>
      <p:sp>
        <p:nvSpPr>
          <p:cNvPr id="51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E3C97-D9F2-44F8-94C2-115C575F93E7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pic>
        <p:nvPicPr>
          <p:cNvPr id="3" name="human-cannonball-cnn.wmv">
            <a:hlinkClick r:id="" action="ppaction://media"/>
          </p:cNvPr>
          <p:cNvPicPr>
            <a:picLocks noGrp="1" noChangeAspect="1"/>
          </p:cNvPicPr>
          <p:nvPr>
            <p:ph type="media" sz="half" idx="2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0162" y="854075"/>
            <a:ext cx="6543675" cy="4907756"/>
          </a:xfrm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06115" y="1304926"/>
            <a:ext cx="6531769" cy="2124074"/>
          </a:xfrm>
          <a:solidFill>
            <a:schemeClr val="bg1"/>
          </a:solidFill>
          <a:ln w="57150"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 </a:t>
            </a:r>
            <a:r>
              <a:rPr lang="en-US" altLang="en-US" sz="2800" u="sng" dirty="0" smtClean="0"/>
              <a:t>projectile</a:t>
            </a:r>
            <a:r>
              <a:rPr lang="en-US" altLang="en-US" sz="2800" dirty="0" smtClean="0"/>
              <a:t> is an object that is thrown,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hit, kicked, shot, etc., and then travels under the influence of gravity.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It is an example of two-dimensional motion.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051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Projectile Examples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35038" y="1435100"/>
            <a:ext cx="2693987" cy="32750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Tennis ball</a:t>
            </a:r>
          </a:p>
          <a:p>
            <a:pPr eaLnBrk="1" hangingPunct="1"/>
            <a:r>
              <a:rPr lang="en-US" altLang="en-US" dirty="0" smtClean="0"/>
              <a:t>Golf ball</a:t>
            </a:r>
          </a:p>
          <a:p>
            <a:pPr eaLnBrk="1" hangingPunct="1"/>
            <a:r>
              <a:rPr lang="en-US" altLang="en-US" dirty="0" smtClean="0"/>
              <a:t>Football</a:t>
            </a:r>
          </a:p>
          <a:p>
            <a:pPr eaLnBrk="1" hangingPunct="1"/>
            <a:r>
              <a:rPr lang="en-US" altLang="en-US" dirty="0" smtClean="0"/>
              <a:t>Softball</a:t>
            </a:r>
          </a:p>
          <a:p>
            <a:pPr eaLnBrk="1" hangingPunct="1"/>
            <a:r>
              <a:rPr lang="en-US" altLang="en-US" dirty="0" smtClean="0"/>
              <a:t>Soccer ball</a:t>
            </a:r>
          </a:p>
          <a:p>
            <a:pPr eaLnBrk="1" hangingPunct="1"/>
            <a:r>
              <a:rPr lang="en-US" altLang="en-US" dirty="0" smtClean="0"/>
              <a:t>bullet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35100"/>
            <a:ext cx="3940175" cy="30861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Hockey puck or ball</a:t>
            </a:r>
          </a:p>
          <a:p>
            <a:pPr eaLnBrk="1" hangingPunct="1"/>
            <a:r>
              <a:rPr lang="en-US" altLang="en-US" dirty="0" smtClean="0"/>
              <a:t>Basketball</a:t>
            </a:r>
          </a:p>
          <a:p>
            <a:pPr eaLnBrk="1" hangingPunct="1"/>
            <a:r>
              <a:rPr lang="en-US" altLang="en-US" dirty="0" smtClean="0"/>
              <a:t>Volleyball</a:t>
            </a:r>
          </a:p>
          <a:p>
            <a:pPr eaLnBrk="1" hangingPunct="1"/>
            <a:r>
              <a:rPr lang="en-US" altLang="en-US" dirty="0" smtClean="0"/>
              <a:t>Arrow</a:t>
            </a:r>
          </a:p>
          <a:p>
            <a:pPr eaLnBrk="1" hangingPunct="1"/>
            <a:r>
              <a:rPr lang="en-US" altLang="en-US" dirty="0" smtClean="0"/>
              <a:t>Shot put</a:t>
            </a:r>
          </a:p>
          <a:p>
            <a:pPr eaLnBrk="1" hangingPunct="1"/>
            <a:r>
              <a:rPr lang="en-US" altLang="en-US" dirty="0" smtClean="0"/>
              <a:t>Javelin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096963" y="5089525"/>
            <a:ext cx="6756400" cy="14112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These are all examples of things that are </a:t>
            </a:r>
          </a:p>
          <a:p>
            <a:pPr algn="ctr" eaLnBrk="1" hangingPunct="1"/>
            <a:r>
              <a:rPr lang="en-US" altLang="en-US" sz="2800" b="1"/>
              <a:t>launched</a:t>
            </a:r>
            <a:r>
              <a:rPr lang="en-US" altLang="en-US" sz="2800"/>
              <a:t>, then move under the </a:t>
            </a:r>
          </a:p>
          <a:p>
            <a:pPr algn="ctr" eaLnBrk="1" hangingPunct="1"/>
            <a:r>
              <a:rPr lang="en-US" altLang="en-US" sz="2800"/>
              <a:t>influence of gravity</a:t>
            </a:r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28BC89-7669-42FA-88C1-5273C45C4E5E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7174" grpId="0" build="p"/>
      <p:bldP spid="7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236538"/>
            <a:ext cx="6269037" cy="955675"/>
          </a:xfrm>
        </p:spPr>
        <p:txBody>
          <a:bodyPr/>
          <a:lstStyle/>
          <a:p>
            <a:pPr algn="l" eaLnBrk="1" hangingPunct="1"/>
            <a:r>
              <a:rPr lang="en-US" altLang="en-US" sz="5400" u="sng" dirty="0" smtClean="0"/>
              <a:t>Not projectiles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575" y="1250950"/>
            <a:ext cx="8237538" cy="2122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Jet plane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Rocket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Car (unless it looses contact with ground)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catapult (before rock leaves)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slingshot (before  rock leaves sling)</a:t>
            </a:r>
          </a:p>
        </p:txBody>
      </p:sp>
      <p:pic>
        <p:nvPicPr>
          <p:cNvPr id="16396" name="Picture 12" descr="sling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511550"/>
            <a:ext cx="428783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catap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3292475"/>
            <a:ext cx="29051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BB3931-1E36-4B4D-A80C-7043D770416E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857250"/>
          </a:xfrm>
        </p:spPr>
        <p:txBody>
          <a:bodyPr/>
          <a:lstStyle/>
          <a:p>
            <a:r>
              <a:rPr lang="en-US" altLang="en-US" u="sng" dirty="0" smtClean="0"/>
              <a:t>Unintended projectile</a:t>
            </a:r>
            <a:endParaRPr lang="en-US" u="sng" dirty="0"/>
          </a:p>
        </p:txBody>
      </p:sp>
      <p:pic>
        <p:nvPicPr>
          <p:cNvPr id="4" name="FlyingCar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399" y="1166018"/>
            <a:ext cx="7551107" cy="5149057"/>
          </a:xfrm>
        </p:spPr>
      </p:pic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53EBD0-2680-4725-9FA7-1C6DDC1699B3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4975" y="2767013"/>
            <a:ext cx="84867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altLang="en-US" sz="3600" dirty="0">
                <a:solidFill>
                  <a:srgbClr val="000000"/>
                </a:solidFill>
              </a:rPr>
              <a:t>The key to understanding projectile motion is to realize that gravity acts in the </a:t>
            </a:r>
            <a:r>
              <a:rPr lang="en-US" altLang="en-US" sz="3600" b="1" dirty="0">
                <a:solidFill>
                  <a:srgbClr val="000000"/>
                </a:solidFill>
              </a:rPr>
              <a:t>vertical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(downward) direction</a:t>
            </a:r>
            <a:endParaRPr lang="en-US" altLang="en-US" sz="3600" b="1" dirty="0">
              <a:solidFill>
                <a:srgbClr val="0000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20700" y="4953000"/>
            <a:ext cx="797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3600" dirty="0">
                <a:solidFill>
                  <a:srgbClr val="000000"/>
                </a:solidFill>
              </a:rPr>
              <a:t> gravity affects </a:t>
            </a:r>
            <a:r>
              <a:rPr lang="en-US" altLang="en-US" sz="3600" b="1" dirty="0">
                <a:solidFill>
                  <a:srgbClr val="000000"/>
                </a:solidFill>
              </a:rPr>
              <a:t>only</a:t>
            </a:r>
            <a:r>
              <a:rPr lang="en-US" altLang="en-US" sz="3600" dirty="0">
                <a:solidFill>
                  <a:srgbClr val="000000"/>
                </a:solidFill>
              </a:rPr>
              <a:t> the vertical motion, </a:t>
            </a:r>
            <a:r>
              <a:rPr lang="en-US" altLang="en-US" sz="3600" i="1" dirty="0">
                <a:solidFill>
                  <a:srgbClr val="FF0000"/>
                </a:solidFill>
              </a:rPr>
              <a:t>not the horizontal motion</a:t>
            </a:r>
          </a:p>
        </p:txBody>
      </p:sp>
      <p:sp>
        <p:nvSpPr>
          <p:cNvPr id="9220" name="Text Box 27"/>
          <p:cNvSpPr txBox="1">
            <a:spLocks noChangeArrowheads="1"/>
          </p:cNvSpPr>
          <p:nvPr/>
        </p:nvSpPr>
        <p:spPr bwMode="auto">
          <a:xfrm>
            <a:off x="2329858" y="96341"/>
            <a:ext cx="43572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u="sng">
                <a:solidFill>
                  <a:srgbClr val="000000"/>
                </a:solidFill>
              </a:rPr>
              <a:t>Projectile motion</a:t>
            </a:r>
          </a:p>
        </p:txBody>
      </p:sp>
      <p:grpSp>
        <p:nvGrpSpPr>
          <p:cNvPr id="9221" name="Group 29"/>
          <p:cNvGrpSpPr>
            <a:grpSpLocks/>
          </p:cNvGrpSpPr>
          <p:nvPr/>
        </p:nvGrpSpPr>
        <p:grpSpPr bwMode="auto">
          <a:xfrm>
            <a:off x="889000" y="987425"/>
            <a:ext cx="6824663" cy="1365250"/>
            <a:chOff x="560" y="622"/>
            <a:chExt cx="4299" cy="860"/>
          </a:xfrm>
        </p:grpSpPr>
        <p:grpSp>
          <p:nvGrpSpPr>
            <p:cNvPr id="9223" name="Group 26"/>
            <p:cNvGrpSpPr>
              <a:grpSpLocks/>
            </p:cNvGrpSpPr>
            <p:nvPr/>
          </p:nvGrpSpPr>
          <p:grpSpPr bwMode="auto">
            <a:xfrm>
              <a:off x="560" y="622"/>
              <a:ext cx="4299" cy="860"/>
              <a:chOff x="608" y="268"/>
              <a:chExt cx="4299" cy="860"/>
            </a:xfrm>
          </p:grpSpPr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>
                <a:off x="608" y="1128"/>
                <a:ext cx="4299" cy="0"/>
              </a:xfrm>
              <a:prstGeom prst="line">
                <a:avLst/>
              </a:prstGeom>
              <a:noFill/>
              <a:ln w="130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Line 16"/>
              <p:cNvSpPr>
                <a:spLocks noChangeShapeType="1"/>
              </p:cNvSpPr>
              <p:nvPr/>
            </p:nvSpPr>
            <p:spPr bwMode="auto">
              <a:xfrm flipV="1">
                <a:off x="1674" y="268"/>
                <a:ext cx="0" cy="3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27" name="Group 21"/>
              <p:cNvGrpSpPr>
                <a:grpSpLocks/>
              </p:cNvGrpSpPr>
              <p:nvPr/>
            </p:nvGrpSpPr>
            <p:grpSpPr bwMode="auto">
              <a:xfrm>
                <a:off x="2675" y="651"/>
                <a:ext cx="900" cy="388"/>
                <a:chOff x="2663" y="651"/>
                <a:chExt cx="900" cy="388"/>
              </a:xfrm>
            </p:grpSpPr>
            <p:sp>
              <p:nvSpPr>
                <p:cNvPr id="9230" name="AutoShape 19"/>
                <p:cNvSpPr>
                  <a:spLocks noChangeArrowheads="1"/>
                </p:cNvSpPr>
                <p:nvPr/>
              </p:nvSpPr>
              <p:spPr bwMode="auto">
                <a:xfrm>
                  <a:off x="2663" y="668"/>
                  <a:ext cx="223" cy="347"/>
                </a:xfrm>
                <a:prstGeom prst="downArrow">
                  <a:avLst>
                    <a:gd name="adj1" fmla="val 50000"/>
                    <a:gd name="adj2" fmla="val 3890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3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86" y="651"/>
                  <a:ext cx="677" cy="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000" b="1">
                      <a:solidFill>
                        <a:srgbClr val="000000"/>
                      </a:solidFill>
                    </a:rPr>
                    <a:t>force of</a:t>
                  </a:r>
                </a:p>
                <a:p>
                  <a:pPr algn="ctr" eaLnBrk="1" hangingPunct="1"/>
                  <a:r>
                    <a:rPr lang="en-US" altLang="en-US" sz="2000" b="1">
                      <a:solidFill>
                        <a:srgbClr val="000000"/>
                      </a:solidFill>
                    </a:rPr>
                    <a:t>gravity</a:t>
                  </a:r>
                </a:p>
              </p:txBody>
            </p:sp>
          </p:grpSp>
          <p:sp>
            <p:nvSpPr>
              <p:cNvPr id="9228" name="Freeform 24"/>
              <p:cNvSpPr>
                <a:spLocks/>
              </p:cNvSpPr>
              <p:nvPr/>
            </p:nvSpPr>
            <p:spPr bwMode="auto">
              <a:xfrm>
                <a:off x="1164" y="430"/>
                <a:ext cx="3156" cy="650"/>
              </a:xfrm>
              <a:custGeom>
                <a:avLst/>
                <a:gdLst>
                  <a:gd name="T0" fmla="*/ 0 w 3156"/>
                  <a:gd name="T1" fmla="*/ 644 h 650"/>
                  <a:gd name="T2" fmla="*/ 348 w 3156"/>
                  <a:gd name="T3" fmla="*/ 344 h 650"/>
                  <a:gd name="T4" fmla="*/ 930 w 3156"/>
                  <a:gd name="T5" fmla="*/ 92 h 650"/>
                  <a:gd name="T6" fmla="*/ 1566 w 3156"/>
                  <a:gd name="T7" fmla="*/ 2 h 650"/>
                  <a:gd name="T8" fmla="*/ 2172 w 3156"/>
                  <a:gd name="T9" fmla="*/ 80 h 650"/>
                  <a:gd name="T10" fmla="*/ 2676 w 3156"/>
                  <a:gd name="T11" fmla="*/ 272 h 650"/>
                  <a:gd name="T12" fmla="*/ 3156 w 3156"/>
                  <a:gd name="T13" fmla="*/ 650 h 6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56" h="650">
                    <a:moveTo>
                      <a:pt x="0" y="644"/>
                    </a:moveTo>
                    <a:cubicBezTo>
                      <a:pt x="96" y="540"/>
                      <a:pt x="193" y="436"/>
                      <a:pt x="348" y="344"/>
                    </a:cubicBezTo>
                    <a:cubicBezTo>
                      <a:pt x="503" y="252"/>
                      <a:pt x="727" y="149"/>
                      <a:pt x="930" y="92"/>
                    </a:cubicBezTo>
                    <a:cubicBezTo>
                      <a:pt x="1133" y="35"/>
                      <a:pt x="1359" y="4"/>
                      <a:pt x="1566" y="2"/>
                    </a:cubicBezTo>
                    <a:cubicBezTo>
                      <a:pt x="1773" y="0"/>
                      <a:pt x="1987" y="35"/>
                      <a:pt x="2172" y="80"/>
                    </a:cubicBezTo>
                    <a:cubicBezTo>
                      <a:pt x="2357" y="125"/>
                      <a:pt x="2512" y="177"/>
                      <a:pt x="2676" y="272"/>
                    </a:cubicBezTo>
                    <a:cubicBezTo>
                      <a:pt x="2840" y="367"/>
                      <a:pt x="2998" y="508"/>
                      <a:pt x="3156" y="65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Line 17"/>
              <p:cNvSpPr>
                <a:spLocks noChangeShapeType="1"/>
              </p:cNvSpPr>
              <p:nvPr/>
            </p:nvSpPr>
            <p:spPr bwMode="auto">
              <a:xfrm>
                <a:off x="1674" y="670"/>
                <a:ext cx="43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4" name="Line 28"/>
            <p:cNvSpPr>
              <a:spLocks noChangeShapeType="1"/>
            </p:cNvSpPr>
            <p:nvPr/>
          </p:nvSpPr>
          <p:spPr bwMode="auto">
            <a:xfrm flipV="1">
              <a:off x="1104" y="1110"/>
              <a:ext cx="234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B8A980-B161-48E8-B567-5690A5F564E9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~AUT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317625"/>
            <a:ext cx="3162300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0000"/>
                </a:solidFill>
              </a:rPr>
              <a:t>Demonstration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6212" y="1317625"/>
            <a:ext cx="4691063" cy="4870450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</a:rPr>
              <a:t>We can show that the horizontal and vertical motions are independent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</a:rPr>
              <a:t>The red ball was released and falls vertically down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</a:rPr>
              <a:t>The yellow ball was given a kick to the right.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</a:rPr>
              <a:t>They track each other vertically step for step and hit the ground at the same time</a:t>
            </a:r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EE6B52-1A98-44B9-955D-66BAABEA082F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429375" y="1685925"/>
            <a:ext cx="1247775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900738" y="1943100"/>
            <a:ext cx="2405062" cy="3810000"/>
            <a:chOff x="5900739" y="1943100"/>
            <a:chExt cx="2405061" cy="38100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980114" y="5105400"/>
              <a:ext cx="210661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49" name="Group 21"/>
            <p:cNvGrpSpPr>
              <a:grpSpLocks/>
            </p:cNvGrpSpPr>
            <p:nvPr/>
          </p:nvGrpSpPr>
          <p:grpSpPr bwMode="auto">
            <a:xfrm>
              <a:off x="5900739" y="1943100"/>
              <a:ext cx="2405061" cy="3810000"/>
              <a:chOff x="5900739" y="1943100"/>
              <a:chExt cx="2405061" cy="3810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024564" y="1943100"/>
                <a:ext cx="78581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980114" y="2105025"/>
                <a:ext cx="96837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024564" y="2352675"/>
                <a:ext cx="108108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962651" y="2695575"/>
                <a:ext cx="127158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900739" y="3038475"/>
                <a:ext cx="1538286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040439" y="3476625"/>
                <a:ext cx="1538286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102351" y="3943350"/>
                <a:ext cx="175577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024564" y="4486275"/>
                <a:ext cx="183356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980114" y="5753100"/>
                <a:ext cx="2325686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2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683</Words>
  <Application>Microsoft Office PowerPoint</Application>
  <PresentationFormat>On-screen Show (4:3)</PresentationFormat>
  <Paragraphs>166</Paragraphs>
  <Slides>21</Slides>
  <Notes>18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Symbol</vt:lpstr>
      <vt:lpstr>Wingdings</vt:lpstr>
      <vt:lpstr>Default Design</vt:lpstr>
      <vt:lpstr>Equation</vt:lpstr>
      <vt:lpstr>Review: motion with constant acceleration</vt:lpstr>
      <vt:lpstr>Review: Free fall- object projected vertically up</vt:lpstr>
      <vt:lpstr>example</vt:lpstr>
      <vt:lpstr>L-5 Projectile motion</vt:lpstr>
      <vt:lpstr>Projectile Examples</vt:lpstr>
      <vt:lpstr>Not projectiles</vt:lpstr>
      <vt:lpstr>Unintended projectile</vt:lpstr>
      <vt:lpstr>PowerPoint Presentation</vt:lpstr>
      <vt:lpstr>Demonstration</vt:lpstr>
      <vt:lpstr>Galileo’s inclined plane experiments</vt:lpstr>
      <vt:lpstr>PowerPoint Presentation</vt:lpstr>
      <vt:lpstr>Hitting the target – aim high, not directly at the target</vt:lpstr>
      <vt:lpstr>Sports without gravity</vt:lpstr>
      <vt:lpstr>Baseball</vt:lpstr>
      <vt:lpstr>Basketball – no jump shots!</vt:lpstr>
      <vt:lpstr>PowerPoint Presentation</vt:lpstr>
      <vt:lpstr>Path of the Projectile: parabola</vt:lpstr>
      <vt:lpstr>Projectile motion – key points</vt:lpstr>
      <vt:lpstr>key points-continued</vt:lpstr>
      <vt:lpstr>Maximum Range</vt:lpstr>
      <vt:lpstr>PowerPoint Presentation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148</cp:revision>
  <cp:lastPrinted>2013-09-05T14:13:13Z</cp:lastPrinted>
  <dcterms:created xsi:type="dcterms:W3CDTF">2004-08-27T20:20:00Z</dcterms:created>
  <dcterms:modified xsi:type="dcterms:W3CDTF">2014-08-26T14:53:50Z</dcterms:modified>
</cp:coreProperties>
</file>