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60" r:id="rId4"/>
    <p:sldId id="261" r:id="rId5"/>
    <p:sldId id="262" r:id="rId6"/>
    <p:sldId id="289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86" r:id="rId20"/>
    <p:sldId id="287" r:id="rId21"/>
    <p:sldId id="277" r:id="rId22"/>
    <p:sldId id="278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5">
          <p15:clr>
            <a:srgbClr val="A4A3A4"/>
          </p15:clr>
        </p15:guide>
        <p15:guide id="2" pos="27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3333FF"/>
    <a:srgbClr val="FF0000"/>
    <a:srgbClr val="FF66FF"/>
    <a:srgbClr val="FF9900"/>
    <a:srgbClr val="626262"/>
    <a:srgbClr val="00FF00"/>
    <a:srgbClr val="DDDDD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9882" autoAdjust="0"/>
  </p:normalViewPr>
  <p:slideViewPr>
    <p:cSldViewPr snapToGrid="0" showGuides="1">
      <p:cViewPr varScale="1">
        <p:scale>
          <a:sx n="114" d="100"/>
          <a:sy n="114" d="100"/>
        </p:scale>
        <p:origin x="924" y="102"/>
      </p:cViewPr>
      <p:guideLst>
        <p:guide orient="horz" pos="2155"/>
        <p:guide pos="27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44" tIns="48322" rIns="96644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2D85F41-A29A-47F7-8649-5A9780007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58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6B676E-3AD6-4408-A1F1-B731C9425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16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17E4A7-90E9-43D4-A958-605DEB3E22BD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1166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183F2F-91C4-452B-B7CA-0155AE70198F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5962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59D5C2-A53B-4CF1-9F5C-30DEC89B93F4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5739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0B2A24-5685-4C15-B90D-4CCDE8B5DD6B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03302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A9ADE6-AB0E-4291-9AF4-7B667ABC6365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932662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FD26D2-726A-40B3-A587-B06092BF7F6E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452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7B90E7-9AED-4B75-9DD1-9213F2293550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37436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2B9383-B097-4858-A7C2-076E776FB8F6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677317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485628-342B-4790-8A2B-0F233DEFC8E5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58251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DA6BBD-5D22-4CA5-AAB6-8071E52B292B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7897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36B6FB-23C1-4C04-8F95-54FE94DE81F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371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16A20A-C847-4D8C-9079-F60F91282A83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8351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742B5C-023A-4D3A-9933-5C3E69002E0C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0617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BC1DC2-F3BD-41A0-AE50-4221011F3789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534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2F2610-E62E-47EB-82C2-CE1953094356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601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953E43-9863-4173-86F5-1AD5E0441334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694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C39B11-3057-4404-9B24-B63735387306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4913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C51D5-B227-48C5-9E42-A3F0D571A69A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79465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44577E-9BF6-467F-97A9-C14FC6C6B24A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15719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F66DBB-8263-49CB-B1D2-696633C4017C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662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3C614-3376-4EA9-ADD2-7F0DF0800C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6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A142D-942B-45D2-8A44-03F460E89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3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10824-1F36-41D6-A504-2C7B69D98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16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292BF-CBF5-4445-A0DE-ECA7FFBDA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092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94143-8DCB-4CCF-9E5C-CA210B9E1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19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608A7-EED0-45C9-B535-29877F87B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88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A0397-F465-49B7-83FA-929A24F21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84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C148E-F507-481E-B711-7D0753C99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6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EE9C-AB38-4C14-8F6C-7BCB72EA1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058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0EDCB-622E-417B-8675-69777DC61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8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8319C-CAC8-4973-A052-B318FC1488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7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14F5-4B5D-4DA7-9F29-2AC613EE6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89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8188C-71D8-416A-B32A-817BFB9D4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8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60863-88EC-4663-8DD3-4BC6A7D11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19F1B-D49C-4690-A9E5-132FD6843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0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59ADF-AE2F-49AD-99AA-6BA86B07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6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3B860-D612-45BE-BD37-09A0B2695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6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FB47B-CDB5-4B52-92F4-6FA302500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BCAEED-F799-4F73-9D09-3FB934BE1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77900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L-6 – Newton's Second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888" y="1379538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Objects have a property called </a:t>
            </a:r>
            <a:r>
              <a:rPr lang="en-US" altLang="en-US" sz="2800" smtClean="0">
                <a:solidFill>
                  <a:srgbClr val="FF0000"/>
                </a:solidFill>
              </a:rPr>
              <a:t>inertia </a:t>
            </a:r>
            <a:r>
              <a:rPr lang="en-US" altLang="en-US" sz="2800" smtClean="0"/>
              <a:t>which causes them to resist </a:t>
            </a:r>
            <a:r>
              <a:rPr lang="en-US" altLang="en-US" sz="2800" smtClean="0">
                <a:solidFill>
                  <a:srgbClr val="FF0000"/>
                </a:solidFill>
              </a:rPr>
              <a:t>changes</a:t>
            </a:r>
            <a:r>
              <a:rPr lang="en-US" altLang="en-US" sz="2800" smtClean="0"/>
              <a:t> in their motion (Newton’s1</a:t>
            </a:r>
            <a:r>
              <a:rPr lang="en-US" altLang="en-US" sz="2800" baseline="30000" smtClean="0"/>
              <a:t>st</a:t>
            </a:r>
            <a:r>
              <a:rPr lang="en-US" altLang="en-US" sz="2800" smtClean="0"/>
              <a:t> Law or Galileo’s law of inertia)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	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if it is at rest, it stays at rest</a:t>
            </a:r>
          </a:p>
          <a:p>
            <a:pPr eaLnBrk="1" hangingPunct="1">
              <a:buFontTx/>
              <a:buNone/>
            </a:pPr>
            <a:r>
              <a:rPr lang="en-US" altLang="en-US" sz="2800" i="1" smtClean="0">
                <a:solidFill>
                  <a:srgbClr val="FF0000"/>
                </a:solidFill>
                <a:sym typeface="Wingdings" pitchFamily="2" charset="2"/>
              </a:rPr>
              <a:t>	 if it is moving, it keeps moving with 	constant velocity</a:t>
            </a:r>
          </a:p>
          <a:p>
            <a:pPr eaLnBrk="1" hangingPunct="1"/>
            <a:r>
              <a:rPr lang="en-US" altLang="en-US" sz="2800" u="sng" smtClean="0">
                <a:sym typeface="Wingdings" pitchFamily="2" charset="2"/>
              </a:rPr>
              <a:t>forces can overcome inertia to produce acceleration (2</a:t>
            </a:r>
            <a:r>
              <a:rPr lang="en-US" altLang="en-US" sz="2800" u="sng" baseline="30000" smtClean="0">
                <a:sym typeface="Wingdings" pitchFamily="2" charset="2"/>
              </a:rPr>
              <a:t>nd</a:t>
            </a:r>
            <a:r>
              <a:rPr lang="en-US" altLang="en-US" sz="2800" u="sng" smtClean="0">
                <a:sym typeface="Wingdings" pitchFamily="2" charset="2"/>
              </a:rPr>
              <a:t> Law)</a:t>
            </a:r>
            <a:endParaRPr lang="en-US" altLang="en-US" sz="2800" u="sng" smtClean="0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60363" y="4918075"/>
            <a:ext cx="479425" cy="941388"/>
          </a:xfrm>
          <a:prstGeom prst="curvedRightArrow">
            <a:avLst>
              <a:gd name="adj1" fmla="val 29599"/>
              <a:gd name="adj2" fmla="val 68871"/>
              <a:gd name="adj3" fmla="val 33333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971550" y="5494338"/>
            <a:ext cx="2874963" cy="4572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bg1"/>
                </a:solidFill>
              </a:rPr>
              <a:t>Change in velocity</a:t>
            </a:r>
          </a:p>
        </p:txBody>
      </p: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B3CBF7-A18A-4055-9041-87F7D996B0F3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3078" grpId="0" animBg="1"/>
      <p:bldP spid="307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52423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Acceleration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43402"/>
            <a:ext cx="6668220" cy="3866506"/>
          </a:xfrm>
        </p:spPr>
        <p:txBody>
          <a:bodyPr/>
          <a:lstStyle/>
          <a:p>
            <a:pPr eaLnBrk="1" hangingPunct="1"/>
            <a:r>
              <a:rPr lang="en-US" altLang="en-US" sz="2800" i="1" dirty="0" smtClean="0"/>
              <a:t>Any</a:t>
            </a:r>
            <a:r>
              <a:rPr lang="en-US" altLang="en-US" sz="2800" dirty="0" smtClean="0"/>
              <a:t> change in velocity is acceleration</a:t>
            </a:r>
          </a:p>
          <a:p>
            <a:pPr eaLnBrk="1" hangingPunct="1"/>
            <a:r>
              <a:rPr lang="en-US" altLang="en-US" sz="2800" dirty="0" smtClean="0"/>
              <a:t>If you speed up (velocity </a:t>
            </a:r>
            <a:r>
              <a:rPr lang="en-US" altLang="en-US" sz="2800" i="1" dirty="0" smtClean="0"/>
              <a:t>increases)</a:t>
            </a:r>
            <a:r>
              <a:rPr lang="en-US" altLang="en-US" sz="2800" dirty="0" smtClean="0"/>
              <a:t>, there is acceleration</a:t>
            </a:r>
          </a:p>
          <a:p>
            <a:pPr eaLnBrk="1" hangingPunct="1"/>
            <a:r>
              <a:rPr lang="en-US" altLang="en-US" sz="2800" dirty="0" smtClean="0"/>
              <a:t>If you slow down (velocity </a:t>
            </a:r>
            <a:r>
              <a:rPr lang="en-US" altLang="en-US" sz="2800" i="1" dirty="0" smtClean="0"/>
              <a:t>decreases)</a:t>
            </a:r>
            <a:r>
              <a:rPr lang="en-US" altLang="en-US" sz="2800" dirty="0" smtClean="0"/>
              <a:t> there is acceleration – we call this </a:t>
            </a:r>
            <a:r>
              <a:rPr lang="en-US" altLang="en-US" sz="2800" u="sng" dirty="0" smtClean="0"/>
              <a:t>deceleration</a:t>
            </a:r>
            <a:r>
              <a:rPr lang="en-US" altLang="en-US" sz="2800" dirty="0" smtClean="0"/>
              <a:t> – putting on the brakes!</a:t>
            </a:r>
          </a:p>
          <a:p>
            <a:pPr eaLnBrk="1" hangingPunct="1"/>
            <a:r>
              <a:rPr lang="en-US" altLang="en-US" sz="2800" dirty="0" smtClean="0"/>
              <a:t>If you turn (change </a:t>
            </a:r>
            <a:r>
              <a:rPr lang="en-US" altLang="en-US" sz="2800" i="1" dirty="0" smtClean="0"/>
              <a:t>direction</a:t>
            </a:r>
            <a:r>
              <a:rPr lang="en-US" altLang="en-US" sz="2800" dirty="0" smtClean="0"/>
              <a:t>) there </a:t>
            </a:r>
          </a:p>
          <a:p>
            <a:pPr eaLnBrk="1" hangingPunct="1">
              <a:buFontTx/>
              <a:buNone/>
            </a:pPr>
            <a:r>
              <a:rPr lang="en-US" altLang="en-US" sz="2800" dirty="0" smtClean="0"/>
              <a:t>	is acceleration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7386638" y="5356464"/>
            <a:ext cx="890588" cy="866775"/>
          </a:xfrm>
          <a:custGeom>
            <a:avLst/>
            <a:gdLst>
              <a:gd name="T0" fmla="*/ 15724898 w 21600"/>
              <a:gd name="T1" fmla="*/ 0 h 21600"/>
              <a:gd name="T2" fmla="*/ 5193447 w 21600"/>
              <a:gd name="T3" fmla="*/ 34782357 h 21600"/>
              <a:gd name="T4" fmla="*/ 16532406 w 21600"/>
              <a:gd name="T5" fmla="*/ 13381561 h 21600"/>
              <a:gd name="T6" fmla="*/ 26625241 w 21600"/>
              <a:gd name="T7" fmla="*/ 23003045 h 21600"/>
              <a:gd name="T8" fmla="*/ 36719768 w 21600"/>
              <a:gd name="T9" fmla="*/ 13381561 h 21600"/>
              <a:gd name="T10" fmla="*/ 17694720 60000 65536"/>
              <a:gd name="T11" fmla="*/ 5898240 60000 65536"/>
              <a:gd name="T12" fmla="*/ 5898240 60000 65536"/>
              <a:gd name="T13" fmla="*/ 5898240 60000 65536"/>
              <a:gd name="T14" fmla="*/ 0 60000 65536"/>
              <a:gd name="T15" fmla="*/ 0 w 21600"/>
              <a:gd name="T16" fmla="*/ 8310 h 21600"/>
              <a:gd name="T17" fmla="*/ 6110 w 21600"/>
              <a:gd name="T18" fmla="*/ 21600 h 21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0" h="21600">
                <a:moveTo>
                  <a:pt x="15662" y="14285"/>
                </a:moveTo>
                <a:lnTo>
                  <a:pt x="21600" y="8310"/>
                </a:lnTo>
                <a:lnTo>
                  <a:pt x="18630" y="8310"/>
                </a:lnTo>
                <a:cubicBezTo>
                  <a:pt x="18630" y="3721"/>
                  <a:pt x="14430" y="0"/>
                  <a:pt x="9250" y="0"/>
                </a:cubicBezTo>
                <a:cubicBezTo>
                  <a:pt x="4141" y="0"/>
                  <a:pt x="0" y="3799"/>
                  <a:pt x="0" y="8485"/>
                </a:cubicBezTo>
                <a:lnTo>
                  <a:pt x="0" y="21600"/>
                </a:lnTo>
                <a:lnTo>
                  <a:pt x="6110" y="21600"/>
                </a:lnTo>
                <a:lnTo>
                  <a:pt x="6110" y="8310"/>
                </a:lnTo>
                <a:cubicBezTo>
                  <a:pt x="6110" y="6947"/>
                  <a:pt x="7362" y="5842"/>
                  <a:pt x="8907" y="5842"/>
                </a:cubicBezTo>
                <a:lnTo>
                  <a:pt x="9725" y="5842"/>
                </a:lnTo>
                <a:cubicBezTo>
                  <a:pt x="11269" y="5842"/>
                  <a:pt x="12520" y="6947"/>
                  <a:pt x="12520" y="8310"/>
                </a:cubicBezTo>
                <a:lnTo>
                  <a:pt x="9725" y="8310"/>
                </a:lnTo>
                <a:lnTo>
                  <a:pt x="15662" y="14285"/>
                </a:lnTo>
                <a:close/>
              </a:path>
            </a:pathLst>
          </a:custGeom>
          <a:solidFill>
            <a:srgbClr val="00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7862886" y="4194445"/>
            <a:ext cx="760413" cy="938212"/>
          </a:xfrm>
          <a:custGeom>
            <a:avLst/>
            <a:gdLst>
              <a:gd name="T0" fmla="*/ 18746293 w 21600"/>
              <a:gd name="T1" fmla="*/ 0 h 21600"/>
              <a:gd name="T2" fmla="*/ 18746293 w 21600"/>
              <a:gd name="T3" fmla="*/ 22938067 h 21600"/>
              <a:gd name="T4" fmla="*/ 4011742 w 21600"/>
              <a:gd name="T5" fmla="*/ 40751933 h 21600"/>
              <a:gd name="T6" fmla="*/ 26769812 w 21600"/>
              <a:gd name="T7" fmla="*/ 1146903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flipH="1">
            <a:off x="6814344" y="4194445"/>
            <a:ext cx="760412" cy="938212"/>
          </a:xfrm>
          <a:custGeom>
            <a:avLst/>
            <a:gdLst>
              <a:gd name="T0" fmla="*/ 18746268 w 21600"/>
              <a:gd name="T1" fmla="*/ 0 h 21600"/>
              <a:gd name="T2" fmla="*/ 18746268 w 21600"/>
              <a:gd name="T3" fmla="*/ 22938067 h 21600"/>
              <a:gd name="T4" fmla="*/ 4011737 w 21600"/>
              <a:gd name="T5" fmla="*/ 40751933 h 21600"/>
              <a:gd name="T6" fmla="*/ 26769741 w 21600"/>
              <a:gd name="T7" fmla="*/ 1146903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6959600" y="1776443"/>
            <a:ext cx="1739900" cy="1817688"/>
            <a:chOff x="4361" y="3175"/>
            <a:chExt cx="1096" cy="1145"/>
          </a:xfrm>
        </p:grpSpPr>
        <p:sp>
          <p:nvSpPr>
            <p:cNvPr id="11273" name="Oval 8"/>
            <p:cNvSpPr>
              <a:spLocks noChangeArrowheads="1"/>
            </p:cNvSpPr>
            <p:nvPr/>
          </p:nvSpPr>
          <p:spPr bwMode="auto">
            <a:xfrm>
              <a:off x="4510" y="3337"/>
              <a:ext cx="801" cy="801"/>
            </a:xfrm>
            <a:prstGeom prst="ellipse">
              <a:avLst/>
            </a:prstGeom>
            <a:solidFill>
              <a:srgbClr val="FF66FF"/>
            </a:solidFill>
            <a:ln w="762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4" name="AutoShape 9"/>
            <p:cNvSpPr>
              <a:spLocks noChangeArrowheads="1"/>
            </p:cNvSpPr>
            <p:nvPr/>
          </p:nvSpPr>
          <p:spPr bwMode="auto">
            <a:xfrm>
              <a:off x="4361" y="3651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5" name="AutoShape 10"/>
            <p:cNvSpPr>
              <a:spLocks noChangeArrowheads="1"/>
            </p:cNvSpPr>
            <p:nvPr/>
          </p:nvSpPr>
          <p:spPr bwMode="auto">
            <a:xfrm flipV="1">
              <a:off x="5309" y="3680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6" name="AutoShape 11"/>
            <p:cNvSpPr>
              <a:spLocks noChangeArrowheads="1"/>
            </p:cNvSpPr>
            <p:nvPr/>
          </p:nvSpPr>
          <p:spPr bwMode="auto">
            <a:xfrm rot="16200000" flipV="1">
              <a:off x="4856" y="3148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7" name="AutoShape 12"/>
            <p:cNvSpPr>
              <a:spLocks noChangeArrowheads="1"/>
            </p:cNvSpPr>
            <p:nvPr/>
          </p:nvSpPr>
          <p:spPr bwMode="auto">
            <a:xfrm rot="5400000" flipH="1" flipV="1">
              <a:off x="4820" y="4145"/>
              <a:ext cx="148" cy="202"/>
            </a:xfrm>
            <a:prstGeom prst="upArrow">
              <a:avLst>
                <a:gd name="adj1" fmla="val 50000"/>
                <a:gd name="adj2" fmla="val 34122"/>
              </a:avLst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12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FC311C-DD96-44FE-98E2-AC1C1773DFBC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3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16" grpId="0" animBg="1"/>
      <p:bldP spid="13317" grpId="0" animBg="1"/>
      <p:bldP spid="133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You are NOT accelerating if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are riding your bike up a hill at </a:t>
            </a:r>
            <a:r>
              <a:rPr lang="en-US" altLang="en-US" i="1" smtClean="0"/>
              <a:t>constant speed </a:t>
            </a:r>
            <a:r>
              <a:rPr lang="en-US" altLang="en-US" smtClean="0"/>
              <a:t>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 </a:t>
            </a:r>
            <a:r>
              <a:rPr lang="en-US" altLang="en-US" i="1" smtClean="0"/>
              <a:t>parked</a:t>
            </a:r>
            <a:r>
              <a:rPr lang="en-US" altLang="en-US" smtClean="0"/>
              <a:t> car (</a:t>
            </a:r>
            <a:r>
              <a:rPr lang="en-US" altLang="en-US" smtClean="0">
                <a:solidFill>
                  <a:srgbClr val="FF0000"/>
                </a:solidFill>
              </a:rPr>
              <a:t>v = 0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an elevator that is going up with </a:t>
            </a:r>
            <a:r>
              <a:rPr lang="en-US" altLang="en-US" i="1" smtClean="0"/>
              <a:t>constant speed</a:t>
            </a:r>
            <a:r>
              <a:rPr lang="en-US" altLang="en-US" smtClean="0"/>
              <a:t>. 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You are in an elevator that is going down with </a:t>
            </a:r>
            <a:r>
              <a:rPr lang="en-US" altLang="en-US" i="1" smtClean="0"/>
              <a:t>constant speed</a:t>
            </a:r>
            <a:r>
              <a:rPr lang="en-US" altLang="en-US" smtClean="0"/>
              <a:t>. ( </a:t>
            </a:r>
            <a:r>
              <a:rPr lang="en-US" altLang="en-US" smtClean="0">
                <a:solidFill>
                  <a:srgbClr val="FF0000"/>
                </a:solidFill>
              </a:rPr>
              <a:t>v = a constant</a:t>
            </a:r>
            <a:r>
              <a:rPr lang="en-US" altLang="en-US" smtClean="0"/>
              <a:t>)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872346-7F26-4EAE-81D4-5F6A8011CA4D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You are accelerating if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going down a steep hill on rollerblades (</a:t>
            </a:r>
            <a:r>
              <a:rPr lang="en-US" altLang="en-US" sz="2800" i="1" smtClean="0"/>
              <a:t>your velocity increases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an elevator when it starts to go up (</a:t>
            </a:r>
            <a:r>
              <a:rPr lang="en-US" altLang="en-US" sz="2800" i="1" smtClean="0"/>
              <a:t>you are at rest then start moving)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a car going around a curve at constant speed (</a:t>
            </a:r>
            <a:r>
              <a:rPr lang="en-US" altLang="en-US" sz="2800" i="1" smtClean="0"/>
              <a:t>the direction of your velocity changes)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on a bus that is slowing down (</a:t>
            </a:r>
            <a:r>
              <a:rPr lang="en-US" altLang="en-US" sz="2800" i="1" smtClean="0"/>
              <a:t>your velocity decreases</a:t>
            </a:r>
            <a:r>
              <a:rPr lang="en-US" altLang="en-US" sz="28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you are in an elevator and the cable breaks (you will accelerate downward  (good luck)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73025D-475F-48BB-AC1F-B940A1F31122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177081"/>
            <a:ext cx="8385175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Your stomach is an</a:t>
            </a:r>
            <a:br>
              <a:rPr lang="en-US" altLang="en-US" sz="4000" u="sng" dirty="0" smtClean="0"/>
            </a:br>
            <a:r>
              <a:rPr lang="en-US" altLang="en-US" sz="4000" u="sng" dirty="0" smtClean="0"/>
              <a:t>acceleration detector!</a:t>
            </a:r>
          </a:p>
        </p:txBody>
      </p:sp>
      <p:pic>
        <p:nvPicPr>
          <p:cNvPr id="16387" name="Picture 3" descr="Stomach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975" y="2187575"/>
            <a:ext cx="3776663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90845" y="1715549"/>
            <a:ext cx="4433977" cy="452596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 funny feeling you have when the elevator starts to go up (or down) is your stomach’s inertia resisting motion.</a:t>
            </a:r>
          </a:p>
          <a:p>
            <a:pPr eaLnBrk="1" hangingPunct="1"/>
            <a:r>
              <a:rPr lang="en-US" altLang="en-US" sz="2800" dirty="0" smtClean="0"/>
              <a:t>Your body starts going up but your stomach lags behind a bit, before it catches up!</a:t>
            </a: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70453" y="6219346"/>
            <a:ext cx="2133600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72B431-1244-407E-BBC6-F4C3C4109901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64  E" pathEditMode="relative" ptsTypes="">
                                      <p:cBhvr>
                                        <p:cTn id="10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15900"/>
            <a:ext cx="8229600" cy="1052183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Hanging mass accelerometer</a:t>
            </a:r>
          </a:p>
        </p:txBody>
      </p:sp>
      <p:grpSp>
        <p:nvGrpSpPr>
          <p:cNvPr id="17411" name="Group 3"/>
          <p:cNvGrpSpPr>
            <a:grpSpLocks/>
          </p:cNvGrpSpPr>
          <p:nvPr/>
        </p:nvGrpSpPr>
        <p:grpSpPr bwMode="auto">
          <a:xfrm>
            <a:off x="676275" y="1770063"/>
            <a:ext cx="2149475" cy="1804987"/>
            <a:chOff x="426" y="1115"/>
            <a:chExt cx="1354" cy="1137"/>
          </a:xfrm>
        </p:grpSpPr>
        <p:grpSp>
          <p:nvGrpSpPr>
            <p:cNvPr id="15374" name="Group 4"/>
            <p:cNvGrpSpPr>
              <a:grpSpLocks/>
            </p:cNvGrpSpPr>
            <p:nvPr/>
          </p:nvGrpSpPr>
          <p:grpSpPr bwMode="auto">
            <a:xfrm>
              <a:off x="426" y="1287"/>
              <a:ext cx="636" cy="965"/>
              <a:chOff x="426" y="1287"/>
              <a:chExt cx="636" cy="965"/>
            </a:xfrm>
          </p:grpSpPr>
          <p:sp>
            <p:nvSpPr>
              <p:cNvPr id="15376" name="Line 5"/>
              <p:cNvSpPr>
                <a:spLocks noChangeShapeType="1"/>
              </p:cNvSpPr>
              <p:nvPr/>
            </p:nvSpPr>
            <p:spPr bwMode="auto">
              <a:xfrm>
                <a:off x="426" y="1287"/>
                <a:ext cx="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Line 6"/>
              <p:cNvSpPr>
                <a:spLocks noChangeShapeType="1"/>
              </p:cNvSpPr>
              <p:nvPr/>
            </p:nvSpPr>
            <p:spPr bwMode="auto">
              <a:xfrm>
                <a:off x="763" y="1287"/>
                <a:ext cx="0" cy="83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Rectangle 7"/>
              <p:cNvSpPr>
                <a:spLocks noChangeArrowheads="1"/>
              </p:cNvSpPr>
              <p:nvPr/>
            </p:nvSpPr>
            <p:spPr bwMode="auto">
              <a:xfrm>
                <a:off x="681" y="2110"/>
                <a:ext cx="179" cy="142"/>
              </a:xfrm>
              <a:prstGeom prst="rect">
                <a:avLst/>
              </a:pr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15375" name="AutoShape 8"/>
            <p:cNvSpPr>
              <a:spLocks noChangeArrowheads="1"/>
            </p:cNvSpPr>
            <p:nvPr/>
          </p:nvSpPr>
          <p:spPr bwMode="auto">
            <a:xfrm>
              <a:off x="1174" y="1115"/>
              <a:ext cx="606" cy="306"/>
            </a:xfrm>
            <a:prstGeom prst="rightArrow">
              <a:avLst>
                <a:gd name="adj1" fmla="val 50000"/>
                <a:gd name="adj2" fmla="val 4951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7417" name="Group 9"/>
          <p:cNvGrpSpPr>
            <a:grpSpLocks/>
          </p:cNvGrpSpPr>
          <p:nvPr/>
        </p:nvGrpSpPr>
        <p:grpSpPr bwMode="auto">
          <a:xfrm>
            <a:off x="588963" y="4287838"/>
            <a:ext cx="3081337" cy="1557337"/>
            <a:chOff x="371" y="2701"/>
            <a:chExt cx="1941" cy="981"/>
          </a:xfrm>
        </p:grpSpPr>
        <p:sp>
          <p:nvSpPr>
            <p:cNvPr id="15369" name="Line 10"/>
            <p:cNvSpPr>
              <a:spLocks noChangeShapeType="1"/>
            </p:cNvSpPr>
            <p:nvPr/>
          </p:nvSpPr>
          <p:spPr bwMode="auto">
            <a:xfrm>
              <a:off x="582" y="2775"/>
              <a:ext cx="636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11"/>
            <p:cNvSpPr>
              <a:spLocks noChangeShapeType="1"/>
            </p:cNvSpPr>
            <p:nvPr/>
          </p:nvSpPr>
          <p:spPr bwMode="auto">
            <a:xfrm flipH="1">
              <a:off x="493" y="2775"/>
              <a:ext cx="426" cy="76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Rectangle 12"/>
            <p:cNvSpPr>
              <a:spLocks noChangeArrowheads="1"/>
            </p:cNvSpPr>
            <p:nvPr/>
          </p:nvSpPr>
          <p:spPr bwMode="auto">
            <a:xfrm rot="1765980">
              <a:off x="371" y="3537"/>
              <a:ext cx="179" cy="145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2" name="Line 13"/>
            <p:cNvSpPr>
              <a:spLocks noChangeShapeType="1"/>
            </p:cNvSpPr>
            <p:nvPr/>
          </p:nvSpPr>
          <p:spPr bwMode="auto">
            <a:xfrm>
              <a:off x="898" y="2783"/>
              <a:ext cx="0" cy="8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AutoShape 14"/>
            <p:cNvSpPr>
              <a:spLocks noChangeArrowheads="1"/>
            </p:cNvSpPr>
            <p:nvPr/>
          </p:nvSpPr>
          <p:spPr bwMode="auto">
            <a:xfrm>
              <a:off x="1347" y="2701"/>
              <a:ext cx="965" cy="336"/>
            </a:xfrm>
            <a:custGeom>
              <a:avLst/>
              <a:gdLst>
                <a:gd name="T0" fmla="*/ 32 w 21600"/>
                <a:gd name="T1" fmla="*/ 0 h 21600"/>
                <a:gd name="T2" fmla="*/ 0 w 21600"/>
                <a:gd name="T3" fmla="*/ 3 h 21600"/>
                <a:gd name="T4" fmla="*/ 32 w 21600"/>
                <a:gd name="T5" fmla="*/ 5 h 21600"/>
                <a:gd name="T6" fmla="*/ 43 w 21600"/>
                <a:gd name="T7" fmla="*/ 3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0 w 21600"/>
                <a:gd name="T13" fmla="*/ 5400 h 21600"/>
                <a:gd name="T14" fmla="*/ 18892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3919538" y="2470150"/>
            <a:ext cx="3195637" cy="1295400"/>
          </a:xfrm>
          <a:prstGeom prst="wedgeRoundRectCallout">
            <a:avLst>
              <a:gd name="adj1" fmla="val -73944"/>
              <a:gd name="adj2" fmla="val 2204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Constant velocity</a:t>
            </a:r>
          </a:p>
          <a:p>
            <a:pPr eaLnBrk="1" hangingPunct="1"/>
            <a:r>
              <a:rPr lang="en-US" altLang="en-US" sz="2800">
                <a:solidFill>
                  <a:srgbClr val="0000FF"/>
                </a:solidFill>
              </a:rPr>
              <a:t>Acceleration = 0</a:t>
            </a:r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4895850" y="4672013"/>
            <a:ext cx="3397250" cy="1501775"/>
          </a:xfrm>
          <a:prstGeom prst="wedgeRoundRectCallout">
            <a:avLst>
              <a:gd name="adj1" fmla="val -83736"/>
              <a:gd name="adj2" fmla="val -33722"/>
              <a:gd name="adj3" fmla="val 16667"/>
            </a:avLst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3333FF"/>
                </a:solidFill>
              </a:rPr>
              <a:t>Increasing velocity</a:t>
            </a:r>
          </a:p>
          <a:p>
            <a:pPr eaLnBrk="1" hangingPunct="1"/>
            <a:r>
              <a:rPr lang="en-US" altLang="en-US" sz="2800">
                <a:solidFill>
                  <a:srgbClr val="3333FF"/>
                </a:solidFill>
              </a:rPr>
              <a:t>Non-zero Acceleration</a:t>
            </a:r>
            <a:r>
              <a:rPr lang="en-US" altLang="en-US" sz="2800">
                <a:solidFill>
                  <a:srgbClr val="FF3399"/>
                </a:solidFill>
              </a:rPr>
              <a:t> </a:t>
            </a:r>
          </a:p>
        </p:txBody>
      </p:sp>
      <p:sp>
        <p:nvSpPr>
          <p:cNvPr id="17425" name="AutoShape 17"/>
          <p:cNvSpPr>
            <a:spLocks/>
          </p:cNvSpPr>
          <p:nvPr/>
        </p:nvSpPr>
        <p:spPr bwMode="auto">
          <a:xfrm>
            <a:off x="5472113" y="1358900"/>
            <a:ext cx="2065337" cy="896938"/>
          </a:xfrm>
          <a:prstGeom prst="callout3">
            <a:avLst>
              <a:gd name="adj1" fmla="val 15417"/>
              <a:gd name="adj2" fmla="val 103690"/>
              <a:gd name="adj3" fmla="val 15417"/>
              <a:gd name="adj4" fmla="val 151958"/>
              <a:gd name="adj5" fmla="val -25481"/>
              <a:gd name="adj6" fmla="val 151958"/>
              <a:gd name="adj7" fmla="val -50537"/>
              <a:gd name="adj8" fmla="val 131208"/>
            </a:avLst>
          </a:prstGeom>
          <a:solidFill>
            <a:srgbClr val="00B0F0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</a:rPr>
              <a:t>Measures</a:t>
            </a:r>
          </a:p>
          <a:p>
            <a:pPr algn="ctr" eaLnBrk="1" hangingPunct="1"/>
            <a:r>
              <a:rPr lang="en-US" altLang="en-US" sz="2400" b="1" dirty="0">
                <a:solidFill>
                  <a:srgbClr val="FFFF00"/>
                </a:solidFill>
              </a:rPr>
              <a:t>acceleration</a:t>
            </a:r>
          </a:p>
        </p:txBody>
      </p:sp>
      <p:sp>
        <p:nvSpPr>
          <p:cNvPr id="153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3C42F2-CBF8-4664-90C2-B6BB97CB51C4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3" grpId="0" animBg="1"/>
      <p:bldP spid="17424" grpId="0" animBg="1"/>
      <p:bldP spid="174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1325" y="16986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What does it take to get it going?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067300" y="1382713"/>
            <a:ext cx="2351088" cy="29718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90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52463" y="1517650"/>
            <a:ext cx="4386262" cy="2232025"/>
          </a:xfrm>
          <a:prstGeom prst="rightArrow">
            <a:avLst>
              <a:gd name="adj1" fmla="val 50000"/>
              <a:gd name="adj2" fmla="val 49129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325438" y="4386263"/>
            <a:ext cx="81057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794375" y="5053013"/>
            <a:ext cx="708025" cy="7620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5456238" y="5330825"/>
            <a:ext cx="325437" cy="295275"/>
          </a:xfrm>
          <a:prstGeom prst="rightArrow">
            <a:avLst>
              <a:gd name="adj1" fmla="val 50000"/>
              <a:gd name="adj2" fmla="val 27554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433388" y="5811838"/>
            <a:ext cx="79660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77900" y="2295525"/>
            <a:ext cx="29765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4000">
                <a:solidFill>
                  <a:schemeClr val="bg1"/>
                </a:solidFill>
              </a:rPr>
              <a:t>BIG FORCE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3565525" y="5176838"/>
            <a:ext cx="1489075" cy="457200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>
                <a:solidFill>
                  <a:schemeClr val="bg1"/>
                </a:solidFill>
              </a:rPr>
              <a:t>little force</a:t>
            </a:r>
          </a:p>
        </p:txBody>
      </p:sp>
      <p:sp>
        <p:nvSpPr>
          <p:cNvPr id="163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33C87BE-3079-4F7B-95A2-9283747F874F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39" grpId="0" animBg="1"/>
      <p:bldP spid="18440" grpId="0" animBg="1"/>
      <p:bldP spid="18441" grpId="0"/>
      <p:bldP spid="184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1730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 Newton’s 2</a:t>
            </a:r>
            <a:r>
              <a:rPr lang="en-US" altLang="en-US" u="sng" baseline="30000" dirty="0" smtClean="0"/>
              <a:t>nd</a:t>
            </a:r>
            <a:r>
              <a:rPr lang="en-US" altLang="en-US" u="sng" dirty="0" smtClean="0"/>
              <a:t> Law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663" y="1579562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sym typeface="Symbol" pitchFamily="18" charset="2"/>
              </a:rPr>
              <a:t> 		Force = mass </a:t>
            </a:r>
            <a:r>
              <a:rPr lang="en-US" altLang="en-US" i="1" dirty="0" smtClean="0">
                <a:sym typeface="Symbol" pitchFamily="18" charset="2"/>
              </a:rPr>
              <a:t>times</a:t>
            </a:r>
            <a:r>
              <a:rPr lang="en-US" altLang="en-US" dirty="0" smtClean="0">
                <a:sym typeface="Symbol" pitchFamily="18" charset="2"/>
              </a:rPr>
              <a:t> acceleration</a:t>
            </a:r>
          </a:p>
          <a:p>
            <a:pPr eaLnBrk="1" hangingPunct="1">
              <a:buFontTx/>
              <a:buNone/>
            </a:pPr>
            <a:r>
              <a:rPr lang="en-US" altLang="en-US" dirty="0" smtClean="0">
                <a:sym typeface="Symbol" pitchFamily="18" charset="2"/>
              </a:rPr>
              <a:t>     		</a:t>
            </a:r>
          </a:p>
          <a:p>
            <a:pPr eaLnBrk="1" hangingPunct="1">
              <a:buFontTx/>
              <a:buNone/>
            </a:pPr>
            <a:r>
              <a:rPr lang="en-US" altLang="en-US" sz="4400" dirty="0" smtClean="0">
                <a:sym typeface="Symbol" pitchFamily="18" charset="2"/>
              </a:rPr>
              <a:t>	  </a:t>
            </a:r>
            <a:r>
              <a:rPr lang="en-US" altLang="en-US" sz="5400" dirty="0" smtClean="0">
                <a:sym typeface="Symbol" pitchFamily="18" charset="2"/>
              </a:rPr>
              <a:t>F  = m  a   </a:t>
            </a:r>
            <a:r>
              <a:rPr lang="en-US" altLang="en-US" sz="4000" dirty="0" smtClean="0">
                <a:sym typeface="Symbol" pitchFamily="18" charset="2"/>
              </a:rPr>
              <a:t> </a:t>
            </a:r>
            <a:endParaRPr lang="en-US" altLang="en-US" sz="4000" i="1" dirty="0" smtClean="0">
              <a:sym typeface="Symbol" pitchFamily="18" charset="2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74663" y="4907171"/>
            <a:ext cx="2217078" cy="1271587"/>
          </a:xfrm>
          <a:prstGeom prst="wedgeRoundRectCallout">
            <a:avLst>
              <a:gd name="adj1" fmla="val -10467"/>
              <a:gd name="adj2" fmla="val -152100"/>
              <a:gd name="adj3" fmla="val 1666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solidFill>
                  <a:srgbClr val="FFFF66"/>
                </a:solidFill>
              </a:rPr>
              <a:t>NET Force in Newtons</a:t>
            </a:r>
          </a:p>
          <a:p>
            <a:pPr algn="ctr" eaLnBrk="1" hangingPunct="1"/>
            <a:r>
              <a:rPr lang="en-US" altLang="en-US" sz="2400" b="1">
                <a:solidFill>
                  <a:srgbClr val="FFFF66"/>
                </a:solidFill>
              </a:rPr>
              <a:t>(N)</a:t>
            </a:r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2821048" y="4907171"/>
            <a:ext cx="2217078" cy="1282700"/>
          </a:xfrm>
          <a:prstGeom prst="wedgeRoundRectCallout">
            <a:avLst>
              <a:gd name="adj1" fmla="val -46534"/>
              <a:gd name="adj2" fmla="val -154463"/>
              <a:gd name="adj3" fmla="val 16667"/>
            </a:avLst>
          </a:prstGeom>
          <a:solidFill>
            <a:srgbClr val="FF66FF"/>
          </a:solidFill>
          <a:ln>
            <a:noFill/>
          </a:ln>
          <a:effec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/>
              <a:t>Mass in</a:t>
            </a:r>
          </a:p>
          <a:p>
            <a:pPr algn="ctr" eaLnBrk="1" hangingPunct="1"/>
            <a:r>
              <a:rPr lang="en-US" altLang="en-US" sz="2400" b="1" dirty="0"/>
              <a:t>Kilograms (kg)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262025" y="4907171"/>
            <a:ext cx="2217078" cy="1282700"/>
          </a:xfrm>
          <a:prstGeom prst="wedgeRoundRectCallout">
            <a:avLst>
              <a:gd name="adj1" fmla="val -97735"/>
              <a:gd name="adj2" fmla="val -155492"/>
              <a:gd name="adj3" fmla="val 16667"/>
            </a:avLst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3333FF"/>
                </a:solidFill>
              </a:rPr>
              <a:t>Acceleration in m/s</a:t>
            </a:r>
            <a:r>
              <a:rPr lang="en-US" altLang="en-US" sz="2400" b="1" baseline="30000" dirty="0">
                <a:solidFill>
                  <a:srgbClr val="3333FF"/>
                </a:solidFill>
              </a:rPr>
              <a:t>2</a:t>
            </a:r>
            <a:endParaRPr lang="en-US" altLang="en-US" sz="2400" b="1" dirty="0">
              <a:solidFill>
                <a:srgbClr val="3333FF"/>
              </a:solidFill>
            </a:endParaRPr>
          </a:p>
        </p:txBody>
      </p:sp>
      <p:sp>
        <p:nvSpPr>
          <p:cNvPr id="174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0EBF4-D0B1-4C07-8DCA-5A2AB9EEF3C1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449480"/>
              </p:ext>
            </p:extLst>
          </p:nvPr>
        </p:nvGraphicFramePr>
        <p:xfrm>
          <a:off x="5037138" y="2449513"/>
          <a:ext cx="3532187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4" imgW="787320" imgH="393480" progId="Equation.DSMT4">
                  <p:embed/>
                </p:oleObj>
              </mc:Choice>
              <mc:Fallback>
                <p:oleObj name="Equation" r:id="rId4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37138" y="2449513"/>
                        <a:ext cx="3532187" cy="176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0775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38100" cmpd="dbl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chemeClr val="tx1"/>
                </a:solidFill>
              </a:rPr>
              <a:t>Newton’s 2</a:t>
            </a:r>
            <a:r>
              <a:rPr lang="en-US" altLang="en-US" b="1" u="sng" baseline="30000" smtClean="0">
                <a:solidFill>
                  <a:schemeClr val="tx1"/>
                </a:solidFill>
              </a:rPr>
              <a:t>nd</a:t>
            </a:r>
            <a:r>
              <a:rPr lang="en-US" altLang="en-US" b="1" u="sng" smtClean="0">
                <a:solidFill>
                  <a:schemeClr val="tx1"/>
                </a:solidFill>
              </a:rPr>
              <a:t> Law:  F = m 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87475"/>
            <a:ext cx="8229600" cy="5165725"/>
          </a:xfrm>
        </p:spPr>
        <p:txBody>
          <a:bodyPr/>
          <a:lstStyle/>
          <a:p>
            <a:pPr eaLnBrk="1" hangingPunct="1"/>
            <a:r>
              <a:rPr lang="en-US" altLang="en-US" smtClean="0"/>
              <a:t>It is the law which explains how things move - </a:t>
            </a:r>
            <a:r>
              <a:rPr lang="en-US" altLang="en-US" i="1" smtClean="0"/>
              <a:t>dynamics</a:t>
            </a:r>
          </a:p>
          <a:p>
            <a:pPr eaLnBrk="1" hangingPunct="1"/>
            <a:r>
              <a:rPr lang="en-US" altLang="en-US" smtClean="0"/>
              <a:t>If a net force is applied to an object it will accelerate – change its velocity</a:t>
            </a:r>
          </a:p>
          <a:p>
            <a:pPr eaLnBrk="1" hangingPunct="1"/>
            <a:r>
              <a:rPr lang="en-US" altLang="en-US" smtClean="0"/>
              <a:t>It includes the law of inertia </a:t>
            </a:r>
            <a:r>
              <a:rPr lang="en-US" altLang="en-US" smtClean="0">
                <a:sym typeface="Wingdings" pitchFamily="2" charset="2"/>
              </a:rPr>
              <a:t> if there is no force,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F = 0</a:t>
            </a:r>
            <a:r>
              <a:rPr lang="en-US" altLang="en-US" smtClean="0">
                <a:sym typeface="Wingdings" pitchFamily="2" charset="2"/>
              </a:rPr>
              <a:t>, </a:t>
            </a:r>
            <a:r>
              <a:rPr lang="en-US" altLang="en-US" smtClean="0">
                <a:solidFill>
                  <a:srgbClr val="FF0000"/>
                </a:solidFill>
                <a:sym typeface="Wingdings" pitchFamily="2" charset="2"/>
              </a:rPr>
              <a:t>then the acceleration = 0</a:t>
            </a:r>
            <a:r>
              <a:rPr lang="en-US" altLang="en-US" smtClean="0">
                <a:sym typeface="Wingdings" pitchFamily="2" charset="2"/>
              </a:rPr>
              <a:t/>
            </a:r>
            <a:br>
              <a:rPr lang="en-US" altLang="en-US" smtClean="0">
                <a:sym typeface="Wingdings" pitchFamily="2" charset="2"/>
              </a:rPr>
            </a:br>
            <a:r>
              <a:rPr lang="en-US" altLang="en-US" smtClean="0">
                <a:sym typeface="Wingdings" pitchFamily="2" charset="2"/>
              </a:rPr>
              <a:t> the velocity doesn’t change</a:t>
            </a:r>
            <a:br>
              <a:rPr lang="en-US" altLang="en-US" smtClean="0">
                <a:sym typeface="Wingdings" pitchFamily="2" charset="2"/>
              </a:rPr>
            </a:br>
            <a:r>
              <a:rPr lang="en-US" altLang="en-US" smtClean="0">
                <a:sym typeface="Wingdings" pitchFamily="2" charset="2"/>
              </a:rPr>
              <a:t> no force is needed to keep an object moving with constant velocity.</a:t>
            </a:r>
            <a:endParaRPr lang="en-US" altLang="en-US" smtClean="0"/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B81FA9-583D-4907-B621-5DE4A2BF6414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 smtClean="0"/>
              <a:t>The “F” in F = m 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there is more than one force acting on an object, then F is the </a:t>
            </a:r>
            <a:r>
              <a:rPr lang="en-US" altLang="en-US" sz="2800" u="sng" smtClean="0">
                <a:solidFill>
                  <a:srgbClr val="FF0000"/>
                </a:solidFill>
              </a:rPr>
              <a:t>net force.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If two people pull on an object with equal forces in opposite directions, then the net force is zero and the acceleration is zero.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/>
          </a:p>
        </p:txBody>
      </p:sp>
      <p:sp>
        <p:nvSpPr>
          <p:cNvPr id="20484" name="Line 7"/>
          <p:cNvSpPr>
            <a:spLocks noChangeShapeType="1"/>
          </p:cNvSpPr>
          <p:nvPr/>
        </p:nvSpPr>
        <p:spPr bwMode="auto">
          <a:xfrm>
            <a:off x="1709738" y="6173788"/>
            <a:ext cx="5902325" cy="0"/>
          </a:xfrm>
          <a:prstGeom prst="line">
            <a:avLst/>
          </a:prstGeom>
          <a:noFill/>
          <a:ln w="76200">
            <a:solidFill>
              <a:srgbClr val="99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Rectangle 8"/>
          <p:cNvSpPr>
            <a:spLocks noChangeArrowheads="1"/>
          </p:cNvSpPr>
          <p:nvPr/>
        </p:nvSpPr>
        <p:spPr bwMode="auto">
          <a:xfrm>
            <a:off x="3860800" y="4344988"/>
            <a:ext cx="1389063" cy="17938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800"/>
              <a:t>m</a:t>
            </a:r>
          </a:p>
        </p:txBody>
      </p:sp>
      <p:grpSp>
        <p:nvGrpSpPr>
          <p:cNvPr id="22542" name="Group 14"/>
          <p:cNvGrpSpPr>
            <a:grpSpLocks/>
          </p:cNvGrpSpPr>
          <p:nvPr/>
        </p:nvGrpSpPr>
        <p:grpSpPr bwMode="auto">
          <a:xfrm>
            <a:off x="1209675" y="4559300"/>
            <a:ext cx="2671763" cy="1581150"/>
            <a:chOff x="741" y="2878"/>
            <a:chExt cx="1683" cy="996"/>
          </a:xfrm>
        </p:grpSpPr>
        <p:pic>
          <p:nvPicPr>
            <p:cNvPr id="20492" name="Picture 5" descr="bartstan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5" y="2878"/>
              <a:ext cx="389" cy="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493" name="Freeform 9"/>
            <p:cNvSpPr>
              <a:spLocks/>
            </p:cNvSpPr>
            <p:nvPr/>
          </p:nvSpPr>
          <p:spPr bwMode="auto">
            <a:xfrm>
              <a:off x="1470" y="3419"/>
              <a:ext cx="954" cy="269"/>
            </a:xfrm>
            <a:custGeom>
              <a:avLst/>
              <a:gdLst>
                <a:gd name="T0" fmla="*/ 49 w 954"/>
                <a:gd name="T1" fmla="*/ 0 h 269"/>
                <a:gd name="T2" fmla="*/ 26 w 954"/>
                <a:gd name="T3" fmla="*/ 104 h 269"/>
                <a:gd name="T4" fmla="*/ 108 w 954"/>
                <a:gd name="T5" fmla="*/ 194 h 269"/>
                <a:gd name="T6" fmla="*/ 131 w 954"/>
                <a:gd name="T7" fmla="*/ 217 h 269"/>
                <a:gd name="T8" fmla="*/ 280 w 954"/>
                <a:gd name="T9" fmla="*/ 269 h 269"/>
                <a:gd name="T10" fmla="*/ 393 w 954"/>
                <a:gd name="T11" fmla="*/ 194 h 269"/>
                <a:gd name="T12" fmla="*/ 310 w 954"/>
                <a:gd name="T13" fmla="*/ 52 h 269"/>
                <a:gd name="T14" fmla="*/ 288 w 954"/>
                <a:gd name="T15" fmla="*/ 44 h 269"/>
                <a:gd name="T16" fmla="*/ 265 w 954"/>
                <a:gd name="T17" fmla="*/ 30 h 269"/>
                <a:gd name="T18" fmla="*/ 310 w 954"/>
                <a:gd name="T19" fmla="*/ 59 h 269"/>
                <a:gd name="T20" fmla="*/ 385 w 954"/>
                <a:gd name="T21" fmla="*/ 67 h 269"/>
                <a:gd name="T22" fmla="*/ 729 w 954"/>
                <a:gd name="T23" fmla="*/ 59 h 269"/>
                <a:gd name="T24" fmla="*/ 819 w 954"/>
                <a:gd name="T25" fmla="*/ 30 h 269"/>
                <a:gd name="T26" fmla="*/ 954 w 954"/>
                <a:gd name="T27" fmla="*/ 22 h 26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954" h="269">
                  <a:moveTo>
                    <a:pt x="49" y="0"/>
                  </a:moveTo>
                  <a:cubicBezTo>
                    <a:pt x="0" y="15"/>
                    <a:pt x="3" y="62"/>
                    <a:pt x="26" y="104"/>
                  </a:cubicBezTo>
                  <a:cubicBezTo>
                    <a:pt x="50" y="147"/>
                    <a:pt x="72" y="163"/>
                    <a:pt x="108" y="194"/>
                  </a:cubicBezTo>
                  <a:cubicBezTo>
                    <a:pt x="116" y="201"/>
                    <a:pt x="121" y="212"/>
                    <a:pt x="131" y="217"/>
                  </a:cubicBezTo>
                  <a:cubicBezTo>
                    <a:pt x="175" y="241"/>
                    <a:pt x="233" y="252"/>
                    <a:pt x="280" y="269"/>
                  </a:cubicBezTo>
                  <a:cubicBezTo>
                    <a:pt x="332" y="255"/>
                    <a:pt x="363" y="240"/>
                    <a:pt x="393" y="194"/>
                  </a:cubicBezTo>
                  <a:cubicBezTo>
                    <a:pt x="412" y="133"/>
                    <a:pt x="369" y="73"/>
                    <a:pt x="310" y="52"/>
                  </a:cubicBezTo>
                  <a:cubicBezTo>
                    <a:pt x="303" y="49"/>
                    <a:pt x="295" y="47"/>
                    <a:pt x="288" y="44"/>
                  </a:cubicBezTo>
                  <a:cubicBezTo>
                    <a:pt x="280" y="40"/>
                    <a:pt x="265" y="21"/>
                    <a:pt x="265" y="30"/>
                  </a:cubicBezTo>
                  <a:cubicBezTo>
                    <a:pt x="265" y="46"/>
                    <a:pt x="299" y="57"/>
                    <a:pt x="310" y="59"/>
                  </a:cubicBezTo>
                  <a:cubicBezTo>
                    <a:pt x="335" y="63"/>
                    <a:pt x="360" y="64"/>
                    <a:pt x="385" y="67"/>
                  </a:cubicBezTo>
                  <a:cubicBezTo>
                    <a:pt x="500" y="64"/>
                    <a:pt x="614" y="64"/>
                    <a:pt x="729" y="59"/>
                  </a:cubicBezTo>
                  <a:cubicBezTo>
                    <a:pt x="753" y="58"/>
                    <a:pt x="798" y="36"/>
                    <a:pt x="819" y="30"/>
                  </a:cubicBezTo>
                  <a:cubicBezTo>
                    <a:pt x="847" y="21"/>
                    <a:pt x="914" y="22"/>
                    <a:pt x="954" y="2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AutoShape 11"/>
            <p:cNvSpPr>
              <a:spLocks noChangeArrowheads="1"/>
            </p:cNvSpPr>
            <p:nvPr/>
          </p:nvSpPr>
          <p:spPr bwMode="auto">
            <a:xfrm>
              <a:off x="741" y="3224"/>
              <a:ext cx="636" cy="284"/>
            </a:xfrm>
            <a:prstGeom prst="leftArrow">
              <a:avLst>
                <a:gd name="adj1" fmla="val 50000"/>
                <a:gd name="adj2" fmla="val 55986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2541" name="Group 13"/>
          <p:cNvGrpSpPr>
            <a:grpSpLocks/>
          </p:cNvGrpSpPr>
          <p:nvPr/>
        </p:nvGrpSpPr>
        <p:grpSpPr bwMode="auto">
          <a:xfrm>
            <a:off x="5216525" y="3935413"/>
            <a:ext cx="3194050" cy="2187575"/>
            <a:chOff x="3291" y="2542"/>
            <a:chExt cx="2012" cy="1378"/>
          </a:xfrm>
        </p:grpSpPr>
        <p:pic>
          <p:nvPicPr>
            <p:cNvPr id="20489" name="Picture 6" descr="hom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19" y="2542"/>
              <a:ext cx="634" cy="13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20490" name="Freeform 10"/>
            <p:cNvSpPr>
              <a:spLocks/>
            </p:cNvSpPr>
            <p:nvPr/>
          </p:nvSpPr>
          <p:spPr bwMode="auto">
            <a:xfrm>
              <a:off x="3291" y="3172"/>
              <a:ext cx="1227" cy="119"/>
            </a:xfrm>
            <a:custGeom>
              <a:avLst/>
              <a:gdLst>
                <a:gd name="T0" fmla="*/ 1227 w 1227"/>
                <a:gd name="T1" fmla="*/ 0 h 119"/>
                <a:gd name="T2" fmla="*/ 1160 w 1227"/>
                <a:gd name="T3" fmla="*/ 45 h 119"/>
                <a:gd name="T4" fmla="*/ 838 w 1227"/>
                <a:gd name="T5" fmla="*/ 119 h 119"/>
                <a:gd name="T6" fmla="*/ 412 w 1227"/>
                <a:gd name="T7" fmla="*/ 90 h 119"/>
                <a:gd name="T8" fmla="*/ 105 w 1227"/>
                <a:gd name="T9" fmla="*/ 67 h 119"/>
                <a:gd name="T10" fmla="*/ 38 w 1227"/>
                <a:gd name="T11" fmla="*/ 75 h 119"/>
                <a:gd name="T12" fmla="*/ 0 w 1227"/>
                <a:gd name="T13" fmla="*/ 82 h 11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27" h="119">
                  <a:moveTo>
                    <a:pt x="1227" y="0"/>
                  </a:moveTo>
                  <a:cubicBezTo>
                    <a:pt x="1203" y="16"/>
                    <a:pt x="1187" y="35"/>
                    <a:pt x="1160" y="45"/>
                  </a:cubicBezTo>
                  <a:cubicBezTo>
                    <a:pt x="1065" y="115"/>
                    <a:pt x="953" y="111"/>
                    <a:pt x="838" y="119"/>
                  </a:cubicBezTo>
                  <a:cubicBezTo>
                    <a:pt x="695" y="112"/>
                    <a:pt x="555" y="96"/>
                    <a:pt x="412" y="90"/>
                  </a:cubicBezTo>
                  <a:cubicBezTo>
                    <a:pt x="310" y="79"/>
                    <a:pt x="207" y="75"/>
                    <a:pt x="105" y="67"/>
                  </a:cubicBezTo>
                  <a:cubicBezTo>
                    <a:pt x="83" y="70"/>
                    <a:pt x="60" y="72"/>
                    <a:pt x="38" y="75"/>
                  </a:cubicBezTo>
                  <a:cubicBezTo>
                    <a:pt x="25" y="77"/>
                    <a:pt x="0" y="82"/>
                    <a:pt x="0" y="82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AutoShape 12"/>
            <p:cNvSpPr>
              <a:spLocks noChangeArrowheads="1"/>
            </p:cNvSpPr>
            <p:nvPr/>
          </p:nvSpPr>
          <p:spPr bwMode="auto">
            <a:xfrm flipH="1">
              <a:off x="4667" y="3080"/>
              <a:ext cx="636" cy="284"/>
            </a:xfrm>
            <a:prstGeom prst="leftArrow">
              <a:avLst>
                <a:gd name="adj1" fmla="val 50000"/>
                <a:gd name="adj2" fmla="val 55986"/>
              </a:avLst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4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DAA90F-BE35-4B87-8E60-671C9EC25CC6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Acceleration due to gravity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4128" y="1496683"/>
            <a:ext cx="6167887" cy="44986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 = m </a:t>
            </a:r>
            <a:r>
              <a:rPr lang="en-US" altLang="en-US" dirty="0" smtClean="0">
                <a:sym typeface="Symbol" pitchFamily="18" charset="2"/>
              </a:rPr>
              <a:t> g</a:t>
            </a:r>
          </a:p>
          <a:p>
            <a:pPr eaLnBrk="1" hangingPunct="1">
              <a:buFontTx/>
              <a:buNone/>
            </a:pPr>
            <a:endParaRPr lang="en-US" altLang="en-US" dirty="0" smtClean="0">
              <a:sym typeface="Symbol" pitchFamily="18" charset="2"/>
            </a:endParaRPr>
          </a:p>
          <a:p>
            <a:pPr eaLnBrk="1" hangingPunct="1"/>
            <a:endParaRPr lang="en-US" altLang="en-US" dirty="0" smtClean="0"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dirty="0" smtClean="0"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sym typeface="Symbol" pitchFamily="18" charset="2"/>
              </a:rPr>
              <a:t>F = m  g = m  a</a:t>
            </a:r>
            <a: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  <a:t/>
            </a:r>
            <a:b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en-US" altLang="en-US" sz="3600" dirty="0" smtClean="0">
                <a:solidFill>
                  <a:srgbClr val="FF0000"/>
                </a:solidFill>
                <a:sym typeface="Wingdings" pitchFamily="2" charset="2"/>
              </a:rPr>
              <a:t>                                  </a:t>
            </a:r>
            <a:endParaRPr lang="en-US" altLang="en-US" sz="3600" dirty="0" smtClean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5935573" y="1550193"/>
            <a:ext cx="836613" cy="836613"/>
          </a:xfrm>
          <a:prstGeom prst="rect">
            <a:avLst/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6222116" y="2261797"/>
            <a:ext cx="263525" cy="992188"/>
          </a:xfrm>
          <a:prstGeom prst="downArrow">
            <a:avLst>
              <a:gd name="adj1" fmla="val 50000"/>
              <a:gd name="adj2" fmla="val 9412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772186" y="2570702"/>
            <a:ext cx="16684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/>
              <a:t>weight, w</a:t>
            </a:r>
          </a:p>
        </p:txBody>
      </p:sp>
      <p:sp>
        <p:nvSpPr>
          <p:cNvPr id="215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A85F38-9264-4F54-BD86-4DA8D3E39A3C}" type="slidenum">
              <a:rPr lang="en-US" altLang="en-US" smtClean="0"/>
              <a:pPr eaLnBrk="1" hangingPunct="1"/>
              <a:t>19</a:t>
            </a:fld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605177" y="3795623"/>
            <a:ext cx="388188" cy="888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139512" y="3795623"/>
            <a:ext cx="388188" cy="8885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300806" y="5200817"/>
            <a:ext cx="6633415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Wingdings" panose="05000000000000000000" pitchFamily="2" charset="2"/>
              </a:rPr>
              <a:t> a = g   for all masses</a:t>
            </a:r>
            <a:r>
              <a:rPr lang="en-US" sz="3200" dirty="0">
                <a:sym typeface="Wingdings" panose="05000000000000000000" pitchFamily="2" charset="2"/>
              </a:rPr>
              <a:t> </a:t>
            </a:r>
            <a:r>
              <a:rPr lang="en-US" sz="3200" dirty="0" smtClean="0">
                <a:sym typeface="Wingdings" panose="05000000000000000000" pitchFamily="2" charset="2"/>
              </a:rPr>
              <a:t> (Galileo)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0694" y="93484"/>
            <a:ext cx="8229600" cy="81229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Force is a </a:t>
            </a:r>
            <a:r>
              <a:rPr lang="en-US" altLang="en-US" i="1" u="sng" dirty="0" smtClean="0"/>
              <a:t>vector</a:t>
            </a:r>
            <a:r>
              <a:rPr lang="en-US" altLang="en-US" u="sng" dirty="0" smtClean="0"/>
              <a:t> quantity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15444"/>
            <a:ext cx="9023230" cy="117633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2800" dirty="0" smtClean="0"/>
              <a:t>The effect of a force depends on both its</a:t>
            </a:r>
            <a:br>
              <a:rPr lang="en-US" altLang="en-US" sz="2800" dirty="0" smtClean="0"/>
            </a:br>
            <a:r>
              <a:rPr lang="en-US" altLang="en-US" sz="2800" i="1" dirty="0" smtClean="0"/>
              <a:t>magnitude</a:t>
            </a:r>
            <a:r>
              <a:rPr lang="en-US" altLang="en-US" sz="2800" dirty="0" smtClean="0"/>
              <a:t> (strength), and its </a:t>
            </a:r>
            <a:r>
              <a:rPr lang="en-US" altLang="en-US" sz="2800" i="1" dirty="0" smtClean="0"/>
              <a:t>direction</a:t>
            </a:r>
            <a:r>
              <a:rPr lang="en-US" altLang="en-US" sz="2800" dirty="0" smtClean="0"/>
              <a:t>.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16313" y="3583947"/>
            <a:ext cx="2138362" cy="1141413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object</a:t>
            </a: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397125" y="3833185"/>
            <a:ext cx="1081088" cy="712787"/>
          </a:xfrm>
          <a:prstGeom prst="rightArrow">
            <a:avLst>
              <a:gd name="adj1" fmla="val 50000"/>
              <a:gd name="adj2" fmla="val 37918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5638800" y="3785560"/>
            <a:ext cx="1343025" cy="712787"/>
          </a:xfrm>
          <a:prstGeom prst="leftArrow">
            <a:avLst>
              <a:gd name="adj1" fmla="val 50000"/>
              <a:gd name="adj2" fmla="val 47105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4252913" y="4749172"/>
            <a:ext cx="593725" cy="1033463"/>
          </a:xfrm>
          <a:prstGeom prst="upArrow">
            <a:avLst>
              <a:gd name="adj1" fmla="val 50000"/>
              <a:gd name="adj2" fmla="val 43516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4181475" y="2433009"/>
            <a:ext cx="736600" cy="1150937"/>
          </a:xfrm>
          <a:prstGeom prst="downArrow">
            <a:avLst>
              <a:gd name="adj1" fmla="val 50000"/>
              <a:gd name="adj2" fmla="val 39062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EE417C-50BE-493E-B45B-2DFB10F14DC5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5127" grpId="0" animBg="1"/>
      <p:bldP spid="51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3661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Breaking the string</a:t>
            </a:r>
          </a:p>
        </p:txBody>
      </p:sp>
      <p:sp>
        <p:nvSpPr>
          <p:cNvPr id="22531" name="Text Placeholder 2"/>
          <p:cNvSpPr>
            <a:spLocks noGrp="1"/>
          </p:cNvSpPr>
          <p:nvPr>
            <p:ph type="body" sz="half" idx="1"/>
          </p:nvPr>
        </p:nvSpPr>
        <p:spPr>
          <a:xfrm>
            <a:off x="86264" y="1270794"/>
            <a:ext cx="5616575" cy="5250776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F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is applied gently to lift the weight (F</a:t>
            </a:r>
            <a:r>
              <a:rPr lang="en-US" altLang="en-US" baseline="-25000" dirty="0" smtClean="0"/>
              <a:t>1 </a:t>
            </a:r>
            <a:r>
              <a:rPr lang="en-US" altLang="en-US" dirty="0" smtClean="0">
                <a:sym typeface="SymbolPS" pitchFamily="18" charset="2"/>
              </a:rPr>
              <a:t>  W, so a  0), the string does not break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A much larger 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is applied and the string breaks</a:t>
            </a:r>
            <a:br>
              <a:rPr lang="en-US" altLang="en-US" dirty="0" smtClean="0"/>
            </a:br>
            <a:r>
              <a:rPr lang="en-US" altLang="en-US" dirty="0" smtClean="0"/>
              <a:t>   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– W = ma, so</a:t>
            </a:r>
            <a:br>
              <a:rPr lang="en-US" altLang="en-US" dirty="0" smtClean="0"/>
            </a:br>
            <a:r>
              <a:rPr lang="en-US" altLang="en-US" dirty="0" smtClean="0"/>
              <a:t>   F</a:t>
            </a:r>
            <a:r>
              <a:rPr lang="en-US" altLang="en-US" baseline="-25000" dirty="0" smtClean="0"/>
              <a:t>2</a:t>
            </a:r>
            <a:r>
              <a:rPr lang="en-US" altLang="en-US" dirty="0" smtClean="0"/>
              <a:t> = ma + W &gt;&gt; F</a:t>
            </a:r>
            <a:r>
              <a:rPr lang="en-US" altLang="en-US" baseline="-25000" dirty="0" smtClean="0"/>
              <a:t>1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If the string is not strong enough to provide the tension, it breaks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B0DF5C-9417-4EE1-B534-BB18668F6CB2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grpSp>
        <p:nvGrpSpPr>
          <p:cNvPr id="22533" name="Group 14"/>
          <p:cNvGrpSpPr>
            <a:grpSpLocks/>
          </p:cNvGrpSpPr>
          <p:nvPr/>
        </p:nvGrpSpPr>
        <p:grpSpPr bwMode="auto">
          <a:xfrm>
            <a:off x="7741444" y="2919742"/>
            <a:ext cx="682625" cy="1201738"/>
            <a:chOff x="6893942" y="3654725"/>
            <a:chExt cx="681487" cy="1201945"/>
          </a:xfrm>
        </p:grpSpPr>
        <p:sp>
          <p:nvSpPr>
            <p:cNvPr id="8" name="Oval 7"/>
            <p:cNvSpPr/>
            <p:nvPr/>
          </p:nvSpPr>
          <p:spPr>
            <a:xfrm>
              <a:off x="6893942" y="4175515"/>
              <a:ext cx="681487" cy="6811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41" name="TextBox 9"/>
            <p:cNvSpPr txBox="1">
              <a:spLocks noChangeArrowheads="1"/>
            </p:cNvSpPr>
            <p:nvPr/>
          </p:nvSpPr>
          <p:spPr bwMode="auto">
            <a:xfrm>
              <a:off x="7033348" y="4346441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chemeClr val="bg1"/>
                  </a:solidFill>
                </a:rPr>
                <a:t>W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7234686" y="3654725"/>
              <a:ext cx="0" cy="585889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534" name="Group 15"/>
          <p:cNvGrpSpPr>
            <a:grpSpLocks/>
          </p:cNvGrpSpPr>
          <p:nvPr/>
        </p:nvGrpSpPr>
        <p:grpSpPr bwMode="auto">
          <a:xfrm>
            <a:off x="6247607" y="2905455"/>
            <a:ext cx="681037" cy="1201737"/>
            <a:chOff x="6893942" y="3654725"/>
            <a:chExt cx="681487" cy="1201945"/>
          </a:xfrm>
        </p:grpSpPr>
        <p:sp>
          <p:nvSpPr>
            <p:cNvPr id="17" name="Oval 16"/>
            <p:cNvSpPr/>
            <p:nvPr/>
          </p:nvSpPr>
          <p:spPr>
            <a:xfrm>
              <a:off x="6893942" y="4175515"/>
              <a:ext cx="681487" cy="68115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2538" name="TextBox 17"/>
            <p:cNvSpPr txBox="1">
              <a:spLocks noChangeArrowheads="1"/>
            </p:cNvSpPr>
            <p:nvPr/>
          </p:nvSpPr>
          <p:spPr bwMode="auto">
            <a:xfrm>
              <a:off x="7033348" y="4346441"/>
              <a:ext cx="40267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bg1"/>
                  </a:solidFill>
                </a:rPr>
                <a:t>W</a:t>
              </a:r>
            </a:p>
          </p:txBody>
        </p:sp>
        <p:cxnSp>
          <p:nvCxnSpPr>
            <p:cNvPr id="19" name="Straight Connector 18"/>
            <p:cNvCxnSpPr/>
            <p:nvPr/>
          </p:nvCxnSpPr>
          <p:spPr>
            <a:xfrm flipV="1">
              <a:off x="7233891" y="3654725"/>
              <a:ext cx="0" cy="5858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535" name="TextBox 19"/>
          <p:cNvSpPr txBox="1">
            <a:spLocks noChangeArrowheads="1"/>
          </p:cNvSpPr>
          <p:nvPr/>
        </p:nvSpPr>
        <p:spPr bwMode="auto">
          <a:xfrm>
            <a:off x="6377782" y="2521280"/>
            <a:ext cx="538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F</a:t>
            </a:r>
            <a:r>
              <a:rPr lang="en-US" altLang="en-US" sz="2800" baseline="-25000"/>
              <a:t>1</a:t>
            </a:r>
            <a:endParaRPr lang="en-US" altLang="en-US" sz="2800"/>
          </a:p>
        </p:txBody>
      </p:sp>
      <p:sp>
        <p:nvSpPr>
          <p:cNvPr id="22536" name="TextBox 20"/>
          <p:cNvSpPr txBox="1">
            <a:spLocks noChangeArrowheads="1"/>
          </p:cNvSpPr>
          <p:nvPr/>
        </p:nvSpPr>
        <p:spPr bwMode="auto">
          <a:xfrm>
            <a:off x="7873207" y="2532392"/>
            <a:ext cx="5381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F</a:t>
            </a:r>
            <a:r>
              <a:rPr lang="en-US" altLang="en-US" sz="2800" baseline="-25000"/>
              <a:t>2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  <p:bldP spid="22535" grpId="0"/>
      <p:bldP spid="225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 Problem -1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560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Two forces act on a 4 kg object. A 14 N force acts to the right and a 2 N force acts to the left. What is the acceleration of the object?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Net force = 14 N </a:t>
            </a:r>
            <a:r>
              <a:rPr lang="en-US" altLang="en-US" dirty="0" smtClean="0">
                <a:sym typeface="Symbol" pitchFamily="18" charset="2"/>
              </a:rPr>
              <a:t> 2 N = 12 N (to the right)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Symbol" pitchFamily="18" charset="2"/>
              </a:rPr>
              <a:t>F = m a </a:t>
            </a:r>
            <a:r>
              <a:rPr lang="en-US" altLang="en-US" dirty="0" smtClean="0">
                <a:sym typeface="Wingdings" pitchFamily="2" charset="2"/>
              </a:rPr>
              <a:t>   12 N = 4 kg x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a = 3 m/s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  the object accelerates to the </a:t>
            </a:r>
            <a:r>
              <a:rPr lang="en-US" altLang="en-US" u="sng" dirty="0" smtClean="0">
                <a:solidFill>
                  <a:srgbClr val="FF0000"/>
                </a:solidFill>
                <a:sym typeface="Wingdings" pitchFamily="2" charset="2"/>
              </a:rPr>
              <a:t>right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 at 3 m / 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, in the direction of the NET force</a:t>
            </a:r>
            <a:endParaRPr lang="en-US" altLang="en-US" dirty="0" smtClean="0">
              <a:sym typeface="Symbol" pitchFamily="18" charset="2"/>
            </a:endParaRPr>
          </a:p>
        </p:txBody>
      </p:sp>
      <p:sp>
        <p:nvSpPr>
          <p:cNvPr id="2458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1C36D0-4985-403D-87C3-B5C9269DF392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Example Problem 2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271463" y="2682875"/>
            <a:ext cx="8229600" cy="3489325"/>
          </a:xfrm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en-US" sz="2800" smtClean="0"/>
              <a:t>A 2 kg box is pushed by a 10 N force while a 2 N friction force acts on the box. What is the acceleration of the box?</a:t>
            </a:r>
          </a:p>
          <a:p>
            <a:pPr eaLnBrk="1" hangingPunct="1"/>
            <a:r>
              <a:rPr lang="en-US" altLang="en-US" sz="2800" smtClean="0"/>
              <a:t>Net force = 10 N – 2 N = 8 N  to the right</a:t>
            </a:r>
          </a:p>
          <a:p>
            <a:pPr eaLnBrk="1" hangingPunct="1"/>
            <a:r>
              <a:rPr lang="en-US" altLang="en-US" sz="2800" smtClean="0"/>
              <a:t>acceleration = Force / mass = 8N / 2 kg = 4 m/s</a:t>
            </a:r>
            <a:r>
              <a:rPr lang="en-US" altLang="en-US" sz="2800" baseline="30000" smtClean="0"/>
              <a:t>2</a:t>
            </a:r>
          </a:p>
          <a:p>
            <a:pPr eaLnBrk="1" hangingPunct="1">
              <a:buFontTx/>
              <a:buNone/>
            </a:pPr>
            <a:r>
              <a:rPr lang="en-US" altLang="en-US" sz="2800" smtClean="0"/>
              <a:t>    to the right.</a:t>
            </a:r>
          </a:p>
          <a:p>
            <a:pPr eaLnBrk="1" hangingPunct="1">
              <a:buFontTx/>
              <a:buNone/>
            </a:pPr>
            <a:r>
              <a:rPr lang="en-US" altLang="en-US" sz="2800" smtClean="0">
                <a:sym typeface="Wingdings" pitchFamily="2" charset="2"/>
              </a:rPr>
              <a:t> </a:t>
            </a:r>
            <a:r>
              <a:rPr lang="en-US" altLang="en-US" sz="2800" smtClean="0">
                <a:solidFill>
                  <a:srgbClr val="FF0000"/>
                </a:solidFill>
                <a:sym typeface="Wingdings" pitchFamily="2" charset="2"/>
              </a:rPr>
              <a:t>acceleration is in the direction of the NET Force</a:t>
            </a:r>
            <a:endParaRPr lang="en-US" altLang="en-US" sz="2800" smtClean="0">
              <a:solidFill>
                <a:srgbClr val="FF0000"/>
              </a:solidFill>
            </a:endParaRPr>
          </a:p>
        </p:txBody>
      </p:sp>
      <p:grpSp>
        <p:nvGrpSpPr>
          <p:cNvPr id="25604" name="Group 14"/>
          <p:cNvGrpSpPr>
            <a:grpSpLocks/>
          </p:cNvGrpSpPr>
          <p:nvPr/>
        </p:nvGrpSpPr>
        <p:grpSpPr bwMode="auto">
          <a:xfrm>
            <a:off x="339725" y="1700213"/>
            <a:ext cx="8140700" cy="658812"/>
            <a:chOff x="214" y="1071"/>
            <a:chExt cx="5128" cy="415"/>
          </a:xfrm>
        </p:grpSpPr>
        <p:sp>
          <p:nvSpPr>
            <p:cNvPr id="25606" name="Line 5"/>
            <p:cNvSpPr>
              <a:spLocks noChangeShapeType="1"/>
            </p:cNvSpPr>
            <p:nvPr/>
          </p:nvSpPr>
          <p:spPr bwMode="auto">
            <a:xfrm>
              <a:off x="214" y="1486"/>
              <a:ext cx="51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7" name="Line 6"/>
            <p:cNvSpPr>
              <a:spLocks noChangeShapeType="1"/>
            </p:cNvSpPr>
            <p:nvPr/>
          </p:nvSpPr>
          <p:spPr bwMode="auto">
            <a:xfrm>
              <a:off x="1610" y="1268"/>
              <a:ext cx="507" cy="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8" name="Line 7"/>
            <p:cNvSpPr>
              <a:spLocks noChangeShapeType="1"/>
            </p:cNvSpPr>
            <p:nvPr/>
          </p:nvSpPr>
          <p:spPr bwMode="auto">
            <a:xfrm flipH="1">
              <a:off x="2723" y="1272"/>
              <a:ext cx="264" cy="0"/>
            </a:xfrm>
            <a:prstGeom prst="line">
              <a:avLst/>
            </a:prstGeom>
            <a:noFill/>
            <a:ln w="57150">
              <a:solidFill>
                <a:srgbClr val="3333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Text Box 8"/>
            <p:cNvSpPr txBox="1">
              <a:spLocks noChangeArrowheads="1"/>
            </p:cNvSpPr>
            <p:nvPr/>
          </p:nvSpPr>
          <p:spPr bwMode="auto">
            <a:xfrm>
              <a:off x="214" y="1072"/>
              <a:ext cx="135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FF0000"/>
                  </a:solidFill>
                </a:rPr>
                <a:t>Push = 10 N</a:t>
              </a:r>
            </a:p>
          </p:txBody>
        </p:sp>
        <p:sp>
          <p:nvSpPr>
            <p:cNvPr id="25610" name="Text Box 9"/>
            <p:cNvSpPr txBox="1">
              <a:spLocks noChangeArrowheads="1"/>
            </p:cNvSpPr>
            <p:nvPr/>
          </p:nvSpPr>
          <p:spPr bwMode="auto">
            <a:xfrm>
              <a:off x="3046" y="1071"/>
              <a:ext cx="201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800">
                  <a:solidFill>
                    <a:srgbClr val="3333FF"/>
                  </a:solidFill>
                </a:rPr>
                <a:t>Friction force = 2 N</a:t>
              </a:r>
            </a:p>
          </p:txBody>
        </p:sp>
        <p:sp>
          <p:nvSpPr>
            <p:cNvPr id="25611" name="Text Box 10"/>
            <p:cNvSpPr txBox="1">
              <a:spLocks noChangeArrowheads="1"/>
            </p:cNvSpPr>
            <p:nvPr/>
          </p:nvSpPr>
          <p:spPr bwMode="auto">
            <a:xfrm>
              <a:off x="2109" y="1147"/>
              <a:ext cx="644" cy="32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>
                  <a:solidFill>
                    <a:schemeClr val="bg1"/>
                  </a:solidFill>
                </a:rPr>
                <a:t>2 kg</a:t>
              </a:r>
            </a:p>
          </p:txBody>
        </p:sp>
      </p:grpSp>
      <p:sp>
        <p:nvSpPr>
          <p:cNvPr id="2560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BCB17F-0E06-4474-88E9-7F393C0C5774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7350" y="111125"/>
            <a:ext cx="8229600" cy="962025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solidFill>
                  <a:schemeClr val="tx1"/>
                </a:solidFill>
              </a:rPr>
              <a:t>The NET Force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513" y="1212850"/>
            <a:ext cx="5184775" cy="52339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What really matters is 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is what you get when all the forces are properly combined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takes into account both how strong the forces are and in what direction they act</a:t>
            </a:r>
          </a:p>
          <a:p>
            <a:pPr eaLnBrk="1" hangingPunct="1"/>
            <a:r>
              <a:rPr lang="en-US" altLang="en-US" sz="2800" smtClean="0"/>
              <a:t>The </a:t>
            </a:r>
            <a:r>
              <a:rPr lang="en-US" altLang="en-US" sz="2800" smtClean="0">
                <a:solidFill>
                  <a:srgbClr val="FF0000"/>
                </a:solidFill>
              </a:rPr>
              <a:t>Net Force</a:t>
            </a:r>
            <a:r>
              <a:rPr lang="en-US" altLang="en-US" sz="2800" smtClean="0"/>
              <a:t> determines the acceleration of the object</a:t>
            </a:r>
          </a:p>
        </p:txBody>
      </p:sp>
      <p:pic>
        <p:nvPicPr>
          <p:cNvPr id="6155" name="Picture 11" descr="MCj024215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83150" y="1622425"/>
            <a:ext cx="3248025" cy="3351213"/>
          </a:xfrm>
        </p:spPr>
      </p:pic>
      <p:sp>
        <p:nvSpPr>
          <p:cNvPr id="6157" name="AutoShape 13"/>
          <p:cNvSpPr>
            <a:spLocks noChangeArrowheads="1"/>
          </p:cNvSpPr>
          <p:nvPr/>
        </p:nvSpPr>
        <p:spPr bwMode="auto">
          <a:xfrm rot="-2434308">
            <a:off x="6391275" y="1252538"/>
            <a:ext cx="2108200" cy="665162"/>
          </a:xfrm>
          <a:prstGeom prst="rightArrow">
            <a:avLst>
              <a:gd name="adj1" fmla="val 50000"/>
              <a:gd name="adj2" fmla="val 79236"/>
            </a:avLst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 rot="2350236">
            <a:off x="6173788" y="4194175"/>
            <a:ext cx="2108200" cy="665163"/>
          </a:xfrm>
          <a:prstGeom prst="rightArrow">
            <a:avLst>
              <a:gd name="adj1" fmla="val 50000"/>
              <a:gd name="adj2" fmla="val 79236"/>
            </a:avLst>
          </a:prstGeom>
          <a:solidFill>
            <a:srgbClr val="3333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163" name="Group 19"/>
          <p:cNvGrpSpPr>
            <a:grpSpLocks/>
          </p:cNvGrpSpPr>
          <p:nvPr/>
        </p:nvGrpSpPr>
        <p:grpSpPr bwMode="auto">
          <a:xfrm>
            <a:off x="6751638" y="2689225"/>
            <a:ext cx="2262187" cy="1000125"/>
            <a:chOff x="4253" y="1694"/>
            <a:chExt cx="1425" cy="630"/>
          </a:xfrm>
        </p:grpSpPr>
        <p:sp>
          <p:nvSpPr>
            <p:cNvPr id="4105" name="AutoShape 15"/>
            <p:cNvSpPr>
              <a:spLocks noChangeArrowheads="1"/>
            </p:cNvSpPr>
            <p:nvPr/>
          </p:nvSpPr>
          <p:spPr bwMode="auto">
            <a:xfrm>
              <a:off x="4253" y="1694"/>
              <a:ext cx="1425" cy="630"/>
            </a:xfrm>
            <a:prstGeom prst="rightArrow">
              <a:avLst>
                <a:gd name="adj1" fmla="val 50000"/>
                <a:gd name="adj2" fmla="val 56548"/>
              </a:avLst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06" name="Text Box 18"/>
            <p:cNvSpPr txBox="1">
              <a:spLocks noChangeArrowheads="1"/>
            </p:cNvSpPr>
            <p:nvPr/>
          </p:nvSpPr>
          <p:spPr bwMode="auto">
            <a:xfrm>
              <a:off x="4449" y="1847"/>
              <a:ext cx="9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</a:rPr>
                <a:t>net force</a:t>
              </a:r>
            </a:p>
          </p:txBody>
        </p:sp>
      </p:grpSp>
      <p:sp>
        <p:nvSpPr>
          <p:cNvPr id="410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CD9BF8-6646-4FE1-9C48-C64884A7C447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57" grpId="0" animBg="1"/>
      <p:bldP spid="6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3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Example: Net force = 0</a:t>
            </a:r>
          </a:p>
        </p:txBody>
      </p:sp>
      <p:pic>
        <p:nvPicPr>
          <p:cNvPr id="7171" name="Picture 3" descr="tug-of-war-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063" y="1319213"/>
            <a:ext cx="7229475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2491118" y="3055309"/>
            <a:ext cx="2955925" cy="1339850"/>
            <a:chOff x="1504" y="1938"/>
            <a:chExt cx="1862" cy="844"/>
          </a:xfrm>
        </p:grpSpPr>
        <p:sp>
          <p:nvSpPr>
            <p:cNvPr id="5126" name="Line 5"/>
            <p:cNvSpPr>
              <a:spLocks noChangeShapeType="1"/>
            </p:cNvSpPr>
            <p:nvPr/>
          </p:nvSpPr>
          <p:spPr bwMode="auto">
            <a:xfrm flipV="1">
              <a:off x="2416" y="1938"/>
              <a:ext cx="950" cy="135"/>
            </a:xfrm>
            <a:prstGeom prst="line">
              <a:avLst/>
            </a:prstGeom>
            <a:noFill/>
            <a:ln w="104775">
              <a:solidFill>
                <a:srgbClr val="FF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Line 6"/>
            <p:cNvSpPr>
              <a:spLocks noChangeShapeType="1"/>
            </p:cNvSpPr>
            <p:nvPr/>
          </p:nvSpPr>
          <p:spPr bwMode="auto">
            <a:xfrm flipH="1" flipV="1">
              <a:off x="1504" y="1967"/>
              <a:ext cx="845" cy="105"/>
            </a:xfrm>
            <a:prstGeom prst="line">
              <a:avLst/>
            </a:prstGeom>
            <a:noFill/>
            <a:ln w="104775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Line 7"/>
            <p:cNvSpPr>
              <a:spLocks noChangeShapeType="1"/>
            </p:cNvSpPr>
            <p:nvPr/>
          </p:nvSpPr>
          <p:spPr bwMode="auto">
            <a:xfrm>
              <a:off x="2386" y="2124"/>
              <a:ext cx="277" cy="658"/>
            </a:xfrm>
            <a:prstGeom prst="line">
              <a:avLst/>
            </a:prstGeom>
            <a:noFill/>
            <a:ln w="104775">
              <a:solidFill>
                <a:srgbClr val="0099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F5B860-E34B-48CC-B148-EC1FF77E6421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Net force =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19973" y="1200089"/>
            <a:ext cx="4947250" cy="5494009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An object may have many forces acting on it at the same time.</a:t>
            </a:r>
          </a:p>
          <a:p>
            <a:pPr eaLnBrk="1" hangingPunct="1"/>
            <a:r>
              <a:rPr lang="en-US" altLang="en-US" sz="2800" dirty="0"/>
              <a:t>If all the forces oppose each other exactly then the net force = 0 and the object will </a:t>
            </a:r>
            <a:r>
              <a:rPr lang="en-US" altLang="en-US" sz="2800" i="1" dirty="0">
                <a:solidFill>
                  <a:srgbClr val="FF0000"/>
                </a:solidFill>
              </a:rPr>
              <a:t>either be at rest or move with constant velocity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.</a:t>
            </a:r>
          </a:p>
          <a:p>
            <a:pPr eaLnBrk="1" hangingPunct="1"/>
            <a:r>
              <a:rPr lang="en-US" altLang="en-US" sz="2800" dirty="0" smtClean="0"/>
              <a:t>If the net force is zero and the object is at rest, this is called </a:t>
            </a:r>
            <a:r>
              <a:rPr lang="en-US" altLang="en-US" sz="2800" i="1" dirty="0" smtClean="0"/>
              <a:t>static equilibrium.</a:t>
            </a:r>
            <a:endParaRPr lang="en-US" altLang="en-US" sz="2800" i="1" dirty="0"/>
          </a:p>
          <a:p>
            <a:endParaRPr lang="en-US" sz="2800" dirty="0"/>
          </a:p>
        </p:txBody>
      </p:sp>
      <p:sp>
        <p:nvSpPr>
          <p:cNvPr id="61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807569" y="6607534"/>
            <a:ext cx="267419" cy="250466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9FD377-A351-4994-AFB4-698F925A1E15}" type="slidenum">
              <a:rPr lang="en-US" altLang="en-US" smtClean="0"/>
              <a:pPr eaLnBrk="1" hangingPunct="1"/>
              <a:t>5</a:t>
            </a:fld>
            <a:endParaRPr lang="en-US" altLang="en-US" dirty="0" smtClean="0"/>
          </a:p>
        </p:txBody>
      </p:sp>
      <p:grpSp>
        <p:nvGrpSpPr>
          <p:cNvPr id="8203" name="Group 11"/>
          <p:cNvGrpSpPr>
            <a:grpSpLocks/>
          </p:cNvGrpSpPr>
          <p:nvPr/>
        </p:nvGrpSpPr>
        <p:grpSpPr bwMode="auto">
          <a:xfrm>
            <a:off x="5987227" y="1466310"/>
            <a:ext cx="852488" cy="1443037"/>
            <a:chOff x="2246" y="2703"/>
            <a:chExt cx="537" cy="909"/>
          </a:xfrm>
        </p:grpSpPr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304" y="3153"/>
              <a:ext cx="459" cy="459"/>
            </a:xfrm>
            <a:prstGeom prst="rect">
              <a:avLst/>
            </a:prstGeom>
            <a:solidFill>
              <a:srgbClr val="3333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 flipV="1">
              <a:off x="2519" y="2703"/>
              <a:ext cx="0" cy="45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6"/>
            <p:cNvSpPr>
              <a:spLocks noChangeShapeType="1"/>
            </p:cNvSpPr>
            <p:nvPr/>
          </p:nvSpPr>
          <p:spPr bwMode="auto">
            <a:xfrm>
              <a:off x="2246" y="2704"/>
              <a:ext cx="53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7114143" y="1760929"/>
            <a:ext cx="0" cy="666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7105306" y="2575972"/>
            <a:ext cx="0" cy="66675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7264236" y="1900774"/>
            <a:ext cx="13452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tension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7264236" y="2647737"/>
            <a:ext cx="12250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chemeClr val="hlink"/>
                </a:solidFill>
              </a:rPr>
              <a:t>weight</a:t>
            </a:r>
            <a:endParaRPr lang="en-US" altLang="en-US" sz="2800" dirty="0">
              <a:solidFill>
                <a:schemeClr val="hlin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005" y="3429000"/>
            <a:ext cx="3814602" cy="3178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199" grpId="0" animBg="1"/>
      <p:bldP spid="8200" grpId="0" animBg="1"/>
      <p:bldP spid="8201" grpId="0"/>
      <p:bldP spid="82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248294" cy="862642"/>
          </a:xfrm>
        </p:spPr>
        <p:txBody>
          <a:bodyPr/>
          <a:lstStyle/>
          <a:p>
            <a:r>
              <a:rPr lang="en-US" sz="3600" u="sng" dirty="0" smtClean="0"/>
              <a:t>Skydiving: motion with constant velocity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3206" y="978612"/>
            <a:ext cx="4744529" cy="354545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Two forces act on a sky-diver: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0000FF"/>
                </a:solidFill>
              </a:rPr>
              <a:t>gravity (weight</a:t>
            </a:r>
            <a:r>
              <a:rPr lang="en-US" altLang="en-US" sz="2000" dirty="0">
                <a:solidFill>
                  <a:srgbClr val="3333FF"/>
                </a:solidFill>
              </a:rPr>
              <a:t>) </a:t>
            </a:r>
            <a:r>
              <a:rPr lang="en-US" altLang="en-US" sz="2000" dirty="0"/>
              <a:t>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FF0000"/>
                </a:solidFill>
              </a:rPr>
              <a:t>air resistance (</a:t>
            </a:r>
            <a:r>
              <a:rPr lang="en-US" altLang="en-US" sz="2000" dirty="0" smtClean="0">
                <a:solidFill>
                  <a:srgbClr val="FF0000"/>
                </a:solidFill>
              </a:rPr>
              <a:t>drag)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The </a:t>
            </a:r>
            <a:r>
              <a:rPr lang="en-US" altLang="en-US" sz="2400" dirty="0"/>
              <a:t>force of air resistance </a:t>
            </a:r>
            <a:r>
              <a:rPr lang="en-US" altLang="en-US" sz="2400" i="1" dirty="0"/>
              <a:t>increases</a:t>
            </a:r>
            <a:r>
              <a:rPr lang="en-US" altLang="en-US" sz="2400" dirty="0"/>
              <a:t> with </a:t>
            </a:r>
            <a:r>
              <a:rPr lang="en-US" altLang="en-US" sz="2400" dirty="0" smtClean="0"/>
              <a:t>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When </a:t>
            </a:r>
            <a:r>
              <a:rPr lang="en-US" altLang="en-US" sz="2400" dirty="0"/>
              <a:t>the air resistance equals the weight, the forces cancel, and the skydiver then falls with constant velocity called the </a:t>
            </a:r>
            <a:r>
              <a:rPr lang="en-US" altLang="en-US" sz="2400" i="1" dirty="0"/>
              <a:t>“terminal velocity.”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28" y="4533810"/>
            <a:ext cx="8704053" cy="2187575"/>
          </a:xfrm>
        </p:spPr>
        <p:txBody>
          <a:bodyPr/>
          <a:lstStyle/>
          <a:p>
            <a:r>
              <a:rPr lang="en-US" altLang="en-US" sz="2400" dirty="0"/>
              <a:t>Without a parachute, a skydiver’s terminal speed would be greater than about 100 mph (not good for landing</a:t>
            </a:r>
            <a:r>
              <a:rPr lang="en-US" altLang="en-US" sz="2400" dirty="0" smtClean="0"/>
              <a:t>!)</a:t>
            </a:r>
          </a:p>
          <a:p>
            <a:pPr eaLnBrk="1" hangingPunct="1"/>
            <a:r>
              <a:rPr lang="en-US" altLang="en-US" sz="2400" dirty="0"/>
              <a:t>The parachute increases the air resistance and reduces the terminal speed to about 10 mph (landing is more pleasant!)</a:t>
            </a:r>
          </a:p>
          <a:p>
            <a:pPr eaLnBrk="1" hangingPunct="1"/>
            <a:r>
              <a:rPr lang="en-US" altLang="en-US" sz="2400" b="1" i="1" dirty="0">
                <a:solidFill>
                  <a:srgbClr val="FF0000"/>
                </a:solidFill>
              </a:rPr>
              <a:t>Zero net force does not necessarily imply zero velocity</a:t>
            </a:r>
            <a:endParaRPr lang="en-US" altLang="en-US" sz="2400" dirty="0"/>
          </a:p>
          <a:p>
            <a:endParaRPr lang="en-US" altLang="en-US" sz="2400" dirty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0EDCB-622E-417B-8675-69777DC61A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2" descr="MCj0212939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0505" y="1701159"/>
            <a:ext cx="1590339" cy="125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062905" y="1522272"/>
            <a:ext cx="249867" cy="646651"/>
          </a:xfrm>
          <a:prstGeom prst="upArrow">
            <a:avLst>
              <a:gd name="adj1" fmla="val 50000"/>
              <a:gd name="adj2" fmla="val 2704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 flipV="1">
            <a:off x="2066081" y="2329555"/>
            <a:ext cx="246691" cy="679932"/>
          </a:xfrm>
          <a:prstGeom prst="upArrow">
            <a:avLst>
              <a:gd name="adj1" fmla="val 50000"/>
              <a:gd name="adj2" fmla="val 28255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396342" y="1526941"/>
            <a:ext cx="18245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air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resistance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 rot="10798538" flipV="1">
            <a:off x="2396543" y="2493857"/>
            <a:ext cx="16065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00FF"/>
                </a:solidFill>
              </a:rPr>
              <a:t>gravity</a:t>
            </a:r>
            <a:br>
              <a:rPr lang="en-US" altLang="en-US" sz="2800" dirty="0">
                <a:solidFill>
                  <a:srgbClr val="0000FF"/>
                </a:solidFill>
              </a:rPr>
            </a:br>
            <a:r>
              <a:rPr lang="en-US" altLang="en-US" sz="2800" dirty="0">
                <a:solidFill>
                  <a:srgbClr val="0000FF"/>
                </a:solidFill>
              </a:rPr>
              <a:t>(weight)</a:t>
            </a:r>
          </a:p>
        </p:txBody>
      </p:sp>
    </p:spTree>
    <p:extLst>
      <p:ext uri="{BB962C8B-B14F-4D97-AF65-F5344CB8AC3E}">
        <p14:creationId xmlns:p14="http://schemas.microsoft.com/office/powerpoint/2010/main" val="27268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p"/>
      <p:bldP spid="7" grpId="0" animBg="1"/>
      <p:bldP spid="8" grpId="0" animBg="1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0736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Newton’s 2</a:t>
            </a:r>
            <a:r>
              <a:rPr lang="en-US" altLang="en-US" u="sng" baseline="30000" dirty="0" smtClean="0"/>
              <a:t>nd</a:t>
            </a:r>
            <a:r>
              <a:rPr lang="en-US" altLang="en-US" u="sng" dirty="0" smtClean="0"/>
              <a:t> Law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change the velocity of an object a net force must be applied to it.</a:t>
            </a:r>
          </a:p>
          <a:p>
            <a:pPr eaLnBrk="1" hangingPunct="1"/>
            <a:r>
              <a:rPr lang="en-US" altLang="en-US" smtClean="0"/>
              <a:t>A push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Or a pull</a:t>
            </a:r>
          </a:p>
          <a:p>
            <a:pPr eaLnBrk="1" hangingPunct="1"/>
            <a:endParaRPr lang="en-US" altLang="en-US" smtClean="0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600200" y="3048000"/>
            <a:ext cx="5943600" cy="838200"/>
            <a:chOff x="528" y="2112"/>
            <a:chExt cx="3744" cy="528"/>
          </a:xfrm>
        </p:grpSpPr>
        <p:sp>
          <p:nvSpPr>
            <p:cNvPr id="8203" name="Rectangle 5"/>
            <p:cNvSpPr>
              <a:spLocks noChangeArrowheads="1"/>
            </p:cNvSpPr>
            <p:nvPr/>
          </p:nvSpPr>
          <p:spPr bwMode="auto">
            <a:xfrm>
              <a:off x="2352" y="2112"/>
              <a:ext cx="864" cy="528"/>
            </a:xfrm>
            <a:prstGeom prst="rect">
              <a:avLst/>
            </a:prstGeom>
            <a:solidFill>
              <a:srgbClr val="99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4" name="Line 6"/>
            <p:cNvSpPr>
              <a:spLocks noChangeShapeType="1"/>
            </p:cNvSpPr>
            <p:nvPr/>
          </p:nvSpPr>
          <p:spPr bwMode="auto">
            <a:xfrm>
              <a:off x="528" y="2640"/>
              <a:ext cx="3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AutoShape 7"/>
            <p:cNvSpPr>
              <a:spLocks noChangeArrowheads="1"/>
            </p:cNvSpPr>
            <p:nvPr/>
          </p:nvSpPr>
          <p:spPr bwMode="auto">
            <a:xfrm>
              <a:off x="1488" y="2208"/>
              <a:ext cx="864" cy="336"/>
            </a:xfrm>
            <a:prstGeom prst="rightArrow">
              <a:avLst>
                <a:gd name="adj1" fmla="val 50000"/>
                <a:gd name="adj2" fmla="val 642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1066800" y="4953000"/>
            <a:ext cx="5943600" cy="838200"/>
            <a:chOff x="672" y="3120"/>
            <a:chExt cx="3744" cy="528"/>
          </a:xfrm>
        </p:grpSpPr>
        <p:sp>
          <p:nvSpPr>
            <p:cNvPr id="8199" name="Rectangle 9"/>
            <p:cNvSpPr>
              <a:spLocks noChangeArrowheads="1"/>
            </p:cNvSpPr>
            <p:nvPr/>
          </p:nvSpPr>
          <p:spPr bwMode="auto">
            <a:xfrm>
              <a:off x="1903" y="3120"/>
              <a:ext cx="864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0" name="Line 10"/>
            <p:cNvSpPr>
              <a:spLocks noChangeShapeType="1"/>
            </p:cNvSpPr>
            <p:nvPr/>
          </p:nvSpPr>
          <p:spPr bwMode="auto">
            <a:xfrm>
              <a:off x="672" y="3648"/>
              <a:ext cx="374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1" name="AutoShape 11"/>
            <p:cNvSpPr>
              <a:spLocks noChangeArrowheads="1"/>
            </p:cNvSpPr>
            <p:nvPr/>
          </p:nvSpPr>
          <p:spPr bwMode="auto">
            <a:xfrm>
              <a:off x="3308" y="3216"/>
              <a:ext cx="864" cy="336"/>
            </a:xfrm>
            <a:prstGeom prst="rightArrow">
              <a:avLst>
                <a:gd name="adj1" fmla="val 50000"/>
                <a:gd name="adj2" fmla="val 64286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2" name="Freeform 12"/>
            <p:cNvSpPr>
              <a:spLocks/>
            </p:cNvSpPr>
            <p:nvPr/>
          </p:nvSpPr>
          <p:spPr bwMode="auto">
            <a:xfrm>
              <a:off x="2769" y="3360"/>
              <a:ext cx="561" cy="46"/>
            </a:xfrm>
            <a:custGeom>
              <a:avLst/>
              <a:gdLst>
                <a:gd name="T0" fmla="*/ 0 w 561"/>
                <a:gd name="T1" fmla="*/ 38 h 46"/>
                <a:gd name="T2" fmla="*/ 67 w 561"/>
                <a:gd name="T3" fmla="*/ 30 h 46"/>
                <a:gd name="T4" fmla="*/ 134 w 561"/>
                <a:gd name="T5" fmla="*/ 30 h 46"/>
                <a:gd name="T6" fmla="*/ 269 w 561"/>
                <a:gd name="T7" fmla="*/ 23 h 46"/>
                <a:gd name="T8" fmla="*/ 344 w 561"/>
                <a:gd name="T9" fmla="*/ 38 h 46"/>
                <a:gd name="T10" fmla="*/ 411 w 561"/>
                <a:gd name="T11" fmla="*/ 23 h 46"/>
                <a:gd name="T12" fmla="*/ 456 w 561"/>
                <a:gd name="T13" fmla="*/ 8 h 46"/>
                <a:gd name="T14" fmla="*/ 561 w 561"/>
                <a:gd name="T15" fmla="*/ 0 h 4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61" h="46">
                  <a:moveTo>
                    <a:pt x="0" y="38"/>
                  </a:moveTo>
                  <a:cubicBezTo>
                    <a:pt x="27" y="28"/>
                    <a:pt x="39" y="21"/>
                    <a:pt x="67" y="30"/>
                  </a:cubicBezTo>
                  <a:cubicBezTo>
                    <a:pt x="109" y="17"/>
                    <a:pt x="93" y="45"/>
                    <a:pt x="134" y="30"/>
                  </a:cubicBezTo>
                  <a:cubicBezTo>
                    <a:pt x="179" y="46"/>
                    <a:pt x="225" y="37"/>
                    <a:pt x="269" y="23"/>
                  </a:cubicBezTo>
                  <a:cubicBezTo>
                    <a:pt x="307" y="35"/>
                    <a:pt x="308" y="15"/>
                    <a:pt x="344" y="38"/>
                  </a:cubicBezTo>
                  <a:cubicBezTo>
                    <a:pt x="400" y="17"/>
                    <a:pt x="319" y="45"/>
                    <a:pt x="411" y="23"/>
                  </a:cubicBezTo>
                  <a:cubicBezTo>
                    <a:pt x="426" y="19"/>
                    <a:pt x="456" y="8"/>
                    <a:pt x="456" y="8"/>
                  </a:cubicBezTo>
                  <a:cubicBezTo>
                    <a:pt x="491" y="19"/>
                    <a:pt x="531" y="30"/>
                    <a:pt x="561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9DDFBD-89CA-47A5-B15A-13887A585281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u="sng" dirty="0" smtClean="0"/>
              <a:t>Contact and non-contact forces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77250" cy="4679950"/>
          </a:xfrm>
        </p:spPr>
        <p:txBody>
          <a:bodyPr/>
          <a:lstStyle/>
          <a:p>
            <a:pPr eaLnBrk="1" hangingPunct="1"/>
            <a:r>
              <a:rPr lang="en-US" altLang="en-US" smtClean="0"/>
              <a:t>Pushes, pulls, friction, and tension are </a:t>
            </a:r>
            <a:r>
              <a:rPr lang="en-US" altLang="en-US" u="sng" smtClean="0"/>
              <a:t>contact forces-</a:t>
            </a:r>
            <a:r>
              <a:rPr lang="en-US" altLang="en-US" smtClean="0"/>
              <a:t> whatever exerts the force actually touches the object</a:t>
            </a:r>
          </a:p>
          <a:p>
            <a:pPr eaLnBrk="1" hangingPunct="1"/>
            <a:r>
              <a:rPr lang="en-US" altLang="en-US" u="sng" smtClean="0"/>
              <a:t>Non-contact forces</a:t>
            </a:r>
            <a:r>
              <a:rPr lang="en-US" altLang="en-US" smtClean="0"/>
              <a:t>: </a:t>
            </a:r>
            <a:r>
              <a:rPr lang="en-US" altLang="en-US" smtClean="0"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altLang="en-US" smtClean="0"/>
              <a:t>Forces that act without contact between objects 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			</a:t>
            </a:r>
            <a:r>
              <a:rPr lang="en-US" altLang="en-US" smtClean="0">
                <a:solidFill>
                  <a:srgbClr val="FF0000"/>
                </a:solidFill>
              </a:rPr>
              <a:t>a) electric forces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FF0000"/>
                </a:solidFill>
              </a:rPr>
              <a:t>			b) magnetic forces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FF0000"/>
                </a:solidFill>
              </a:rPr>
              <a:t>			c) gravity </a:t>
            </a:r>
          </a:p>
          <a:p>
            <a:pPr eaLnBrk="1" hangingPunct="1">
              <a:buFontTx/>
              <a:buNone/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922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523174-1455-4DDE-8792-5CBD5ED18EB1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64098" y="1"/>
            <a:ext cx="9208097" cy="871268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The moon is always falling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310" y="1345601"/>
            <a:ext cx="8579030" cy="140622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The force of gravity acting on the moon pulls it away from the straight line path it would follow if the</a:t>
            </a:r>
            <a:br>
              <a:rPr lang="en-US" altLang="en-US" sz="2800" dirty="0" smtClean="0"/>
            </a:br>
            <a:r>
              <a:rPr lang="en-US" altLang="en-US" sz="2800" dirty="0" smtClean="0"/>
              <a:t>Earth was not pulling on it.</a:t>
            </a:r>
          </a:p>
        </p:txBody>
      </p:sp>
      <p:grpSp>
        <p:nvGrpSpPr>
          <p:cNvPr id="10247" name="Group 4"/>
          <p:cNvGrpSpPr>
            <a:grpSpLocks/>
          </p:cNvGrpSpPr>
          <p:nvPr/>
        </p:nvGrpSpPr>
        <p:grpSpPr bwMode="auto">
          <a:xfrm>
            <a:off x="5853116" y="3933826"/>
            <a:ext cx="2062163" cy="2062163"/>
            <a:chOff x="3622" y="2138"/>
            <a:chExt cx="1299" cy="1299"/>
          </a:xfrm>
        </p:grpSpPr>
        <p:sp>
          <p:nvSpPr>
            <p:cNvPr id="10257" name="Oval 5" descr="Bouquet"/>
            <p:cNvSpPr>
              <a:spLocks noChangeArrowheads="1"/>
            </p:cNvSpPr>
            <p:nvPr/>
          </p:nvSpPr>
          <p:spPr bwMode="auto">
            <a:xfrm>
              <a:off x="3622" y="2138"/>
              <a:ext cx="1299" cy="1299"/>
            </a:xfrm>
            <a:prstGeom prst="ellipse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8" name="Freeform 6"/>
            <p:cNvSpPr>
              <a:spLocks/>
            </p:cNvSpPr>
            <p:nvPr/>
          </p:nvSpPr>
          <p:spPr bwMode="auto">
            <a:xfrm>
              <a:off x="3895" y="2167"/>
              <a:ext cx="589" cy="472"/>
            </a:xfrm>
            <a:custGeom>
              <a:avLst/>
              <a:gdLst>
                <a:gd name="T0" fmla="*/ 0 w 589"/>
                <a:gd name="T1" fmla="*/ 157 h 472"/>
                <a:gd name="T2" fmla="*/ 49 w 589"/>
                <a:gd name="T3" fmla="*/ 235 h 472"/>
                <a:gd name="T4" fmla="*/ 49 w 589"/>
                <a:gd name="T5" fmla="*/ 371 h 472"/>
                <a:gd name="T6" fmla="*/ 137 w 589"/>
                <a:gd name="T7" fmla="*/ 391 h 472"/>
                <a:gd name="T8" fmla="*/ 157 w 589"/>
                <a:gd name="T9" fmla="*/ 420 h 472"/>
                <a:gd name="T10" fmla="*/ 274 w 589"/>
                <a:gd name="T11" fmla="*/ 391 h 472"/>
                <a:gd name="T12" fmla="*/ 420 w 589"/>
                <a:gd name="T13" fmla="*/ 381 h 472"/>
                <a:gd name="T14" fmla="*/ 479 w 589"/>
                <a:gd name="T15" fmla="*/ 420 h 472"/>
                <a:gd name="T16" fmla="*/ 488 w 589"/>
                <a:gd name="T17" fmla="*/ 449 h 472"/>
                <a:gd name="T18" fmla="*/ 518 w 589"/>
                <a:gd name="T19" fmla="*/ 469 h 472"/>
                <a:gd name="T20" fmla="*/ 557 w 589"/>
                <a:gd name="T21" fmla="*/ 459 h 472"/>
                <a:gd name="T22" fmla="*/ 537 w 589"/>
                <a:gd name="T23" fmla="*/ 401 h 472"/>
                <a:gd name="T24" fmla="*/ 528 w 589"/>
                <a:gd name="T25" fmla="*/ 352 h 472"/>
                <a:gd name="T26" fmla="*/ 576 w 589"/>
                <a:gd name="T27" fmla="*/ 225 h 472"/>
                <a:gd name="T28" fmla="*/ 586 w 589"/>
                <a:gd name="T29" fmla="*/ 186 h 472"/>
                <a:gd name="T30" fmla="*/ 547 w 589"/>
                <a:gd name="T31" fmla="*/ 108 h 472"/>
                <a:gd name="T32" fmla="*/ 518 w 589"/>
                <a:gd name="T33" fmla="*/ 0 h 47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89" h="472">
                  <a:moveTo>
                    <a:pt x="0" y="157"/>
                  </a:moveTo>
                  <a:cubicBezTo>
                    <a:pt x="100" y="170"/>
                    <a:pt x="70" y="153"/>
                    <a:pt x="49" y="235"/>
                  </a:cubicBezTo>
                  <a:cubicBezTo>
                    <a:pt x="46" y="259"/>
                    <a:pt x="28" y="339"/>
                    <a:pt x="49" y="371"/>
                  </a:cubicBezTo>
                  <a:cubicBezTo>
                    <a:pt x="55" y="380"/>
                    <a:pt x="128" y="390"/>
                    <a:pt x="137" y="391"/>
                  </a:cubicBezTo>
                  <a:cubicBezTo>
                    <a:pt x="144" y="401"/>
                    <a:pt x="145" y="420"/>
                    <a:pt x="157" y="420"/>
                  </a:cubicBezTo>
                  <a:cubicBezTo>
                    <a:pt x="197" y="420"/>
                    <a:pt x="234" y="397"/>
                    <a:pt x="274" y="391"/>
                  </a:cubicBezTo>
                  <a:cubicBezTo>
                    <a:pt x="322" y="384"/>
                    <a:pt x="371" y="384"/>
                    <a:pt x="420" y="381"/>
                  </a:cubicBezTo>
                  <a:cubicBezTo>
                    <a:pt x="450" y="391"/>
                    <a:pt x="459" y="390"/>
                    <a:pt x="479" y="420"/>
                  </a:cubicBezTo>
                  <a:cubicBezTo>
                    <a:pt x="485" y="428"/>
                    <a:pt x="482" y="441"/>
                    <a:pt x="488" y="449"/>
                  </a:cubicBezTo>
                  <a:cubicBezTo>
                    <a:pt x="495" y="458"/>
                    <a:pt x="508" y="462"/>
                    <a:pt x="518" y="469"/>
                  </a:cubicBezTo>
                  <a:cubicBezTo>
                    <a:pt x="531" y="466"/>
                    <a:pt x="553" y="472"/>
                    <a:pt x="557" y="459"/>
                  </a:cubicBezTo>
                  <a:cubicBezTo>
                    <a:pt x="563" y="439"/>
                    <a:pt x="542" y="421"/>
                    <a:pt x="537" y="401"/>
                  </a:cubicBezTo>
                  <a:cubicBezTo>
                    <a:pt x="533" y="385"/>
                    <a:pt x="531" y="368"/>
                    <a:pt x="528" y="352"/>
                  </a:cubicBezTo>
                  <a:cubicBezTo>
                    <a:pt x="539" y="305"/>
                    <a:pt x="550" y="265"/>
                    <a:pt x="576" y="225"/>
                  </a:cubicBezTo>
                  <a:cubicBezTo>
                    <a:pt x="579" y="212"/>
                    <a:pt x="589" y="199"/>
                    <a:pt x="586" y="186"/>
                  </a:cubicBezTo>
                  <a:cubicBezTo>
                    <a:pt x="579" y="158"/>
                    <a:pt x="547" y="108"/>
                    <a:pt x="547" y="108"/>
                  </a:cubicBezTo>
                  <a:cubicBezTo>
                    <a:pt x="536" y="3"/>
                    <a:pt x="566" y="25"/>
                    <a:pt x="518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7"/>
            <p:cNvSpPr>
              <a:spLocks/>
            </p:cNvSpPr>
            <p:nvPr/>
          </p:nvSpPr>
          <p:spPr bwMode="auto">
            <a:xfrm>
              <a:off x="4022" y="2934"/>
              <a:ext cx="606" cy="495"/>
            </a:xfrm>
            <a:custGeom>
              <a:avLst/>
              <a:gdLst>
                <a:gd name="T0" fmla="*/ 39 w 606"/>
                <a:gd name="T1" fmla="*/ 454 h 495"/>
                <a:gd name="T2" fmla="*/ 30 w 606"/>
                <a:gd name="T3" fmla="*/ 307 h 495"/>
                <a:gd name="T4" fmla="*/ 10 w 606"/>
                <a:gd name="T5" fmla="*/ 249 h 495"/>
                <a:gd name="T6" fmla="*/ 0 w 606"/>
                <a:gd name="T7" fmla="*/ 219 h 495"/>
                <a:gd name="T8" fmla="*/ 98 w 606"/>
                <a:gd name="T9" fmla="*/ 14 h 495"/>
                <a:gd name="T10" fmla="*/ 195 w 606"/>
                <a:gd name="T11" fmla="*/ 53 h 495"/>
                <a:gd name="T12" fmla="*/ 274 w 606"/>
                <a:gd name="T13" fmla="*/ 44 h 495"/>
                <a:gd name="T14" fmla="*/ 518 w 606"/>
                <a:gd name="T15" fmla="*/ 34 h 495"/>
                <a:gd name="T16" fmla="*/ 547 w 606"/>
                <a:gd name="T17" fmla="*/ 24 h 495"/>
                <a:gd name="T18" fmla="*/ 586 w 606"/>
                <a:gd name="T19" fmla="*/ 5 h 495"/>
                <a:gd name="T20" fmla="*/ 596 w 606"/>
                <a:gd name="T21" fmla="*/ 44 h 495"/>
                <a:gd name="T22" fmla="*/ 606 w 606"/>
                <a:gd name="T23" fmla="*/ 92 h 495"/>
                <a:gd name="T24" fmla="*/ 566 w 606"/>
                <a:gd name="T25" fmla="*/ 131 h 495"/>
                <a:gd name="T26" fmla="*/ 537 w 606"/>
                <a:gd name="T27" fmla="*/ 151 h 495"/>
                <a:gd name="T28" fmla="*/ 479 w 606"/>
                <a:gd name="T29" fmla="*/ 210 h 495"/>
                <a:gd name="T30" fmla="*/ 488 w 606"/>
                <a:gd name="T31" fmla="*/ 258 h 495"/>
                <a:gd name="T32" fmla="*/ 498 w 606"/>
                <a:gd name="T33" fmla="*/ 288 h 495"/>
                <a:gd name="T34" fmla="*/ 449 w 606"/>
                <a:gd name="T35" fmla="*/ 346 h 495"/>
                <a:gd name="T36" fmla="*/ 410 w 606"/>
                <a:gd name="T37" fmla="*/ 444 h 495"/>
                <a:gd name="T38" fmla="*/ 381 w 606"/>
                <a:gd name="T39" fmla="*/ 454 h 495"/>
                <a:gd name="T40" fmla="*/ 352 w 606"/>
                <a:gd name="T41" fmla="*/ 473 h 495"/>
                <a:gd name="T42" fmla="*/ 322 w 606"/>
                <a:gd name="T43" fmla="*/ 463 h 495"/>
                <a:gd name="T44" fmla="*/ 293 w 606"/>
                <a:gd name="T45" fmla="*/ 493 h 495"/>
                <a:gd name="T46" fmla="*/ 283 w 606"/>
                <a:gd name="T47" fmla="*/ 493 h 49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606" h="495">
                  <a:moveTo>
                    <a:pt x="39" y="454"/>
                  </a:moveTo>
                  <a:cubicBezTo>
                    <a:pt x="70" y="394"/>
                    <a:pt x="50" y="369"/>
                    <a:pt x="30" y="307"/>
                  </a:cubicBezTo>
                  <a:cubicBezTo>
                    <a:pt x="24" y="288"/>
                    <a:pt x="17" y="268"/>
                    <a:pt x="10" y="249"/>
                  </a:cubicBezTo>
                  <a:cubicBezTo>
                    <a:pt x="7" y="239"/>
                    <a:pt x="0" y="219"/>
                    <a:pt x="0" y="219"/>
                  </a:cubicBezTo>
                  <a:cubicBezTo>
                    <a:pt x="20" y="124"/>
                    <a:pt x="33" y="82"/>
                    <a:pt x="98" y="14"/>
                  </a:cubicBezTo>
                  <a:cubicBezTo>
                    <a:pt x="132" y="23"/>
                    <a:pt x="161" y="48"/>
                    <a:pt x="195" y="53"/>
                  </a:cubicBezTo>
                  <a:cubicBezTo>
                    <a:pt x="221" y="57"/>
                    <a:pt x="248" y="46"/>
                    <a:pt x="274" y="44"/>
                  </a:cubicBezTo>
                  <a:cubicBezTo>
                    <a:pt x="355" y="39"/>
                    <a:pt x="437" y="37"/>
                    <a:pt x="518" y="34"/>
                  </a:cubicBezTo>
                  <a:cubicBezTo>
                    <a:pt x="528" y="31"/>
                    <a:pt x="538" y="28"/>
                    <a:pt x="547" y="24"/>
                  </a:cubicBezTo>
                  <a:cubicBezTo>
                    <a:pt x="560" y="18"/>
                    <a:pt x="573" y="0"/>
                    <a:pt x="586" y="5"/>
                  </a:cubicBezTo>
                  <a:cubicBezTo>
                    <a:pt x="598" y="10"/>
                    <a:pt x="593" y="31"/>
                    <a:pt x="596" y="44"/>
                  </a:cubicBezTo>
                  <a:cubicBezTo>
                    <a:pt x="600" y="60"/>
                    <a:pt x="603" y="76"/>
                    <a:pt x="606" y="92"/>
                  </a:cubicBezTo>
                  <a:cubicBezTo>
                    <a:pt x="593" y="105"/>
                    <a:pt x="580" y="119"/>
                    <a:pt x="566" y="131"/>
                  </a:cubicBezTo>
                  <a:cubicBezTo>
                    <a:pt x="557" y="139"/>
                    <a:pt x="543" y="141"/>
                    <a:pt x="537" y="151"/>
                  </a:cubicBezTo>
                  <a:cubicBezTo>
                    <a:pt x="492" y="220"/>
                    <a:pt x="580" y="168"/>
                    <a:pt x="479" y="210"/>
                  </a:cubicBezTo>
                  <a:cubicBezTo>
                    <a:pt x="444" y="261"/>
                    <a:pt x="458" y="220"/>
                    <a:pt x="488" y="258"/>
                  </a:cubicBezTo>
                  <a:cubicBezTo>
                    <a:pt x="495" y="266"/>
                    <a:pt x="495" y="278"/>
                    <a:pt x="498" y="288"/>
                  </a:cubicBezTo>
                  <a:cubicBezTo>
                    <a:pt x="478" y="345"/>
                    <a:pt x="503" y="291"/>
                    <a:pt x="449" y="346"/>
                  </a:cubicBezTo>
                  <a:cubicBezTo>
                    <a:pt x="421" y="375"/>
                    <a:pt x="432" y="416"/>
                    <a:pt x="410" y="444"/>
                  </a:cubicBezTo>
                  <a:cubicBezTo>
                    <a:pt x="404" y="452"/>
                    <a:pt x="390" y="449"/>
                    <a:pt x="381" y="454"/>
                  </a:cubicBezTo>
                  <a:cubicBezTo>
                    <a:pt x="371" y="459"/>
                    <a:pt x="362" y="467"/>
                    <a:pt x="352" y="473"/>
                  </a:cubicBezTo>
                  <a:cubicBezTo>
                    <a:pt x="342" y="470"/>
                    <a:pt x="332" y="460"/>
                    <a:pt x="322" y="463"/>
                  </a:cubicBezTo>
                  <a:cubicBezTo>
                    <a:pt x="309" y="467"/>
                    <a:pt x="304" y="485"/>
                    <a:pt x="293" y="493"/>
                  </a:cubicBezTo>
                  <a:cubicBezTo>
                    <a:pt x="290" y="495"/>
                    <a:pt x="286" y="493"/>
                    <a:pt x="283" y="493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8" name="Group 12"/>
          <p:cNvGrpSpPr>
            <a:grpSpLocks/>
          </p:cNvGrpSpPr>
          <p:nvPr/>
        </p:nvGrpSpPr>
        <p:grpSpPr bwMode="auto">
          <a:xfrm>
            <a:off x="4059240" y="3105509"/>
            <a:ext cx="1892985" cy="2339617"/>
            <a:chOff x="2119" y="1962"/>
            <a:chExt cx="828" cy="1318"/>
          </a:xfrm>
        </p:grpSpPr>
        <p:sp>
          <p:nvSpPr>
            <p:cNvPr id="10254" name="Freeform 13"/>
            <p:cNvSpPr>
              <a:spLocks/>
            </p:cNvSpPr>
            <p:nvPr/>
          </p:nvSpPr>
          <p:spPr bwMode="auto">
            <a:xfrm>
              <a:off x="2119" y="1962"/>
              <a:ext cx="761" cy="1094"/>
            </a:xfrm>
            <a:custGeom>
              <a:avLst/>
              <a:gdLst>
                <a:gd name="T0" fmla="*/ 0 w 761"/>
                <a:gd name="T1" fmla="*/ 1094 h 1094"/>
                <a:gd name="T2" fmla="*/ 58 w 761"/>
                <a:gd name="T3" fmla="*/ 889 h 1094"/>
                <a:gd name="T4" fmla="*/ 117 w 761"/>
                <a:gd name="T5" fmla="*/ 713 h 1094"/>
                <a:gd name="T6" fmla="*/ 244 w 761"/>
                <a:gd name="T7" fmla="*/ 459 h 1094"/>
                <a:gd name="T8" fmla="*/ 351 w 761"/>
                <a:gd name="T9" fmla="*/ 313 h 1094"/>
                <a:gd name="T10" fmla="*/ 497 w 761"/>
                <a:gd name="T11" fmla="*/ 147 h 1094"/>
                <a:gd name="T12" fmla="*/ 624 w 761"/>
                <a:gd name="T13" fmla="*/ 69 h 1094"/>
                <a:gd name="T14" fmla="*/ 761 w 761"/>
                <a:gd name="T15" fmla="*/ 0 h 109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61" h="1094">
                  <a:moveTo>
                    <a:pt x="0" y="1094"/>
                  </a:moveTo>
                  <a:cubicBezTo>
                    <a:pt x="19" y="1023"/>
                    <a:pt x="39" y="952"/>
                    <a:pt x="58" y="889"/>
                  </a:cubicBezTo>
                  <a:cubicBezTo>
                    <a:pt x="77" y="826"/>
                    <a:pt x="86" y="785"/>
                    <a:pt x="117" y="713"/>
                  </a:cubicBezTo>
                  <a:cubicBezTo>
                    <a:pt x="148" y="641"/>
                    <a:pt x="205" y="526"/>
                    <a:pt x="244" y="459"/>
                  </a:cubicBezTo>
                  <a:cubicBezTo>
                    <a:pt x="283" y="392"/>
                    <a:pt x="309" y="365"/>
                    <a:pt x="351" y="313"/>
                  </a:cubicBezTo>
                  <a:cubicBezTo>
                    <a:pt x="393" y="261"/>
                    <a:pt x="452" y="188"/>
                    <a:pt x="497" y="147"/>
                  </a:cubicBezTo>
                  <a:cubicBezTo>
                    <a:pt x="542" y="106"/>
                    <a:pt x="580" y="93"/>
                    <a:pt x="624" y="69"/>
                  </a:cubicBezTo>
                  <a:cubicBezTo>
                    <a:pt x="668" y="45"/>
                    <a:pt x="714" y="22"/>
                    <a:pt x="761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AutoShape 14"/>
            <p:cNvSpPr>
              <a:spLocks noChangeArrowheads="1"/>
            </p:cNvSpPr>
            <p:nvPr/>
          </p:nvSpPr>
          <p:spPr bwMode="auto">
            <a:xfrm>
              <a:off x="2499" y="2939"/>
              <a:ext cx="352" cy="341"/>
            </a:xfrm>
            <a:prstGeom prst="rightArrow">
              <a:avLst>
                <a:gd name="adj1" fmla="val 50000"/>
                <a:gd name="adj2" fmla="val 25806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6" name="AutoShape 15"/>
            <p:cNvSpPr>
              <a:spLocks noChangeArrowheads="1"/>
            </p:cNvSpPr>
            <p:nvPr/>
          </p:nvSpPr>
          <p:spPr bwMode="auto">
            <a:xfrm rot="1449998">
              <a:off x="2595" y="2254"/>
              <a:ext cx="352" cy="341"/>
            </a:xfrm>
            <a:prstGeom prst="rightArrow">
              <a:avLst>
                <a:gd name="adj1" fmla="val 50000"/>
                <a:gd name="adj2" fmla="val 25806"/>
              </a:avLst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3849691" y="4887913"/>
            <a:ext cx="387350" cy="387350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037016" y="3214688"/>
            <a:ext cx="0" cy="259873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4037016" y="4038601"/>
            <a:ext cx="0" cy="4794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Text Box 16"/>
          <p:cNvSpPr txBox="1">
            <a:spLocks noChangeArrowheads="1"/>
          </p:cNvSpPr>
          <p:nvPr/>
        </p:nvSpPr>
        <p:spPr bwMode="auto">
          <a:xfrm>
            <a:off x="1171578" y="5116513"/>
            <a:ext cx="1290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/>
              <a:t>MOON</a:t>
            </a:r>
          </a:p>
        </p:txBody>
      </p:sp>
      <p:sp>
        <p:nvSpPr>
          <p:cNvPr id="10253" name="Line 17"/>
          <p:cNvSpPr>
            <a:spLocks noChangeShapeType="1"/>
          </p:cNvSpPr>
          <p:nvPr/>
        </p:nvSpPr>
        <p:spPr bwMode="auto">
          <a:xfrm flipV="1">
            <a:off x="2657478" y="5151438"/>
            <a:ext cx="1038225" cy="16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125341-9618-4A6B-824C-21E40D376A7B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9" grpId="0" animBg="1"/>
      <p:bldP spid="10250" grpId="0" animBg="1"/>
      <p:bldP spid="10251" grpId="0" animBg="1"/>
      <p:bldP spid="10252" grpId="0"/>
      <p:bldP spid="1025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1072</Words>
  <Application>Microsoft Office PowerPoint</Application>
  <PresentationFormat>On-screen Show (4:3)</PresentationFormat>
  <Paragraphs>170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Symbol</vt:lpstr>
      <vt:lpstr>SymbolPS</vt:lpstr>
      <vt:lpstr>Times New Roman</vt:lpstr>
      <vt:lpstr>Wingdings</vt:lpstr>
      <vt:lpstr>Default Design</vt:lpstr>
      <vt:lpstr>Equation</vt:lpstr>
      <vt:lpstr>L-6 – Newton's Second Law</vt:lpstr>
      <vt:lpstr>Force is a vector quantity</vt:lpstr>
      <vt:lpstr>The NET Force</vt:lpstr>
      <vt:lpstr>Example: Net force = 0</vt:lpstr>
      <vt:lpstr>Net force = 0</vt:lpstr>
      <vt:lpstr>Skydiving: motion with constant velocity</vt:lpstr>
      <vt:lpstr>Newton’s 2nd Law</vt:lpstr>
      <vt:lpstr>Contact and non-contact forces</vt:lpstr>
      <vt:lpstr>The moon is always falling</vt:lpstr>
      <vt:lpstr>Acceleration</vt:lpstr>
      <vt:lpstr>You are NOT accelerating if</vt:lpstr>
      <vt:lpstr>You are accelerating if</vt:lpstr>
      <vt:lpstr>Your stomach is an acceleration detector!</vt:lpstr>
      <vt:lpstr>Hanging mass accelerometer</vt:lpstr>
      <vt:lpstr>What does it take to get it going?</vt:lpstr>
      <vt:lpstr> Newton’s 2nd Law </vt:lpstr>
      <vt:lpstr>Newton’s 2nd Law:  F = m a</vt:lpstr>
      <vt:lpstr>The “F” in F = m a</vt:lpstr>
      <vt:lpstr>Acceleration due to gravity</vt:lpstr>
      <vt:lpstr>Breaking the string</vt:lpstr>
      <vt:lpstr>Example Problem -1</vt:lpstr>
      <vt:lpstr>Example Problem 2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118</cp:revision>
  <cp:lastPrinted>2013-09-06T14:28:43Z</cp:lastPrinted>
  <dcterms:created xsi:type="dcterms:W3CDTF">2004-09-02T14:20:09Z</dcterms:created>
  <dcterms:modified xsi:type="dcterms:W3CDTF">2014-08-26T18:43:45Z</dcterms:modified>
</cp:coreProperties>
</file>