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6" r:id="rId2"/>
    <p:sldId id="257" r:id="rId3"/>
    <p:sldId id="258" r:id="rId4"/>
    <p:sldId id="259" r:id="rId5"/>
    <p:sldId id="260" r:id="rId6"/>
    <p:sldId id="261" r:id="rId7"/>
    <p:sldId id="288" r:id="rId8"/>
    <p:sldId id="262" r:id="rId9"/>
    <p:sldId id="266" r:id="rId10"/>
    <p:sldId id="264" r:id="rId11"/>
    <p:sldId id="279" r:id="rId12"/>
    <p:sldId id="278" r:id="rId13"/>
    <p:sldId id="273" r:id="rId14"/>
    <p:sldId id="276" r:id="rId15"/>
    <p:sldId id="289" r:id="rId16"/>
    <p:sldId id="290" r:id="rId17"/>
    <p:sldId id="282" r:id="rId18"/>
    <p:sldId id="291" r:id="rId19"/>
    <p:sldId id="292" r:id="rId20"/>
    <p:sldId id="293" r:id="rId21"/>
    <p:sldId id="287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>
          <p15:clr>
            <a:srgbClr val="A4A3A4"/>
          </p15:clr>
        </p15:guide>
        <p15:guide id="2" pos="28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FF"/>
    <a:srgbClr val="FF99FF"/>
    <a:srgbClr val="FF6600"/>
    <a:srgbClr val="CC6600"/>
    <a:srgbClr val="FF00FF"/>
    <a:srgbClr val="FF0000"/>
    <a:srgbClr val="00CC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4" autoAdjust="0"/>
    <p:restoredTop sz="99757" autoAdjust="0"/>
  </p:normalViewPr>
  <p:slideViewPr>
    <p:cSldViewPr snapToGrid="0" showGuides="1">
      <p:cViewPr varScale="1">
        <p:scale>
          <a:sx n="114" d="100"/>
          <a:sy n="114" d="100"/>
        </p:scale>
        <p:origin x="750" y="102"/>
      </p:cViewPr>
      <p:guideLst>
        <p:guide orient="horz" pos="2128"/>
        <p:guide pos="28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5AEE9F9-7949-4948-AD3E-ADD7ED218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08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83BA57-D2A3-4600-8CC5-BEAA7A09D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97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247C68-38F1-4E26-8E30-3AF27D2BF09B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0822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5854A8-AF94-43BF-B849-4EF748450B7F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4884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47458A-CB6A-46EA-AD16-7956B586D5E4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9986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9D30B4-4A55-4119-B933-B9CD3DA8C331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353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B34125-8494-42F8-96E1-3B380CA37FC5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2062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9B9D01-308E-4C3E-B98B-5ACC1346F8E5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7337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1ADDB0-EB15-4EBD-9CB5-EA31A3A54D4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9103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E3E6FA-29B7-4B01-BA5C-8B3CA270CA22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555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973545-A16E-4523-AC27-9DD998CCB040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4224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6A522A-EBE8-4A1F-AEA0-69D716B201E2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519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74219-ED98-427E-A41B-938B3EFD9BE8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4021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6ECC4B-47F4-441E-9189-86A80D0D3FDC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5483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0017F2-D367-407A-9F1C-52DE3AC945D4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4844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0F16D9-E039-4B31-929E-C66B1EBFA49A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563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F2D1E5-B325-49C4-9421-361DDF69A6CE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586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3251-7449-4849-98F2-60D2D7D33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92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85B99-A5C2-46C9-858C-E1534BAF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7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917E5-084D-43DB-B5D8-C2FF9A822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5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0EBF0-4475-48D2-98FB-BFEDD021B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21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8C462-C217-4AEE-AB73-93F98AB91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8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0D30F-07E7-4A41-A410-236E9F6E5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4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0C807-2EFA-4F4C-B0A0-1366C460C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8E9F-752E-408B-A085-E52B3815D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4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7AF53-BFF4-4F0C-972D-BA2230E3E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3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05833-DD0A-45E5-918F-C67CEE41D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3CC76-23AF-492C-AE97-FD0864130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69AA4-F795-4438-BED6-720DA2BD7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5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DAE03-459F-4045-9910-C8791E083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B4380-88C4-4120-BF32-FC5FF92B1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5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D1D62-68FE-4138-8554-B6EADB451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9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0411912-3F0D-4BBE-9641-EC380EB8C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28588"/>
            <a:ext cx="8359775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Review: Newton’s 1</a:t>
            </a:r>
            <a:r>
              <a:rPr lang="en-US" altLang="en-US" u="sng" baseline="30000" smtClean="0"/>
              <a:t>st</a:t>
            </a:r>
            <a:r>
              <a:rPr lang="en-US" altLang="en-US" u="sng" smtClean="0"/>
              <a:t> &amp; 2</a:t>
            </a:r>
            <a:r>
              <a:rPr lang="en-US" altLang="en-US" u="sng" baseline="30000" smtClean="0"/>
              <a:t>nd</a:t>
            </a:r>
            <a:r>
              <a:rPr lang="en-US" altLang="en-US" u="sng" smtClean="0"/>
              <a:t> Laws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531937"/>
            <a:ext cx="8229600" cy="4937873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1</a:t>
            </a:r>
            <a:r>
              <a:rPr lang="en-US" altLang="en-US" u="sng" baseline="30000" dirty="0" smtClean="0"/>
              <a:t>st</a:t>
            </a:r>
            <a:r>
              <a:rPr lang="en-US" altLang="en-US" u="sng" dirty="0" smtClean="0"/>
              <a:t> law</a:t>
            </a:r>
            <a:r>
              <a:rPr lang="en-US" altLang="en-US" dirty="0" smtClean="0"/>
              <a:t> (</a:t>
            </a:r>
            <a:r>
              <a:rPr lang="en-US" altLang="en-US" i="1" dirty="0" smtClean="0"/>
              <a:t>Galileo’s principle of inertia</a:t>
            </a:r>
            <a:r>
              <a:rPr lang="en-US" altLang="en-US" dirty="0" smtClean="0"/>
              <a:t>)- no force is needed to keep an object moving with </a:t>
            </a:r>
            <a:r>
              <a:rPr lang="en-US" altLang="en-US" dirty="0" smtClean="0">
                <a:solidFill>
                  <a:srgbClr val="FF0000"/>
                </a:solidFill>
              </a:rPr>
              <a:t>constant velocity</a:t>
            </a:r>
          </a:p>
          <a:p>
            <a:pPr eaLnBrk="1" hangingPunct="1"/>
            <a:r>
              <a:rPr lang="en-US" altLang="en-US" u="sng" dirty="0" smtClean="0"/>
              <a:t>2</a:t>
            </a:r>
            <a:r>
              <a:rPr lang="en-US" altLang="en-US" u="sng" baseline="30000" dirty="0" smtClean="0"/>
              <a:t>nd</a:t>
            </a:r>
            <a:r>
              <a:rPr lang="en-US" altLang="en-US" u="sng" dirty="0" smtClean="0"/>
              <a:t> law</a:t>
            </a:r>
            <a:r>
              <a:rPr lang="en-US" altLang="en-US" dirty="0" smtClean="0"/>
              <a:t> (</a:t>
            </a:r>
            <a:r>
              <a:rPr lang="en-US" altLang="en-US" i="1" dirty="0" smtClean="0"/>
              <a:t>law of dynamics</a:t>
            </a:r>
            <a:r>
              <a:rPr lang="en-US" altLang="en-US" dirty="0" smtClean="0"/>
              <a:t>) – a </a:t>
            </a:r>
            <a:r>
              <a:rPr lang="en-US" altLang="en-US" i="1" dirty="0"/>
              <a:t>n</a:t>
            </a:r>
            <a:r>
              <a:rPr lang="en-US" altLang="en-US" i="1" dirty="0" smtClean="0"/>
              <a:t>et force </a:t>
            </a:r>
            <a:r>
              <a:rPr lang="en-US" altLang="en-US" dirty="0" smtClean="0"/>
              <a:t>must be applied to </a:t>
            </a:r>
            <a:r>
              <a:rPr lang="en-US" altLang="en-US" i="1" dirty="0" smtClean="0">
                <a:solidFill>
                  <a:srgbClr val="FF0000"/>
                </a:solidFill>
              </a:rPr>
              <a:t>change</a:t>
            </a:r>
            <a:r>
              <a:rPr lang="en-US" altLang="en-US" i="1" dirty="0" smtClean="0"/>
              <a:t> the velocity</a:t>
            </a:r>
            <a:r>
              <a:rPr lang="en-US" altLang="en-US" dirty="0" smtClean="0"/>
              <a:t> of an object.</a:t>
            </a:r>
          </a:p>
          <a:p>
            <a:pPr eaLnBrk="1" hangingPunct="1"/>
            <a:r>
              <a:rPr lang="en-US" altLang="en-US" dirty="0" smtClean="0"/>
              <a:t>A force</a:t>
            </a:r>
            <a:r>
              <a:rPr lang="en-US" altLang="en-US" dirty="0"/>
              <a:t> </a:t>
            </a:r>
            <a:r>
              <a:rPr lang="en-US" altLang="en-US" sz="4000" dirty="0" smtClean="0">
                <a:solidFill>
                  <a:srgbClr val="FF0000"/>
                </a:solidFill>
              </a:rPr>
              <a:t>F</a:t>
            </a:r>
            <a:r>
              <a:rPr lang="en-US" altLang="en-US" sz="4000" dirty="0" smtClean="0"/>
              <a:t> </a:t>
            </a:r>
            <a:r>
              <a:rPr lang="en-US" altLang="en-US" sz="4000" dirty="0" smtClean="0">
                <a:solidFill>
                  <a:srgbClr val="0000FF"/>
                </a:solidFill>
              </a:rPr>
              <a:t>(N)</a:t>
            </a:r>
            <a:r>
              <a:rPr lang="en-US" altLang="en-US" sz="4000" dirty="0" smtClean="0"/>
              <a:t>  = </a:t>
            </a:r>
            <a:r>
              <a:rPr lang="en-US" altLang="en-US" sz="4000" dirty="0" smtClean="0">
                <a:solidFill>
                  <a:srgbClr val="FF0000"/>
                </a:solidFill>
              </a:rPr>
              <a:t>m</a:t>
            </a:r>
            <a:r>
              <a:rPr lang="en-US" altLang="en-US" sz="4000" dirty="0" smtClean="0"/>
              <a:t> </a:t>
            </a:r>
            <a:r>
              <a:rPr lang="en-US" altLang="en-US" sz="4000" dirty="0" smtClean="0">
                <a:solidFill>
                  <a:srgbClr val="0000FF"/>
                </a:solidFill>
              </a:rPr>
              <a:t>(kg)</a:t>
            </a:r>
            <a:r>
              <a:rPr lang="en-US" altLang="en-US" sz="4000" dirty="0" smtClean="0"/>
              <a:t> </a:t>
            </a:r>
            <a:r>
              <a:rPr lang="en-US" altLang="en-US" sz="4000" dirty="0" smtClean="0">
                <a:sym typeface="Symbol" pitchFamily="18" charset="2"/>
              </a:rPr>
              <a:t> </a:t>
            </a:r>
            <a:r>
              <a:rPr lang="en-US" altLang="en-US" sz="4000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en-US" sz="4000" dirty="0" smtClean="0">
                <a:sym typeface="Symbol" pitchFamily="18" charset="2"/>
              </a:rPr>
              <a:t> </a:t>
            </a:r>
            <a:r>
              <a:rPr lang="en-US" altLang="en-US" sz="4000" dirty="0" smtClean="0">
                <a:solidFill>
                  <a:srgbClr val="0000FF"/>
                </a:solidFill>
                <a:sym typeface="Symbol" pitchFamily="18" charset="2"/>
              </a:rPr>
              <a:t>(m/s</a:t>
            </a:r>
            <a:r>
              <a:rPr lang="en-US" altLang="en-US" sz="4000" baseline="30000" dirty="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US" altLang="en-US" sz="4000" dirty="0" smtClean="0">
                <a:solidFill>
                  <a:srgbClr val="0000FF"/>
                </a:solidFill>
                <a:sym typeface="Symbol" pitchFamily="18" charset="2"/>
              </a:rPr>
              <a:t>) </a:t>
            </a:r>
            <a:r>
              <a:rPr lang="en-US" altLang="en-US" dirty="0" smtClean="0">
                <a:sym typeface="Symbol" pitchFamily="18" charset="2"/>
              </a:rPr>
              <a:t>must be applied to produce an acceleration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en-US" dirty="0" smtClean="0">
                <a:sym typeface="Symbol" pitchFamily="18" charset="2"/>
              </a:rPr>
              <a:t>  for an object of mass  </a:t>
            </a:r>
            <a:r>
              <a:rPr lang="en-US" altLang="en-US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98943" y="6271105"/>
            <a:ext cx="345057" cy="476250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967565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We could not walk without friction</a:t>
            </a:r>
          </a:p>
        </p:txBody>
      </p:sp>
      <p:pic>
        <p:nvPicPr>
          <p:cNvPr id="26626" name="Picture 2" descr="C:\Documents and Settings\Bob\Local Settings\Temporary Internet Files\Content.IE5\64EH5OMO\MM900354676[1].gif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4448" y="1285321"/>
            <a:ext cx="1737594" cy="252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0428" y="4580626"/>
            <a:ext cx="8967308" cy="2147978"/>
          </a:xfrm>
        </p:spPr>
        <p:txBody>
          <a:bodyPr/>
          <a:lstStyle/>
          <a:p>
            <a:r>
              <a:rPr lang="en-US" dirty="0" smtClean="0"/>
              <a:t>When we walk, we push back on the ground</a:t>
            </a:r>
          </a:p>
          <a:p>
            <a:r>
              <a:rPr lang="en-US" dirty="0" smtClean="0"/>
              <a:t>By the 3</a:t>
            </a:r>
            <a:r>
              <a:rPr lang="en-US" baseline="30000" dirty="0" smtClean="0"/>
              <a:t>rd</a:t>
            </a:r>
            <a:r>
              <a:rPr lang="en-US" dirty="0" smtClean="0"/>
              <a:t> law the ground then pushes us forward.</a:t>
            </a:r>
          </a:p>
          <a:p>
            <a:r>
              <a:rPr lang="en-US" dirty="0" smtClean="0"/>
              <a:t>If the ground is slippery, we cannot push back on it, so it cannot push forward on us </a:t>
            </a:r>
            <a:r>
              <a:rPr lang="en-US" dirty="0" smtClean="0">
                <a:sym typeface="Wingdings" panose="05000000000000000000" pitchFamily="2" charset="2"/>
              </a:rPr>
              <a:t> we go nowhere!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9163" y="6460885"/>
            <a:ext cx="465826" cy="336730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90428" y="4234312"/>
            <a:ext cx="1151776" cy="0"/>
          </a:xfrm>
          <a:prstGeom prst="line">
            <a:avLst/>
          </a:prstGeom>
          <a:noFill/>
          <a:ln w="114300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1242204" y="4234312"/>
            <a:ext cx="1169838" cy="0"/>
          </a:xfrm>
          <a:prstGeom prst="line">
            <a:avLst/>
          </a:prstGeom>
          <a:noFill/>
          <a:ln w="1143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847382"/>
            <a:ext cx="9144000" cy="0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7.40741E-7 L 0.73403 -0.00023 " pathEditMode="relative" rAng="0" ptsTypes="AA">
                                      <p:cBhvr>
                                        <p:cTn id="33" dur="5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01" y="-2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68195 0.00208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97" y="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0.70365 0.00232 " pathEditMode="relative" rAng="0" ptsTypes="AA">
                                      <p:cBhvr>
                                        <p:cTn id="37" dur="5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74" y="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245" grpId="0" animBg="1"/>
      <p:bldP spid="10245" grpId="1" animBg="1"/>
      <p:bldP spid="10246" grpId="0" animBg="1"/>
      <p:bldP spid="1024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113" y="1122598"/>
            <a:ext cx="8551773" cy="842004"/>
          </a:xfrm>
          <a:ln>
            <a:noFill/>
          </a:ln>
        </p:spPr>
        <p:txBody>
          <a:bodyPr/>
          <a:lstStyle/>
          <a:p>
            <a:pPr algn="l" eaLnBrk="1" hangingPunct="1"/>
            <a:r>
              <a:rPr lang="en-US" altLang="en-US" sz="3200" i="1" dirty="0" smtClean="0">
                <a:solidFill>
                  <a:srgbClr val="FF0000"/>
                </a:solidFill>
              </a:rPr>
              <a:t>Ball</a:t>
            </a:r>
            <a:r>
              <a:rPr lang="en-US" altLang="en-US" sz="3600" i="1" dirty="0" smtClean="0">
                <a:solidFill>
                  <a:srgbClr val="FF0000"/>
                </a:solidFill>
              </a:rPr>
              <a:t> that bounces</a:t>
            </a:r>
            <a:r>
              <a:rPr lang="en-US" altLang="en-US" sz="3600" i="1" dirty="0" smtClean="0"/>
              <a:t>        </a:t>
            </a:r>
            <a:r>
              <a:rPr lang="en-US" altLang="en-US" sz="3600" i="1" dirty="0" smtClean="0">
                <a:solidFill>
                  <a:srgbClr val="0000FF"/>
                </a:solidFill>
              </a:rPr>
              <a:t>Non-bouncing ball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37429" y="6435006"/>
            <a:ext cx="379562" cy="336730"/>
          </a:xfrm>
        </p:spPr>
        <p:txBody>
          <a:bodyPr/>
          <a:lstStyle/>
          <a:p>
            <a:pPr>
              <a:defRPr/>
            </a:pPr>
            <a:fld id="{AE069AA4-F795-4438-BED6-720DA2BD713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1124190" y="1964603"/>
            <a:ext cx="439737" cy="439737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35967" y="5410625"/>
            <a:ext cx="8683746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5497543" y="1964602"/>
            <a:ext cx="439737" cy="439737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 rot="10800000">
            <a:off x="1438394" y="4134937"/>
            <a:ext cx="487363" cy="1258193"/>
          </a:xfrm>
          <a:prstGeom prst="upArrow">
            <a:avLst>
              <a:gd name="adj1" fmla="val 50000"/>
              <a:gd name="adj2" fmla="val 88355"/>
            </a:avLst>
          </a:prstGeom>
          <a:solidFill>
            <a:srgbClr val="FF0000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 rot="10800000">
            <a:off x="6073494" y="4700037"/>
            <a:ext cx="487362" cy="668352"/>
          </a:xfrm>
          <a:prstGeom prst="upArrow">
            <a:avLst>
              <a:gd name="adj1" fmla="val 50000"/>
              <a:gd name="adj2" fmla="val 45684"/>
            </a:avLst>
          </a:prstGeom>
          <a:solidFill>
            <a:srgbClr val="0000FF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2193623" y="4444887"/>
            <a:ext cx="202651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Force on</a:t>
            </a:r>
          </a:p>
          <a:p>
            <a:pPr algn="ctr" eaLnBrk="1" hangingPunct="1"/>
            <a:r>
              <a:rPr lang="en-US" altLang="en-US" sz="2800" dirty="0" smtClean="0">
                <a:solidFill>
                  <a:srgbClr val="FF0000"/>
                </a:solidFill>
                <a:latin typeface="+mj-lt"/>
              </a:rPr>
              <a:t>The ground</a:t>
            </a:r>
            <a:endParaRPr lang="en-US" alt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6560856" y="4484032"/>
            <a:ext cx="202651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FF"/>
                </a:solidFill>
                <a:latin typeface="+mj-lt"/>
              </a:rPr>
              <a:t>Force on</a:t>
            </a:r>
          </a:p>
          <a:p>
            <a:pPr algn="ctr" eaLnBrk="1" hangingPunct="1"/>
            <a:r>
              <a:rPr lang="en-US" altLang="en-US" sz="2800" dirty="0" smtClean="0">
                <a:solidFill>
                  <a:srgbClr val="0000FF"/>
                </a:solidFill>
                <a:latin typeface="+mj-lt"/>
              </a:rPr>
              <a:t>The ground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0" y="86863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u="sng" dirty="0" smtClean="0">
                <a:latin typeface="+mj-lt"/>
              </a:rPr>
              <a:t>Do 2 balls released from the same height exert the</a:t>
            </a:r>
            <a:br>
              <a:rPr lang="en-US" altLang="en-US" sz="2800" u="sng" dirty="0" smtClean="0">
                <a:latin typeface="+mj-lt"/>
              </a:rPr>
            </a:br>
            <a:r>
              <a:rPr lang="en-US" altLang="en-US" sz="2800" u="sng" dirty="0" smtClean="0">
                <a:latin typeface="+mj-lt"/>
              </a:rPr>
              <a:t>same force on the ground?  </a:t>
            </a:r>
            <a:r>
              <a:rPr lang="en-US" altLang="en-US" sz="2800" i="1" u="sng" dirty="0" smtClean="0">
                <a:latin typeface="+mj-lt"/>
              </a:rPr>
              <a:t>It depends </a:t>
            </a:r>
            <a:r>
              <a:rPr lang="en-US" altLang="en-US" sz="2800" u="sng" dirty="0" smtClean="0">
                <a:latin typeface="+mj-lt"/>
              </a:rPr>
              <a:t>. . . </a:t>
            </a:r>
            <a:endParaRPr lang="en-US" altLang="en-US" sz="2800" u="sng" dirty="0"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50897" y="2184471"/>
            <a:ext cx="8310024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70352" y="5758415"/>
            <a:ext cx="50032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The ball that bounces exerts a</a:t>
            </a:r>
            <a:br>
              <a:rPr lang="en-US" sz="2800" dirty="0" smtClean="0"/>
            </a:br>
            <a:r>
              <a:rPr lang="en-US" sz="2800" dirty="0" smtClean="0"/>
              <a:t>larger force on the ground.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54150" y="2692742"/>
            <a:ext cx="3183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The two balls have</a:t>
            </a:r>
          </a:p>
          <a:p>
            <a:pPr algn="ctr"/>
            <a:r>
              <a:rPr lang="en-US" sz="2800" dirty="0" smtClean="0"/>
              <a:t>the same mass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0926 L -1.11111E-6 0.44352 L -1.11111E-6 2.22222E-6 " pathEditMode="relative" rAng="0" ptsTypes="AAA">
                                      <p:cBhvr>
                                        <p:cTn id="39" dur="2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2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-3.61111E-6 0.4337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45059" grpId="0" animBg="1"/>
      <p:bldP spid="45059" grpId="1" animBg="1"/>
      <p:bldP spid="17412" grpId="0" animBg="1"/>
      <p:bldP spid="45061" grpId="0" animBg="1"/>
      <p:bldP spid="45061" grpId="1" animBg="1"/>
      <p:bldP spid="45062" grpId="0" animBg="1"/>
      <p:bldP spid="45063" grpId="0" animBg="1"/>
      <p:bldP spid="45064" grpId="0"/>
      <p:bldP spid="45065" grpId="0"/>
      <p:bldP spid="45066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67566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Bouncing and Non-bouncing balls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430" y="1035844"/>
            <a:ext cx="8229600" cy="5373582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rgbClr val="0000FF"/>
                </a:solidFill>
              </a:rPr>
              <a:t>The ball that bounced exerted the larger force on the ground.</a:t>
            </a:r>
          </a:p>
          <a:p>
            <a:pPr eaLnBrk="1" hangingPunct="1"/>
            <a:r>
              <a:rPr lang="en-US" altLang="en-US" sz="2400" dirty="0" smtClean="0">
                <a:solidFill>
                  <a:srgbClr val="FF0000"/>
                </a:solidFill>
              </a:rPr>
              <a:t>The force that the ball exerts on the ground is equal to and in the opposite direction as the force of the ground on the ball.</a:t>
            </a:r>
          </a:p>
          <a:p>
            <a:pPr eaLnBrk="1" hangingPunct="1"/>
            <a:r>
              <a:rPr lang="en-US" altLang="en-US" sz="2400" dirty="0" smtClean="0">
                <a:solidFill>
                  <a:srgbClr val="0000FF"/>
                </a:solidFill>
              </a:rPr>
              <a:t>The ground must exert a force to bring the non-bouncy ball to rest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400" dirty="0" smtClean="0">
                <a:solidFill>
                  <a:srgbClr val="FF0000"/>
                </a:solidFill>
              </a:rPr>
              <a:t>The ground must not only stop the bouncy ball, but must then project it back up </a:t>
            </a:r>
            <a:r>
              <a:rPr lang="en-US" alt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this requires more force!</a:t>
            </a:r>
          </a:p>
          <a:p>
            <a:pPr eaLnBrk="1" hangingPunct="1"/>
            <a:r>
              <a:rPr lang="en-US" alt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Since the bouncy ball experiences a larger force from the ground, it must therefore by the 3</a:t>
            </a:r>
            <a:r>
              <a:rPr lang="en-US" altLang="en-US" sz="2400" baseline="30000" dirty="0" smtClean="0">
                <a:solidFill>
                  <a:srgbClr val="0000FF"/>
                </a:solidFill>
                <a:sym typeface="Wingdings" panose="05000000000000000000" pitchFamily="2" charset="2"/>
              </a:rPr>
              <a:t>rd</a:t>
            </a:r>
            <a:r>
              <a:rPr lang="en-US" alt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 Law also exert a larger force ON the ground. </a:t>
            </a:r>
          </a:p>
          <a:p>
            <a:pPr eaLnBrk="1" hangingPunct="1"/>
            <a:r>
              <a:rPr lang="en-US" alt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The next demo should convince you!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 eaLnBrk="1" hangingPunct="1"/>
            <a:endParaRPr lang="en-US" altLang="en-US" sz="2400" dirty="0" smtClean="0">
              <a:solidFill>
                <a:srgbClr val="3333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0"/>
            <a:ext cx="8229600" cy="1009291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Knock the block over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 flipV="1">
            <a:off x="501650" y="1319841"/>
            <a:ext cx="8229600" cy="4958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  <p:grpSp>
        <p:nvGrpSpPr>
          <p:cNvPr id="29713" name="Group 17"/>
          <p:cNvGrpSpPr>
            <a:grpSpLocks/>
          </p:cNvGrpSpPr>
          <p:nvPr/>
        </p:nvGrpSpPr>
        <p:grpSpPr bwMode="auto">
          <a:xfrm>
            <a:off x="3786530" y="1616664"/>
            <a:ext cx="879475" cy="3567113"/>
            <a:chOff x="2002" y="1010"/>
            <a:chExt cx="554" cy="2247"/>
          </a:xfrm>
        </p:grpSpPr>
        <p:grpSp>
          <p:nvGrpSpPr>
            <p:cNvPr id="16404" name="Group 15"/>
            <p:cNvGrpSpPr>
              <a:grpSpLocks/>
            </p:cNvGrpSpPr>
            <p:nvPr/>
          </p:nvGrpSpPr>
          <p:grpSpPr bwMode="auto">
            <a:xfrm>
              <a:off x="2002" y="2717"/>
              <a:ext cx="554" cy="540"/>
              <a:chOff x="304" y="2096"/>
              <a:chExt cx="960" cy="787"/>
            </a:xfrm>
          </p:grpSpPr>
          <p:grpSp>
            <p:nvGrpSpPr>
              <p:cNvPr id="16406" name="Group 11"/>
              <p:cNvGrpSpPr>
                <a:grpSpLocks/>
              </p:cNvGrpSpPr>
              <p:nvPr/>
            </p:nvGrpSpPr>
            <p:grpSpPr bwMode="auto">
              <a:xfrm>
                <a:off x="776" y="2096"/>
                <a:ext cx="488" cy="781"/>
                <a:chOff x="776" y="2096"/>
                <a:chExt cx="488" cy="781"/>
              </a:xfrm>
            </p:grpSpPr>
            <p:sp>
              <p:nvSpPr>
                <p:cNvPr id="16410" name="Arc 5"/>
                <p:cNvSpPr>
                  <a:spLocks/>
                </p:cNvSpPr>
                <p:nvPr/>
              </p:nvSpPr>
              <p:spPr bwMode="auto">
                <a:xfrm>
                  <a:off x="778" y="2096"/>
                  <a:ext cx="486" cy="394"/>
                </a:xfrm>
                <a:custGeom>
                  <a:avLst/>
                  <a:gdLst>
                    <a:gd name="T0" fmla="*/ 0 w 21599"/>
                    <a:gd name="T1" fmla="*/ 0 h 21600"/>
                    <a:gd name="T2" fmla="*/ 0 w 21599"/>
                    <a:gd name="T3" fmla="*/ 0 h 21600"/>
                    <a:gd name="T4" fmla="*/ 0 w 215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599" h="21600" fill="none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</a:path>
                    <a:path w="21599" h="21600" stroke="0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1" name="Arc 10"/>
                <p:cNvSpPr>
                  <a:spLocks/>
                </p:cNvSpPr>
                <p:nvPr/>
              </p:nvSpPr>
              <p:spPr bwMode="auto">
                <a:xfrm flipV="1">
                  <a:off x="776" y="2480"/>
                  <a:ext cx="486" cy="397"/>
                </a:xfrm>
                <a:custGeom>
                  <a:avLst/>
                  <a:gdLst>
                    <a:gd name="T0" fmla="*/ 0 w 21600"/>
                    <a:gd name="T1" fmla="*/ 0 h 21767"/>
                    <a:gd name="T2" fmla="*/ 0 w 21600"/>
                    <a:gd name="T3" fmla="*/ 0 h 21767"/>
                    <a:gd name="T4" fmla="*/ 0 w 21600"/>
                    <a:gd name="T5" fmla="*/ 0 h 217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76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</a:path>
                    <a:path w="21600" h="2176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407" name="Group 12"/>
              <p:cNvGrpSpPr>
                <a:grpSpLocks/>
              </p:cNvGrpSpPr>
              <p:nvPr/>
            </p:nvGrpSpPr>
            <p:grpSpPr bwMode="auto">
              <a:xfrm flipH="1">
                <a:off x="304" y="2102"/>
                <a:ext cx="488" cy="781"/>
                <a:chOff x="776" y="2096"/>
                <a:chExt cx="488" cy="781"/>
              </a:xfrm>
            </p:grpSpPr>
            <p:sp>
              <p:nvSpPr>
                <p:cNvPr id="16408" name="Arc 13"/>
                <p:cNvSpPr>
                  <a:spLocks/>
                </p:cNvSpPr>
                <p:nvPr/>
              </p:nvSpPr>
              <p:spPr bwMode="auto">
                <a:xfrm>
                  <a:off x="778" y="2096"/>
                  <a:ext cx="486" cy="394"/>
                </a:xfrm>
                <a:custGeom>
                  <a:avLst/>
                  <a:gdLst>
                    <a:gd name="T0" fmla="*/ 0 w 21599"/>
                    <a:gd name="T1" fmla="*/ 0 h 21600"/>
                    <a:gd name="T2" fmla="*/ 0 w 21599"/>
                    <a:gd name="T3" fmla="*/ 0 h 21600"/>
                    <a:gd name="T4" fmla="*/ 0 w 215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599" h="21600" fill="none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</a:path>
                    <a:path w="21599" h="21600" stroke="0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9" name="Arc 14"/>
                <p:cNvSpPr>
                  <a:spLocks/>
                </p:cNvSpPr>
                <p:nvPr/>
              </p:nvSpPr>
              <p:spPr bwMode="auto">
                <a:xfrm flipV="1">
                  <a:off x="776" y="2480"/>
                  <a:ext cx="486" cy="397"/>
                </a:xfrm>
                <a:custGeom>
                  <a:avLst/>
                  <a:gdLst>
                    <a:gd name="T0" fmla="*/ 0 w 21600"/>
                    <a:gd name="T1" fmla="*/ 0 h 21767"/>
                    <a:gd name="T2" fmla="*/ 0 w 21600"/>
                    <a:gd name="T3" fmla="*/ 0 h 21767"/>
                    <a:gd name="T4" fmla="*/ 0 w 21600"/>
                    <a:gd name="T5" fmla="*/ 0 h 217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76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</a:path>
                    <a:path w="21600" h="2176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6405" name="Line 16"/>
            <p:cNvSpPr>
              <a:spLocks noChangeShapeType="1"/>
            </p:cNvSpPr>
            <p:nvPr/>
          </p:nvSpPr>
          <p:spPr bwMode="auto">
            <a:xfrm flipV="1">
              <a:off x="2275" y="1010"/>
              <a:ext cx="0" cy="1713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9" name="Line 18"/>
          <p:cNvSpPr>
            <a:spLocks noChangeShapeType="1"/>
          </p:cNvSpPr>
          <p:nvPr/>
        </p:nvSpPr>
        <p:spPr bwMode="auto">
          <a:xfrm>
            <a:off x="3815105" y="1616664"/>
            <a:ext cx="7477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15" name="Group 19"/>
          <p:cNvGrpSpPr>
            <a:grpSpLocks/>
          </p:cNvGrpSpPr>
          <p:nvPr/>
        </p:nvGrpSpPr>
        <p:grpSpPr bwMode="auto">
          <a:xfrm rot="2705403">
            <a:off x="2490336" y="1122159"/>
            <a:ext cx="879475" cy="3567112"/>
            <a:chOff x="2002" y="1010"/>
            <a:chExt cx="554" cy="2247"/>
          </a:xfrm>
        </p:grpSpPr>
        <p:grpSp>
          <p:nvGrpSpPr>
            <p:cNvPr id="16396" name="Group 20"/>
            <p:cNvGrpSpPr>
              <a:grpSpLocks/>
            </p:cNvGrpSpPr>
            <p:nvPr/>
          </p:nvGrpSpPr>
          <p:grpSpPr bwMode="auto">
            <a:xfrm>
              <a:off x="2002" y="2717"/>
              <a:ext cx="554" cy="540"/>
              <a:chOff x="304" y="2096"/>
              <a:chExt cx="960" cy="787"/>
            </a:xfrm>
          </p:grpSpPr>
          <p:grpSp>
            <p:nvGrpSpPr>
              <p:cNvPr id="16398" name="Group 21"/>
              <p:cNvGrpSpPr>
                <a:grpSpLocks/>
              </p:cNvGrpSpPr>
              <p:nvPr/>
            </p:nvGrpSpPr>
            <p:grpSpPr bwMode="auto">
              <a:xfrm>
                <a:off x="776" y="2096"/>
                <a:ext cx="488" cy="781"/>
                <a:chOff x="776" y="2096"/>
                <a:chExt cx="488" cy="781"/>
              </a:xfrm>
            </p:grpSpPr>
            <p:sp>
              <p:nvSpPr>
                <p:cNvPr id="16402" name="Arc 22"/>
                <p:cNvSpPr>
                  <a:spLocks/>
                </p:cNvSpPr>
                <p:nvPr/>
              </p:nvSpPr>
              <p:spPr bwMode="auto">
                <a:xfrm>
                  <a:off x="778" y="2096"/>
                  <a:ext cx="486" cy="394"/>
                </a:xfrm>
                <a:custGeom>
                  <a:avLst/>
                  <a:gdLst>
                    <a:gd name="T0" fmla="*/ 0 w 21599"/>
                    <a:gd name="T1" fmla="*/ 0 h 21600"/>
                    <a:gd name="T2" fmla="*/ 0 w 21599"/>
                    <a:gd name="T3" fmla="*/ 0 h 21600"/>
                    <a:gd name="T4" fmla="*/ 0 w 215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599" h="21600" fill="none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</a:path>
                    <a:path w="21599" h="21600" stroke="0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3" name="Arc 23"/>
                <p:cNvSpPr>
                  <a:spLocks/>
                </p:cNvSpPr>
                <p:nvPr/>
              </p:nvSpPr>
              <p:spPr bwMode="auto">
                <a:xfrm flipV="1">
                  <a:off x="776" y="2480"/>
                  <a:ext cx="486" cy="397"/>
                </a:xfrm>
                <a:custGeom>
                  <a:avLst/>
                  <a:gdLst>
                    <a:gd name="T0" fmla="*/ 0 w 21600"/>
                    <a:gd name="T1" fmla="*/ 0 h 21767"/>
                    <a:gd name="T2" fmla="*/ 0 w 21600"/>
                    <a:gd name="T3" fmla="*/ 0 h 21767"/>
                    <a:gd name="T4" fmla="*/ 0 w 21600"/>
                    <a:gd name="T5" fmla="*/ 0 h 217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76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</a:path>
                    <a:path w="21600" h="2176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399" name="Group 24"/>
              <p:cNvGrpSpPr>
                <a:grpSpLocks/>
              </p:cNvGrpSpPr>
              <p:nvPr/>
            </p:nvGrpSpPr>
            <p:grpSpPr bwMode="auto">
              <a:xfrm flipH="1">
                <a:off x="304" y="2102"/>
                <a:ext cx="488" cy="781"/>
                <a:chOff x="776" y="2096"/>
                <a:chExt cx="488" cy="781"/>
              </a:xfrm>
            </p:grpSpPr>
            <p:sp>
              <p:nvSpPr>
                <p:cNvPr id="16400" name="Arc 25"/>
                <p:cNvSpPr>
                  <a:spLocks/>
                </p:cNvSpPr>
                <p:nvPr/>
              </p:nvSpPr>
              <p:spPr bwMode="auto">
                <a:xfrm>
                  <a:off x="778" y="2096"/>
                  <a:ext cx="486" cy="394"/>
                </a:xfrm>
                <a:custGeom>
                  <a:avLst/>
                  <a:gdLst>
                    <a:gd name="T0" fmla="*/ 0 w 21599"/>
                    <a:gd name="T1" fmla="*/ 0 h 21600"/>
                    <a:gd name="T2" fmla="*/ 0 w 21599"/>
                    <a:gd name="T3" fmla="*/ 0 h 21600"/>
                    <a:gd name="T4" fmla="*/ 0 w 21599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599" h="21600" fill="none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</a:path>
                    <a:path w="21599" h="21600" stroke="0" extrusionOk="0">
                      <a:moveTo>
                        <a:pt x="-1" y="0"/>
                      </a:moveTo>
                      <a:cubicBezTo>
                        <a:pt x="11843" y="0"/>
                        <a:pt x="21478" y="9537"/>
                        <a:pt x="21598" y="21381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1" name="Arc 26"/>
                <p:cNvSpPr>
                  <a:spLocks/>
                </p:cNvSpPr>
                <p:nvPr/>
              </p:nvSpPr>
              <p:spPr bwMode="auto">
                <a:xfrm flipV="1">
                  <a:off x="776" y="2480"/>
                  <a:ext cx="486" cy="397"/>
                </a:xfrm>
                <a:custGeom>
                  <a:avLst/>
                  <a:gdLst>
                    <a:gd name="T0" fmla="*/ 0 w 21600"/>
                    <a:gd name="T1" fmla="*/ 0 h 21767"/>
                    <a:gd name="T2" fmla="*/ 0 w 21600"/>
                    <a:gd name="T3" fmla="*/ 0 h 21767"/>
                    <a:gd name="T4" fmla="*/ 0 w 21600"/>
                    <a:gd name="T5" fmla="*/ 0 h 2176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767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</a:path>
                    <a:path w="21600" h="21767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1655"/>
                        <a:pt x="21599" y="21711"/>
                        <a:pt x="21599" y="21767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6397" name="Line 27"/>
            <p:cNvSpPr>
              <a:spLocks noChangeShapeType="1"/>
            </p:cNvSpPr>
            <p:nvPr/>
          </p:nvSpPr>
          <p:spPr bwMode="auto">
            <a:xfrm flipV="1">
              <a:off x="2275" y="1010"/>
              <a:ext cx="0" cy="1713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681880" y="3639139"/>
            <a:ext cx="487363" cy="29686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2" name="Line 29"/>
          <p:cNvSpPr>
            <a:spLocks noChangeShapeType="1"/>
          </p:cNvSpPr>
          <p:nvPr/>
        </p:nvSpPr>
        <p:spPr bwMode="auto">
          <a:xfrm>
            <a:off x="2222843" y="6650627"/>
            <a:ext cx="6946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 rot="1576208">
            <a:off x="5334343" y="3672477"/>
            <a:ext cx="487362" cy="29686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 rot="5400000">
            <a:off x="5963787" y="4886120"/>
            <a:ext cx="487362" cy="29686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25424" y="6369639"/>
            <a:ext cx="476226" cy="476250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9" name="Rectangle 39"/>
          <p:cNvSpPr>
            <a:spLocks noChangeArrowheads="1"/>
          </p:cNvSpPr>
          <p:nvPr/>
        </p:nvSpPr>
        <p:spPr bwMode="auto">
          <a:xfrm rot="2610437">
            <a:off x="5827202" y="3933189"/>
            <a:ext cx="487362" cy="281382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 rot="3735584">
            <a:off x="6089465" y="4256676"/>
            <a:ext cx="487362" cy="281382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37" name="Text Box 41"/>
          <p:cNvSpPr txBox="1">
            <a:spLocks noChangeArrowheads="1"/>
          </p:cNvSpPr>
          <p:nvPr/>
        </p:nvSpPr>
        <p:spPr bwMode="auto">
          <a:xfrm>
            <a:off x="4801983" y="1852973"/>
            <a:ext cx="4264379" cy="26776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FF"/>
                </a:solidFill>
              </a:rPr>
              <a:t>The </a:t>
            </a:r>
            <a:r>
              <a:rPr lang="en-US" altLang="en-US" sz="2800" dirty="0">
                <a:solidFill>
                  <a:srgbClr val="FF0000"/>
                </a:solidFill>
              </a:rPr>
              <a:t>bouncy</a:t>
            </a:r>
            <a:r>
              <a:rPr lang="en-US" altLang="en-US" sz="2800" dirty="0">
                <a:solidFill>
                  <a:srgbClr val="0000FF"/>
                </a:solidFill>
              </a:rPr>
              <a:t> side knocks </a:t>
            </a:r>
            <a:r>
              <a:rPr lang="en-US" altLang="en-US" sz="2800" dirty="0" smtClean="0">
                <a:solidFill>
                  <a:srgbClr val="0000FF"/>
                </a:solidFill>
              </a:rPr>
              <a:t>the </a:t>
            </a:r>
            <a:r>
              <a:rPr lang="en-US" altLang="en-US" sz="2800" dirty="0">
                <a:solidFill>
                  <a:srgbClr val="0000FF"/>
                </a:solidFill>
              </a:rPr>
              <a:t>block over but </a:t>
            </a:r>
            <a:r>
              <a:rPr lang="en-US" altLang="en-US" sz="2800" dirty="0" smtClean="0">
                <a:solidFill>
                  <a:srgbClr val="0000FF"/>
                </a:solidFill>
              </a:rPr>
              <a:t>the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smtClean="0"/>
              <a:t>non-bouncy</a:t>
            </a:r>
            <a:r>
              <a:rPr lang="en-US" altLang="en-US" sz="2800" dirty="0" smtClean="0">
                <a:solidFill>
                  <a:srgbClr val="0000FF"/>
                </a:solidFill>
              </a:rPr>
              <a:t> side doesn’t.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</a:t>
            </a:r>
            <a:r>
              <a:rPr lang="en-US" altLang="en-US" sz="2800" dirty="0" smtClean="0">
                <a:solidFill>
                  <a:srgbClr val="0000FF"/>
                </a:solidFill>
              </a:rPr>
              <a:t>The bouncy side exerts       a LARGER force!</a:t>
            </a:r>
            <a:endParaRPr lang="en-US" altLang="en-US" sz="2800" dirty="0">
              <a:solidFill>
                <a:srgbClr val="0000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0" y="4933346"/>
            <a:ext cx="3640347" cy="1601811"/>
          </a:xfrm>
          <a:prstGeom prst="wedgeRoundRectCallout">
            <a:avLst>
              <a:gd name="adj1" fmla="val 59745"/>
              <a:gd name="adj2" fmla="val -44535"/>
              <a:gd name="adj3" fmla="val 16667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We construct a ball with one side </a:t>
            </a:r>
            <a:r>
              <a:rPr lang="en-US" sz="2400" dirty="0" smtClean="0">
                <a:solidFill>
                  <a:srgbClr val="FF0000"/>
                </a:solidFill>
              </a:rPr>
              <a:t>(red) </a:t>
            </a:r>
            <a:r>
              <a:rPr lang="en-US" sz="2400" dirty="0" smtClean="0">
                <a:solidFill>
                  <a:schemeClr val="tx1"/>
                </a:solidFill>
              </a:rPr>
              <a:t>bouncy</a:t>
            </a:r>
            <a:r>
              <a:rPr lang="en-US" sz="2400" dirty="0">
                <a:solidFill>
                  <a:schemeClr val="tx1"/>
                </a:solidFill>
              </a:rPr>
              <a:t>, and the other </a:t>
            </a:r>
            <a:r>
              <a:rPr lang="en-US" sz="2400" dirty="0" smtClean="0">
                <a:solidFill>
                  <a:schemeClr val="tx1"/>
                </a:solidFill>
              </a:rPr>
              <a:t>side (black) </a:t>
            </a:r>
            <a:r>
              <a:rPr lang="en-US" sz="2400" dirty="0">
                <a:solidFill>
                  <a:schemeClr val="tx1"/>
                </a:solidFill>
              </a:rPr>
              <a:t>non-bouncy.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4" grpId="0" animBg="1"/>
      <p:bldP spid="29735" grpId="0" animBg="1"/>
      <p:bldP spid="29735" grpId="1" animBg="1"/>
      <p:bldP spid="29736" grpId="0" animBg="1"/>
      <p:bldP spid="29" grpId="0" animBg="1"/>
      <p:bldP spid="29" grpId="1" animBg="1"/>
      <p:bldP spid="30" grpId="0" animBg="1"/>
      <p:bldP spid="30" grpId="1" animBg="1"/>
      <p:bldP spid="29737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75" y="0"/>
            <a:ext cx="885825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How do stunt actors survive falls?</a:t>
            </a:r>
          </a:p>
        </p:txBody>
      </p:sp>
      <p:sp>
        <p:nvSpPr>
          <p:cNvPr id="19461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842953" y="1070560"/>
            <a:ext cx="4216400" cy="537945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Instead of actors we will use glass beakers</a:t>
            </a:r>
          </a:p>
          <a:p>
            <a:pPr eaLnBrk="1" hangingPunct="1"/>
            <a:r>
              <a:rPr lang="en-US" altLang="en-US" sz="2800" dirty="0" smtClean="0"/>
              <a:t>The beakers are dropped from same height so then have the same velocity when they reach the bottom.</a:t>
            </a:r>
          </a:p>
          <a:p>
            <a:pPr eaLnBrk="1" hangingPunct="1"/>
            <a:r>
              <a:rPr lang="en-US" altLang="en-US" sz="2800" dirty="0" smtClean="0"/>
              <a:t>One falls on a</a:t>
            </a:r>
            <a:r>
              <a:rPr lang="en-US" altLang="en-US" sz="2800" b="1" dirty="0" smtClean="0"/>
              <a:t> </a:t>
            </a:r>
            <a:r>
              <a:rPr lang="en-US" altLang="en-US" sz="2800" b="1" dirty="0" smtClean="0">
                <a:solidFill>
                  <a:srgbClr val="FF6600"/>
                </a:solidFill>
              </a:rPr>
              <a:t>hard surface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– a brick</a:t>
            </a:r>
          </a:p>
          <a:p>
            <a:pPr eaLnBrk="1" hangingPunct="1"/>
            <a:r>
              <a:rPr lang="en-US" altLang="en-US" sz="2800" dirty="0" smtClean="0"/>
              <a:t>The other falls on a </a:t>
            </a:r>
            <a:r>
              <a:rPr lang="en-US" altLang="en-US" sz="2800" b="1" dirty="0" smtClean="0">
                <a:solidFill>
                  <a:srgbClr val="FF66FF"/>
                </a:solidFill>
              </a:rPr>
              <a:t>soft cushion 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812800" y="2076450"/>
            <a:ext cx="582613" cy="796925"/>
          </a:xfrm>
          <a:prstGeom prst="can">
            <a:avLst>
              <a:gd name="adj" fmla="val 3419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3494088" y="2098675"/>
            <a:ext cx="582612" cy="796925"/>
          </a:xfrm>
          <a:prstGeom prst="can">
            <a:avLst>
              <a:gd name="adj" fmla="val 3419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3063875" y="5762625"/>
            <a:ext cx="1508125" cy="773113"/>
            <a:chOff x="3063875" y="5762625"/>
            <a:chExt cx="1508125" cy="773113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3063875" y="5762625"/>
              <a:ext cx="1508125" cy="773113"/>
            </a:xfrm>
            <a:prstGeom prst="can">
              <a:avLst>
                <a:gd name="adj" fmla="val 25000"/>
              </a:avLst>
            </a:prstGeom>
            <a:solidFill>
              <a:srgbClr val="FF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6" name="Text Box 9"/>
            <p:cNvSpPr txBox="1">
              <a:spLocks noChangeArrowheads="1"/>
            </p:cNvSpPr>
            <p:nvPr/>
          </p:nvSpPr>
          <p:spPr bwMode="auto">
            <a:xfrm>
              <a:off x="3444875" y="5845175"/>
              <a:ext cx="75723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soft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41313" y="5735638"/>
            <a:ext cx="1508125" cy="773112"/>
            <a:chOff x="341313" y="5735638"/>
            <a:chExt cx="1508125" cy="773112"/>
          </a:xfrm>
        </p:grpSpPr>
        <p:sp>
          <p:nvSpPr>
            <p:cNvPr id="19458" name="AutoShape 2"/>
            <p:cNvSpPr>
              <a:spLocks noChangeArrowheads="1"/>
            </p:cNvSpPr>
            <p:nvPr/>
          </p:nvSpPr>
          <p:spPr bwMode="auto">
            <a:xfrm>
              <a:off x="341313" y="5735638"/>
              <a:ext cx="1508125" cy="773112"/>
            </a:xfrm>
            <a:prstGeom prst="can">
              <a:avLst>
                <a:gd name="adj" fmla="val 25000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7" name="Text Box 10"/>
            <p:cNvSpPr txBox="1">
              <a:spLocks noChangeArrowheads="1"/>
            </p:cNvSpPr>
            <p:nvPr/>
          </p:nvSpPr>
          <p:spPr bwMode="auto">
            <a:xfrm>
              <a:off x="628650" y="5805488"/>
              <a:ext cx="898525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hard</a:t>
              </a:r>
            </a:p>
          </p:txBody>
        </p:sp>
      </p:grp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733425" y="5343525"/>
            <a:ext cx="676275" cy="523875"/>
            <a:chOff x="462" y="3366"/>
            <a:chExt cx="426" cy="330"/>
          </a:xfrm>
        </p:grpSpPr>
        <p:sp>
          <p:nvSpPr>
            <p:cNvPr id="19469" name="Line 14"/>
            <p:cNvSpPr>
              <a:spLocks noChangeShapeType="1"/>
            </p:cNvSpPr>
            <p:nvPr/>
          </p:nvSpPr>
          <p:spPr bwMode="auto">
            <a:xfrm flipV="1">
              <a:off x="492" y="3450"/>
              <a:ext cx="228" cy="10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612" y="3576"/>
              <a:ext cx="276" cy="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6"/>
            <p:cNvSpPr>
              <a:spLocks noChangeShapeType="1"/>
            </p:cNvSpPr>
            <p:nvPr/>
          </p:nvSpPr>
          <p:spPr bwMode="auto">
            <a:xfrm>
              <a:off x="612" y="3456"/>
              <a:ext cx="66" cy="1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7"/>
            <p:cNvSpPr>
              <a:spLocks noChangeShapeType="1"/>
            </p:cNvSpPr>
            <p:nvPr/>
          </p:nvSpPr>
          <p:spPr bwMode="auto">
            <a:xfrm flipV="1">
              <a:off x="462" y="3546"/>
              <a:ext cx="360" cy="15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18"/>
            <p:cNvSpPr>
              <a:spLocks noChangeShapeType="1"/>
            </p:cNvSpPr>
            <p:nvPr/>
          </p:nvSpPr>
          <p:spPr bwMode="auto">
            <a:xfrm flipV="1">
              <a:off x="552" y="3366"/>
              <a:ext cx="60" cy="2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Line 19"/>
            <p:cNvSpPr>
              <a:spLocks noChangeShapeType="1"/>
            </p:cNvSpPr>
            <p:nvPr/>
          </p:nvSpPr>
          <p:spPr bwMode="auto">
            <a:xfrm flipH="1">
              <a:off x="756" y="3420"/>
              <a:ext cx="36" cy="2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6030" y="6364288"/>
            <a:ext cx="457200" cy="388488"/>
          </a:xfrm>
        </p:spPr>
        <p:txBody>
          <a:bodyPr/>
          <a:lstStyle/>
          <a:p>
            <a:pPr>
              <a:defRPr/>
            </a:pPr>
            <a:fld id="{7A40EBF0-4475-48D2-98FB-BFEDD021B42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2873375"/>
            <a:ext cx="468414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5748697"/>
            <a:ext cx="4684143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2.77778E-7 0.4388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44"/>
                                    </p:animMotion>
                                  </p:childTnLst>
                                  <p:subTnLst>
                                    <p:audio>
                                      <p:cMediaNode vol="92000"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Crsh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1.11111E-6 0.4247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uiExpand="1" build="p"/>
      <p:bldP spid="35847" grpId="0" animBg="1"/>
      <p:bldP spid="35847" grpId="1" animBg="1"/>
      <p:bldP spid="35848" grpId="0" animBg="1"/>
      <p:bldP spid="3584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268"/>
          </a:xfrm>
        </p:spPr>
        <p:txBody>
          <a:bodyPr/>
          <a:lstStyle/>
          <a:p>
            <a:r>
              <a:rPr lang="en-US" sz="2800" u="sng" dirty="0" smtClean="0"/>
              <a:t> But why does the beaker break?</a:t>
            </a:r>
            <a:endParaRPr lang="en-US" sz="2800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25" y="939982"/>
            <a:ext cx="8898149" cy="5474166"/>
          </a:xfrm>
        </p:spPr>
        <p:txBody>
          <a:bodyPr/>
          <a:lstStyle/>
          <a:p>
            <a:r>
              <a:rPr lang="en-US" sz="2400" dirty="0" smtClean="0"/>
              <a:t>An object will break if </a:t>
            </a:r>
            <a:r>
              <a:rPr lang="en-US" sz="2400" i="1" dirty="0" smtClean="0">
                <a:solidFill>
                  <a:srgbClr val="FF0000"/>
                </a:solidFill>
              </a:rPr>
              <a:t>a large enough force </a:t>
            </a:r>
            <a:r>
              <a:rPr lang="en-US" sz="2400" dirty="0" smtClean="0"/>
              <a:t>is exerted on it. Obviously, the beaker that hits the brick experiences the larger force, </a:t>
            </a:r>
            <a:r>
              <a:rPr lang="en-US" sz="2400" i="1" dirty="0" smtClean="0"/>
              <a:t>but can we explain this using Newton’s Laws?</a:t>
            </a:r>
          </a:p>
          <a:p>
            <a:r>
              <a:rPr lang="en-US" sz="2400" dirty="0" smtClean="0"/>
              <a:t>Notice that in both cases, the beakers have the </a:t>
            </a:r>
            <a:r>
              <a:rPr lang="en-US" sz="2400" i="1" dirty="0" smtClean="0"/>
              <a:t>same velocity </a:t>
            </a:r>
            <a:r>
              <a:rPr lang="en-US" sz="2400" dirty="0" smtClean="0"/>
              <a:t>just before hitting the cushion or the brick. Also both beakers come to rest (one gently, the other violently) so their final velocities are both zero.</a:t>
            </a:r>
          </a:p>
          <a:p>
            <a:r>
              <a:rPr lang="en-US" sz="2400" dirty="0"/>
              <a:t>Both beakers therefore experience the same </a:t>
            </a:r>
            <a:r>
              <a:rPr lang="en-US" sz="2400" i="1" dirty="0"/>
              <a:t>change</a:t>
            </a:r>
            <a:r>
              <a:rPr lang="en-US" sz="2400" dirty="0"/>
              <a:t> </a:t>
            </a:r>
            <a:r>
              <a:rPr lang="en-US" sz="2400" i="1" dirty="0"/>
              <a:t>in velocity </a:t>
            </a:r>
            <a:r>
              <a:rPr lang="en-US" sz="2400" dirty="0"/>
              <a:t>= </a:t>
            </a:r>
            <a:r>
              <a:rPr lang="en-US" sz="2400" dirty="0" err="1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err="1" smtClean="0">
                <a:sym typeface="SymbolPS"/>
              </a:rPr>
              <a:t>v</a:t>
            </a:r>
            <a:r>
              <a:rPr lang="en-US" sz="2400" dirty="0" smtClean="0">
                <a:sym typeface="SymbolPS"/>
              </a:rPr>
              <a:t> </a:t>
            </a:r>
            <a:r>
              <a:rPr lang="en-US" sz="2400" dirty="0">
                <a:sym typeface="SymbolPS"/>
              </a:rPr>
              <a:t>(delta </a:t>
            </a:r>
            <a:r>
              <a:rPr lang="en-US" sz="2400" dirty="0" smtClean="0">
                <a:latin typeface="Symbol" panose="05050102010706020507" pitchFamily="18" charset="2"/>
                <a:sym typeface="SymbolPS"/>
              </a:rPr>
              <a:t>D </a:t>
            </a:r>
            <a:r>
              <a:rPr lang="en-US" sz="2400" dirty="0" smtClean="0">
                <a:sym typeface="SymbolPS"/>
              </a:rPr>
              <a:t>means </a:t>
            </a:r>
            <a:r>
              <a:rPr lang="en-US" sz="2400" dirty="0">
                <a:sym typeface="SymbolPS"/>
              </a:rPr>
              <a:t>change), so </a:t>
            </a:r>
            <a:r>
              <a:rPr lang="en-US" sz="2400" dirty="0" smtClean="0">
                <a:sym typeface="SymbolPS"/>
              </a:rPr>
              <a:t>that the change in v</a:t>
            </a:r>
            <a:br>
              <a:rPr lang="en-US" sz="2400" dirty="0" smtClean="0">
                <a:sym typeface="SymbolPS"/>
              </a:rPr>
            </a:br>
            <a:r>
              <a:rPr lang="en-US" sz="2400" dirty="0" smtClean="0">
                <a:sym typeface="SymbolPS"/>
              </a:rPr>
              <a:t>                            </a:t>
            </a:r>
            <a:r>
              <a:rPr lang="en-US" sz="2400" dirty="0" err="1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err="1" smtClean="0">
                <a:sym typeface="SymbolPS"/>
              </a:rPr>
              <a:t>v</a:t>
            </a:r>
            <a:r>
              <a:rPr lang="en-US" sz="2400" dirty="0" smtClean="0">
                <a:sym typeface="SymbolPS"/>
              </a:rPr>
              <a:t> </a:t>
            </a:r>
            <a:r>
              <a:rPr lang="en-US" sz="2400" dirty="0">
                <a:sym typeface="SymbolPS"/>
              </a:rPr>
              <a:t>= </a:t>
            </a:r>
            <a:r>
              <a:rPr lang="en-US" sz="2400" dirty="0" err="1">
                <a:sym typeface="SymbolPS"/>
              </a:rPr>
              <a:t>v</a:t>
            </a:r>
            <a:r>
              <a:rPr lang="en-US" sz="2400" baseline="-25000" dirty="0" err="1">
                <a:sym typeface="SymbolPS"/>
              </a:rPr>
              <a:t>f</a:t>
            </a:r>
            <a:r>
              <a:rPr lang="en-US" sz="2400" dirty="0">
                <a:sym typeface="SymbolPS"/>
              </a:rPr>
              <a:t> – v</a:t>
            </a:r>
            <a:r>
              <a:rPr lang="en-US" sz="2400" baseline="-25000" dirty="0">
                <a:sym typeface="SymbolPS"/>
              </a:rPr>
              <a:t>i</a:t>
            </a:r>
            <a:r>
              <a:rPr lang="en-US" sz="2400" dirty="0">
                <a:sym typeface="SymbolPS"/>
              </a:rPr>
              <a:t> = 0 – v</a:t>
            </a:r>
            <a:r>
              <a:rPr lang="en-US" sz="2400" baseline="-25000" dirty="0">
                <a:sym typeface="SymbolPS"/>
              </a:rPr>
              <a:t>i</a:t>
            </a:r>
            <a:r>
              <a:rPr lang="en-US" sz="2400" dirty="0">
                <a:sym typeface="SymbolPS"/>
              </a:rPr>
              <a:t> = – v</a:t>
            </a:r>
            <a:r>
              <a:rPr lang="en-US" sz="2400" baseline="-25000" dirty="0">
                <a:sym typeface="SymbolPS"/>
              </a:rPr>
              <a:t>i</a:t>
            </a:r>
            <a:r>
              <a:rPr lang="en-US" sz="2400" dirty="0">
                <a:sym typeface="SymbolPS"/>
              </a:rPr>
              <a:t>  </a:t>
            </a:r>
            <a:r>
              <a:rPr lang="en-US" sz="2400" dirty="0" smtClean="0">
                <a:sym typeface="SymbolPS"/>
              </a:rPr>
              <a:t>  </a:t>
            </a:r>
          </a:p>
          <a:p>
            <a:r>
              <a:rPr lang="en-US" sz="2400" dirty="0">
                <a:sym typeface="SymbolPS"/>
              </a:rPr>
              <a:t>What about their acceleration?</a:t>
            </a:r>
          </a:p>
          <a:p>
            <a:r>
              <a:rPr lang="en-US" sz="2400" dirty="0">
                <a:sym typeface="SymbolPS"/>
              </a:rPr>
              <a:t>a = </a:t>
            </a:r>
            <a:r>
              <a:rPr lang="en-US" sz="2400" dirty="0" err="1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err="1" smtClean="0">
                <a:sym typeface="SymbolPS"/>
              </a:rPr>
              <a:t>v</a:t>
            </a:r>
            <a:r>
              <a:rPr lang="en-US" sz="2400" dirty="0" smtClean="0">
                <a:sym typeface="SymbolPS"/>
              </a:rPr>
              <a:t> </a:t>
            </a:r>
            <a:r>
              <a:rPr lang="en-US" sz="2400" dirty="0">
                <a:sym typeface="SymbolPS"/>
              </a:rPr>
              <a:t>/ </a:t>
            </a:r>
            <a:r>
              <a:rPr lang="en-US" sz="2400" dirty="0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smtClean="0">
                <a:sym typeface="SymbolPS"/>
              </a:rPr>
              <a:t>t</a:t>
            </a:r>
            <a:r>
              <a:rPr lang="en-US" sz="2400" dirty="0">
                <a:sym typeface="SymbolPS"/>
              </a:rPr>
              <a:t>, where </a:t>
            </a:r>
            <a:r>
              <a:rPr lang="en-US" sz="2400" dirty="0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smtClean="0">
                <a:sym typeface="SymbolPS"/>
              </a:rPr>
              <a:t>t </a:t>
            </a:r>
            <a:r>
              <a:rPr lang="en-US" sz="2400" dirty="0">
                <a:sym typeface="SymbolPS"/>
              </a:rPr>
              <a:t>is the time interval over which the velocity changes (the time to stop</a:t>
            </a:r>
            <a:r>
              <a:rPr lang="en-US" sz="2400" dirty="0" smtClean="0">
                <a:sym typeface="SymbolPS"/>
              </a:rPr>
              <a:t>)</a:t>
            </a:r>
            <a:endParaRPr lang="en-US" sz="2400" dirty="0">
              <a:sym typeface="SymbolP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0EBF0-4475-48D2-98FB-BFEDD021B42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urved Right Arrow 5"/>
          <p:cNvSpPr/>
          <p:nvPr/>
        </p:nvSpPr>
        <p:spPr>
          <a:xfrm>
            <a:off x="8117454" y="6176511"/>
            <a:ext cx="353683" cy="552091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1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7638" y="1"/>
            <a:ext cx="9221638" cy="707366"/>
          </a:xfrm>
        </p:spPr>
        <p:txBody>
          <a:bodyPr/>
          <a:lstStyle/>
          <a:p>
            <a:r>
              <a:rPr lang="en-US" sz="2800" u="sng" dirty="0" smtClean="0"/>
              <a:t>Continued from previous slide</a:t>
            </a:r>
            <a:endParaRPr lang="en-US" sz="2800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1278295"/>
            <a:ext cx="8833448" cy="4535276"/>
          </a:xfrm>
        </p:spPr>
        <p:txBody>
          <a:bodyPr/>
          <a:lstStyle/>
          <a:p>
            <a:r>
              <a:rPr lang="en-US" sz="2400" dirty="0" smtClean="0"/>
              <a:t>The stopping time </a:t>
            </a:r>
            <a:r>
              <a:rPr lang="en-US" sz="2400" dirty="0">
                <a:latin typeface="Symbol" panose="05050102010706020507" pitchFamily="18" charset="2"/>
                <a:sym typeface="SymbolPS"/>
              </a:rPr>
              <a:t>D</a:t>
            </a:r>
            <a:r>
              <a:rPr lang="en-US" sz="2400" dirty="0" smtClean="0">
                <a:sym typeface="SymbolPS"/>
              </a:rPr>
              <a:t>t </a:t>
            </a:r>
            <a:r>
              <a:rPr lang="en-US" sz="2400" dirty="0" smtClean="0">
                <a:sym typeface="SymbolPS"/>
              </a:rPr>
              <a:t>is the important parameter here because it is </a:t>
            </a:r>
            <a:r>
              <a:rPr lang="en-US" sz="2400" i="1" dirty="0" smtClean="0">
                <a:sym typeface="SymbolPS"/>
              </a:rPr>
              <a:t>not the same </a:t>
            </a:r>
            <a:r>
              <a:rPr lang="en-US" sz="2400" dirty="0" smtClean="0">
                <a:sym typeface="SymbolPS"/>
              </a:rPr>
              <a:t>in both cases.</a:t>
            </a:r>
          </a:p>
          <a:p>
            <a:r>
              <a:rPr lang="en-US" sz="2400" dirty="0"/>
              <a:t>The beaker falling on the cushion </a:t>
            </a:r>
            <a:r>
              <a:rPr lang="en-US" sz="2400" dirty="0" smtClean="0"/>
              <a:t>takes longer </a:t>
            </a:r>
            <a:r>
              <a:rPr lang="en-US" sz="2400" dirty="0"/>
              <a:t>to stop than the one falling on the brick. The cushion allows the beaker to stop gently, </a:t>
            </a:r>
            <a:r>
              <a:rPr lang="en-US" sz="2400" dirty="0" smtClean="0"/>
              <a:t>while </a:t>
            </a:r>
            <a:r>
              <a:rPr lang="en-US" sz="2400" dirty="0"/>
              <a:t>the brick stops it </a:t>
            </a:r>
            <a:r>
              <a:rPr lang="en-US" sz="2400" dirty="0" smtClean="0"/>
              <a:t>abruptly</a:t>
            </a:r>
            <a:endParaRPr lang="en-US" sz="2400" dirty="0"/>
          </a:p>
          <a:p>
            <a:r>
              <a:rPr lang="en-US" sz="2400" dirty="0" smtClean="0">
                <a:sym typeface="SymbolPS"/>
              </a:rPr>
              <a:t>Both beakers have the same velocity just before hitting the bottom, and both come to rest, so the change in velocity is the same in both cases.</a:t>
            </a:r>
          </a:p>
          <a:p>
            <a:r>
              <a:rPr lang="en-US" sz="2400" dirty="0" smtClean="0">
                <a:sym typeface="SymbolPS"/>
              </a:rPr>
              <a:t>However, the beaker that hits the brick, is stopped suddenly and thus experiences a greater acceleration and a greater force which cause it to shatter.</a:t>
            </a:r>
            <a:endParaRPr lang="en-US" sz="2400" dirty="0">
              <a:sym typeface="SymbolP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0EBF0-4475-48D2-98FB-BFEDD021B42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0"/>
            <a:ext cx="8229600" cy="1017917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Stunt actors and air bags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42988"/>
            <a:ext cx="8229600" cy="5547593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same reasoning applies to stunt actors and air bags in an automobile.</a:t>
            </a:r>
          </a:p>
          <a:p>
            <a:pPr eaLnBrk="1" hangingPunct="1"/>
            <a:r>
              <a:rPr lang="en-US" altLang="en-US" sz="2800" dirty="0" smtClean="0"/>
              <a:t>Air bags deploy very quickly, triggered when an unusually large acceleration is detected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They provide protection by allowing you to stop more slowly, as compared to the case where you hit the steering wheel or the windshield.</a:t>
            </a:r>
          </a:p>
          <a:p>
            <a:pPr eaLnBrk="1" hangingPunct="1"/>
            <a:r>
              <a:rPr lang="en-US" altLang="en-US" sz="2800" dirty="0" smtClean="0"/>
              <a:t>Since you come to rest more slowly,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force</a:t>
            </a:r>
            <a:r>
              <a:rPr lang="en-US" altLang="en-US" sz="2800" dirty="0" smtClean="0"/>
              <a:t> on you is smaller than if you hit a hard surface. </a:t>
            </a:r>
          </a:p>
          <a:p>
            <a:pPr eaLnBrk="1" hangingPunct="1"/>
            <a:r>
              <a:rPr lang="en-US" altLang="en-US" sz="2800" dirty="0" smtClean="0"/>
              <a:t>Some say: </a:t>
            </a:r>
            <a:r>
              <a:rPr lang="en-US" altLang="en-US" sz="2800" dirty="0" smtClean="0">
                <a:solidFill>
                  <a:srgbClr val="FF0000"/>
                </a:solidFill>
              </a:rPr>
              <a:t>“Airbags slow down the force.”</a:t>
            </a:r>
            <a:r>
              <a:rPr lang="en-US" altLang="en-US" sz="2800" dirty="0" smtClean="0"/>
              <a:t>  Although this is not technically accurate, it is a good way of thinking about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74" y="0"/>
            <a:ext cx="8996661" cy="879894"/>
          </a:xfrm>
        </p:spPr>
        <p:txBody>
          <a:bodyPr/>
          <a:lstStyle/>
          <a:p>
            <a:r>
              <a:rPr lang="en-US" u="sng" dirty="0" smtClean="0"/>
              <a:t>Momentum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287" y="889972"/>
            <a:ext cx="8605800" cy="5691983"/>
          </a:xfrm>
        </p:spPr>
        <p:txBody>
          <a:bodyPr/>
          <a:lstStyle/>
          <a:p>
            <a:r>
              <a:rPr lang="en-US" sz="2800" dirty="0" smtClean="0"/>
              <a:t>Newton’s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law leads directly to the concept of (linear) momentum   </a:t>
            </a:r>
          </a:p>
          <a:p>
            <a:r>
              <a:rPr lang="en-US" sz="2800" dirty="0" smtClean="0"/>
              <a:t>Momentum is a term used in everyday conversation, e.g., “</a:t>
            </a:r>
            <a:r>
              <a:rPr lang="en-US" sz="2800" i="1" dirty="0" smtClean="0"/>
              <a:t>The team has momentum,” </a:t>
            </a:r>
            <a:r>
              <a:rPr lang="en-US" sz="2800" dirty="0" smtClean="0"/>
              <a:t>or, </a:t>
            </a:r>
            <a:r>
              <a:rPr lang="en-US" sz="2800" i="1" dirty="0" smtClean="0"/>
              <a:t>“The team lost its momentum.”</a:t>
            </a:r>
          </a:p>
          <a:p>
            <a:r>
              <a:rPr lang="en-US" sz="2800" dirty="0" smtClean="0"/>
              <a:t>These phrases imply that if you get momentum, you tend to keep it, but when you loose it, it is hard to get it back. </a:t>
            </a:r>
          </a:p>
          <a:p>
            <a:r>
              <a:rPr lang="en-US" sz="2800" dirty="0" smtClean="0"/>
              <a:t>This colloquial usage is similar to a concept we will discuss – </a:t>
            </a:r>
            <a:r>
              <a:rPr lang="en-US" sz="2800" i="1" dirty="0" smtClean="0">
                <a:solidFill>
                  <a:srgbClr val="FF0000"/>
                </a:solidFill>
              </a:rPr>
              <a:t>the law of conservation of momentum </a:t>
            </a:r>
            <a:r>
              <a:rPr lang="en-US" sz="2800" dirty="0" smtClean="0"/>
              <a:t>– a law that is very useful in understanding what happens when objects collide.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47185" y="6443633"/>
            <a:ext cx="396815" cy="336730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3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4890"/>
            <a:ext cx="9144000" cy="891427"/>
          </a:xfrm>
        </p:spPr>
        <p:txBody>
          <a:bodyPr/>
          <a:lstStyle/>
          <a:p>
            <a:r>
              <a:rPr lang="en-US" u="sng" dirty="0" smtClean="0"/>
              <a:t>Physics definition of momentum (p)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40" y="1105633"/>
            <a:ext cx="8729931" cy="5277914"/>
          </a:xfrm>
        </p:spPr>
        <p:txBody>
          <a:bodyPr/>
          <a:lstStyle/>
          <a:p>
            <a:r>
              <a:rPr lang="en-US" sz="2800" dirty="0" smtClean="0"/>
              <a:t>In physics, every quantity must be unambiguously defined, with a prescribed method for measurement</a:t>
            </a:r>
          </a:p>
          <a:p>
            <a:r>
              <a:rPr lang="en-US" sz="2800" dirty="0" smtClean="0"/>
              <a:t>Momentum: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bject of mass m, velocity v:  </a:t>
            </a:r>
            <a:r>
              <a:rPr lang="en-US" sz="3600" dirty="0" smtClean="0">
                <a:solidFill>
                  <a:srgbClr val="FF0000"/>
                </a:solidFill>
              </a:rPr>
              <a:t>p = m v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nits of p: kg m/s</a:t>
            </a:r>
          </a:p>
          <a:p>
            <a:r>
              <a:rPr lang="en-US" sz="2800" dirty="0" smtClean="0"/>
              <a:t>An object with small m and large v, can have a comparable momentum as a very massive moving more slowly.</a:t>
            </a:r>
          </a:p>
          <a:p>
            <a:r>
              <a:rPr lang="en-US" sz="2800" dirty="0" smtClean="0"/>
              <a:t>e. g., (a) m = 2 kg, v = 10 m/s </a:t>
            </a:r>
            <a:r>
              <a:rPr lang="en-US" sz="2800" dirty="0" smtClean="0">
                <a:sym typeface="Wingdings" panose="05000000000000000000" pitchFamily="2" charset="2"/>
              </a:rPr>
              <a:t>  p = 20 kg m/s</a:t>
            </a:r>
            <a:br>
              <a:rPr lang="en-US" sz="2800" dirty="0" smtClean="0">
                <a:sym typeface="Wingdings" panose="05000000000000000000" pitchFamily="2" charset="2"/>
              </a:rPr>
            </a:br>
            <a:r>
              <a:rPr lang="en-US" sz="2800" dirty="0" smtClean="0">
                <a:sym typeface="Wingdings" panose="05000000000000000000" pitchFamily="2" charset="2"/>
              </a:rPr>
              <a:t>         (b) m = 5 kg, v =   4 m/s   p = 20 kg m/s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78174" y="6426380"/>
            <a:ext cx="465826" cy="345356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6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38355"/>
            <a:ext cx="9143999" cy="1699405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L-7 Newton’s third law and</a:t>
            </a:r>
            <a:br>
              <a:rPr lang="en-US" altLang="en-US" u="sng" dirty="0" smtClean="0"/>
            </a:br>
            <a:r>
              <a:rPr lang="en-US" altLang="en-US" u="sng" dirty="0" smtClean="0"/>
              <a:t>conservation of momentum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sz="3200" dirty="0" smtClean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98575" y="3069593"/>
            <a:ext cx="6530975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dirty="0"/>
              <a:t>For every action there is an</a:t>
            </a:r>
          </a:p>
          <a:p>
            <a:pPr algn="ctr" eaLnBrk="1" hangingPunct="1"/>
            <a:r>
              <a:rPr lang="en-US" altLang="en-US" sz="3600" dirty="0"/>
              <a:t>equal and opposite reaction.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73251-7449-4849-98F2-60D2D7D339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302"/>
          </a:xfrm>
        </p:spPr>
        <p:txBody>
          <a:bodyPr/>
          <a:lstStyle/>
          <a:p>
            <a:r>
              <a:rPr lang="en-US" sz="3600" u="sng" dirty="0" smtClean="0"/>
              <a:t>Conservation of momentum in collisions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804" y="1008377"/>
            <a:ext cx="8643667" cy="5426929"/>
          </a:xfrm>
        </p:spPr>
        <p:txBody>
          <a:bodyPr/>
          <a:lstStyle/>
          <a:p>
            <a:r>
              <a:rPr lang="en-US" sz="2800" dirty="0" smtClean="0"/>
              <a:t>The collision of 2 objects can be very complicated; large forces are involved (which usually </a:t>
            </a:r>
            <a:r>
              <a:rPr lang="en-US" sz="2800" dirty="0"/>
              <a:t>cannot </a:t>
            </a:r>
            <a:r>
              <a:rPr lang="en-US" sz="2800" dirty="0" smtClean="0"/>
              <a:t>be measured) which act over very short time intervals</a:t>
            </a:r>
          </a:p>
          <a:p>
            <a:r>
              <a:rPr lang="en-US" sz="2800" dirty="0" smtClean="0"/>
              <a:t>Even though the collision forces are not known, the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law ensures that the forces that the objects exert on each other are equal and opposite – this is a very big simplification</a:t>
            </a:r>
          </a:p>
          <a:p>
            <a:r>
              <a:rPr lang="en-US" sz="2800" dirty="0" smtClean="0"/>
              <a:t>Application of Newton’s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and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laws leads to the conclusion that in the collision, the total momentum of the two objects before the collision is the same as their total momentum after the collision – </a:t>
            </a:r>
            <a:r>
              <a:rPr lang="en-US" sz="2800" dirty="0" smtClean="0">
                <a:solidFill>
                  <a:srgbClr val="FF0000"/>
                </a:solidFill>
              </a:rPr>
              <a:t>this is called conservation of momentum.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363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200" u="sng" dirty="0" smtClean="0"/>
              <a:t>Example of momentum conservation in a collision</a:t>
            </a:r>
            <a:r>
              <a:rPr lang="en-US" altLang="en-US" sz="4000" u="sng" dirty="0"/>
              <a:t> </a:t>
            </a:r>
            <a:r>
              <a:rPr lang="en-US" altLang="en-US" sz="2800" u="sng" dirty="0" smtClean="0"/>
              <a:t>of </a:t>
            </a:r>
            <a:r>
              <a:rPr lang="en-US" altLang="en-US" sz="2800" u="sng" dirty="0" smtClean="0">
                <a:solidFill>
                  <a:schemeClr val="tx1"/>
                </a:solidFill>
              </a:rPr>
              <a:t>two identical objects, one (B) initially at rest</a:t>
            </a:r>
            <a:endParaRPr lang="en-US" altLang="en-US" sz="4000" u="sng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0583" y="5173317"/>
            <a:ext cx="8606959" cy="1374132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The sum of the momentum of A and B before the </a:t>
            </a:r>
            <a:r>
              <a:rPr lang="en-US" altLang="en-US" sz="2400" dirty="0" smtClean="0"/>
              <a:t>collision</a:t>
            </a:r>
            <a:br>
              <a:rPr lang="en-US" altLang="en-US" sz="2400" dirty="0" smtClean="0"/>
            </a:br>
            <a:r>
              <a:rPr lang="en-US" altLang="en-US" sz="2400" dirty="0" smtClean="0"/>
              <a:t>= </a:t>
            </a:r>
            <a:r>
              <a:rPr lang="en-US" altLang="en-US" sz="2400" dirty="0"/>
              <a:t>the sum of the momentum of A and B after the collision.</a:t>
            </a:r>
          </a:p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In the next lecture, we will discuss other types of collisions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21307" y="6409126"/>
            <a:ext cx="422693" cy="371235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109607" name="Group 39"/>
          <p:cNvGrpSpPr>
            <a:grpSpLocks/>
          </p:cNvGrpSpPr>
          <p:nvPr/>
        </p:nvGrpSpPr>
        <p:grpSpPr bwMode="auto">
          <a:xfrm>
            <a:off x="95805" y="1767607"/>
            <a:ext cx="8013700" cy="1323975"/>
            <a:chOff x="155" y="896"/>
            <a:chExt cx="5048" cy="834"/>
          </a:xfrm>
        </p:grpSpPr>
        <p:sp>
          <p:nvSpPr>
            <p:cNvPr id="25618" name="Line 4"/>
            <p:cNvSpPr>
              <a:spLocks noChangeShapeType="1"/>
            </p:cNvSpPr>
            <p:nvPr/>
          </p:nvSpPr>
          <p:spPr bwMode="auto">
            <a:xfrm>
              <a:off x="159" y="1730"/>
              <a:ext cx="50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9" name="Group 5"/>
            <p:cNvGrpSpPr>
              <a:grpSpLocks/>
            </p:cNvGrpSpPr>
            <p:nvPr/>
          </p:nvGrpSpPr>
          <p:grpSpPr bwMode="auto">
            <a:xfrm>
              <a:off x="842" y="1185"/>
              <a:ext cx="2367" cy="528"/>
              <a:chOff x="629" y="2794"/>
              <a:chExt cx="2367" cy="528"/>
            </a:xfrm>
          </p:grpSpPr>
          <p:sp>
            <p:nvSpPr>
              <p:cNvPr id="25628" name="Rectangle 6"/>
              <p:cNvSpPr>
                <a:spLocks noChangeArrowheads="1"/>
              </p:cNvSpPr>
              <p:nvPr/>
            </p:nvSpPr>
            <p:spPr bwMode="auto">
              <a:xfrm>
                <a:off x="629" y="2794"/>
                <a:ext cx="528" cy="52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29" name="Text Box 7"/>
              <p:cNvSpPr txBox="1">
                <a:spLocks noChangeArrowheads="1"/>
              </p:cNvSpPr>
              <p:nvPr/>
            </p:nvSpPr>
            <p:spPr bwMode="auto">
              <a:xfrm>
                <a:off x="768" y="2931"/>
                <a:ext cx="250" cy="32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800">
                    <a:solidFill>
                      <a:schemeClr val="bg1"/>
                    </a:solidFill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31" name="Rectangle 6"/>
              <p:cNvSpPr>
                <a:spLocks noChangeArrowheads="1"/>
              </p:cNvSpPr>
              <p:nvPr/>
            </p:nvSpPr>
            <p:spPr bwMode="auto">
              <a:xfrm>
                <a:off x="2468" y="2794"/>
                <a:ext cx="528" cy="52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5627" name="Text Box 10"/>
            <p:cNvSpPr txBox="1">
              <a:spLocks noChangeArrowheads="1"/>
            </p:cNvSpPr>
            <p:nvPr/>
          </p:nvSpPr>
          <p:spPr bwMode="auto">
            <a:xfrm>
              <a:off x="2814" y="1261"/>
              <a:ext cx="248" cy="32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solidFill>
                    <a:schemeClr val="bg1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25621" name="AutoShape 11"/>
            <p:cNvSpPr>
              <a:spLocks noChangeArrowheads="1"/>
            </p:cNvSpPr>
            <p:nvPr/>
          </p:nvSpPr>
          <p:spPr bwMode="auto">
            <a:xfrm>
              <a:off x="1466" y="1331"/>
              <a:ext cx="530" cy="236"/>
            </a:xfrm>
            <a:prstGeom prst="rightArrow">
              <a:avLst>
                <a:gd name="adj1" fmla="val 50000"/>
                <a:gd name="adj2" fmla="val 56144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23" name="Text Box 16"/>
            <p:cNvSpPr txBox="1">
              <a:spLocks noChangeArrowheads="1"/>
            </p:cNvSpPr>
            <p:nvPr/>
          </p:nvSpPr>
          <p:spPr bwMode="auto">
            <a:xfrm>
              <a:off x="155" y="1253"/>
              <a:ext cx="6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dirty="0"/>
                <a:t>before</a:t>
              </a:r>
            </a:p>
            <a:p>
              <a:pPr eaLnBrk="1" hangingPunct="1"/>
              <a:r>
                <a:rPr lang="en-US" altLang="en-US" sz="2000" dirty="0"/>
                <a:t>collision</a:t>
              </a:r>
            </a:p>
          </p:txBody>
        </p:sp>
        <p:graphicFrame>
          <p:nvGraphicFramePr>
            <p:cNvPr id="25624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9221806"/>
                </p:ext>
              </p:extLst>
            </p:nvPr>
          </p:nvGraphicFramePr>
          <p:xfrm>
            <a:off x="1570" y="896"/>
            <a:ext cx="426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4" name="Equation" r:id="rId4" imgW="228600" imgH="228600" progId="Equation.DSMT4">
                    <p:embed/>
                  </p:oleObj>
                </mc:Choice>
                <mc:Fallback>
                  <p:oleObj name="Equation" r:id="rId4" imgW="228600" imgH="2286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0" y="896"/>
                          <a:ext cx="426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25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6261690"/>
                </p:ext>
              </p:extLst>
            </p:nvPr>
          </p:nvGraphicFramePr>
          <p:xfrm>
            <a:off x="3354" y="915"/>
            <a:ext cx="911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5" name="Equation" r:id="rId6" imgW="457200" imgH="228600" progId="Equation.DSMT4">
                    <p:embed/>
                  </p:oleObj>
                </mc:Choice>
                <mc:Fallback>
                  <p:oleObj name="Equation" r:id="rId6" imgW="457200" imgH="2286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4" y="915"/>
                          <a:ext cx="911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608" name="Group 40"/>
          <p:cNvGrpSpPr>
            <a:grpSpLocks/>
          </p:cNvGrpSpPr>
          <p:nvPr/>
        </p:nvGrpSpPr>
        <p:grpSpPr bwMode="auto">
          <a:xfrm>
            <a:off x="424227" y="3512959"/>
            <a:ext cx="8062913" cy="1454151"/>
            <a:chOff x="240" y="2009"/>
            <a:chExt cx="5079" cy="916"/>
          </a:xfrm>
        </p:grpSpPr>
        <p:sp>
          <p:nvSpPr>
            <p:cNvPr id="25606" name="Line 18"/>
            <p:cNvSpPr>
              <a:spLocks noChangeShapeType="1"/>
            </p:cNvSpPr>
            <p:nvPr/>
          </p:nvSpPr>
          <p:spPr bwMode="auto">
            <a:xfrm>
              <a:off x="240" y="2925"/>
              <a:ext cx="507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07" name="Group 19"/>
            <p:cNvGrpSpPr>
              <a:grpSpLocks/>
            </p:cNvGrpSpPr>
            <p:nvPr/>
          </p:nvGrpSpPr>
          <p:grpSpPr bwMode="auto">
            <a:xfrm>
              <a:off x="2124" y="2380"/>
              <a:ext cx="1183" cy="535"/>
              <a:chOff x="983" y="2788"/>
              <a:chExt cx="1183" cy="535"/>
            </a:xfrm>
          </p:grpSpPr>
          <p:sp>
            <p:nvSpPr>
              <p:cNvPr id="25616" name="Rectangle 20"/>
              <p:cNvSpPr>
                <a:spLocks noChangeArrowheads="1"/>
              </p:cNvSpPr>
              <p:nvPr/>
            </p:nvSpPr>
            <p:spPr bwMode="auto">
              <a:xfrm>
                <a:off x="983" y="2795"/>
                <a:ext cx="528" cy="52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17" name="Text Box 21"/>
              <p:cNvSpPr txBox="1">
                <a:spLocks noChangeArrowheads="1"/>
              </p:cNvSpPr>
              <p:nvPr/>
            </p:nvSpPr>
            <p:spPr bwMode="auto">
              <a:xfrm>
                <a:off x="1147" y="2867"/>
                <a:ext cx="250" cy="327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sz="2800">
                    <a:solidFill>
                      <a:schemeClr val="bg1"/>
                    </a:solidFill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1638" y="2788"/>
                <a:ext cx="528" cy="52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25615" name="Text Box 24"/>
            <p:cNvSpPr txBox="1">
              <a:spLocks noChangeArrowheads="1"/>
            </p:cNvSpPr>
            <p:nvPr/>
          </p:nvSpPr>
          <p:spPr bwMode="auto">
            <a:xfrm>
              <a:off x="2910" y="2480"/>
              <a:ext cx="199" cy="32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solidFill>
                    <a:schemeClr val="bg1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25610" name="AutoShape 26"/>
            <p:cNvSpPr>
              <a:spLocks noChangeArrowheads="1"/>
            </p:cNvSpPr>
            <p:nvPr/>
          </p:nvSpPr>
          <p:spPr bwMode="auto">
            <a:xfrm flipH="1">
              <a:off x="3424" y="2544"/>
              <a:ext cx="455" cy="230"/>
            </a:xfrm>
            <a:prstGeom prst="leftArrow">
              <a:avLst>
                <a:gd name="adj1" fmla="val 50000"/>
                <a:gd name="adj2" fmla="val 49457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11" name="Text Box 29"/>
            <p:cNvSpPr txBox="1">
              <a:spLocks noChangeArrowheads="1"/>
            </p:cNvSpPr>
            <p:nvPr/>
          </p:nvSpPr>
          <p:spPr bwMode="auto">
            <a:xfrm>
              <a:off x="971" y="2401"/>
              <a:ext cx="68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dirty="0"/>
                <a:t>after</a:t>
              </a:r>
            </a:p>
            <a:p>
              <a:pPr eaLnBrk="1" hangingPunct="1"/>
              <a:r>
                <a:rPr lang="en-US" altLang="en-US" sz="2000" dirty="0"/>
                <a:t>collision</a:t>
              </a:r>
            </a:p>
          </p:txBody>
        </p:sp>
        <p:graphicFrame>
          <p:nvGraphicFramePr>
            <p:cNvPr id="25612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7801377"/>
                </p:ext>
              </p:extLst>
            </p:nvPr>
          </p:nvGraphicFramePr>
          <p:xfrm>
            <a:off x="1573" y="2034"/>
            <a:ext cx="887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6" name="Equation" r:id="rId8" imgW="495000" imgH="228600" progId="Equation.DSMT4">
                    <p:embed/>
                  </p:oleObj>
                </mc:Choice>
                <mc:Fallback>
                  <p:oleObj name="Equation" r:id="rId8" imgW="495000" imgH="2286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73" y="2034"/>
                          <a:ext cx="887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3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8803344"/>
                </p:ext>
              </p:extLst>
            </p:nvPr>
          </p:nvGraphicFramePr>
          <p:xfrm>
            <a:off x="3424" y="2009"/>
            <a:ext cx="1256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817" name="Equation" r:id="rId10" imgW="583920" imgH="228600" progId="Equation.DSMT4">
                    <p:embed/>
                  </p:oleObj>
                </mc:Choice>
                <mc:Fallback>
                  <p:oleObj name="Equation" r:id="rId10" imgW="583920" imgH="2286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4" y="2009"/>
                          <a:ext cx="1256" cy="4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31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Newton’s 3</a:t>
            </a:r>
            <a:r>
              <a:rPr lang="en-US" altLang="en-US" u="sng" baseline="30000" dirty="0" smtClean="0"/>
              <a:t>rd</a:t>
            </a:r>
            <a:r>
              <a:rPr lang="en-US" altLang="en-US" u="sng" dirty="0" smtClean="0"/>
              <a:t> Law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7658"/>
            <a:ext cx="8229600" cy="15898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If object A exerts a force on object B, then object </a:t>
            </a:r>
            <a:r>
              <a:rPr lang="en-US" altLang="en-US" dirty="0" smtClean="0">
                <a:solidFill>
                  <a:srgbClr val="FF0000"/>
                </a:solidFill>
              </a:rPr>
              <a:t>B</a:t>
            </a:r>
            <a:r>
              <a:rPr lang="en-US" altLang="en-US" dirty="0" smtClean="0"/>
              <a:t> exerts an equal force on object </a:t>
            </a:r>
            <a:r>
              <a:rPr lang="en-US" altLang="en-US" dirty="0" smtClean="0">
                <a:solidFill>
                  <a:srgbClr val="0000FF"/>
                </a:solidFill>
              </a:rPr>
              <a:t>A</a:t>
            </a:r>
            <a:r>
              <a:rPr lang="en-US" altLang="en-US" dirty="0" smtClean="0"/>
              <a:t> in the opposite direction.</a:t>
            </a:r>
          </a:p>
          <a:p>
            <a:pPr lvl="4" eaLnBrk="1" hangingPunct="1"/>
            <a:endParaRPr lang="en-US" alt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476419" y="3429000"/>
            <a:ext cx="6353175" cy="1390410"/>
            <a:chOff x="1476419" y="3429000"/>
            <a:chExt cx="6353175" cy="1390410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1476419" y="4819410"/>
              <a:ext cx="635317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Rectangle 6"/>
            <p:cNvSpPr>
              <a:spLocks noChangeArrowheads="1"/>
            </p:cNvSpPr>
            <p:nvPr/>
          </p:nvSpPr>
          <p:spPr bwMode="auto">
            <a:xfrm>
              <a:off x="3386810" y="3711853"/>
              <a:ext cx="1108794" cy="110755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" name="Text Box 7"/>
            <p:cNvSpPr txBox="1">
              <a:spLocks noChangeArrowheads="1"/>
            </p:cNvSpPr>
            <p:nvPr/>
          </p:nvSpPr>
          <p:spPr bwMode="auto">
            <a:xfrm>
              <a:off x="2987812" y="3898543"/>
              <a:ext cx="398998" cy="522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solidFill>
                    <a:srgbClr val="0000FF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4106" name="Rectangle 9"/>
            <p:cNvSpPr>
              <a:spLocks noChangeArrowheads="1"/>
            </p:cNvSpPr>
            <p:nvPr/>
          </p:nvSpPr>
          <p:spPr bwMode="auto">
            <a:xfrm>
              <a:off x="4495845" y="3429000"/>
              <a:ext cx="1371600" cy="1371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5867445" y="3790950"/>
              <a:ext cx="393700" cy="519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solidFill>
                    <a:srgbClr val="FF0000"/>
                  </a:solidFill>
                  <a:latin typeface="Tahoma" pitchFamily="34" charset="0"/>
                </a:rPr>
                <a:t>B</a:t>
              </a:r>
            </a:p>
          </p:txBody>
        </p:sp>
      </p:grp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4495845" y="3924605"/>
            <a:ext cx="960438" cy="619125"/>
          </a:xfrm>
          <a:prstGeom prst="rightArrow">
            <a:avLst>
              <a:gd name="adj1" fmla="val 50000"/>
              <a:gd name="adj2" fmla="val 38782"/>
            </a:avLst>
          </a:prstGeom>
          <a:solidFill>
            <a:srgbClr val="0000FF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 flipH="1">
            <a:off x="3535407" y="3924605"/>
            <a:ext cx="960438" cy="619125"/>
          </a:xfrm>
          <a:prstGeom prst="rightArrow">
            <a:avLst>
              <a:gd name="adj1" fmla="val 50000"/>
              <a:gd name="adj2" fmla="val 3878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4491" y="6266656"/>
            <a:ext cx="353682" cy="476250"/>
          </a:xfrm>
        </p:spPr>
        <p:txBody>
          <a:bodyPr/>
          <a:lstStyle/>
          <a:p>
            <a:pPr>
              <a:defRPr/>
            </a:pPr>
            <a:fld id="{01668E9F-752E-408B-A085-E52B3815D96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047017" y="5200784"/>
            <a:ext cx="5080985" cy="619125"/>
            <a:chOff x="2047017" y="5200784"/>
            <a:chExt cx="5080985" cy="619125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2047017" y="5203279"/>
              <a:ext cx="4017278" cy="522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smtClean="0">
                  <a:solidFill>
                    <a:srgbClr val="0000FF"/>
                  </a:solidFill>
                  <a:latin typeface="Tahoma" pitchFamily="34" charset="0"/>
                </a:rPr>
                <a:t>Force that A exerts on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ahoma" pitchFamily="34" charset="0"/>
                </a:rPr>
                <a:t>B</a:t>
              </a:r>
              <a:endParaRPr lang="en-US" altLang="en-US" sz="2800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6167564" y="5200784"/>
              <a:ext cx="960438" cy="619125"/>
            </a:xfrm>
            <a:prstGeom prst="rightArrow">
              <a:avLst>
                <a:gd name="adj1" fmla="val 50000"/>
                <a:gd name="adj2" fmla="val 38782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047017" y="5922771"/>
            <a:ext cx="5080985" cy="645291"/>
            <a:chOff x="2047017" y="5922771"/>
            <a:chExt cx="5080985" cy="645291"/>
          </a:xfrm>
        </p:grpSpPr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2047017" y="5922771"/>
              <a:ext cx="4017278" cy="522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smtClean="0">
                  <a:solidFill>
                    <a:srgbClr val="FF0000"/>
                  </a:solidFill>
                  <a:latin typeface="Tahoma" pitchFamily="34" charset="0"/>
                </a:rPr>
                <a:t>Force that B exerts on </a:t>
              </a:r>
              <a:r>
                <a:rPr lang="en-US" altLang="en-US" sz="2800" dirty="0">
                  <a:solidFill>
                    <a:srgbClr val="0000FF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18" name="AutoShape 12"/>
            <p:cNvSpPr>
              <a:spLocks noChangeArrowheads="1"/>
            </p:cNvSpPr>
            <p:nvPr/>
          </p:nvSpPr>
          <p:spPr bwMode="auto">
            <a:xfrm flipH="1">
              <a:off x="6167564" y="5948937"/>
              <a:ext cx="960438" cy="619125"/>
            </a:xfrm>
            <a:prstGeom prst="rightArrow">
              <a:avLst>
                <a:gd name="adj1" fmla="val 50000"/>
                <a:gd name="adj2" fmla="val 38782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7" grpId="0" animBg="1"/>
      <p:bldP spid="4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47306" y="1435340"/>
            <a:ext cx="3703638" cy="447833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741871" y="0"/>
            <a:ext cx="7660257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Example: static equilibrium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94030" y="1203543"/>
            <a:ext cx="4882551" cy="545262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What keeps the box on the table?</a:t>
            </a:r>
          </a:p>
          <a:p>
            <a:pPr eaLnBrk="1" hangingPunct="1"/>
            <a:r>
              <a:rPr lang="en-US" altLang="en-US" sz="2800" dirty="0" smtClean="0"/>
              <a:t>The box exerts a force on the table due to its weight, and </a:t>
            </a:r>
            <a:r>
              <a:rPr lang="en-US" altLang="en-US" sz="2800" dirty="0" smtClean="0">
                <a:solidFill>
                  <a:srgbClr val="FF0000"/>
                </a:solidFill>
              </a:rPr>
              <a:t>as result of the 3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altLang="en-US" sz="2800" dirty="0" smtClean="0">
                <a:solidFill>
                  <a:srgbClr val="FF0000"/>
                </a:solidFill>
              </a:rPr>
              <a:t> law </a:t>
            </a:r>
            <a:r>
              <a:rPr lang="en-US" altLang="en-US" sz="2800" dirty="0" smtClean="0"/>
              <a:t>the table exerts an equal and opposite (upward) force on the box.</a:t>
            </a:r>
          </a:p>
          <a:p>
            <a:pPr eaLnBrk="1" hangingPunct="1"/>
            <a:r>
              <a:rPr lang="en-US" altLang="en-US" sz="2800" dirty="0" smtClean="0"/>
              <a:t>If the table was not strong enough to support the weight of the box, the box would crash through it.</a:t>
            </a:r>
          </a:p>
          <a:p>
            <a:pPr eaLnBrk="1" hangingPunct="1"/>
            <a:endParaRPr lang="en-US" altLang="en-US" sz="2800" dirty="0" smtClean="0"/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1054175" y="1576628"/>
            <a:ext cx="1938337" cy="4054475"/>
            <a:chOff x="722" y="1485"/>
            <a:chExt cx="1221" cy="2554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1152" y="3258"/>
              <a:ext cx="322" cy="781"/>
            </a:xfrm>
            <a:prstGeom prst="downArrow">
              <a:avLst>
                <a:gd name="adj1" fmla="val 50000"/>
                <a:gd name="adj2" fmla="val 60637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1200" y="1485"/>
              <a:ext cx="283" cy="800"/>
            </a:xfrm>
            <a:prstGeom prst="upArrow">
              <a:avLst>
                <a:gd name="adj1" fmla="val 50000"/>
                <a:gd name="adj2" fmla="val 70671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 flipV="1">
              <a:off x="722" y="2514"/>
              <a:ext cx="1221" cy="635"/>
            </a:xfrm>
            <a:custGeom>
              <a:avLst/>
              <a:gdLst>
                <a:gd name="T0" fmla="*/ 3 w 21600"/>
                <a:gd name="T1" fmla="*/ 0 h 21600"/>
                <a:gd name="T2" fmla="*/ 2 w 21600"/>
                <a:gd name="T3" fmla="*/ 1 h 21600"/>
                <a:gd name="T4" fmla="*/ 1 w 21600"/>
                <a:gd name="T5" fmla="*/ 0 h 21600"/>
                <a:gd name="T6" fmla="*/ 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90 h 21600"/>
                <a:gd name="T14" fmla="*/ 17107 w 21600"/>
                <a:gd name="T15" fmla="*/ 1711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732" y="3149"/>
              <a:ext cx="0" cy="56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1931" y="3158"/>
              <a:ext cx="0" cy="56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926" y="3156"/>
              <a:ext cx="0" cy="25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1725" y="3164"/>
              <a:ext cx="0" cy="25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AutoShape 13"/>
            <p:cNvSpPr>
              <a:spLocks noChangeArrowheads="1"/>
            </p:cNvSpPr>
            <p:nvPr/>
          </p:nvSpPr>
          <p:spPr bwMode="auto">
            <a:xfrm>
              <a:off x="1103" y="2330"/>
              <a:ext cx="478" cy="600"/>
            </a:xfrm>
            <a:prstGeom prst="cube">
              <a:avLst>
                <a:gd name="adj" fmla="val 25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0EBF0-4475-48D2-98FB-BFEDD021B42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6588" y="-7041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Example: The bouncing ball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37466" y="1037117"/>
            <a:ext cx="8838751" cy="52342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Why does the ball</a:t>
            </a:r>
            <a:br>
              <a:rPr lang="en-US" altLang="en-US" sz="2800" dirty="0" smtClean="0"/>
            </a:br>
            <a:r>
              <a:rPr lang="en-US" altLang="en-US" sz="2800" dirty="0" smtClean="0"/>
              <a:t>bounce?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When the ball hits the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ground it exerts a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downward force on it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By the 3</a:t>
            </a:r>
            <a:r>
              <a:rPr lang="en-US" altLang="en-US" sz="2800" baseline="30000" dirty="0" smtClean="0">
                <a:solidFill>
                  <a:srgbClr val="0000FF"/>
                </a:solidFill>
              </a:rPr>
              <a:t>rd</a:t>
            </a:r>
            <a:r>
              <a:rPr lang="en-US" altLang="en-US" sz="2800" dirty="0" smtClean="0">
                <a:solidFill>
                  <a:srgbClr val="0000FF"/>
                </a:solidFill>
              </a:rPr>
              <a:t> law, the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ground must exert an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equal and upward force</a:t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smtClean="0">
                <a:solidFill>
                  <a:srgbClr val="0000FF"/>
                </a:solidFill>
              </a:rPr>
              <a:t>on the ball</a:t>
            </a: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800" dirty="0" smtClean="0"/>
              <a:t>The ball bounces because of the upward force exerted </a:t>
            </a:r>
            <a:r>
              <a:rPr lang="en-US" altLang="en-US" sz="2800" dirty="0"/>
              <a:t>on it </a:t>
            </a:r>
            <a:r>
              <a:rPr lang="en-US" altLang="en-US" sz="2800" dirty="0" smtClean="0"/>
              <a:t>by the ground.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4720117" y="1499951"/>
            <a:ext cx="403225" cy="403225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812192" y="4073289"/>
            <a:ext cx="41529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4920142" y="1553926"/>
            <a:ext cx="3513137" cy="2338388"/>
          </a:xfrm>
          <a:custGeom>
            <a:avLst/>
            <a:gdLst>
              <a:gd name="T0" fmla="*/ 0 w 2213"/>
              <a:gd name="T1" fmla="*/ 2147483647 h 1473"/>
              <a:gd name="T2" fmla="*/ 2147483647 w 2213"/>
              <a:gd name="T3" fmla="*/ 0 h 1473"/>
              <a:gd name="T4" fmla="*/ 2147483647 w 2213"/>
              <a:gd name="T5" fmla="*/ 2147483647 h 1473"/>
              <a:gd name="T6" fmla="*/ 2147483647 w 2213"/>
              <a:gd name="T7" fmla="*/ 2147483647 h 1473"/>
              <a:gd name="T8" fmla="*/ 2147483647 w 2213"/>
              <a:gd name="T9" fmla="*/ 2147483647 h 1473"/>
              <a:gd name="T10" fmla="*/ 2147483647 w 2213"/>
              <a:gd name="T11" fmla="*/ 2147483647 h 1473"/>
              <a:gd name="T12" fmla="*/ 2147483647 w 2213"/>
              <a:gd name="T13" fmla="*/ 2147483647 h 1473"/>
              <a:gd name="T14" fmla="*/ 2147483647 w 2213"/>
              <a:gd name="T15" fmla="*/ 2147483647 h 1473"/>
              <a:gd name="T16" fmla="*/ 2147483647 w 2213"/>
              <a:gd name="T17" fmla="*/ 2147483647 h 1473"/>
              <a:gd name="T18" fmla="*/ 2147483647 w 2213"/>
              <a:gd name="T19" fmla="*/ 2147483647 h 1473"/>
              <a:gd name="T20" fmla="*/ 2147483647 w 2213"/>
              <a:gd name="T21" fmla="*/ 2147483647 h 1473"/>
              <a:gd name="T22" fmla="*/ 2147483647 w 2213"/>
              <a:gd name="T23" fmla="*/ 2147483647 h 1473"/>
              <a:gd name="T24" fmla="*/ 2147483647 w 2213"/>
              <a:gd name="T25" fmla="*/ 2147483647 h 1473"/>
              <a:gd name="T26" fmla="*/ 2147483647 w 2213"/>
              <a:gd name="T27" fmla="*/ 2147483647 h 1473"/>
              <a:gd name="T28" fmla="*/ 2147483647 w 2213"/>
              <a:gd name="T29" fmla="*/ 2147483647 h 1473"/>
              <a:gd name="T30" fmla="*/ 2147483647 w 2213"/>
              <a:gd name="T31" fmla="*/ 2147483647 h 1473"/>
              <a:gd name="T32" fmla="*/ 2147483647 w 2213"/>
              <a:gd name="T33" fmla="*/ 2147483647 h 1473"/>
              <a:gd name="T34" fmla="*/ 2147483647 w 2213"/>
              <a:gd name="T35" fmla="*/ 2147483647 h 1473"/>
              <a:gd name="T36" fmla="*/ 2147483647 w 2213"/>
              <a:gd name="T37" fmla="*/ 2147483647 h 1473"/>
              <a:gd name="T38" fmla="*/ 2147483647 w 2213"/>
              <a:gd name="T39" fmla="*/ 2147483647 h 1473"/>
              <a:gd name="T40" fmla="*/ 2147483647 w 2213"/>
              <a:gd name="T41" fmla="*/ 2147483647 h 1473"/>
              <a:gd name="T42" fmla="*/ 2147483647 w 2213"/>
              <a:gd name="T43" fmla="*/ 2147483647 h 1473"/>
              <a:gd name="T44" fmla="*/ 2147483647 w 2213"/>
              <a:gd name="T45" fmla="*/ 2147483647 h 1473"/>
              <a:gd name="T46" fmla="*/ 2147483647 w 2213"/>
              <a:gd name="T47" fmla="*/ 2147483647 h 1473"/>
              <a:gd name="T48" fmla="*/ 2147483647 w 2213"/>
              <a:gd name="T49" fmla="*/ 2147483647 h 14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13" h="1473">
                <a:moveTo>
                  <a:pt x="0" y="85"/>
                </a:moveTo>
                <a:cubicBezTo>
                  <a:pt x="72" y="42"/>
                  <a:pt x="145" y="0"/>
                  <a:pt x="218" y="0"/>
                </a:cubicBezTo>
                <a:cubicBezTo>
                  <a:pt x="291" y="0"/>
                  <a:pt x="361" y="22"/>
                  <a:pt x="436" y="85"/>
                </a:cubicBezTo>
                <a:cubicBezTo>
                  <a:pt x="511" y="148"/>
                  <a:pt x="597" y="244"/>
                  <a:pt x="667" y="376"/>
                </a:cubicBezTo>
                <a:cubicBezTo>
                  <a:pt x="737" y="508"/>
                  <a:pt x="814" y="702"/>
                  <a:pt x="855" y="879"/>
                </a:cubicBezTo>
                <a:cubicBezTo>
                  <a:pt x="896" y="1056"/>
                  <a:pt x="897" y="1401"/>
                  <a:pt x="915" y="1437"/>
                </a:cubicBezTo>
                <a:cubicBezTo>
                  <a:pt x="933" y="1473"/>
                  <a:pt x="938" y="1196"/>
                  <a:pt x="964" y="1097"/>
                </a:cubicBezTo>
                <a:cubicBezTo>
                  <a:pt x="990" y="998"/>
                  <a:pt x="1023" y="904"/>
                  <a:pt x="1073" y="843"/>
                </a:cubicBezTo>
                <a:cubicBezTo>
                  <a:pt x="1123" y="782"/>
                  <a:pt x="1209" y="736"/>
                  <a:pt x="1267" y="733"/>
                </a:cubicBezTo>
                <a:cubicBezTo>
                  <a:pt x="1325" y="730"/>
                  <a:pt x="1373" y="758"/>
                  <a:pt x="1419" y="824"/>
                </a:cubicBezTo>
                <a:cubicBezTo>
                  <a:pt x="1465" y="890"/>
                  <a:pt x="1515" y="1026"/>
                  <a:pt x="1540" y="1127"/>
                </a:cubicBezTo>
                <a:cubicBezTo>
                  <a:pt x="1565" y="1228"/>
                  <a:pt x="1560" y="1410"/>
                  <a:pt x="1570" y="1431"/>
                </a:cubicBezTo>
                <a:cubicBezTo>
                  <a:pt x="1580" y="1452"/>
                  <a:pt x="1575" y="1314"/>
                  <a:pt x="1601" y="1255"/>
                </a:cubicBezTo>
                <a:cubicBezTo>
                  <a:pt x="1627" y="1196"/>
                  <a:pt x="1685" y="1092"/>
                  <a:pt x="1728" y="1079"/>
                </a:cubicBezTo>
                <a:cubicBezTo>
                  <a:pt x="1771" y="1066"/>
                  <a:pt x="1830" y="1135"/>
                  <a:pt x="1861" y="1176"/>
                </a:cubicBezTo>
                <a:cubicBezTo>
                  <a:pt x="1892" y="1217"/>
                  <a:pt x="1906" y="1285"/>
                  <a:pt x="1916" y="1328"/>
                </a:cubicBezTo>
                <a:cubicBezTo>
                  <a:pt x="1926" y="1371"/>
                  <a:pt x="1916" y="1439"/>
                  <a:pt x="1922" y="1437"/>
                </a:cubicBezTo>
                <a:cubicBezTo>
                  <a:pt x="1928" y="1435"/>
                  <a:pt x="1943" y="1343"/>
                  <a:pt x="1952" y="1315"/>
                </a:cubicBezTo>
                <a:cubicBezTo>
                  <a:pt x="1961" y="1287"/>
                  <a:pt x="1965" y="1275"/>
                  <a:pt x="1976" y="1267"/>
                </a:cubicBezTo>
                <a:cubicBezTo>
                  <a:pt x="1987" y="1259"/>
                  <a:pt x="2004" y="1257"/>
                  <a:pt x="2019" y="1267"/>
                </a:cubicBezTo>
                <a:cubicBezTo>
                  <a:pt x="2034" y="1277"/>
                  <a:pt x="2055" y="1301"/>
                  <a:pt x="2067" y="1328"/>
                </a:cubicBezTo>
                <a:cubicBezTo>
                  <a:pt x="2079" y="1355"/>
                  <a:pt x="2082" y="1424"/>
                  <a:pt x="2092" y="1431"/>
                </a:cubicBezTo>
                <a:cubicBezTo>
                  <a:pt x="2102" y="1438"/>
                  <a:pt x="2113" y="1368"/>
                  <a:pt x="2128" y="1370"/>
                </a:cubicBezTo>
                <a:cubicBezTo>
                  <a:pt x="2143" y="1372"/>
                  <a:pt x="2169" y="1436"/>
                  <a:pt x="2183" y="1443"/>
                </a:cubicBezTo>
                <a:cubicBezTo>
                  <a:pt x="2197" y="1450"/>
                  <a:pt x="2205" y="1412"/>
                  <a:pt x="2213" y="1412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277454" y="4112004"/>
            <a:ext cx="2227712" cy="635178"/>
            <a:chOff x="6388579" y="3716474"/>
            <a:chExt cx="2227712" cy="635178"/>
          </a:xfrm>
        </p:grpSpPr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6388579" y="3735702"/>
              <a:ext cx="222250" cy="615950"/>
            </a:xfrm>
            <a:prstGeom prst="upArrow">
              <a:avLst>
                <a:gd name="adj1" fmla="val 50000"/>
                <a:gd name="adj2" fmla="val 69286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7417279" y="3716683"/>
              <a:ext cx="222250" cy="500063"/>
            </a:xfrm>
            <a:prstGeom prst="upArrow">
              <a:avLst>
                <a:gd name="adj1" fmla="val 50000"/>
                <a:gd name="adj2" fmla="val 56250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7959905" y="3716683"/>
              <a:ext cx="222250" cy="346075"/>
            </a:xfrm>
            <a:prstGeom prst="upArrow">
              <a:avLst>
                <a:gd name="adj1" fmla="val 50000"/>
                <a:gd name="adj2" fmla="val 38929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8243558" y="3716474"/>
              <a:ext cx="222250" cy="220663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>
              <a:off x="8394041" y="3735702"/>
              <a:ext cx="222250" cy="123825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16196" y="6486765"/>
            <a:ext cx="241540" cy="276345"/>
          </a:xfrm>
        </p:spPr>
        <p:txBody>
          <a:bodyPr/>
          <a:lstStyle/>
          <a:p>
            <a:pPr>
              <a:defRPr/>
            </a:pPr>
            <a:fld id="{7A40EBF0-4475-48D2-98FB-BFEDD021B42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flipV="1">
            <a:off x="6277454" y="3438111"/>
            <a:ext cx="2227712" cy="635178"/>
            <a:chOff x="6388579" y="3716474"/>
            <a:chExt cx="2227712" cy="635178"/>
          </a:xfrm>
          <a:solidFill>
            <a:srgbClr val="FF0000"/>
          </a:solidFill>
        </p:grpSpPr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>
              <a:off x="6388579" y="3735702"/>
              <a:ext cx="222250" cy="615950"/>
            </a:xfrm>
            <a:prstGeom prst="upArrow">
              <a:avLst>
                <a:gd name="adj1" fmla="val 50000"/>
                <a:gd name="adj2" fmla="val 69286"/>
              </a:avLst>
            </a:prstGeom>
            <a:grpFill/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AutoShape 8"/>
            <p:cNvSpPr>
              <a:spLocks noChangeArrowheads="1"/>
            </p:cNvSpPr>
            <p:nvPr/>
          </p:nvSpPr>
          <p:spPr bwMode="auto">
            <a:xfrm>
              <a:off x="7417279" y="3716683"/>
              <a:ext cx="222250" cy="500063"/>
            </a:xfrm>
            <a:prstGeom prst="upArrow">
              <a:avLst>
                <a:gd name="adj1" fmla="val 50000"/>
                <a:gd name="adj2" fmla="val 56250"/>
              </a:avLst>
            </a:prstGeom>
            <a:grpFill/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>
              <a:off x="7959905" y="3716683"/>
              <a:ext cx="222250" cy="346075"/>
            </a:xfrm>
            <a:prstGeom prst="upArrow">
              <a:avLst>
                <a:gd name="adj1" fmla="val 50000"/>
                <a:gd name="adj2" fmla="val 38929"/>
              </a:avLst>
            </a:prstGeom>
            <a:grpFill/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8243558" y="3716474"/>
              <a:ext cx="222250" cy="220663"/>
            </a:xfrm>
            <a:prstGeom prst="upArrow">
              <a:avLst>
                <a:gd name="adj1" fmla="val 50000"/>
                <a:gd name="adj2" fmla="val 25000"/>
              </a:avLst>
            </a:prstGeom>
            <a:grpFill/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>
              <a:off x="8394041" y="3735702"/>
              <a:ext cx="222250" cy="123825"/>
            </a:xfrm>
            <a:prstGeom prst="upArrow">
              <a:avLst>
                <a:gd name="adj1" fmla="val 50000"/>
                <a:gd name="adj2" fmla="val 25000"/>
              </a:avLst>
            </a:prstGeom>
            <a:grpFill/>
            <a:ln>
              <a:noFill/>
            </a:ln>
            <a:effectLst/>
            <a:extLst/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0301 C 0.00712 -0.01366 0.03333 -0.02431 0.04236 -0.02431 C 0.10017 -0.02431 0.15937 0.14259 0.15937 0.30949 C 0.15937 0.22523 0.18889 0.14259 0.21701 0.14259 C 0.24618 0.14259 0.2743 0.22662 0.2743 0.30949 C 0.2743 0.26782 0.28975 0.22523 0.30451 0.22523 C 0.31927 0.22523 0.3342 0.26667 0.3342 0.30949 C 0.3342 0.28796 0.34149 0.26782 0.34896 0.26782 C 0.35659 0.26782 0.36389 0.28912 0.36389 0.30949 C 0.36389 0.29861 0.36736 0.28796 0.37135 0.28796 C 0.37291 0.28796 0.37864 0.29861 0.37864 0.30949 C 0.37864 0.30393 0.38038 0.29861 0.38212 0.29861 C 0.38212 0.3 0.38628 0.30393 0.38628 0.30949 C 0.38628 0.30648 0.38628 0.30393 0.38819 0.30393 C 0.38819 0.30532 0.39028 0.30671 0.39028 0.30949 C 0.39028 0.30787 0.39028 0.30648 0.39028 0.30532 C 0.39218 0.30532 0.39218 0.30671 0.39218 0.3081 C 0.39375 0.3081 0.39375 0.30671 0.39375 0.30532 C 0.396 0.30532 0.396 0.30671 0.396 0.3081 " pathEditMode="relative" rAng="0" ptsTypes="fffffffffffffffffff">
                                      <p:cBhvr>
                                        <p:cTn id="6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2" y="1456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  <p:bldP spid="6148" grpId="0" animBg="1"/>
      <p:bldP spid="61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229600" cy="8826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You can move the earth!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67256" y="937463"/>
            <a:ext cx="8881853" cy="55926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Since the earth exerts a </a:t>
            </a:r>
            <a:r>
              <a:rPr lang="en-US" altLang="en-US" sz="2800" i="1" dirty="0" smtClean="0"/>
              <a:t>downward</a:t>
            </a:r>
            <a:r>
              <a:rPr lang="en-US" altLang="en-US" sz="2800" dirty="0" smtClean="0"/>
              <a:t> force</a:t>
            </a:r>
            <a:br>
              <a:rPr lang="en-US" altLang="en-US" sz="2800" dirty="0" smtClean="0"/>
            </a:br>
            <a:r>
              <a:rPr lang="en-US" altLang="en-US" sz="2800" dirty="0" smtClean="0"/>
              <a:t>on you, the 3</a:t>
            </a:r>
            <a:r>
              <a:rPr lang="en-US" altLang="en-US" sz="2800" baseline="30000" dirty="0" smtClean="0"/>
              <a:t>rd</a:t>
            </a:r>
            <a:r>
              <a:rPr lang="en-US" altLang="en-US" sz="2800" dirty="0" smtClean="0"/>
              <a:t> law says that you exert</a:t>
            </a:r>
            <a:br>
              <a:rPr lang="en-US" altLang="en-US" sz="2800" dirty="0" smtClean="0"/>
            </a:br>
            <a:r>
              <a:rPr lang="en-US" altLang="en-US" sz="2800" dirty="0" smtClean="0"/>
              <a:t>an</a:t>
            </a:r>
            <a:r>
              <a:rPr lang="en-US" altLang="en-US" sz="2800" dirty="0"/>
              <a:t> </a:t>
            </a:r>
            <a:r>
              <a:rPr lang="en-US" altLang="en-US" sz="2800" i="1" dirty="0" smtClean="0"/>
              <a:t>equal</a:t>
            </a:r>
            <a:r>
              <a:rPr lang="en-US" altLang="en-US" sz="2800" dirty="0" smtClean="0"/>
              <a:t>  </a:t>
            </a:r>
            <a:r>
              <a:rPr lang="en-US" altLang="en-US" sz="2800" i="1" dirty="0" smtClean="0"/>
              <a:t>upward force </a:t>
            </a:r>
            <a:r>
              <a:rPr lang="en-US" altLang="en-US" sz="2800" dirty="0" smtClean="0"/>
              <a:t>on the earth.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i="1" dirty="0" smtClean="0"/>
              <a:t>magnitude</a:t>
            </a:r>
            <a:r>
              <a:rPr lang="en-US" altLang="en-US" sz="2800" dirty="0" smtClean="0"/>
              <a:t> of the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forces are</a:t>
            </a:r>
            <a:br>
              <a:rPr lang="en-US" altLang="en-US" sz="2800" dirty="0" smtClean="0"/>
            </a:br>
            <a:r>
              <a:rPr lang="en-US" altLang="en-US" sz="2800" dirty="0" smtClean="0"/>
              <a:t>equal: </a:t>
            </a:r>
            <a:r>
              <a:rPr lang="en-US" altLang="en-US" sz="2800" dirty="0" smtClean="0">
                <a:sym typeface="Wingdings" panose="05000000000000000000" pitchFamily="2" charset="2"/>
              </a:rPr>
              <a:t></a:t>
            </a:r>
            <a:r>
              <a:rPr lang="en-US" altLang="en-US" sz="2800" dirty="0" smtClean="0"/>
              <a:t> 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F</a:t>
            </a:r>
            <a:r>
              <a:rPr lang="en-US" altLang="en-US" sz="2800" baseline="-25000" dirty="0" err="1" smtClean="0">
                <a:solidFill>
                  <a:srgbClr val="0000FF"/>
                </a:solidFill>
              </a:rPr>
              <a:t>Earth</a:t>
            </a:r>
            <a:r>
              <a:rPr lang="en-US" altLang="en-US" sz="2800" baseline="-25000" dirty="0" smtClean="0"/>
              <a:t> </a:t>
            </a:r>
            <a:r>
              <a:rPr lang="en-US" altLang="en-US" sz="2800" dirty="0"/>
              <a:t>=  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, </a:t>
            </a:r>
            <a:r>
              <a:rPr lang="en-US" altLang="en-US" sz="2800" i="1" dirty="0" smtClean="0"/>
              <a:t>but are the</a:t>
            </a:r>
            <a:r>
              <a:rPr lang="en-US" altLang="en-US" sz="2800" i="1" dirty="0"/>
              <a:t/>
            </a:r>
            <a:br>
              <a:rPr lang="en-US" altLang="en-US" sz="2800" i="1" dirty="0"/>
            </a:br>
            <a:r>
              <a:rPr lang="en-US" altLang="en-US" sz="2800" i="1" dirty="0" smtClean="0"/>
              <a:t>accelerations equal</a:t>
            </a:r>
            <a:r>
              <a:rPr lang="en-US" altLang="en-US" sz="2800" dirty="0" smtClean="0"/>
              <a:t>?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u="sng" dirty="0" smtClean="0"/>
              <a:t>NO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because the earth’s mass</a:t>
            </a:r>
            <a:br>
              <a:rPr lang="en-US" altLang="en-US" sz="2800" i="1" dirty="0" smtClean="0"/>
            </a:br>
            <a:r>
              <a:rPr lang="en-US" altLang="en-US" sz="2800" i="1" dirty="0" smtClean="0"/>
              <a:t>and your mass are not the same!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Accelerations are the result of the 2</a:t>
            </a:r>
            <a:r>
              <a:rPr lang="en-US" altLang="en-US" sz="2800" baseline="30000" dirty="0" smtClean="0"/>
              <a:t>nd</a:t>
            </a:r>
            <a:r>
              <a:rPr lang="en-US" altLang="en-US" sz="2800" dirty="0" smtClean="0"/>
              <a:t> law:</a:t>
            </a:r>
            <a:r>
              <a:rPr lang="en-US" altLang="en-US" sz="2800" dirty="0" smtClean="0">
                <a:solidFill>
                  <a:srgbClr val="0000FF"/>
                </a:solidFill>
              </a:rPr>
              <a:t/>
            </a:r>
            <a:br>
              <a:rPr lang="en-US" altLang="en-US" sz="2800" dirty="0" smtClean="0">
                <a:solidFill>
                  <a:srgbClr val="0000FF"/>
                </a:solidFill>
              </a:rPr>
            </a:br>
            <a:r>
              <a:rPr lang="en-US" altLang="en-US" sz="2800" dirty="0" err="1" smtClean="0">
                <a:solidFill>
                  <a:srgbClr val="0000FF"/>
                </a:solidFill>
              </a:rPr>
              <a:t>F</a:t>
            </a:r>
            <a:r>
              <a:rPr lang="en-US" altLang="en-US" sz="2800" baseline="-25000" dirty="0" err="1">
                <a:solidFill>
                  <a:srgbClr val="0000FF"/>
                </a:solidFill>
              </a:rPr>
              <a:t>E</a:t>
            </a:r>
            <a:r>
              <a:rPr lang="en-US" altLang="en-US" sz="2800" baseline="-25000" dirty="0" err="1" smtClean="0">
                <a:solidFill>
                  <a:srgbClr val="0000FF"/>
                </a:solidFill>
              </a:rPr>
              <a:t>arth</a:t>
            </a:r>
            <a:r>
              <a:rPr lang="en-US" altLang="en-US" sz="2800" baseline="-25000" dirty="0" smtClean="0"/>
              <a:t>  </a:t>
            </a:r>
            <a:r>
              <a:rPr lang="en-US" altLang="en-US" sz="2800" dirty="0">
                <a:solidFill>
                  <a:srgbClr val="0000FF"/>
                </a:solidFill>
              </a:rPr>
              <a:t>=</a:t>
            </a:r>
            <a:r>
              <a:rPr lang="en-US" altLang="en-US" sz="2800" dirty="0"/>
              <a:t> </a:t>
            </a:r>
            <a:r>
              <a:rPr lang="en-US" altLang="en-US" sz="2800" baseline="-25000" dirty="0"/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</a:t>
            </a:r>
            <a:r>
              <a:rPr lang="en-US" altLang="en-US" sz="2800" baseline="-25000" dirty="0" err="1">
                <a:solidFill>
                  <a:srgbClr val="0000FF"/>
                </a:solidFill>
              </a:rPr>
              <a:t>E</a:t>
            </a:r>
            <a:r>
              <a:rPr lang="en-US" altLang="en-US" sz="2800" dirty="0" err="1">
                <a:solidFill>
                  <a:srgbClr val="0000FF"/>
                </a:solidFill>
              </a:rPr>
              <a:t>a</a:t>
            </a:r>
            <a:r>
              <a:rPr lang="en-US" altLang="en-US" sz="2800" baseline="-25000" dirty="0" err="1">
                <a:solidFill>
                  <a:srgbClr val="0000FF"/>
                </a:solidFill>
              </a:rPr>
              <a:t>E</a:t>
            </a:r>
            <a:r>
              <a:rPr lang="en-US" altLang="en-US" sz="2800" baseline="-25000" dirty="0"/>
              <a:t> </a:t>
            </a:r>
            <a:r>
              <a:rPr lang="en-US" altLang="en-US" sz="2800" dirty="0" smtClean="0"/>
              <a:t>and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 </a:t>
            </a:r>
            <a:r>
              <a:rPr lang="en-US" altLang="en-US" sz="2800" dirty="0" smtClean="0">
                <a:solidFill>
                  <a:srgbClr val="FF0000"/>
                </a:solidFill>
              </a:rPr>
              <a:t>=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 </a:t>
            </a:r>
            <a:r>
              <a:rPr lang="en-US" altLang="en-US" sz="2800" dirty="0" err="1">
                <a:solidFill>
                  <a:srgbClr val="FF0000"/>
                </a:solidFill>
              </a:rPr>
              <a:t>m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a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800" baseline="-25000" dirty="0"/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</a:t>
            </a:r>
            <a:r>
              <a:rPr lang="en-US" altLang="en-US" sz="2800" baseline="-25000" dirty="0" err="1">
                <a:solidFill>
                  <a:srgbClr val="0000FF"/>
                </a:solidFill>
              </a:rPr>
              <a:t>E</a:t>
            </a:r>
            <a:r>
              <a:rPr lang="en-US" altLang="en-US" sz="2800" dirty="0" err="1">
                <a:solidFill>
                  <a:srgbClr val="0000FF"/>
                </a:solidFill>
              </a:rPr>
              <a:t>a</a:t>
            </a:r>
            <a:r>
              <a:rPr lang="en-US" altLang="en-US" sz="2800" baseline="-25000" dirty="0" err="1">
                <a:solidFill>
                  <a:srgbClr val="0000FF"/>
                </a:solidFill>
              </a:rPr>
              <a:t>E</a:t>
            </a:r>
            <a:r>
              <a:rPr lang="en-US" altLang="en-US" sz="2800" baseline="-25000" dirty="0"/>
              <a:t> </a:t>
            </a:r>
            <a:r>
              <a:rPr lang="en-US" altLang="en-US" sz="2800" dirty="0" smtClean="0"/>
              <a:t>= </a:t>
            </a:r>
            <a:r>
              <a:rPr lang="en-US" altLang="en-US" sz="2800" dirty="0" err="1">
                <a:solidFill>
                  <a:srgbClr val="FF0000"/>
                </a:solidFill>
              </a:rPr>
              <a:t>m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a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 </a:t>
            </a:r>
            <a:endParaRPr lang="en-US" alt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u="sng" dirty="0" smtClean="0"/>
              <a:t>Therefore</a:t>
            </a:r>
            <a:r>
              <a:rPr lang="en-US" altLang="en-US" sz="2800" dirty="0" smtClean="0"/>
              <a:t>: 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a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E</a:t>
            </a:r>
            <a:r>
              <a:rPr lang="en-US" altLang="en-US" sz="2800" dirty="0" smtClean="0">
                <a:solidFill>
                  <a:srgbClr val="FF0000"/>
                </a:solidFill>
              </a:rPr>
              <a:t> = (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m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dirty="0" smtClean="0">
                <a:solidFill>
                  <a:srgbClr val="FF0000"/>
                </a:solidFill>
              </a:rPr>
              <a:t> / M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E</a:t>
            </a:r>
            <a:r>
              <a:rPr lang="en-US" altLang="en-US" sz="2800" dirty="0" smtClean="0">
                <a:solidFill>
                  <a:srgbClr val="FF0000"/>
                </a:solidFill>
              </a:rPr>
              <a:t>)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a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 the Earth’s acceleration is much less than yours, since</a:t>
            </a:r>
            <a:br>
              <a:rPr lang="en-US" altLang="en-US" sz="2800" dirty="0" smtClean="0">
                <a:solidFill>
                  <a:srgbClr val="0000FF"/>
                </a:solidFill>
                <a:sym typeface="Wingdings" panose="05000000000000000000" pitchFamily="2" charset="2"/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(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m</a:t>
            </a:r>
            <a:r>
              <a:rPr lang="en-US" altLang="en-US" sz="2800" baseline="-25000" dirty="0" err="1" smtClean="0">
                <a:solidFill>
                  <a:srgbClr val="FF0000"/>
                </a:solidFill>
              </a:rPr>
              <a:t>you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/ M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E</a:t>
            </a:r>
            <a:r>
              <a:rPr lang="en-US" altLang="en-US" sz="2800" dirty="0">
                <a:solidFill>
                  <a:srgbClr val="FF0000"/>
                </a:solidFill>
              </a:rPr>
              <a:t>) </a:t>
            </a:r>
            <a:r>
              <a:rPr lang="en-US" altLang="en-US" sz="2800" dirty="0" smtClean="0">
                <a:solidFill>
                  <a:srgbClr val="FF0000"/>
                </a:solidFill>
              </a:rPr>
              <a:t>is a very small number.</a:t>
            </a: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rgbClr val="0000FF"/>
                </a:solidFill>
              </a:rPr>
              <a:t>          </a:t>
            </a:r>
            <a:endParaRPr lang="en-US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8C462-C217-4AEE-AB73-93F98AB9192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6626" name="Picture 2" descr="C:\Documents and Settings\Bob\Local Settings\Temporary Internet Files\Content.IE5\ZHE3CHV7\MC90043153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628" y="2286455"/>
            <a:ext cx="1993766" cy="199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6" name="Group 2"/>
          <p:cNvGrpSpPr>
            <a:grpSpLocks/>
          </p:cNvGrpSpPr>
          <p:nvPr/>
        </p:nvGrpSpPr>
        <p:grpSpPr bwMode="auto">
          <a:xfrm>
            <a:off x="7440536" y="1188585"/>
            <a:ext cx="869950" cy="1363662"/>
            <a:chOff x="1325563" y="1593777"/>
            <a:chExt cx="869851" cy="1363662"/>
          </a:xfrm>
        </p:grpSpPr>
        <p:pic>
          <p:nvPicPr>
            <p:cNvPr id="3" name="Picture 22" descr="C:\Documents and Settings\Bob\Local Settings\Temporary Internet Files\Content.IE5\ZHE3CHV7\MC900383642[1].wmf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45"/>
            <a:stretch/>
          </p:blipFill>
          <p:spPr bwMode="auto">
            <a:xfrm>
              <a:off x="1325563" y="1593777"/>
              <a:ext cx="822414" cy="1363662"/>
            </a:xfrm>
            <a:prstGeom prst="snip2SameRect">
              <a:avLst>
                <a:gd name="adj1" fmla="val 22318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2117636" y="2092252"/>
              <a:ext cx="77778" cy="7778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8480" y="935967"/>
            <a:ext cx="6147039" cy="4757467"/>
          </a:xfrm>
        </p:spPr>
        <p:txBody>
          <a:bodyPr/>
          <a:lstStyle/>
          <a:p>
            <a:r>
              <a:rPr lang="en-US" dirty="0" smtClean="0"/>
              <a:t>Newton’s 3</a:t>
            </a:r>
            <a:r>
              <a:rPr lang="en-US" baseline="30000" dirty="0" smtClean="0"/>
              <a:t>rd</a:t>
            </a:r>
            <a:r>
              <a:rPr lang="en-US" dirty="0" smtClean="0"/>
              <a:t> Law plays an important role in everyday life, whether we realize it or not.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will demonstrate this in the next few examples.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8C462-C217-4AEE-AB73-93F98AB919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3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9011"/>
            <a:ext cx="8229600" cy="974785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The donkey and 3</a:t>
            </a:r>
            <a:r>
              <a:rPr lang="en-US" altLang="en-US" u="sng" baseline="30000" dirty="0" smtClean="0">
                <a:solidFill>
                  <a:schemeClr val="tx1"/>
                </a:solidFill>
              </a:rPr>
              <a:t>rd</a:t>
            </a:r>
            <a:r>
              <a:rPr lang="en-US" altLang="en-US" u="sng" dirty="0" smtClean="0">
                <a:solidFill>
                  <a:schemeClr val="tx1"/>
                </a:solidFill>
              </a:rPr>
              <a:t> law </a:t>
            </a:r>
            <a:r>
              <a:rPr lang="en-US" altLang="en-US" i="1" u="sng" dirty="0" smtClean="0">
                <a:solidFill>
                  <a:schemeClr val="tx1"/>
                </a:solidFill>
              </a:rPr>
              <a:t>paradox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9396" y="1026544"/>
            <a:ext cx="8893834" cy="564167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man tries to make a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donkey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pull a cart but</a:t>
            </a:r>
            <a:br>
              <a:rPr lang="en-US" altLang="en-US" sz="2800" dirty="0" smtClean="0"/>
            </a:br>
            <a:r>
              <a:rPr lang="en-US" altLang="en-US" sz="2800" dirty="0" smtClean="0"/>
              <a:t>the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donkey argues: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Why should I even try?</a:t>
            </a:r>
          </a:p>
          <a:p>
            <a:pPr eaLnBrk="1" hangingPunct="1"/>
            <a:r>
              <a:rPr lang="en-US" altLang="en-US" sz="2800" dirty="0" smtClean="0"/>
              <a:t>No matter how hard I pull on the cart,  the cart pulls back on me with an equal force, so I can never move it.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What is the fallacy in the donkey’s argument?</a:t>
            </a:r>
          </a:p>
          <a:p>
            <a:pPr eaLnBrk="1" hangingPunct="1"/>
            <a:r>
              <a:rPr lang="en-US" altLang="en-US" sz="2800" dirty="0" smtClean="0"/>
              <a:t>The donkey forgot that </a:t>
            </a:r>
            <a:r>
              <a:rPr lang="en-US" altLang="en-US" sz="2800" dirty="0" smtClean="0">
                <a:solidFill>
                  <a:srgbClr val="FF0000"/>
                </a:solidFill>
              </a:rPr>
              <a:t>action/reaction forces always act on different objects. </a:t>
            </a:r>
            <a:r>
              <a:rPr lang="en-US" altLang="en-US" sz="2800" dirty="0" smtClean="0"/>
              <a:t>As far as the cart is concerned, if the force the donkey exerts on it is large enough, it will move. The reaction force on him is irrelevant.</a:t>
            </a:r>
          </a:p>
        </p:txBody>
      </p:sp>
      <p:pic>
        <p:nvPicPr>
          <p:cNvPr id="8196" name="Picture 4" descr="MCBS00642_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6047" y="861174"/>
            <a:ext cx="3577236" cy="1875794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80D30F-07E7-4A41-A410-236E9F6E5DE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364"/>
            <a:ext cx="8229600" cy="769158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Friction is essential to movement</a:t>
            </a:r>
          </a:p>
        </p:txBody>
      </p:sp>
      <p:pic>
        <p:nvPicPr>
          <p:cNvPr id="19462" name="Picture 6" descr="j021295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264" y="1366208"/>
            <a:ext cx="2700096" cy="1528014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42595" y="3602157"/>
            <a:ext cx="7832785" cy="2721005"/>
          </a:xfrm>
        </p:spPr>
        <p:txBody>
          <a:bodyPr/>
          <a:lstStyle/>
          <a:p>
            <a:r>
              <a:rPr lang="en-US" altLang="en-US" dirty="0" smtClean="0"/>
              <a:t>The tires </a:t>
            </a:r>
            <a:r>
              <a:rPr lang="en-US" altLang="en-US" dirty="0" smtClean="0">
                <a:solidFill>
                  <a:srgbClr val="FF0000"/>
                </a:solidFill>
              </a:rPr>
              <a:t>push back on the road</a:t>
            </a:r>
            <a:r>
              <a:rPr lang="en-US" altLang="en-US" dirty="0" smtClean="0"/>
              <a:t> and              the </a:t>
            </a:r>
            <a:r>
              <a:rPr lang="en-US" altLang="en-US" dirty="0" smtClean="0">
                <a:solidFill>
                  <a:srgbClr val="0000FF"/>
                </a:solidFill>
              </a:rPr>
              <a:t>road pushes the tires forward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If the road is slippery, the friction force between the tires and road is reduced, and the car does not move.</a:t>
            </a:r>
            <a:r>
              <a:rPr lang="en-US" altLang="en-US" dirty="0" smtClean="0">
                <a:solidFill>
                  <a:srgbClr val="FFFF00"/>
                </a:solidFill>
              </a:rPr>
              <a:t>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069AA4-F795-4438-BED6-720DA2BD713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5655186" y="2908510"/>
            <a:ext cx="3194050" cy="334963"/>
            <a:chOff x="3105" y="2428"/>
            <a:chExt cx="2012" cy="211"/>
          </a:xfrm>
        </p:grpSpPr>
        <p:sp>
          <p:nvSpPr>
            <p:cNvPr id="9223" name="AutoShape 4"/>
            <p:cNvSpPr>
              <a:spLocks noChangeArrowheads="1"/>
            </p:cNvSpPr>
            <p:nvPr/>
          </p:nvSpPr>
          <p:spPr bwMode="auto">
            <a:xfrm flipH="1">
              <a:off x="3105" y="2437"/>
              <a:ext cx="471" cy="202"/>
            </a:xfrm>
            <a:prstGeom prst="rightArrow">
              <a:avLst>
                <a:gd name="adj1" fmla="val 50000"/>
                <a:gd name="adj2" fmla="val 58292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4" name="AutoShape 5"/>
            <p:cNvSpPr>
              <a:spLocks noChangeArrowheads="1"/>
            </p:cNvSpPr>
            <p:nvPr/>
          </p:nvSpPr>
          <p:spPr bwMode="auto">
            <a:xfrm>
              <a:off x="3584" y="2437"/>
              <a:ext cx="471" cy="202"/>
            </a:xfrm>
            <a:prstGeom prst="rightArrow">
              <a:avLst>
                <a:gd name="adj1" fmla="val 50000"/>
                <a:gd name="adj2" fmla="val 58292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  <p:sp>
          <p:nvSpPr>
            <p:cNvPr id="9225" name="AutoShape 7"/>
            <p:cNvSpPr>
              <a:spLocks noChangeArrowheads="1"/>
            </p:cNvSpPr>
            <p:nvPr/>
          </p:nvSpPr>
          <p:spPr bwMode="auto">
            <a:xfrm flipH="1">
              <a:off x="4167" y="2428"/>
              <a:ext cx="471" cy="202"/>
            </a:xfrm>
            <a:prstGeom prst="rightArrow">
              <a:avLst>
                <a:gd name="adj1" fmla="val 50000"/>
                <a:gd name="adj2" fmla="val 58292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6" name="AutoShape 8"/>
            <p:cNvSpPr>
              <a:spLocks noChangeArrowheads="1"/>
            </p:cNvSpPr>
            <p:nvPr/>
          </p:nvSpPr>
          <p:spPr bwMode="auto">
            <a:xfrm>
              <a:off x="4646" y="2435"/>
              <a:ext cx="471" cy="202"/>
            </a:xfrm>
            <a:prstGeom prst="rightArrow">
              <a:avLst>
                <a:gd name="adj1" fmla="val 50000"/>
                <a:gd name="adj2" fmla="val 58292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FF"/>
                </a:solidFill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 flipH="1">
            <a:off x="1" y="2894222"/>
            <a:ext cx="914399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89 0.00162 L -0.68159 -0.0037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44" y="-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54 0.00116 L -0.69011 -0.0034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7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1301</Words>
  <Application>Microsoft Office PowerPoint</Application>
  <PresentationFormat>On-screen Show (4:3)</PresentationFormat>
  <Paragraphs>154</Paragraphs>
  <Slides>21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Symbol</vt:lpstr>
      <vt:lpstr>SymbolPS</vt:lpstr>
      <vt:lpstr>Tahoma</vt:lpstr>
      <vt:lpstr>Wingdings</vt:lpstr>
      <vt:lpstr>Default Design</vt:lpstr>
      <vt:lpstr>Equation</vt:lpstr>
      <vt:lpstr>Review: Newton’s 1st &amp; 2nd Laws</vt:lpstr>
      <vt:lpstr>L-7 Newton’s third law and conservation of momentum  </vt:lpstr>
      <vt:lpstr>Newton’s 3rd Law</vt:lpstr>
      <vt:lpstr>Example: static equilibrium</vt:lpstr>
      <vt:lpstr>Example: The bouncing ball</vt:lpstr>
      <vt:lpstr>You can move the earth!</vt:lpstr>
      <vt:lpstr>PowerPoint Presentation</vt:lpstr>
      <vt:lpstr>The donkey and 3rd law paradox</vt:lpstr>
      <vt:lpstr>Friction is essential to movement</vt:lpstr>
      <vt:lpstr>We could not walk without friction</vt:lpstr>
      <vt:lpstr>Ball that bounces        Non-bouncing ball</vt:lpstr>
      <vt:lpstr>Bouncing and Non-bouncing balls</vt:lpstr>
      <vt:lpstr>Knock the block over</vt:lpstr>
      <vt:lpstr>How do stunt actors survive falls?</vt:lpstr>
      <vt:lpstr> But why does the beaker break?</vt:lpstr>
      <vt:lpstr>Continued from previous slide</vt:lpstr>
      <vt:lpstr>Stunt actors and air bags</vt:lpstr>
      <vt:lpstr>Momentum</vt:lpstr>
      <vt:lpstr>Physics definition of momentum (p)</vt:lpstr>
      <vt:lpstr>Conservation of momentum in collisions</vt:lpstr>
      <vt:lpstr>Example of momentum conservation in a collision of two identical objects, one (B) initially at rest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162</cp:revision>
  <cp:lastPrinted>2014-08-25T19:35:37Z</cp:lastPrinted>
  <dcterms:created xsi:type="dcterms:W3CDTF">2004-09-03T17:58:39Z</dcterms:created>
  <dcterms:modified xsi:type="dcterms:W3CDTF">2014-08-25T19:40:12Z</dcterms:modified>
</cp:coreProperties>
</file>