
<file path=[Content_Types].xml><?xml version="1.0" encoding="utf-8"?>
<Types xmlns="http://schemas.openxmlformats.org/package/2006/content-types">
  <Default Extension="mpeg" ContentType="video/mpe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8" r:id="rId2"/>
    <p:sldId id="340" r:id="rId3"/>
    <p:sldId id="341" r:id="rId4"/>
    <p:sldId id="342" r:id="rId5"/>
    <p:sldId id="345" r:id="rId6"/>
    <p:sldId id="348" r:id="rId7"/>
    <p:sldId id="347" r:id="rId8"/>
    <p:sldId id="349" r:id="rId9"/>
    <p:sldId id="331" r:id="rId10"/>
    <p:sldId id="332" r:id="rId11"/>
    <p:sldId id="281" r:id="rId12"/>
    <p:sldId id="339" r:id="rId13"/>
    <p:sldId id="284" r:id="rId14"/>
    <p:sldId id="343" r:id="rId15"/>
    <p:sldId id="285" r:id="rId16"/>
    <p:sldId id="286" r:id="rId17"/>
    <p:sldId id="287" r:id="rId18"/>
    <p:sldId id="320" r:id="rId19"/>
    <p:sldId id="321" r:id="rId20"/>
    <p:sldId id="322" r:id="rId21"/>
    <p:sldId id="323" r:id="rId22"/>
    <p:sldId id="324" r:id="rId23"/>
    <p:sldId id="337" r:id="rId24"/>
    <p:sldId id="346" r:id="rId25"/>
  </p:sldIdLst>
  <p:sldSz cx="9144000" cy="6858000" type="screen4x3"/>
  <p:notesSz cx="7315200" cy="9601200"/>
  <p:embeddedFontLst>
    <p:embeddedFont>
      <p:font typeface="Tahoma" panose="020B0604030504040204" pitchFamily="34" charset="0"/>
      <p:regular r:id="rId28"/>
      <p:bold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FF0000"/>
    <a:srgbClr val="0066FF"/>
    <a:srgbClr val="3366FF"/>
    <a:srgbClr val="33CC33"/>
    <a:srgbClr val="0000FF"/>
    <a:srgbClr val="996633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6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158" y="102"/>
      </p:cViewPr>
      <p:guideLst>
        <p:guide orient="horz" pos="216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8C98F7E5-1113-42C6-928D-324A638D8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1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A03BFA-95E8-4D2B-9A23-F338C2574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54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A377A8-11F0-4699-86F1-B314CB34FE4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0964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99FCEF-0AF0-41BC-A88C-BCF69F893E44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4012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BC9D30-C795-43A6-BCAB-A82A9FA843AD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6175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8E39B3-7D42-4D23-B279-23901FCD9EB9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0313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1AE740-238C-4A66-8A84-0BF8426210CE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657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9C9542-2098-4ECC-B62E-1448CC4F1C5A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787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70167D-C1F4-408E-A4F4-D881AD7ED845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5243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9FBEDD-2FCA-4116-8EE2-2D7744073EBB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5318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DD28E7-FB22-4D78-9BE6-F6DA2645599F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3682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9592BC-D169-475F-900B-64B15367BD04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2832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1AA4EC-8A85-4F3E-AF36-DD6B6ADFC5BA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467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665036-ED5E-4309-963B-56D59348A7A2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2462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1F6CA0-6EAE-454D-AAC3-A7848326B8C6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118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1FEB36-6D5D-4193-B655-F9281F46856F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410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EEA2E8-89F1-476D-8200-EA62BDE12ABC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5279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812F11-64D1-40C8-9EE9-83AA1B40373E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614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948898-A0A7-4FE1-A355-C33C947FF89E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8470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98471-53E0-42C2-96DA-A3CCACC141F7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4449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F48F30-FAF5-4C92-9806-C2242C638687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2921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1F946E-42F0-4D60-B90F-588DE4BD0161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850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DE67B-DDAE-4B63-AD92-3BB2C6B42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9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59CB-BA4A-45D6-B8C9-831281B4A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7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6ACC-7B4D-4AF4-9119-B9D91EFDD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29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4E090-89E6-4B63-B151-A499C7D1B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11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97985-2ED2-4136-A5EE-58F40EA70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16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8E1D5-8109-4310-8229-92093357D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5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C1B92-3302-4453-AA9C-14EAEF062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3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364FD-0187-4583-8873-CC1289D63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342A-F135-447D-976E-1F0DEED3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CDCC0-4A6E-4EB8-B302-2DDC82818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6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736B9-7DA0-4A70-AC46-4DF0F6510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9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EE000-ABBD-4752-A0DE-87960F6E2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3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67A9B-F979-4E4C-95D8-696570A6D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6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FFB36-E49A-4A35-BB76-43D9F5C1C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4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1AF2F-427D-4CCB-82BC-3CE7BE091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948F6B-91D9-4D0F-9972-D4ACA365D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eg"/><Relationship Id="rId1" Type="http://schemas.microsoft.com/office/2007/relationships/media" Target="../media/media1.m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4168"/>
          </a:xfrm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  <a:latin typeface="Verdana" pitchFamily="34" charset="0"/>
              </a:rPr>
              <a:t>L-8 (M-7)</a:t>
            </a:r>
            <a:br>
              <a:rPr lang="en-US" altLang="en-US" sz="36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en-US" altLang="en-US" sz="3600" dirty="0" smtClean="0">
                <a:solidFill>
                  <a:schemeClr val="tx1"/>
                </a:solidFill>
                <a:latin typeface="Verdana" pitchFamily="34" charset="0"/>
              </a:rPr>
              <a:t>I</a:t>
            </a:r>
            <a:r>
              <a:rPr lang="en-US" altLang="en-US" sz="3600" dirty="0" smtClean="0">
                <a:solidFill>
                  <a:schemeClr val="tx1"/>
                </a:solidFill>
                <a:latin typeface="Verdana" pitchFamily="34" charset="0"/>
              </a:rPr>
              <a:t>. </a:t>
            </a:r>
            <a:r>
              <a:rPr lang="en-US" altLang="en-US" sz="3600" dirty="0" smtClean="0">
                <a:solidFill>
                  <a:schemeClr val="tx1"/>
                </a:solidFill>
                <a:latin typeface="Verdana" pitchFamily="34" charset="0"/>
              </a:rPr>
              <a:t>Collisions</a:t>
            </a:r>
            <a:r>
              <a:rPr lang="en-US" altLang="en-US" sz="36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altLang="en-US" sz="3600" dirty="0" smtClean="0">
                <a:solidFill>
                  <a:schemeClr val="tx1"/>
                </a:solidFill>
                <a:latin typeface="Verdana" pitchFamily="34" charset="0"/>
              </a:rPr>
              <a:t>   II</a:t>
            </a:r>
            <a:r>
              <a:rPr lang="en-US" altLang="en-US" sz="3600" dirty="0" smtClean="0">
                <a:solidFill>
                  <a:schemeClr val="tx1"/>
                </a:solidFill>
                <a:latin typeface="Verdana" pitchFamily="34" charset="0"/>
              </a:rPr>
              <a:t>. Work and Energy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918" y="1511173"/>
            <a:ext cx="8339138" cy="4816475"/>
          </a:xfrm>
        </p:spPr>
        <p:txBody>
          <a:bodyPr/>
          <a:lstStyle/>
          <a:p>
            <a:pPr eaLnBrk="1" hangingPunct="1"/>
            <a:r>
              <a:rPr lang="en-US" altLang="en-US" sz="2400" u="sng" dirty="0" smtClean="0">
                <a:latin typeface="Verdana" pitchFamily="34" charset="0"/>
              </a:rPr>
              <a:t>Momentum:</a:t>
            </a:r>
            <a:r>
              <a:rPr lang="en-US" altLang="en-US" sz="2400" dirty="0" smtClean="0">
                <a:latin typeface="Verdana" pitchFamily="34" charset="0"/>
              </a:rPr>
              <a:t> an object of mass m, moving with velocity v has a momentum p = m v.</a:t>
            </a:r>
          </a:p>
          <a:p>
            <a:pPr eaLnBrk="1" hangingPunct="1"/>
            <a:r>
              <a:rPr lang="en-US" altLang="en-US" sz="2400" dirty="0" smtClean="0">
                <a:latin typeface="Verdana" pitchFamily="34" charset="0"/>
              </a:rPr>
              <a:t>Momentum is an important and useful concept that is used to analyze collisions </a:t>
            </a:r>
          </a:p>
          <a:p>
            <a:pPr lvl="1" eaLnBrk="1" hangingPunct="1"/>
            <a:r>
              <a:rPr lang="en-US" altLang="en-US" sz="2400" dirty="0" smtClean="0">
                <a:latin typeface="Verdana" pitchFamily="34" charset="0"/>
              </a:rPr>
              <a:t>The colliding objects exert strong forces on each other over relatively short time intervals </a:t>
            </a:r>
          </a:p>
          <a:p>
            <a:pPr lvl="1" eaLnBrk="1" hangingPunct="1"/>
            <a:r>
              <a:rPr lang="en-US" altLang="en-US" sz="2400" dirty="0" smtClean="0">
                <a:latin typeface="Verdana" pitchFamily="34" charset="0"/>
              </a:rPr>
              <a:t>Details of the forces are usually not known, but the forces acting on the objects are equal in magnitude and opposite in direction (3</a:t>
            </a:r>
            <a:r>
              <a:rPr lang="en-US" altLang="en-US" sz="2400" baseline="30000" dirty="0" smtClean="0">
                <a:latin typeface="Verdana" pitchFamily="34" charset="0"/>
              </a:rPr>
              <a:t>rd</a:t>
            </a:r>
            <a:r>
              <a:rPr lang="en-US" altLang="en-US" sz="2400" dirty="0" smtClean="0">
                <a:latin typeface="Verdana" pitchFamily="34" charset="0"/>
              </a:rPr>
              <a:t> law)</a:t>
            </a:r>
          </a:p>
          <a:p>
            <a:pPr lvl="1" eaLnBrk="1" hangingPunct="1"/>
            <a:r>
              <a:rPr lang="en-US" altLang="en-US" sz="2400" dirty="0" smtClean="0">
                <a:latin typeface="Verdana" pitchFamily="34" charset="0"/>
              </a:rPr>
              <a:t>The law of conservation of momentum</a:t>
            </a:r>
            <a:r>
              <a:rPr lang="en-US" altLang="en-US" sz="2400" dirty="0">
                <a:latin typeface="Verdana" pitchFamily="34" charset="0"/>
              </a:rPr>
              <a:t> </a:t>
            </a:r>
            <a:r>
              <a:rPr lang="en-US" altLang="en-US" sz="2400" dirty="0" smtClean="0">
                <a:latin typeface="Verdana" pitchFamily="34" charset="0"/>
              </a:rPr>
              <a:t>which follows from Newton’s 2</a:t>
            </a:r>
            <a:r>
              <a:rPr lang="en-US" altLang="en-US" sz="2400" baseline="30000" dirty="0" smtClean="0">
                <a:latin typeface="Verdana" pitchFamily="34" charset="0"/>
              </a:rPr>
              <a:t>nd</a:t>
            </a:r>
            <a:r>
              <a:rPr lang="en-US" altLang="en-US" sz="2400" dirty="0" smtClean="0">
                <a:latin typeface="Verdana" pitchFamily="34" charset="0"/>
              </a:rPr>
              <a:t> and 3</a:t>
            </a:r>
            <a:r>
              <a:rPr lang="en-US" altLang="en-US" sz="2400" baseline="30000" dirty="0" smtClean="0">
                <a:latin typeface="Verdana" pitchFamily="34" charset="0"/>
              </a:rPr>
              <a:t>rd</a:t>
            </a:r>
            <a:r>
              <a:rPr lang="en-US" altLang="en-US" sz="2400" dirty="0" smtClean="0">
                <a:latin typeface="Verdana" pitchFamily="34" charset="0"/>
              </a:rPr>
              <a:t> laws, allows us to predict what happens in collisions</a:t>
            </a:r>
          </a:p>
        </p:txBody>
      </p:sp>
      <p:sp>
        <p:nvSpPr>
          <p:cNvPr id="20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1F2D50-2A85-422B-94ED-EE3654D4D99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278384"/>
            <a:ext cx="9144000" cy="0"/>
          </a:xfrm>
          <a:prstGeom prst="line">
            <a:avLst/>
          </a:prstGeom>
          <a:ln w="28575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97012"/>
          </a:xfrm>
        </p:spPr>
        <p:txBody>
          <a:bodyPr/>
          <a:lstStyle/>
          <a:p>
            <a:pPr eaLnBrk="1" hangingPunct="1"/>
            <a:r>
              <a:rPr lang="en-US" altLang="en-US" sz="3200" u="sng" dirty="0" smtClean="0">
                <a:cs typeface="Times New Roman" pitchFamily="18" charset="0"/>
              </a:rPr>
              <a:t>Completely </a:t>
            </a:r>
            <a:r>
              <a:rPr lang="en-US" altLang="en-US" sz="3200" i="1" u="sng" dirty="0" smtClean="0">
                <a:cs typeface="Times New Roman" pitchFamily="18" charset="0"/>
              </a:rPr>
              <a:t>i</a:t>
            </a:r>
            <a:r>
              <a:rPr lang="en-US" altLang="en-US" sz="3200" b="1" i="1" u="sng" dirty="0" smtClean="0">
                <a:cs typeface="Times New Roman" pitchFamily="18" charset="0"/>
              </a:rPr>
              <a:t>nelastic </a:t>
            </a:r>
            <a:r>
              <a:rPr lang="en-US" altLang="en-US" sz="3200" u="sng" dirty="0" smtClean="0">
                <a:cs typeface="Times New Roman" pitchFamily="18" charset="0"/>
              </a:rPr>
              <a:t>collision: objects </a:t>
            </a:r>
            <a:r>
              <a:rPr lang="en-US" altLang="en-US" sz="3200" i="1" u="sng" dirty="0" smtClean="0">
                <a:cs typeface="Times New Roman" pitchFamily="18" charset="0"/>
              </a:rPr>
              <a:t>stick</a:t>
            </a:r>
            <a:r>
              <a:rPr lang="en-US" altLang="en-US" sz="3200" u="sng" dirty="0" smtClean="0">
                <a:cs typeface="Times New Roman" pitchFamily="18" charset="0"/>
              </a:rPr>
              <a:t> together </a:t>
            </a:r>
            <a:r>
              <a:rPr lang="en-US" altLang="en-US" sz="3200" u="sng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3200" u="sng" dirty="0" smtClean="0">
                <a:cs typeface="Times New Roman" pitchFamily="18" charset="0"/>
              </a:rPr>
              <a:t> momentum is conserved but</a:t>
            </a:r>
            <a:br>
              <a:rPr lang="en-US" altLang="en-US" sz="3200" u="sng" dirty="0" smtClean="0">
                <a:cs typeface="Times New Roman" pitchFamily="18" charset="0"/>
              </a:rPr>
            </a:br>
            <a:r>
              <a:rPr lang="en-US" altLang="en-US" sz="3200" u="sng" dirty="0" smtClean="0">
                <a:cs typeface="Times New Roman" pitchFamily="18" charset="0"/>
              </a:rPr>
              <a:t>KE is not conserved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76212" y="2487487"/>
            <a:ext cx="639763" cy="63976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95263" y="2547811"/>
            <a:ext cx="481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095626" y="2494091"/>
            <a:ext cx="639762" cy="6397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3148013" y="2611566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1" y="3131948"/>
            <a:ext cx="42885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AutoShape 9"/>
          <p:cNvSpPr>
            <a:spLocks noChangeArrowheads="1"/>
          </p:cNvSpPr>
          <p:nvPr/>
        </p:nvSpPr>
        <p:spPr bwMode="auto">
          <a:xfrm>
            <a:off x="815975" y="2644617"/>
            <a:ext cx="463550" cy="334962"/>
          </a:xfrm>
          <a:prstGeom prst="rightArrow">
            <a:avLst>
              <a:gd name="adj1" fmla="val 50000"/>
              <a:gd name="adj2" fmla="val 34597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1264444" y="2552541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v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218281" y="1841944"/>
            <a:ext cx="16802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smtClean="0"/>
              <a:t>BEFORE</a:t>
            </a:r>
            <a:endParaRPr lang="en-US" altLang="en-US" sz="2800" b="1" i="1" dirty="0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6146800" y="2487486"/>
            <a:ext cx="639763" cy="63976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6229350" y="2547811"/>
            <a:ext cx="481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6786563" y="2492217"/>
            <a:ext cx="639762" cy="6397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6876257" y="2552542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97296" name="Line 16"/>
          <p:cNvSpPr>
            <a:spLocks noChangeShapeType="1"/>
          </p:cNvSpPr>
          <p:nvPr/>
        </p:nvSpPr>
        <p:spPr bwMode="auto">
          <a:xfrm>
            <a:off x="4861735" y="3140460"/>
            <a:ext cx="40290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7" name="AutoShape 17"/>
          <p:cNvSpPr>
            <a:spLocks noChangeArrowheads="1"/>
          </p:cNvSpPr>
          <p:nvPr/>
        </p:nvSpPr>
        <p:spPr bwMode="auto">
          <a:xfrm>
            <a:off x="7419467" y="2664207"/>
            <a:ext cx="463550" cy="334962"/>
          </a:xfrm>
          <a:prstGeom prst="rightArrow">
            <a:avLst>
              <a:gd name="adj1" fmla="val 50000"/>
              <a:gd name="adj2" fmla="val 34597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7299" name="Text Box 19"/>
          <p:cNvSpPr txBox="1">
            <a:spLocks noChangeArrowheads="1"/>
          </p:cNvSpPr>
          <p:nvPr/>
        </p:nvSpPr>
        <p:spPr bwMode="auto">
          <a:xfrm>
            <a:off x="4764690" y="1939458"/>
            <a:ext cx="13821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smtClean="0"/>
              <a:t>AFTER</a:t>
            </a:r>
            <a:endParaRPr lang="en-US" altLang="en-US" sz="2800" b="1" i="1" dirty="0"/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1445418" y="3607626"/>
            <a:ext cx="6205823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momentum before = m v + m 0 = m v</a:t>
            </a:r>
            <a:br>
              <a:rPr lang="en-US" altLang="en-US" sz="2800" dirty="0"/>
            </a:br>
            <a:r>
              <a:rPr lang="en-US" altLang="en-US" sz="2800" dirty="0" smtClean="0"/>
              <a:t>momentum </a:t>
            </a:r>
            <a:r>
              <a:rPr lang="en-US" altLang="en-US" sz="2800" dirty="0"/>
              <a:t>after = (2 m) v/2 = m v</a:t>
            </a:r>
          </a:p>
        </p:txBody>
      </p:sp>
      <p:sp>
        <p:nvSpPr>
          <p:cNvPr id="9236" name="Text Box 22"/>
          <p:cNvSpPr txBox="1">
            <a:spLocks noChangeArrowheads="1"/>
          </p:cNvSpPr>
          <p:nvPr/>
        </p:nvSpPr>
        <p:spPr bwMode="auto">
          <a:xfrm>
            <a:off x="6482557" y="2028604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2m</a:t>
            </a:r>
          </a:p>
        </p:txBody>
      </p:sp>
      <p:sp>
        <p:nvSpPr>
          <p:cNvPr id="9237" name="Text Box 23"/>
          <p:cNvSpPr txBox="1">
            <a:spLocks noChangeArrowheads="1"/>
          </p:cNvSpPr>
          <p:nvPr/>
        </p:nvSpPr>
        <p:spPr bwMode="auto">
          <a:xfrm>
            <a:off x="2932907" y="1953784"/>
            <a:ext cx="965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v = 0</a:t>
            </a:r>
          </a:p>
        </p:txBody>
      </p:sp>
      <p:sp>
        <p:nvSpPr>
          <p:cNvPr id="92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41080" y="6381750"/>
            <a:ext cx="50292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E82289-73D9-4B91-BC28-25221DE8D41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dirty="0" smtClean="0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8026083" y="2496677"/>
            <a:ext cx="7633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½ v</a:t>
            </a:r>
            <a:endParaRPr lang="en-US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17305" y="4928616"/>
            <a:ext cx="7309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KE before = ½ mv</a:t>
            </a:r>
            <a:r>
              <a:rPr lang="en-US" sz="2800" baseline="30000" dirty="0" smtClean="0"/>
              <a:t>2</a:t>
            </a:r>
            <a:endParaRPr lang="en-US" sz="2800" dirty="0" smtClean="0"/>
          </a:p>
          <a:p>
            <a:r>
              <a:rPr lang="en-US" sz="2800" dirty="0" smtClean="0"/>
              <a:t>KE after = ½ (2m)(v/2)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=1/4 mv</a:t>
            </a:r>
            <a:r>
              <a:rPr lang="en-US" sz="2800" baseline="30000" dirty="0" smtClean="0"/>
              <a:t>2</a:t>
            </a:r>
            <a:endParaRPr lang="en-US" sz="2800" dirty="0" smtClean="0"/>
          </a:p>
          <a:p>
            <a:r>
              <a:rPr lang="en-US" sz="2800" dirty="0" smtClean="0"/>
              <a:t>= ½ KE before (half of the original KE is lost)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2" grpId="0" animBg="1"/>
      <p:bldP spid="97293" grpId="0"/>
      <p:bldP spid="97294" grpId="0" animBg="1"/>
      <p:bldP spid="97295" grpId="0"/>
      <p:bldP spid="97296" grpId="0" animBg="1"/>
      <p:bldP spid="97297" grpId="0" animBg="1"/>
      <p:bldP spid="97299" grpId="0"/>
      <p:bldP spid="97301" grpId="0" animBg="1"/>
      <p:bldP spid="9236" grpId="0"/>
      <p:bldP spid="2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5601"/>
            <a:ext cx="9144000" cy="1110551"/>
          </a:xfrm>
        </p:spPr>
        <p:txBody>
          <a:bodyPr/>
          <a:lstStyle/>
          <a:p>
            <a:pPr eaLnBrk="1" hangingPunct="1"/>
            <a:r>
              <a:rPr lang="en-US" altLang="en-US" sz="4000" u="sng" dirty="0" smtClean="0"/>
              <a:t>Football: a game of collisions</a:t>
            </a:r>
          </a:p>
        </p:txBody>
      </p:sp>
      <p:pic>
        <p:nvPicPr>
          <p:cNvPr id="27651" name="Picture 3" descr="f7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5832" r="3761"/>
          <a:stretch>
            <a:fillRect/>
          </a:stretch>
        </p:blipFill>
        <p:spPr>
          <a:xfrm>
            <a:off x="347663" y="1687512"/>
            <a:ext cx="4214812" cy="350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1" y="2050669"/>
            <a:ext cx="4215384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Football </a:t>
            </a:r>
            <a:r>
              <a:rPr lang="en-US" altLang="en-US" dirty="0"/>
              <a:t>players exert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equal forces </a:t>
            </a:r>
            <a:r>
              <a:rPr lang="en-US" altLang="en-US" dirty="0" smtClean="0"/>
              <a:t>on </a:t>
            </a:r>
            <a:r>
              <a:rPr lang="en-US" altLang="en-US" dirty="0"/>
              <a:t>each </a:t>
            </a:r>
            <a:r>
              <a:rPr lang="en-US" altLang="en-US" dirty="0" smtClean="0"/>
              <a:t>other in </a:t>
            </a:r>
            <a:r>
              <a:rPr lang="en-US" altLang="en-US" dirty="0"/>
              <a:t>opposite directions</a:t>
            </a:r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65A7CE9-A346-4068-A3B4-049D30A5D88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046"/>
            <a:ext cx="8229600" cy="1143000"/>
          </a:xfrm>
        </p:spPr>
        <p:txBody>
          <a:bodyPr/>
          <a:lstStyle/>
          <a:p>
            <a:r>
              <a:rPr lang="en-US" dirty="0" smtClean="0"/>
              <a:t>Sumo wrestling</a:t>
            </a:r>
            <a:endParaRPr lang="en-US" dirty="0"/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BEDF9AB-BA25-4798-B211-CCB09D93FED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pic>
        <p:nvPicPr>
          <p:cNvPr id="11266" name="Picture 6" descr="rikishi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0874" y="1519428"/>
            <a:ext cx="6545262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7" descr="tracks8-d-15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212" y="1689418"/>
            <a:ext cx="7013575" cy="4675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0"/>
            <a:ext cx="8229600" cy="881063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 non-violent “collisions”</a:t>
            </a:r>
          </a:p>
        </p:txBody>
      </p:sp>
      <p:pic>
        <p:nvPicPr>
          <p:cNvPr id="30723" name="Picture 3" descr="f8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400" y="1438275"/>
            <a:ext cx="2668588" cy="2530475"/>
          </a:xfrm>
          <a:noFill/>
          <a:ln w="285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2913" y="4127500"/>
            <a:ext cx="8229600" cy="253523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Two stationary ice skaters push off</a:t>
            </a:r>
          </a:p>
          <a:p>
            <a:pPr eaLnBrk="1" hangingPunct="1"/>
            <a:r>
              <a:rPr lang="en-US" altLang="en-US" sz="2800" smtClean="0"/>
              <a:t>both skaters exert equal forces on each other</a:t>
            </a:r>
          </a:p>
          <a:p>
            <a:pPr eaLnBrk="1" hangingPunct="1"/>
            <a:r>
              <a:rPr lang="en-US" altLang="en-US" sz="2800" smtClean="0"/>
              <a:t>however, the smaller skater acquires a larger speed than the larger skater.</a:t>
            </a:r>
          </a:p>
          <a:p>
            <a:pPr eaLnBrk="1" hangingPunct="1"/>
            <a:r>
              <a:rPr lang="en-US" altLang="en-US" sz="2800" smtClean="0"/>
              <a:t>momentum is conserved!</a:t>
            </a:r>
          </a:p>
        </p:txBody>
      </p:sp>
      <p:pic>
        <p:nvPicPr>
          <p:cNvPr id="30724" name="Picture 4" descr="f7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7075" y="1173163"/>
            <a:ext cx="3884613" cy="2924175"/>
          </a:xfrm>
          <a:noFill/>
          <a:ln w="2857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0761377-D428-47FF-93FF-7CF4DD70C94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1"/>
          <p:cNvSpPr txBox="1">
            <a:spLocks noChangeArrowheads="1"/>
          </p:cNvSpPr>
          <p:nvPr/>
        </p:nvSpPr>
        <p:spPr bwMode="auto">
          <a:xfrm>
            <a:off x="1647825" y="5632450"/>
            <a:ext cx="536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See </a:t>
            </a:r>
            <a:r>
              <a:rPr lang="en-US" altLang="en-US" sz="1800" b="1" u="sng"/>
              <a:t>You Tube</a:t>
            </a:r>
            <a:r>
              <a:rPr lang="en-US" altLang="en-US" sz="1800" b="1"/>
              <a:t> for more videos of Rifle Shooting</a:t>
            </a: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BAF36C3-CD88-4281-85A3-90254E3E4D1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pic>
        <p:nvPicPr>
          <p:cNvPr id="3" name="hlnshoots.wmv">
            <a:hlinkClick r:id="" action="ppaction://media"/>
          </p:cNvPr>
          <p:cNvPicPr>
            <a:picLocks noGrp="1" noChangeAspect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1513" y="274638"/>
            <a:ext cx="7802562" cy="5851525"/>
          </a:xfrm>
        </p:spPr>
      </p:pic>
      <p:sp>
        <p:nvSpPr>
          <p:cNvPr id="2" name="TextBox 1"/>
          <p:cNvSpPr txBox="1"/>
          <p:nvPr/>
        </p:nvSpPr>
        <p:spPr>
          <a:xfrm>
            <a:off x="3037858" y="484632"/>
            <a:ext cx="3090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RECOIL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2688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Recoil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409" y="3034856"/>
            <a:ext cx="8229600" cy="32353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That “kick” you experience when you fire a gun is due to conservation of momentum</a:t>
            </a:r>
          </a:p>
          <a:p>
            <a:pPr eaLnBrk="1" hangingPunct="1"/>
            <a:r>
              <a:rPr lang="en-US" altLang="en-US" dirty="0"/>
              <a:t>B</a:t>
            </a:r>
            <a:r>
              <a:rPr lang="en-US" altLang="en-US" dirty="0" smtClean="0"/>
              <a:t>efore firing the cannon </a:t>
            </a:r>
            <a:r>
              <a:rPr lang="en-US" altLang="en-US" dirty="0" smtClean="0">
                <a:sym typeface="Wingdings" pitchFamily="2" charset="2"/>
              </a:rPr>
              <a:t>its</a:t>
            </a:r>
            <a:r>
              <a:rPr lang="en-US" altLang="en-US" dirty="0" smtClean="0"/>
              <a:t> momentum = 0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Conservation of momentum requires that after the cannon is fired the total (cannon plus ball) momentum must still be zero</a:t>
            </a:r>
          </a:p>
          <a:p>
            <a:pPr eaLnBrk="1" hangingPunct="1"/>
            <a:endParaRPr lang="en-US" altLang="en-US" dirty="0" smtClean="0"/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2998519" y="1114533"/>
            <a:ext cx="3051175" cy="1503363"/>
            <a:chOff x="799" y="2473"/>
            <a:chExt cx="2071" cy="1087"/>
          </a:xfrm>
        </p:grpSpPr>
        <p:sp>
          <p:nvSpPr>
            <p:cNvPr id="15366" name="AutoShape 5"/>
            <p:cNvSpPr>
              <a:spLocks noChangeArrowheads="1"/>
            </p:cNvSpPr>
            <p:nvPr/>
          </p:nvSpPr>
          <p:spPr bwMode="auto">
            <a:xfrm rot="10800000">
              <a:off x="799" y="2657"/>
              <a:ext cx="1328" cy="679"/>
            </a:xfrm>
            <a:custGeom>
              <a:avLst/>
              <a:gdLst>
                <a:gd name="T0" fmla="*/ 4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5 w 21600"/>
                <a:gd name="T13" fmla="*/ 4485 h 21600"/>
                <a:gd name="T14" fmla="*/ 17095 w 21600"/>
                <a:gd name="T15" fmla="*/ 171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Oval 6"/>
            <p:cNvSpPr>
              <a:spLocks noChangeArrowheads="1"/>
            </p:cNvSpPr>
            <p:nvPr/>
          </p:nvSpPr>
          <p:spPr bwMode="auto">
            <a:xfrm>
              <a:off x="1673" y="3226"/>
              <a:ext cx="334" cy="33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68" name="Oval 7"/>
            <p:cNvSpPr>
              <a:spLocks noChangeArrowheads="1"/>
            </p:cNvSpPr>
            <p:nvPr/>
          </p:nvSpPr>
          <p:spPr bwMode="auto">
            <a:xfrm>
              <a:off x="949" y="3226"/>
              <a:ext cx="334" cy="33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69" name="AutoShape 8"/>
            <p:cNvSpPr>
              <a:spLocks noChangeArrowheads="1"/>
            </p:cNvSpPr>
            <p:nvPr/>
          </p:nvSpPr>
          <p:spPr bwMode="auto">
            <a:xfrm rot="5400000">
              <a:off x="1821" y="1701"/>
              <a:ext cx="278" cy="1821"/>
            </a:xfrm>
            <a:prstGeom prst="can">
              <a:avLst>
                <a:gd name="adj" fmla="val 69780"/>
              </a:avLst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1301" y="2518"/>
              <a:ext cx="204" cy="2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536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18960" y="6300089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03B400-C75B-4FF3-9AB2-8C9DFAC0E4E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96696" y="2617896"/>
            <a:ext cx="68214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9890" y="170493"/>
            <a:ext cx="8229600" cy="478731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after the cannon is fired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97135" y="3191256"/>
            <a:ext cx="8857516" cy="340156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The cannon and cannon ball are the “</a:t>
            </a:r>
            <a:r>
              <a:rPr lang="en-US" altLang="en-US" dirty="0" smtClean="0"/>
              <a:t>system”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Before </a:t>
            </a:r>
            <a:r>
              <a:rPr lang="en-US" altLang="en-US" dirty="0"/>
              <a:t>firing </a:t>
            </a:r>
            <a:r>
              <a:rPr lang="en-US" altLang="en-US" dirty="0" err="1"/>
              <a:t>p</a:t>
            </a:r>
            <a:r>
              <a:rPr lang="en-US" altLang="en-US" baseline="-25000" dirty="0" err="1"/>
              <a:t>i,system</a:t>
            </a:r>
            <a:r>
              <a:rPr lang="en-US" altLang="en-US" dirty="0"/>
              <a:t> = 0, so after firing </a:t>
            </a:r>
            <a:r>
              <a:rPr lang="en-US" altLang="en-US" dirty="0" err="1"/>
              <a:t>p</a:t>
            </a:r>
            <a:r>
              <a:rPr lang="en-US" altLang="en-US" baseline="-25000" dirty="0" err="1"/>
              <a:t>f,system</a:t>
            </a:r>
            <a:r>
              <a:rPr lang="en-US" altLang="en-US" dirty="0"/>
              <a:t> = </a:t>
            </a:r>
            <a:r>
              <a:rPr lang="en-US" altLang="en-US" dirty="0" smtClean="0"/>
              <a:t>0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/>
              <a:t>0 = </a:t>
            </a:r>
            <a:r>
              <a:rPr lang="en-US" altLang="en-US" dirty="0" err="1"/>
              <a:t>m</a:t>
            </a:r>
            <a:r>
              <a:rPr lang="en-US" altLang="en-US" baseline="-25000" dirty="0" err="1"/>
              <a:t>ball</a:t>
            </a:r>
            <a:r>
              <a:rPr lang="en-US" altLang="en-US" dirty="0"/>
              <a:t>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ball</a:t>
            </a:r>
            <a:r>
              <a:rPr lang="en-US" altLang="en-US" dirty="0"/>
              <a:t> – </a:t>
            </a:r>
            <a:r>
              <a:rPr lang="en-US" altLang="en-US" dirty="0" err="1"/>
              <a:t>m</a:t>
            </a:r>
            <a:r>
              <a:rPr lang="en-US" altLang="en-US" baseline="-25000" dirty="0" err="1"/>
              <a:t>cannon</a:t>
            </a:r>
            <a:r>
              <a:rPr lang="en-US" altLang="en-US" dirty="0"/>
              <a:t> </a:t>
            </a:r>
            <a:r>
              <a:rPr lang="en-US" altLang="en-US" dirty="0" err="1" smtClean="0"/>
              <a:t>v</a:t>
            </a:r>
            <a:r>
              <a:rPr lang="en-US" altLang="en-US" baseline="-25000" dirty="0" err="1" smtClean="0"/>
              <a:t>cannon</a:t>
            </a:r>
            <a:endParaRPr lang="en-US" altLang="en-US" baseline="-25000" dirty="0" smtClean="0"/>
          </a:p>
          <a:p>
            <a:pPr lvl="1" eaLnBrk="1" hangingPunct="1">
              <a:spcBef>
                <a:spcPct val="0"/>
              </a:spcBef>
            </a:pPr>
            <a:r>
              <a:rPr lang="en-US" altLang="en-US" dirty="0" smtClean="0"/>
              <a:t>or,  </a:t>
            </a:r>
            <a:r>
              <a:rPr lang="en-US" altLang="en-US" dirty="0" err="1" smtClean="0"/>
              <a:t>m</a:t>
            </a:r>
            <a:r>
              <a:rPr lang="en-US" altLang="en-US" baseline="-25000" dirty="0" err="1" smtClean="0"/>
              <a:t>ball</a:t>
            </a:r>
            <a:r>
              <a:rPr lang="en-US" altLang="en-US" dirty="0" smtClean="0"/>
              <a:t>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ball</a:t>
            </a:r>
            <a:r>
              <a:rPr lang="en-US" altLang="en-US" dirty="0"/>
              <a:t> = </a:t>
            </a:r>
            <a:r>
              <a:rPr lang="en-US" altLang="en-US" dirty="0" err="1"/>
              <a:t>m</a:t>
            </a:r>
            <a:r>
              <a:rPr lang="en-US" altLang="en-US" baseline="-25000" dirty="0" err="1"/>
              <a:t>cannon</a:t>
            </a:r>
            <a:r>
              <a:rPr lang="en-US" altLang="en-US" dirty="0"/>
              <a:t> </a:t>
            </a:r>
            <a:r>
              <a:rPr lang="en-US" altLang="en-US" dirty="0" err="1" smtClean="0"/>
              <a:t>v</a:t>
            </a:r>
            <a:r>
              <a:rPr lang="en-US" altLang="en-US" baseline="-25000" dirty="0" err="1" smtClean="0"/>
              <a:t>cannon</a:t>
            </a:r>
            <a:endParaRPr lang="en-US" altLang="en-US" baseline="-2500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Since </a:t>
            </a:r>
            <a:r>
              <a:rPr lang="en-US" altLang="en-US" dirty="0"/>
              <a:t>the cannon ball goes to the right, the cannon must move to the </a:t>
            </a:r>
            <a:r>
              <a:rPr lang="en-US" altLang="en-US" dirty="0" smtClean="0"/>
              <a:t>left (recoil)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</a:t>
            </a:r>
            <a:r>
              <a:rPr lang="en-US" altLang="en-US" dirty="0"/>
              <a:t>speed of the cannon is less than the speed of </a:t>
            </a:r>
            <a:r>
              <a:rPr lang="en-US" altLang="en-US" dirty="0" smtClean="0"/>
              <a:t>the ball </a:t>
            </a:r>
            <a:r>
              <a:rPr lang="en-US" altLang="en-US" dirty="0"/>
              <a:t>since the cannon’s mass is much bigger</a:t>
            </a:r>
          </a:p>
          <a:p>
            <a:endParaRPr lang="en-US" dirty="0"/>
          </a:p>
        </p:txBody>
      </p:sp>
      <p:sp>
        <p:nvSpPr>
          <p:cNvPr id="174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31785" y="6537833"/>
            <a:ext cx="457200" cy="320167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5495CA-6E30-4158-A93E-AD732E937A3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dirty="0" smtClean="0"/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2880425" y="1211837"/>
            <a:ext cx="2992437" cy="1533525"/>
            <a:chOff x="3183" y="2031"/>
            <a:chExt cx="2071" cy="1087"/>
          </a:xfrm>
        </p:grpSpPr>
        <p:sp>
          <p:nvSpPr>
            <p:cNvPr id="17416" name="AutoShape 4"/>
            <p:cNvSpPr>
              <a:spLocks noChangeArrowheads="1"/>
            </p:cNvSpPr>
            <p:nvPr/>
          </p:nvSpPr>
          <p:spPr bwMode="auto">
            <a:xfrm rot="10800000">
              <a:off x="3183" y="2215"/>
              <a:ext cx="1328" cy="679"/>
            </a:xfrm>
            <a:custGeom>
              <a:avLst/>
              <a:gdLst>
                <a:gd name="T0" fmla="*/ 4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5 w 21600"/>
                <a:gd name="T13" fmla="*/ 4485 h 21600"/>
                <a:gd name="T14" fmla="*/ 17095 w 21600"/>
                <a:gd name="T15" fmla="*/ 1711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Oval 5"/>
            <p:cNvSpPr>
              <a:spLocks noChangeArrowheads="1"/>
            </p:cNvSpPr>
            <p:nvPr/>
          </p:nvSpPr>
          <p:spPr bwMode="auto">
            <a:xfrm>
              <a:off x="4057" y="2784"/>
              <a:ext cx="334" cy="33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18" name="Oval 6"/>
            <p:cNvSpPr>
              <a:spLocks noChangeArrowheads="1"/>
            </p:cNvSpPr>
            <p:nvPr/>
          </p:nvSpPr>
          <p:spPr bwMode="auto">
            <a:xfrm>
              <a:off x="3333" y="2784"/>
              <a:ext cx="334" cy="33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419" name="AutoShape 7"/>
            <p:cNvSpPr>
              <a:spLocks noChangeArrowheads="1"/>
            </p:cNvSpPr>
            <p:nvPr/>
          </p:nvSpPr>
          <p:spPr bwMode="auto">
            <a:xfrm rot="5400000">
              <a:off x="4205" y="1259"/>
              <a:ext cx="278" cy="1821"/>
            </a:xfrm>
            <a:prstGeom prst="can">
              <a:avLst>
                <a:gd name="adj" fmla="val 69780"/>
              </a:avLst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7414" name="Line 10"/>
          <p:cNvSpPr>
            <a:spLocks noChangeShapeType="1"/>
          </p:cNvSpPr>
          <p:nvPr/>
        </p:nvSpPr>
        <p:spPr bwMode="auto">
          <a:xfrm>
            <a:off x="278360" y="2755014"/>
            <a:ext cx="8353425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Flowchart: Magnetic Disk 2"/>
          <p:cNvSpPr/>
          <p:nvPr/>
        </p:nvSpPr>
        <p:spPr>
          <a:xfrm rot="5400000">
            <a:off x="3384312" y="1150469"/>
            <a:ext cx="362797" cy="513523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3657445" y="1276102"/>
            <a:ext cx="234950" cy="2222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25 -2.96296E-6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 -3.7037E-7 L 0.58715 0.004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2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animBg="1"/>
      <p:bldP spid="327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0392"/>
          </a:xfrm>
          <a:noFill/>
        </p:spPr>
        <p:txBody>
          <a:bodyPr/>
          <a:lstStyle/>
          <a:p>
            <a:pPr eaLnBrk="1" hangingPunct="1"/>
            <a:r>
              <a:rPr lang="en-US" altLang="en-US" sz="4000" u="sng" dirty="0" smtClean="0">
                <a:solidFill>
                  <a:schemeClr val="tx1"/>
                </a:solidFill>
              </a:rPr>
              <a:t>Recoil </a:t>
            </a:r>
            <a:r>
              <a:rPr lang="en-US" altLang="en-US" sz="4000" u="sng" dirty="0" smtClean="0">
                <a:solidFill>
                  <a:schemeClr val="tx1"/>
                </a:solidFill>
              </a:rPr>
              <a:t>propels rockets</a:t>
            </a:r>
            <a:endParaRPr lang="en-US" altLang="en-US" sz="4000" u="sng" dirty="0" smtClean="0">
              <a:solidFill>
                <a:schemeClr val="tx1"/>
              </a:solidFill>
            </a:endParaRPr>
          </a:p>
        </p:txBody>
      </p:sp>
      <p:pic>
        <p:nvPicPr>
          <p:cNvPr id="33795" name="Picture 3" descr="KSC-95EC-155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818" y="1060704"/>
            <a:ext cx="4657725" cy="3706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805" name="Group 13"/>
          <p:cNvGrpSpPr>
            <a:grpSpLocks/>
          </p:cNvGrpSpPr>
          <p:nvPr/>
        </p:nvGrpSpPr>
        <p:grpSpPr bwMode="auto">
          <a:xfrm>
            <a:off x="314325" y="4837113"/>
            <a:ext cx="8202613" cy="1738312"/>
            <a:chOff x="198" y="2908"/>
            <a:chExt cx="5167" cy="1208"/>
          </a:xfrm>
        </p:grpSpPr>
        <p:grpSp>
          <p:nvGrpSpPr>
            <p:cNvPr id="18439" name="Group 12"/>
            <p:cNvGrpSpPr>
              <a:grpSpLocks/>
            </p:cNvGrpSpPr>
            <p:nvPr/>
          </p:nvGrpSpPr>
          <p:grpSpPr bwMode="auto">
            <a:xfrm>
              <a:off x="1416" y="3018"/>
              <a:ext cx="2542" cy="1042"/>
              <a:chOff x="1416" y="3018"/>
              <a:chExt cx="2542" cy="1042"/>
            </a:xfrm>
          </p:grpSpPr>
          <p:sp>
            <p:nvSpPr>
              <p:cNvPr id="18442" name="AutoShape 4"/>
              <p:cNvSpPr>
                <a:spLocks noChangeArrowheads="1"/>
              </p:cNvSpPr>
              <p:nvPr/>
            </p:nvSpPr>
            <p:spPr bwMode="auto">
              <a:xfrm rot="5400000">
                <a:off x="2479" y="2629"/>
                <a:ext cx="539" cy="1830"/>
              </a:xfrm>
              <a:prstGeom prst="can">
                <a:avLst>
                  <a:gd name="adj" fmla="val 84879"/>
                </a:avLst>
              </a:prstGeom>
              <a:solidFill>
                <a:srgbClr val="080808"/>
              </a:solidFill>
              <a:ln w="38100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43" name="AutoShape 5"/>
              <p:cNvSpPr>
                <a:spLocks noChangeArrowheads="1"/>
              </p:cNvSpPr>
              <p:nvPr/>
            </p:nvSpPr>
            <p:spPr bwMode="auto">
              <a:xfrm rot="-5400000">
                <a:off x="1440" y="3239"/>
                <a:ext cx="565" cy="613"/>
              </a:xfrm>
              <a:prstGeom prst="triangle">
                <a:avLst>
                  <a:gd name="adj" fmla="val 50000"/>
                </a:avLst>
              </a:prstGeom>
              <a:solidFill>
                <a:srgbClr val="08080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44" name="AutoShape 6"/>
              <p:cNvSpPr>
                <a:spLocks noChangeArrowheads="1"/>
              </p:cNvSpPr>
              <p:nvPr/>
            </p:nvSpPr>
            <p:spPr bwMode="auto">
              <a:xfrm rot="5400000">
                <a:off x="3038" y="3140"/>
                <a:ext cx="1042" cy="798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1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8 w 21600"/>
                  <a:gd name="T13" fmla="*/ 4493 h 21600"/>
                  <a:gd name="T14" fmla="*/ 17102 w 21600"/>
                  <a:gd name="T15" fmla="*/ 171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080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0" name="AutoShape 7"/>
            <p:cNvSpPr>
              <a:spLocks noChangeArrowheads="1"/>
            </p:cNvSpPr>
            <p:nvPr/>
          </p:nvSpPr>
          <p:spPr bwMode="auto">
            <a:xfrm>
              <a:off x="4069" y="2908"/>
              <a:ext cx="1296" cy="1208"/>
            </a:xfrm>
            <a:prstGeom prst="rightArrow">
              <a:avLst>
                <a:gd name="adj1" fmla="val 50000"/>
                <a:gd name="adj2" fmla="val 26821"/>
              </a:avLst>
            </a:prstGeom>
            <a:noFill/>
            <a:ln w="38100">
              <a:solidFill>
                <a:srgbClr val="08080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41" name="AutoShape 8"/>
            <p:cNvSpPr>
              <a:spLocks noChangeArrowheads="1"/>
            </p:cNvSpPr>
            <p:nvPr/>
          </p:nvSpPr>
          <p:spPr bwMode="auto">
            <a:xfrm>
              <a:off x="198" y="3362"/>
              <a:ext cx="1087" cy="297"/>
            </a:xfrm>
            <a:prstGeom prst="leftArrow">
              <a:avLst>
                <a:gd name="adj1" fmla="val 50000"/>
                <a:gd name="adj2" fmla="val 91498"/>
              </a:avLst>
            </a:prstGeom>
            <a:solidFill>
              <a:srgbClr val="0808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5975350" y="1530350"/>
            <a:ext cx="2819400" cy="1052513"/>
          </a:xfrm>
          <a:prstGeom prst="wedgeRoundRectCallout">
            <a:avLst>
              <a:gd name="adj1" fmla="val -81185"/>
              <a:gd name="adj2" fmla="val 143084"/>
              <a:gd name="adj3" fmla="val 16667"/>
            </a:avLst>
          </a:prstGeom>
          <a:noFill/>
          <a:ln w="38100">
            <a:solidFill>
              <a:srgbClr val="08080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hot gas ejected 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very high speed</a:t>
            </a:r>
          </a:p>
        </p:txBody>
      </p:sp>
      <p:sp>
        <p:nvSpPr>
          <p:cNvPr id="184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50AA57C-372E-4A6A-A861-2C6B5D3A0E5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2" name="Striped Right Arrow 1"/>
          <p:cNvSpPr/>
          <p:nvPr/>
        </p:nvSpPr>
        <p:spPr>
          <a:xfrm rot="613756">
            <a:off x="3651185" y="3560400"/>
            <a:ext cx="1424114" cy="576072"/>
          </a:xfrm>
          <a:prstGeom prst="stripedRightArrow">
            <a:avLst>
              <a:gd name="adj1" fmla="val 33345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chemeClr val="tx1"/>
                </a:solidFill>
                <a:latin typeface="Verdana" pitchFamily="34" charset="0"/>
              </a:rPr>
              <a:t>II. Work and Energy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3765"/>
            <a:ext cx="8229600" cy="542905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These terms have a common meaning in everyday usage which may not be the same as the physics definitions</a:t>
            </a:r>
          </a:p>
          <a:p>
            <a:pPr eaLnBrk="1" hangingPunct="1"/>
            <a:r>
              <a:rPr lang="en-US" altLang="en-US" dirty="0" smtClean="0"/>
              <a:t>If we have “energy” we can do things: perform work (useful)</a:t>
            </a:r>
          </a:p>
          <a:p>
            <a:pPr eaLnBrk="1" hangingPunct="1"/>
            <a:r>
              <a:rPr lang="en-US" altLang="en-US" dirty="0" smtClean="0"/>
              <a:t>Energy is the ability to do work</a:t>
            </a:r>
          </a:p>
          <a:p>
            <a:pPr eaLnBrk="1" hangingPunct="1"/>
            <a:r>
              <a:rPr lang="en-US" altLang="en-US" dirty="0" smtClean="0"/>
              <a:t>We must give precise definitions to work and energy</a:t>
            </a:r>
          </a:p>
          <a:p>
            <a:pPr eaLnBrk="1" hangingPunct="1"/>
            <a:r>
              <a:rPr lang="en-US" altLang="en-US" dirty="0" smtClean="0"/>
              <a:t>We have already seen that objects in motion have KE = ½ mv</a:t>
            </a:r>
            <a:r>
              <a:rPr lang="en-US" altLang="en-US" baseline="30000" dirty="0" smtClean="0"/>
              <a:t>2</a:t>
            </a: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49640" y="6272657"/>
            <a:ext cx="438912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327984-0FF0-41DF-810F-44CB6B1497A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0902"/>
            <a:ext cx="8229600" cy="987234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latin typeface="Verdana" pitchFamily="34" charset="0"/>
              </a:rPr>
              <a:t>Work and energy</a:t>
            </a: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201422" y="1371600"/>
            <a:ext cx="5211826" cy="5065776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According to the physics</a:t>
            </a:r>
            <a:br>
              <a:rPr lang="en-US" altLang="en-US" sz="2800" dirty="0" smtClean="0"/>
            </a:br>
            <a:r>
              <a:rPr lang="en-US" altLang="en-US" sz="2800" dirty="0" smtClean="0"/>
              <a:t>definition, you are NOT</a:t>
            </a:r>
            <a:br>
              <a:rPr lang="en-US" altLang="en-US" sz="2800" dirty="0" smtClean="0"/>
            </a:br>
            <a:r>
              <a:rPr lang="en-US" altLang="en-US" sz="2800" dirty="0" smtClean="0"/>
              <a:t>doing work if you are just</a:t>
            </a:r>
            <a:br>
              <a:rPr lang="en-US" altLang="en-US" sz="2800" dirty="0" smtClean="0"/>
            </a:br>
            <a:r>
              <a:rPr lang="en-US" altLang="en-US" sz="2800" dirty="0" smtClean="0"/>
              <a:t>holding the weight above</a:t>
            </a:r>
            <a:br>
              <a:rPr lang="en-US" altLang="en-US" sz="2800" dirty="0" smtClean="0"/>
            </a:br>
            <a:r>
              <a:rPr lang="en-US" altLang="en-US" sz="2800" dirty="0" smtClean="0"/>
              <a:t>your head</a:t>
            </a:r>
          </a:p>
          <a:p>
            <a:pPr eaLnBrk="1" hangingPunct="1"/>
            <a:r>
              <a:rPr lang="en-US" altLang="en-US" sz="2800" dirty="0" smtClean="0"/>
              <a:t>you are doing work only</a:t>
            </a:r>
            <a:br>
              <a:rPr lang="en-US" altLang="en-US" sz="2800" dirty="0" smtClean="0"/>
            </a:br>
            <a:r>
              <a:rPr lang="en-US" altLang="en-US" sz="2800" dirty="0" smtClean="0"/>
              <a:t>while you are </a:t>
            </a:r>
            <a:r>
              <a:rPr lang="en-US" altLang="en-US" sz="2800" u="sng" dirty="0" smtClean="0"/>
              <a:t>lifting</a:t>
            </a:r>
            <a:r>
              <a:rPr lang="en-US" altLang="en-US" sz="2800" dirty="0" smtClean="0"/>
              <a:t> the</a:t>
            </a:r>
            <a:br>
              <a:rPr lang="en-US" altLang="en-US" sz="2800" dirty="0" smtClean="0"/>
            </a:br>
            <a:r>
              <a:rPr lang="en-US" altLang="en-US" sz="2800" dirty="0" smtClean="0"/>
              <a:t>weight above your head</a:t>
            </a:r>
          </a:p>
          <a:p>
            <a:pPr eaLnBrk="1" hangingPunct="1"/>
            <a:r>
              <a:rPr lang="en-US" altLang="en-US" sz="2800" dirty="0" smtClean="0"/>
              <a:t>In physics, WORK requires</a:t>
            </a:r>
            <a:br>
              <a:rPr lang="en-US" altLang="en-US" sz="2800" dirty="0" smtClean="0"/>
            </a:br>
            <a:r>
              <a:rPr lang="en-US" altLang="en-US" sz="2800" dirty="0" smtClean="0"/>
              <a:t>both force and motion in the</a:t>
            </a:r>
            <a:br>
              <a:rPr lang="en-US" altLang="en-US" sz="2800" dirty="0" smtClean="0"/>
            </a:br>
            <a:r>
              <a:rPr lang="en-US" altLang="en-US" sz="2800" dirty="0" smtClean="0"/>
              <a:t>direction of the force</a:t>
            </a:r>
          </a:p>
        </p:txBody>
      </p:sp>
      <p:sp>
        <p:nvSpPr>
          <p:cNvPr id="204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61AEA7-9C8D-4FAF-AFE6-2F9C300FC56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pic>
        <p:nvPicPr>
          <p:cNvPr id="8195" name="Picture 3" descr="C:\Documents and Settings\Bob\Local Settings\Temporary Internet Files\Content.IE5\LIB9U2G5\MC9002417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68" y="1684141"/>
            <a:ext cx="3008376" cy="348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1F4613-00FB-454D-9404-6D4A2E42658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pic>
        <p:nvPicPr>
          <p:cNvPr id="3" name="truckcrash.mpeg">
            <a:hlinkClick r:id="" action="ppaction://media"/>
          </p:cNvPr>
          <p:cNvPicPr>
            <a:picLocks noGrp="1" noChangeAspect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719" y="366078"/>
            <a:ext cx="7802562" cy="5851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008"/>
            <a:ext cx="9144000" cy="1353630"/>
          </a:xfrm>
        </p:spPr>
        <p:txBody>
          <a:bodyPr/>
          <a:lstStyle/>
          <a:p>
            <a:pPr eaLnBrk="1" hangingPunct="1"/>
            <a:r>
              <a:rPr lang="en-US" altLang="en-US" sz="3200" u="sng" dirty="0" smtClean="0">
                <a:latin typeface="Verdana" pitchFamily="34" charset="0"/>
              </a:rPr>
              <a:t>Work requires:</a:t>
            </a:r>
            <a:br>
              <a:rPr lang="en-US" altLang="en-US" sz="3200" u="sng" dirty="0" smtClean="0">
                <a:latin typeface="Verdana" pitchFamily="34" charset="0"/>
              </a:rPr>
            </a:br>
            <a:r>
              <a:rPr lang="en-US" altLang="en-US" sz="3200" u="sng" dirty="0" smtClean="0">
                <a:latin typeface="Verdana" pitchFamily="34" charset="0"/>
              </a:rPr>
              <a:t>(a) force and (b) motion (displacement) in the direction that the force 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992" y="3584448"/>
            <a:ext cx="7617524" cy="3163824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Work W = force (F) x displacement (s):</a:t>
            </a:r>
            <a:br>
              <a:rPr lang="en-US" altLang="en-US" dirty="0" smtClean="0"/>
            </a:br>
            <a:r>
              <a:rPr lang="en-US" altLang="en-US" dirty="0" smtClean="0"/>
              <a:t>                        </a:t>
            </a:r>
            <a:r>
              <a:rPr lang="en-US" altLang="en-US" b="1" dirty="0" smtClean="0"/>
              <a:t>W</a:t>
            </a:r>
            <a:r>
              <a:rPr lang="en-US" altLang="en-US" b="1" baseline="-25000" dirty="0" smtClean="0"/>
              <a:t>F</a:t>
            </a:r>
            <a:r>
              <a:rPr lang="en-US" altLang="en-US" b="1" dirty="0" smtClean="0"/>
              <a:t> = F 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Unit of work: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 smtClean="0"/>
              <a:t>force (N) x distance (m) = N m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 smtClean="0"/>
              <a:t>1 N m = 1 J (Joule)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Gravity, mg also acts on the box but does NO work because there is no vertical motion</a:t>
            </a:r>
          </a:p>
        </p:txBody>
      </p:sp>
      <p:sp>
        <p:nvSpPr>
          <p:cNvPr id="215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EC8B59-C382-4F32-B721-5A2C9689973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497550" y="2972248"/>
            <a:ext cx="8131175" cy="0"/>
          </a:xfrm>
          <a:prstGeom prst="line">
            <a:avLst/>
          </a:prstGeom>
          <a:noFill/>
          <a:ln w="76200">
            <a:pattFill prst="wdDnDiag">
              <a:fgClr>
                <a:srgbClr val="080808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3164550" y="2003893"/>
            <a:ext cx="1276350" cy="9159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2161250" y="2346793"/>
            <a:ext cx="1001712" cy="522288"/>
          </a:xfrm>
          <a:prstGeom prst="rightArrow">
            <a:avLst>
              <a:gd name="adj1" fmla="val 50000"/>
              <a:gd name="adj2" fmla="val 47948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65800" y="2330918"/>
            <a:ext cx="1509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Force, </a:t>
            </a:r>
            <a:r>
              <a:rPr lang="en-US" altLang="en-US" sz="2800" b="1" dirty="0"/>
              <a:t>F</a:t>
            </a:r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4442487" y="2462681"/>
            <a:ext cx="3627438" cy="0"/>
          </a:xfrm>
          <a:prstGeom prst="line">
            <a:avLst/>
          </a:prstGeom>
          <a:noFill/>
          <a:ln w="57150">
            <a:solidFill>
              <a:srgbClr val="08080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8060400" y="2011831"/>
            <a:ext cx="0" cy="957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5025354" y="1889593"/>
            <a:ext cx="26837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displacement, </a:t>
            </a:r>
            <a:r>
              <a:rPr lang="en-US" altLang="en-US" sz="2800" dirty="0"/>
              <a:t>s</a:t>
            </a:r>
          </a:p>
        </p:txBody>
      </p:sp>
      <p:sp>
        <p:nvSpPr>
          <p:cNvPr id="2" name="Down Arrow 1"/>
          <p:cNvSpPr/>
          <p:nvPr/>
        </p:nvSpPr>
        <p:spPr>
          <a:xfrm>
            <a:off x="3642705" y="2745926"/>
            <a:ext cx="320040" cy="629039"/>
          </a:xfrm>
          <a:prstGeom prst="downArrow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87665" y="3069589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199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latin typeface="Verdana" pitchFamily="34" charset="0"/>
              </a:rPr>
              <a:t>Physics definition of WORK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87705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to do work on an object you have to push the object a certain distance in the direction that you are pushing</a:t>
            </a:r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Work = force x displacement = F </a:t>
            </a:r>
            <a:r>
              <a:rPr lang="en-US" altLang="en-US" b="1" dirty="0">
                <a:solidFill>
                  <a:srgbClr val="FF0000"/>
                </a:solidFill>
              </a:rPr>
              <a:t>s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/>
              <a:t>If I carry a box across the room I do not do work on it because the force is not in the direction of the motion</a:t>
            </a: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CC1EF63-99CD-404B-8B72-855A2562537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latin typeface="Verdana" pitchFamily="34" charset="0"/>
              </a:rPr>
              <a:t>Who’s doin the work </a:t>
            </a:r>
            <a:br>
              <a:rPr lang="en-US" altLang="en-US" sz="4000" u="sng" smtClean="0">
                <a:latin typeface="Verdana" pitchFamily="34" charset="0"/>
              </a:rPr>
            </a:br>
            <a:r>
              <a:rPr lang="en-US" altLang="en-US" sz="4000" u="sng" smtClean="0">
                <a:latin typeface="Verdana" pitchFamily="34" charset="0"/>
              </a:rPr>
              <a:t>around here?</a:t>
            </a:r>
          </a:p>
        </p:txBody>
      </p:sp>
      <p:pic>
        <p:nvPicPr>
          <p:cNvPr id="79878" name="Picture 6" descr="MCj0244751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0825" y="2120900"/>
            <a:ext cx="2105025" cy="2700338"/>
          </a:xfrm>
        </p:spPr>
      </p:pic>
      <p:pic>
        <p:nvPicPr>
          <p:cNvPr id="79881" name="Picture 9" descr="MCBD09829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0325" y="2808288"/>
            <a:ext cx="1625600" cy="1974850"/>
          </a:xfrm>
        </p:spPr>
      </p:pic>
      <p:sp>
        <p:nvSpPr>
          <p:cNvPr id="23557" name="Line 10"/>
          <p:cNvSpPr>
            <a:spLocks noChangeShapeType="1"/>
          </p:cNvSpPr>
          <p:nvPr/>
        </p:nvSpPr>
        <p:spPr bwMode="auto">
          <a:xfrm>
            <a:off x="565150" y="4776788"/>
            <a:ext cx="7881938" cy="0"/>
          </a:xfrm>
          <a:prstGeom prst="line">
            <a:avLst/>
          </a:prstGeom>
          <a:noFill/>
          <a:ln w="76200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AutoShape 11"/>
          <p:cNvSpPr>
            <a:spLocks noChangeArrowheads="1"/>
          </p:cNvSpPr>
          <p:nvPr/>
        </p:nvSpPr>
        <p:spPr bwMode="auto">
          <a:xfrm rot="5400000">
            <a:off x="5077619" y="3950494"/>
            <a:ext cx="1073150" cy="363538"/>
          </a:xfrm>
          <a:prstGeom prst="leftArrow">
            <a:avLst>
              <a:gd name="adj1" fmla="val 50000"/>
              <a:gd name="adj2" fmla="val 73799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9884" name="AutoShape 12"/>
          <p:cNvSpPr>
            <a:spLocks noChangeArrowheads="1"/>
          </p:cNvSpPr>
          <p:nvPr/>
        </p:nvSpPr>
        <p:spPr bwMode="auto">
          <a:xfrm>
            <a:off x="3619500" y="3149600"/>
            <a:ext cx="392113" cy="1103313"/>
          </a:xfrm>
          <a:prstGeom prst="upArrow">
            <a:avLst>
              <a:gd name="adj1" fmla="val 50000"/>
              <a:gd name="adj2" fmla="val 70344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9885" name="AutoShape 13"/>
          <p:cNvSpPr>
            <a:spLocks noChangeArrowheads="1"/>
          </p:cNvSpPr>
          <p:nvPr/>
        </p:nvSpPr>
        <p:spPr bwMode="auto">
          <a:xfrm>
            <a:off x="404813" y="3749675"/>
            <a:ext cx="1073150" cy="363538"/>
          </a:xfrm>
          <a:prstGeom prst="leftArrow">
            <a:avLst>
              <a:gd name="adj1" fmla="val 50000"/>
              <a:gd name="adj2" fmla="val 73799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>
            <a:off x="6002338" y="3578225"/>
            <a:ext cx="392112" cy="1103313"/>
          </a:xfrm>
          <a:prstGeom prst="upArrow">
            <a:avLst>
              <a:gd name="adj1" fmla="val 50000"/>
              <a:gd name="adj2" fmla="val 70344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1054100" y="5341938"/>
            <a:ext cx="1920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NO WORK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6286500" y="5305425"/>
            <a:ext cx="1289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WORK</a:t>
            </a:r>
          </a:p>
        </p:txBody>
      </p:sp>
      <p:sp>
        <p:nvSpPr>
          <p:cNvPr id="235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D0E3A9-0F4B-47D1-B879-BA88DBFDBCE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3" grpId="0" animBg="1"/>
      <p:bldP spid="79884" grpId="0" animBg="1"/>
      <p:bldP spid="79885" grpId="0" animBg="1"/>
      <p:bldP spid="79886" grpId="0" animBg="1"/>
      <p:bldP spid="79887" grpId="0"/>
      <p:bldP spid="798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title"/>
          </p:nvPr>
        </p:nvSpPr>
        <p:spPr>
          <a:xfrm>
            <a:off x="304800" y="195263"/>
            <a:ext cx="8229600" cy="708025"/>
          </a:xfrm>
        </p:spPr>
        <p:txBody>
          <a:bodyPr/>
          <a:lstStyle/>
          <a:p>
            <a:pPr eaLnBrk="1" hangingPunct="1"/>
            <a:r>
              <a:rPr lang="en-US" altLang="en-US" sz="4000" u="sng" smtClean="0"/>
              <a:t>A ramp is actually a machine</a:t>
            </a:r>
          </a:p>
        </p:txBody>
      </p:sp>
      <p:sp>
        <p:nvSpPr>
          <p:cNvPr id="110610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371475" y="990600"/>
            <a:ext cx="8229600" cy="14890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</a:t>
            </a:r>
            <a:r>
              <a:rPr lang="en-US" altLang="en-US" sz="2800" b="1" u="sng" smtClean="0">
                <a:solidFill>
                  <a:srgbClr val="080808"/>
                </a:solidFill>
              </a:rPr>
              <a:t>machine</a:t>
            </a:r>
            <a:r>
              <a:rPr lang="en-US" altLang="en-US" sz="2800" smtClean="0"/>
              <a:t> is any device that allows us to accomplish a task more easily</a:t>
            </a:r>
          </a:p>
          <a:p>
            <a:pPr eaLnBrk="1" hangingPunct="1"/>
            <a:r>
              <a:rPr lang="en-US" altLang="en-US" sz="2800" smtClean="0"/>
              <a:t>it does not need to have any moving parts.</a:t>
            </a:r>
          </a:p>
        </p:txBody>
      </p:sp>
      <p:pic>
        <p:nvPicPr>
          <p:cNvPr id="110601" name="Picture 9" descr="MCBD07593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4588" y="2740025"/>
            <a:ext cx="3163887" cy="2586038"/>
          </a:xfrm>
        </p:spPr>
      </p:pic>
      <p:pic>
        <p:nvPicPr>
          <p:cNvPr id="110604" name="Picture 12" descr="MCBD07193_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488" y="2667000"/>
            <a:ext cx="2732087" cy="3184525"/>
          </a:xfrm>
        </p:spPr>
      </p:pic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0" y="5795963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WORK DONE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= big force </a:t>
            </a:r>
            <a:r>
              <a:rPr lang="en-US" altLang="en-US" sz="2800">
                <a:sym typeface="Symbol" pitchFamily="18" charset="2"/>
              </a:rPr>
              <a:t></a:t>
            </a:r>
            <a:r>
              <a:rPr lang="en-US" altLang="en-US" sz="2800"/>
              <a:t> little distance  or little force </a:t>
            </a:r>
            <a:r>
              <a:rPr lang="en-US" altLang="en-US" sz="2800">
                <a:sym typeface="Symbol" pitchFamily="18" charset="2"/>
              </a:rPr>
              <a:t></a:t>
            </a:r>
            <a:r>
              <a:rPr lang="en-US" altLang="en-US" sz="2800"/>
              <a:t> big distance</a:t>
            </a:r>
          </a:p>
        </p:txBody>
      </p:sp>
      <p:sp>
        <p:nvSpPr>
          <p:cNvPr id="2458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A4056A-E934-4BC3-B7CD-76CDA30A042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0" grpId="0" build="p"/>
      <p:bldP spid="1106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A lifting machine: Block and tackle</a:t>
            </a:r>
          </a:p>
        </p:txBody>
      </p:sp>
      <p:pic>
        <p:nvPicPr>
          <p:cNvPr id="25603" name="Picture 6" descr="Block_and_tackle_(PSF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875" y="1649413"/>
            <a:ext cx="4297363" cy="4700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6F791EE-14D2-43F1-990E-97B5D238FB6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4000" u="sng" dirty="0" smtClean="0">
                <a:solidFill>
                  <a:schemeClr val="tx1"/>
                </a:solidFill>
                <a:latin typeface="Verdana" pitchFamily="34" charset="0"/>
              </a:rPr>
              <a:t>I. Physics of collisions:</a:t>
            </a:r>
            <a:br>
              <a:rPr lang="en-US" altLang="en-US" sz="4000" u="sng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en-US" altLang="en-US" sz="4000" i="1" u="sng" dirty="0" smtClean="0">
                <a:solidFill>
                  <a:schemeClr val="tx1"/>
                </a:solidFill>
                <a:latin typeface="Verdana" pitchFamily="34" charset="0"/>
              </a:rPr>
              <a:t>conservation of momentum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747838"/>
            <a:ext cx="8229600" cy="46323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concept of momentum is very useful when discussing how 2 objects interact.</a:t>
            </a:r>
          </a:p>
          <a:p>
            <a:pPr eaLnBrk="1" hangingPunct="1"/>
            <a:r>
              <a:rPr lang="en-US" altLang="en-US" dirty="0" smtClean="0"/>
              <a:t>Suppose two objects are on a collision course.   </a:t>
            </a:r>
            <a:r>
              <a:rPr lang="en-US" altLang="en-US" dirty="0" smtClean="0">
                <a:solidFill>
                  <a:srgbClr val="FF0000"/>
                </a:solidFill>
              </a:rPr>
              <a:t>A</a:t>
            </a:r>
            <a:r>
              <a:rPr lang="en-US" altLang="en-US" dirty="0" smtClean="0">
                <a:solidFill>
                  <a:srgbClr val="FF0000"/>
                </a:solidFill>
                <a:sym typeface="Wingdings" pitchFamily="2" charset="2"/>
              </a:rPr>
              <a:t>   B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/>
              <a:t>We know their masses and speeds before they collide</a:t>
            </a:r>
          </a:p>
          <a:p>
            <a:pPr eaLnBrk="1" hangingPunct="1"/>
            <a:r>
              <a:rPr lang="en-US" altLang="en-US" dirty="0" smtClean="0"/>
              <a:t>The momentum concept helps us to predict what will happen after they collide.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59AC09-DA17-4EAE-8C07-2FD9C66A828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136525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4000" u="sng" smtClean="0"/>
              <a:t>Law of Conservation of Momentum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9" y="1168681"/>
            <a:ext cx="4590287" cy="4865235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A consequence of Newton’s 3</a:t>
            </a:r>
            <a:r>
              <a:rPr lang="en-US" altLang="en-US" sz="2400" baseline="30000" dirty="0" smtClean="0"/>
              <a:t>rd</a:t>
            </a:r>
            <a:r>
              <a:rPr lang="en-US" altLang="en-US" sz="2400" dirty="0" smtClean="0"/>
              <a:t> law is that if we add the momentum of both objects before </a:t>
            </a:r>
            <a:r>
              <a:rPr lang="en-US" altLang="en-US" sz="2400" dirty="0"/>
              <a:t>a</a:t>
            </a:r>
            <a:r>
              <a:rPr lang="en-US" altLang="en-US" sz="2400" dirty="0" smtClean="0"/>
              <a:t> collision, it is the same as the momentum of the two objects </a:t>
            </a:r>
            <a:r>
              <a:rPr lang="en-US" altLang="en-US" sz="2400" i="1" dirty="0" smtClean="0"/>
              <a:t>immediately</a:t>
            </a:r>
            <a:r>
              <a:rPr lang="en-US" altLang="en-US" sz="2400" dirty="0" smtClean="0"/>
              <a:t> after the collision.</a:t>
            </a:r>
          </a:p>
          <a:p>
            <a:pPr eaLnBrk="1" hangingPunct="1"/>
            <a:r>
              <a:rPr lang="en-US" altLang="en-US" sz="2400" dirty="0" smtClean="0"/>
              <a:t>The law of </a:t>
            </a:r>
            <a:r>
              <a:rPr lang="en-US" altLang="en-US" sz="2400" dirty="0" smtClean="0">
                <a:solidFill>
                  <a:srgbClr val="FF0000"/>
                </a:solidFill>
              </a:rPr>
              <a:t>conservation of momentum </a:t>
            </a:r>
            <a:r>
              <a:rPr lang="en-US" altLang="en-US" sz="2400" dirty="0" smtClean="0"/>
              <a:t>and the law of </a:t>
            </a:r>
            <a:r>
              <a:rPr lang="en-US" altLang="en-US" sz="2400" dirty="0" smtClean="0">
                <a:solidFill>
                  <a:srgbClr val="FF0000"/>
                </a:solidFill>
              </a:rPr>
              <a:t>conservation of energy </a:t>
            </a:r>
            <a:r>
              <a:rPr lang="en-US" altLang="en-US" sz="2400" dirty="0" smtClean="0"/>
              <a:t>are two of the fundamental laws of nature. </a:t>
            </a:r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5181961" y="4826635"/>
            <a:ext cx="3592446" cy="12003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During the short time of the collision, the effect of gravity is not important.</a:t>
            </a:r>
            <a:endParaRPr lang="en-US" altLang="en-US" sz="2400" dirty="0"/>
          </a:p>
        </p:txBody>
      </p:sp>
      <p:sp>
        <p:nvSpPr>
          <p:cNvPr id="512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5048" y="6245225"/>
            <a:ext cx="301752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E7F9E6-F718-4D57-B915-0AD856F5A27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89" y="1825942"/>
            <a:ext cx="4044144" cy="2691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5624" y="1168681"/>
            <a:ext cx="356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Newton’s Cradle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uiExpand="1" build="p"/>
      <p:bldP spid="1341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" y="74168"/>
            <a:ext cx="9144000" cy="959104"/>
          </a:xfrm>
        </p:spPr>
        <p:txBody>
          <a:bodyPr/>
          <a:lstStyle/>
          <a:p>
            <a:pPr eaLnBrk="1" hangingPunct="1"/>
            <a:r>
              <a:rPr lang="en-US" altLang="en-US" sz="3200" u="sng" dirty="0" smtClean="0"/>
              <a:t>Momentum conservation in a two-body collision,</a:t>
            </a:r>
            <a:br>
              <a:rPr lang="en-US" altLang="en-US" sz="3200" u="sng" dirty="0" smtClean="0"/>
            </a:br>
            <a:r>
              <a:rPr lang="en-US" altLang="en-US" sz="3200" u="sng" dirty="0" smtClean="0"/>
              <a:t>How it works.</a:t>
            </a:r>
          </a:p>
        </p:txBody>
      </p:sp>
      <p:grpSp>
        <p:nvGrpSpPr>
          <p:cNvPr id="175107" name="Group 3"/>
          <p:cNvGrpSpPr>
            <a:grpSpLocks/>
          </p:cNvGrpSpPr>
          <p:nvPr/>
        </p:nvGrpSpPr>
        <p:grpSpPr bwMode="auto">
          <a:xfrm>
            <a:off x="378843" y="1224757"/>
            <a:ext cx="8007350" cy="1393825"/>
            <a:chOff x="190" y="939"/>
            <a:chExt cx="5044" cy="878"/>
          </a:xfrm>
        </p:grpSpPr>
        <p:grpSp>
          <p:nvGrpSpPr>
            <p:cNvPr id="7187" name="Group 4"/>
            <p:cNvGrpSpPr>
              <a:grpSpLocks/>
            </p:cNvGrpSpPr>
            <p:nvPr/>
          </p:nvGrpSpPr>
          <p:grpSpPr bwMode="auto">
            <a:xfrm>
              <a:off x="1232" y="939"/>
              <a:ext cx="4002" cy="878"/>
              <a:chOff x="1255" y="1273"/>
              <a:chExt cx="4002" cy="878"/>
            </a:xfrm>
          </p:grpSpPr>
          <p:sp>
            <p:nvSpPr>
              <p:cNvPr id="7189" name="Line 5"/>
              <p:cNvSpPr>
                <a:spLocks noChangeShapeType="1"/>
              </p:cNvSpPr>
              <p:nvPr/>
            </p:nvSpPr>
            <p:spPr bwMode="auto">
              <a:xfrm>
                <a:off x="1255" y="2151"/>
                <a:ext cx="400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190" name="Group 6"/>
              <p:cNvGrpSpPr>
                <a:grpSpLocks/>
              </p:cNvGrpSpPr>
              <p:nvPr/>
            </p:nvGrpSpPr>
            <p:grpSpPr bwMode="auto">
              <a:xfrm>
                <a:off x="1364" y="1606"/>
                <a:ext cx="528" cy="528"/>
                <a:chOff x="1097" y="2794"/>
                <a:chExt cx="528" cy="528"/>
              </a:xfrm>
            </p:grpSpPr>
            <p:sp>
              <p:nvSpPr>
                <p:cNvPr id="7198" name="Rectangle 7"/>
                <p:cNvSpPr>
                  <a:spLocks noChangeArrowheads="1"/>
                </p:cNvSpPr>
                <p:nvPr/>
              </p:nvSpPr>
              <p:spPr bwMode="auto">
                <a:xfrm>
                  <a:off x="1097" y="2794"/>
                  <a:ext cx="528" cy="52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19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261" y="2882"/>
                  <a:ext cx="250" cy="327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>
                      <a:solidFill>
                        <a:schemeClr val="bg1"/>
                      </a:solidFill>
                      <a:latin typeface="Tahoma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7191" name="Group 9"/>
              <p:cNvGrpSpPr>
                <a:grpSpLocks/>
              </p:cNvGrpSpPr>
              <p:nvPr/>
            </p:nvGrpSpPr>
            <p:grpSpPr bwMode="auto">
              <a:xfrm>
                <a:off x="4363" y="1273"/>
                <a:ext cx="864" cy="864"/>
                <a:chOff x="2670" y="2448"/>
                <a:chExt cx="864" cy="864"/>
              </a:xfrm>
            </p:grpSpPr>
            <p:sp>
              <p:nvSpPr>
                <p:cNvPr id="7196" name="Rectangle 10"/>
                <p:cNvSpPr>
                  <a:spLocks noChangeArrowheads="1"/>
                </p:cNvSpPr>
                <p:nvPr/>
              </p:nvSpPr>
              <p:spPr bwMode="auto">
                <a:xfrm>
                  <a:off x="2670" y="2448"/>
                  <a:ext cx="864" cy="86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719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976" y="2763"/>
                  <a:ext cx="248" cy="32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 dirty="0">
                      <a:solidFill>
                        <a:schemeClr val="bg1"/>
                      </a:solidFill>
                      <a:latin typeface="Tahoma" pitchFamily="34" charset="0"/>
                    </a:rPr>
                    <a:t>B</a:t>
                  </a:r>
                </a:p>
              </p:txBody>
            </p:sp>
          </p:grpSp>
          <p:sp>
            <p:nvSpPr>
              <p:cNvPr id="7192" name="AutoShape 12"/>
              <p:cNvSpPr>
                <a:spLocks noChangeArrowheads="1"/>
              </p:cNvSpPr>
              <p:nvPr/>
            </p:nvSpPr>
            <p:spPr bwMode="auto">
              <a:xfrm>
                <a:off x="1981" y="1740"/>
                <a:ext cx="530" cy="236"/>
              </a:xfrm>
              <a:prstGeom prst="rightArrow">
                <a:avLst>
                  <a:gd name="adj1" fmla="val 50000"/>
                  <a:gd name="adj2" fmla="val 56144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93" name="AutoShape 13"/>
              <p:cNvSpPr>
                <a:spLocks noChangeArrowheads="1"/>
              </p:cNvSpPr>
              <p:nvPr/>
            </p:nvSpPr>
            <p:spPr bwMode="auto">
              <a:xfrm>
                <a:off x="3870" y="1543"/>
                <a:ext cx="455" cy="230"/>
              </a:xfrm>
              <a:prstGeom prst="leftArrow">
                <a:avLst>
                  <a:gd name="adj1" fmla="val 50000"/>
                  <a:gd name="adj2" fmla="val 49457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94" name="Text Box 14"/>
              <p:cNvSpPr txBox="1">
                <a:spLocks noChangeArrowheads="1"/>
              </p:cNvSpPr>
              <p:nvPr/>
            </p:nvSpPr>
            <p:spPr bwMode="auto">
              <a:xfrm>
                <a:off x="2033" y="1413"/>
                <a:ext cx="95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FF"/>
                    </a:solidFill>
                    <a:latin typeface="Times New Roman" pitchFamily="18" charset="0"/>
                  </a:rPr>
                  <a:t>v</a:t>
                </a:r>
                <a:r>
                  <a:rPr lang="en-US" altLang="en-US" sz="24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A, before</a:t>
                </a:r>
                <a:endParaRPr lang="en-US" altLang="en-US" sz="2400" b="1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95" name="Text Box 15"/>
              <p:cNvSpPr txBox="1">
                <a:spLocks noChangeArrowheads="1"/>
              </p:cNvSpPr>
              <p:nvPr/>
            </p:nvSpPr>
            <p:spPr bwMode="auto">
              <a:xfrm>
                <a:off x="3321" y="1310"/>
                <a:ext cx="76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0000"/>
                    </a:solidFill>
                    <a:latin typeface="Times New Roman" pitchFamily="18" charset="0"/>
                  </a:rPr>
                  <a:t>v</a:t>
                </a:r>
                <a:r>
                  <a:rPr lang="en-US" altLang="en-US" sz="2400" b="1" baseline="-25000">
                    <a:solidFill>
                      <a:srgbClr val="FF0000"/>
                    </a:solidFill>
                    <a:latin typeface="Times New Roman" pitchFamily="18" charset="0"/>
                  </a:rPr>
                  <a:t>B, before</a:t>
                </a:r>
                <a:endParaRPr lang="en-US" altLang="en-US" sz="2400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188" name="Text Box 16"/>
            <p:cNvSpPr txBox="1">
              <a:spLocks noChangeArrowheads="1"/>
            </p:cNvSpPr>
            <p:nvPr/>
          </p:nvSpPr>
          <p:spPr bwMode="auto">
            <a:xfrm>
              <a:off x="190" y="1226"/>
              <a:ext cx="68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before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collision</a:t>
              </a:r>
            </a:p>
          </p:txBody>
        </p:sp>
      </p:grpSp>
      <p:grpSp>
        <p:nvGrpSpPr>
          <p:cNvPr id="175121" name="Group 17"/>
          <p:cNvGrpSpPr>
            <a:grpSpLocks/>
          </p:cNvGrpSpPr>
          <p:nvPr/>
        </p:nvGrpSpPr>
        <p:grpSpPr bwMode="auto">
          <a:xfrm>
            <a:off x="378843" y="3073398"/>
            <a:ext cx="8007350" cy="1401763"/>
            <a:chOff x="280" y="2205"/>
            <a:chExt cx="5044" cy="883"/>
          </a:xfrm>
        </p:grpSpPr>
        <p:sp>
          <p:nvSpPr>
            <p:cNvPr id="7175" name="Line 18"/>
            <p:cNvSpPr>
              <a:spLocks noChangeShapeType="1"/>
            </p:cNvSpPr>
            <p:nvPr/>
          </p:nvSpPr>
          <p:spPr bwMode="auto">
            <a:xfrm>
              <a:off x="1322" y="3088"/>
              <a:ext cx="400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6" name="Group 19"/>
            <p:cNvGrpSpPr>
              <a:grpSpLocks/>
            </p:cNvGrpSpPr>
            <p:nvPr/>
          </p:nvGrpSpPr>
          <p:grpSpPr bwMode="auto">
            <a:xfrm>
              <a:off x="2243" y="2549"/>
              <a:ext cx="528" cy="528"/>
              <a:chOff x="1097" y="2794"/>
              <a:chExt cx="528" cy="528"/>
            </a:xfrm>
          </p:grpSpPr>
          <p:sp>
            <p:nvSpPr>
              <p:cNvPr id="7185" name="Rectangle 20"/>
              <p:cNvSpPr>
                <a:spLocks noChangeArrowheads="1"/>
              </p:cNvSpPr>
              <p:nvPr/>
            </p:nvSpPr>
            <p:spPr bwMode="auto">
              <a:xfrm>
                <a:off x="1097" y="2794"/>
                <a:ext cx="528" cy="52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86" name="Text Box 21"/>
              <p:cNvSpPr txBox="1">
                <a:spLocks noChangeArrowheads="1"/>
              </p:cNvSpPr>
              <p:nvPr/>
            </p:nvSpPr>
            <p:spPr bwMode="auto">
              <a:xfrm>
                <a:off x="1261" y="2882"/>
                <a:ext cx="250" cy="32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bg1"/>
                    </a:solidFill>
                    <a:latin typeface="Tahoma" pitchFamily="34" charset="0"/>
                  </a:rPr>
                  <a:t>A</a:t>
                </a:r>
              </a:p>
            </p:txBody>
          </p:sp>
        </p:grpSp>
        <p:grpSp>
          <p:nvGrpSpPr>
            <p:cNvPr id="7177" name="Group 22"/>
            <p:cNvGrpSpPr>
              <a:grpSpLocks/>
            </p:cNvGrpSpPr>
            <p:nvPr/>
          </p:nvGrpSpPr>
          <p:grpSpPr bwMode="auto">
            <a:xfrm>
              <a:off x="2966" y="2205"/>
              <a:ext cx="864" cy="864"/>
              <a:chOff x="2670" y="2448"/>
              <a:chExt cx="864" cy="864"/>
            </a:xfrm>
          </p:grpSpPr>
          <p:sp>
            <p:nvSpPr>
              <p:cNvPr id="7183" name="Rectangle 23"/>
              <p:cNvSpPr>
                <a:spLocks noChangeArrowheads="1"/>
              </p:cNvSpPr>
              <p:nvPr/>
            </p:nvSpPr>
            <p:spPr bwMode="auto">
              <a:xfrm>
                <a:off x="2670" y="2448"/>
                <a:ext cx="864" cy="86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84" name="Text Box 24"/>
              <p:cNvSpPr txBox="1">
                <a:spLocks noChangeArrowheads="1"/>
              </p:cNvSpPr>
              <p:nvPr/>
            </p:nvSpPr>
            <p:spPr bwMode="auto">
              <a:xfrm>
                <a:off x="2976" y="2763"/>
                <a:ext cx="248" cy="32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chemeClr val="bg1"/>
                    </a:solidFill>
                    <a:latin typeface="Tahoma" pitchFamily="34" charset="0"/>
                  </a:rPr>
                  <a:t>B</a:t>
                </a:r>
              </a:p>
            </p:txBody>
          </p:sp>
        </p:grpSp>
        <p:sp>
          <p:nvSpPr>
            <p:cNvPr id="7178" name="AutoShape 25"/>
            <p:cNvSpPr>
              <a:spLocks noChangeArrowheads="1"/>
            </p:cNvSpPr>
            <p:nvPr/>
          </p:nvSpPr>
          <p:spPr bwMode="auto">
            <a:xfrm flipH="1">
              <a:off x="1576" y="2712"/>
              <a:ext cx="530" cy="236"/>
            </a:xfrm>
            <a:prstGeom prst="rightArrow">
              <a:avLst>
                <a:gd name="adj1" fmla="val 50000"/>
                <a:gd name="adj2" fmla="val 56144"/>
              </a:avLst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79" name="AutoShape 26"/>
            <p:cNvSpPr>
              <a:spLocks noChangeArrowheads="1"/>
            </p:cNvSpPr>
            <p:nvPr/>
          </p:nvSpPr>
          <p:spPr bwMode="auto">
            <a:xfrm flipH="1">
              <a:off x="3925" y="2619"/>
              <a:ext cx="455" cy="230"/>
            </a:xfrm>
            <a:prstGeom prst="leftArrow">
              <a:avLst>
                <a:gd name="adj1" fmla="val 50000"/>
                <a:gd name="adj2" fmla="val 49457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0" name="Text Box 27"/>
            <p:cNvSpPr txBox="1">
              <a:spLocks noChangeArrowheads="1"/>
            </p:cNvSpPr>
            <p:nvPr/>
          </p:nvSpPr>
          <p:spPr bwMode="auto">
            <a:xfrm>
              <a:off x="1357" y="2474"/>
              <a:ext cx="62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itchFamily="18" charset="0"/>
                </a:rPr>
                <a:t>v</a:t>
              </a:r>
              <a:r>
                <a:rPr lang="en-US" altLang="en-US" sz="2400" b="1" baseline="-25000">
                  <a:solidFill>
                    <a:srgbClr val="0000FF"/>
                  </a:solidFill>
                  <a:latin typeface="Times New Roman" pitchFamily="18" charset="0"/>
                </a:rPr>
                <a:t>A, after</a:t>
              </a:r>
              <a:endParaRPr lang="en-US" altLang="en-US" sz="2400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7181" name="Text Box 28"/>
            <p:cNvSpPr txBox="1">
              <a:spLocks noChangeArrowheads="1"/>
            </p:cNvSpPr>
            <p:nvPr/>
          </p:nvSpPr>
          <p:spPr bwMode="auto">
            <a:xfrm>
              <a:off x="3925" y="2350"/>
              <a:ext cx="91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en-US" altLang="en-US" sz="2400" b="1" baseline="-25000">
                  <a:solidFill>
                    <a:srgbClr val="FF0000"/>
                  </a:solidFill>
                  <a:latin typeface="Times New Roman" pitchFamily="18" charset="0"/>
                </a:rPr>
                <a:t>B, after</a:t>
              </a:r>
              <a:endParaRPr lang="en-US" altLang="en-US" sz="2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7182" name="Text Box 29"/>
            <p:cNvSpPr txBox="1">
              <a:spLocks noChangeArrowheads="1"/>
            </p:cNvSpPr>
            <p:nvPr/>
          </p:nvSpPr>
          <p:spPr bwMode="auto">
            <a:xfrm>
              <a:off x="280" y="2497"/>
              <a:ext cx="68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after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collision</a:t>
              </a:r>
            </a:p>
          </p:txBody>
        </p:sp>
      </p:grpSp>
      <p:graphicFrame>
        <p:nvGraphicFramePr>
          <p:cNvPr id="175134" name="Object 3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868363"/>
              </p:ext>
            </p:extLst>
          </p:nvPr>
        </p:nvGraphicFramePr>
        <p:xfrm>
          <a:off x="257429" y="4977702"/>
          <a:ext cx="8464550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4" imgW="3441600" imgH="507960" progId="Equation.DSMT4">
                  <p:embed/>
                </p:oleObj>
              </mc:Choice>
              <mc:Fallback>
                <p:oleObj name="Equation" r:id="rId4" imgW="3441600" imgH="50796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29" y="4977702"/>
                        <a:ext cx="8464550" cy="1249362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42248" y="6473825"/>
            <a:ext cx="301752" cy="311023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8C89E9-7444-4F1F-BA4A-65C81B7AC51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2370"/>
          </a:xfrm>
        </p:spPr>
        <p:txBody>
          <a:bodyPr/>
          <a:lstStyle/>
          <a:p>
            <a:r>
              <a:rPr lang="en-US" u="sng" dirty="0" smtClean="0"/>
              <a:t>Energy considerations in collisions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96" y="1069848"/>
            <a:ext cx="8709660" cy="5358384"/>
          </a:xfrm>
        </p:spPr>
        <p:txBody>
          <a:bodyPr/>
          <a:lstStyle/>
          <a:p>
            <a:r>
              <a:rPr lang="en-US" sz="2800" dirty="0" smtClean="0"/>
              <a:t>Objects that are in motion have </a:t>
            </a:r>
            <a:r>
              <a:rPr lang="en-US" sz="2800" i="1" dirty="0" smtClean="0"/>
              <a:t>kinetic energy</a:t>
            </a:r>
            <a:r>
              <a:rPr lang="en-US" sz="2800" dirty="0" smtClean="0"/>
              <a:t>:</a:t>
            </a:r>
            <a:r>
              <a:rPr lang="en-US" sz="2800" i="1" dirty="0" smtClean="0"/>
              <a:t> </a:t>
            </a:r>
            <a:br>
              <a:rPr lang="en-US" sz="2800" i="1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KE = ½ m v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(Note that KE does not depend on</a:t>
            </a:r>
            <a:br>
              <a:rPr lang="en-US" sz="2800" dirty="0" smtClean="0"/>
            </a:br>
            <a:r>
              <a:rPr lang="en-US" sz="2800" dirty="0" smtClean="0"/>
              <a:t>the direction of the object’s motion</a:t>
            </a:r>
            <a:r>
              <a:rPr lang="en-US" sz="2800" dirty="0"/>
              <a:t>)</a:t>
            </a:r>
            <a:r>
              <a:rPr lang="en-US" sz="2800" dirty="0" smtClean="0"/>
              <a:t> more on this . . .</a:t>
            </a:r>
          </a:p>
          <a:p>
            <a:r>
              <a:rPr lang="en-US" sz="2800" dirty="0" smtClean="0"/>
              <a:t>In the collision of two moving objects, both have KE</a:t>
            </a:r>
          </a:p>
          <a:p>
            <a:r>
              <a:rPr lang="en-US" sz="2800" dirty="0" smtClean="0"/>
              <a:t>As a result of the collision, the KE of the objects may decrease because the objects get damaged, some heat is produced as well as sound.</a:t>
            </a:r>
          </a:p>
          <a:p>
            <a:r>
              <a:rPr lang="en-US" sz="2800" dirty="0" smtClean="0"/>
              <a:t>Only if the objects bounce off of each other perfectly, with no permanent damage (perfectly elastic) is the KE conserved. “Real” collisions are never perfectly elastic.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336665"/>
            <a:ext cx="411480" cy="375031"/>
          </a:xfrm>
        </p:spPr>
        <p:txBody>
          <a:bodyPr/>
          <a:lstStyle/>
          <a:p>
            <a:pPr>
              <a:defRPr/>
            </a:pPr>
            <a:fld id="{A0E364FD-0187-4583-8873-CC1289D632B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6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848"/>
          </a:xfrm>
        </p:spPr>
        <p:txBody>
          <a:bodyPr/>
          <a:lstStyle/>
          <a:p>
            <a:r>
              <a:rPr lang="en-US" u="sng" dirty="0" smtClean="0"/>
              <a:t>Types of collisions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136"/>
            <a:ext cx="8394192" cy="5129784"/>
          </a:xfrm>
        </p:spPr>
        <p:txBody>
          <a:bodyPr/>
          <a:lstStyle/>
          <a:p>
            <a:r>
              <a:rPr lang="en-US" u="sng" dirty="0" smtClean="0"/>
              <a:t>Elastic collision</a:t>
            </a:r>
            <a:r>
              <a:rPr lang="en-US" dirty="0" smtClean="0"/>
              <a:t>: the two objects bounce off each other with no loss of </a:t>
            </a:r>
            <a:r>
              <a:rPr lang="en-US" i="1" dirty="0" smtClean="0"/>
              <a:t>energy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Inelastic collision</a:t>
            </a:r>
            <a:r>
              <a:rPr lang="en-US" dirty="0" smtClean="0"/>
              <a:t>: the two objects bounce off each other but with some loss of </a:t>
            </a:r>
            <a:r>
              <a:rPr lang="en-US" i="1" dirty="0" smtClean="0"/>
              <a:t>energy</a:t>
            </a:r>
            <a:r>
              <a:rPr lang="en-US" dirty="0" smtClean="0"/>
              <a:t>. Most realistic (everyday) collisions are of this type.</a:t>
            </a:r>
          </a:p>
          <a:p>
            <a:r>
              <a:rPr lang="en-US" u="sng" dirty="0" smtClean="0"/>
              <a:t>Completely inelastic collision</a:t>
            </a:r>
            <a:r>
              <a:rPr lang="en-US" dirty="0" smtClean="0"/>
              <a:t>: The two objects stick together after the collision. </a:t>
            </a:r>
            <a:r>
              <a:rPr lang="en-US" dirty="0"/>
              <a:t>T</a:t>
            </a:r>
            <a:r>
              <a:rPr lang="en-US" dirty="0" smtClean="0"/>
              <a:t>his type of collision involves the largest possible loss of </a:t>
            </a:r>
            <a:r>
              <a:rPr lang="en-US" i="1" dirty="0" smtClean="0"/>
              <a:t>energy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54369"/>
            <a:ext cx="384048" cy="476250"/>
          </a:xfrm>
        </p:spPr>
        <p:txBody>
          <a:bodyPr/>
          <a:lstStyle/>
          <a:p>
            <a:pPr>
              <a:defRPr/>
            </a:pPr>
            <a:fld id="{A0E364FD-0187-4583-8873-CC1289D632B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8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u="sng" dirty="0" smtClean="0"/>
              <a:t>“Super balls” make almost perfectly elastic collisions  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94460"/>
            <a:ext cx="4507992" cy="5033455"/>
          </a:xfrm>
        </p:spPr>
        <p:txBody>
          <a:bodyPr/>
          <a:lstStyle/>
          <a:p>
            <a:r>
              <a:rPr lang="en-US" sz="2800" dirty="0" smtClean="0"/>
              <a:t>A  perfectly elastic </a:t>
            </a:r>
            <a:r>
              <a:rPr lang="en-US" sz="2800" dirty="0" smtClean="0">
                <a:solidFill>
                  <a:srgbClr val="FF0000"/>
                </a:solidFill>
              </a:rPr>
              <a:t>“super ball” </a:t>
            </a:r>
            <a:r>
              <a:rPr lang="en-US" sz="2800" dirty="0" smtClean="0"/>
              <a:t>rebounds to the same height after bouncing off the floor; it leaves the floor with the same KE it had before it hit the floor</a:t>
            </a:r>
          </a:p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3366FF"/>
                </a:solidFill>
              </a:rPr>
              <a:t>“real” ball </a:t>
            </a:r>
            <a:r>
              <a:rPr lang="en-US" sz="2800" dirty="0"/>
              <a:t>(not perfectly elastic) </a:t>
            </a:r>
            <a:r>
              <a:rPr lang="en-US" sz="2800" dirty="0" smtClean="0"/>
              <a:t>does not return to the same height; some of its KE is lost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364FD-0187-4583-8873-CC1289D632B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4884" y="5596128"/>
            <a:ext cx="40645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4884" y="2386584"/>
            <a:ext cx="4210812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21792" y="2098548"/>
            <a:ext cx="576072" cy="576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50464" y="2098548"/>
            <a:ext cx="576072" cy="576072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5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3079 L 0 0 Z " pathEditMode="relative" ptsTypes="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04 0.43333 L 0.00104 0.11458 " pathEditMode="relative" ptsTypes="A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92075"/>
            <a:ext cx="8229600" cy="885825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Perfectly elastic collision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373058" y="1783208"/>
            <a:ext cx="639762" cy="63976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458783" y="1818133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294312" y="1803464"/>
            <a:ext cx="639763" cy="63976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5346700" y="1920939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860425" y="2408047"/>
            <a:ext cx="7140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AutoShape 9"/>
          <p:cNvSpPr>
            <a:spLocks noChangeArrowheads="1"/>
          </p:cNvSpPr>
          <p:nvPr/>
        </p:nvSpPr>
        <p:spPr bwMode="auto">
          <a:xfrm>
            <a:off x="3052762" y="1986026"/>
            <a:ext cx="463550" cy="334963"/>
          </a:xfrm>
          <a:prstGeom prst="rightArrow">
            <a:avLst>
              <a:gd name="adj1" fmla="val 50000"/>
              <a:gd name="adj2" fmla="val 34597"/>
            </a:avLst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3235325" y="146373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v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871537" y="1841564"/>
            <a:ext cx="1195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before</a:t>
            </a:r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4637087" y="3435414"/>
            <a:ext cx="639762" cy="639762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4705349" y="3449701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5795962" y="3449701"/>
            <a:ext cx="639763" cy="6397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5848350" y="3567176"/>
            <a:ext cx="481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m</a:t>
            </a:r>
          </a:p>
        </p:txBody>
      </p:sp>
      <p:sp>
        <p:nvSpPr>
          <p:cNvPr id="94225" name="Line 17"/>
          <p:cNvSpPr>
            <a:spLocks noChangeShapeType="1"/>
          </p:cNvSpPr>
          <p:nvPr/>
        </p:nvSpPr>
        <p:spPr bwMode="auto">
          <a:xfrm>
            <a:off x="825500" y="4083114"/>
            <a:ext cx="7140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6" name="AutoShape 18"/>
          <p:cNvSpPr>
            <a:spLocks noChangeArrowheads="1"/>
          </p:cNvSpPr>
          <p:nvPr/>
        </p:nvSpPr>
        <p:spPr bwMode="auto">
          <a:xfrm>
            <a:off x="6472237" y="3617976"/>
            <a:ext cx="463550" cy="334963"/>
          </a:xfrm>
          <a:prstGeom prst="rightArrow">
            <a:avLst>
              <a:gd name="adj1" fmla="val 50000"/>
              <a:gd name="adj2" fmla="val 3459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6567487" y="3081401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v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1095375" y="3414776"/>
            <a:ext cx="896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after</a:t>
            </a: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329945" y="4746244"/>
            <a:ext cx="875080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momentum before = m </a:t>
            </a:r>
            <a:r>
              <a:rPr lang="en-US" altLang="en-US" sz="3600" dirty="0" smtClean="0"/>
              <a:t>v, </a:t>
            </a:r>
            <a:r>
              <a:rPr lang="en-US" altLang="en-US" sz="3600" dirty="0" err="1" smtClean="0"/>
              <a:t>KE</a:t>
            </a:r>
            <a:r>
              <a:rPr lang="en-US" altLang="en-US" sz="3600" baseline="-25000" dirty="0" err="1" smtClean="0"/>
              <a:t>before</a:t>
            </a:r>
            <a:r>
              <a:rPr lang="en-US" altLang="en-US" sz="3600" baseline="-25000" dirty="0" smtClean="0"/>
              <a:t> </a:t>
            </a:r>
            <a:r>
              <a:rPr lang="en-US" altLang="en-US" sz="3600" dirty="0" smtClean="0"/>
              <a:t>= ½ mv</a:t>
            </a:r>
            <a:r>
              <a:rPr lang="en-US" altLang="en-US" sz="3600" baseline="30000" dirty="0" smtClean="0"/>
              <a:t>2</a:t>
            </a:r>
            <a:endParaRPr lang="en-US" altLang="en-US" sz="36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dirty="0"/>
              <a:t>momentum after </a:t>
            </a:r>
            <a:r>
              <a:rPr lang="en-US" altLang="en-US" sz="3600" dirty="0" smtClean="0"/>
              <a:t>   = </a:t>
            </a:r>
            <a:r>
              <a:rPr lang="en-US" altLang="en-US" sz="3600" dirty="0"/>
              <a:t>m </a:t>
            </a:r>
            <a:r>
              <a:rPr lang="en-US" altLang="en-US" sz="3600" dirty="0" smtClean="0"/>
              <a:t>v, </a:t>
            </a:r>
            <a:r>
              <a:rPr lang="en-US" altLang="en-US" sz="3600" dirty="0" err="1" smtClean="0"/>
              <a:t>KE</a:t>
            </a:r>
            <a:r>
              <a:rPr lang="en-US" altLang="en-US" sz="3600" baseline="-25000" dirty="0" err="1" smtClean="0"/>
              <a:t>after</a:t>
            </a:r>
            <a:r>
              <a:rPr lang="en-US" altLang="en-US" sz="3600" baseline="-25000" dirty="0" smtClean="0"/>
              <a:t>    </a:t>
            </a:r>
            <a:r>
              <a:rPr lang="en-US" altLang="en-US" sz="3600" dirty="0" smtClean="0"/>
              <a:t>= </a:t>
            </a:r>
            <a:r>
              <a:rPr lang="en-US" altLang="en-US" sz="3600" dirty="0"/>
              <a:t>½ mv</a:t>
            </a:r>
            <a:r>
              <a:rPr lang="en-US" altLang="en-US" sz="3600" baseline="30000" dirty="0"/>
              <a:t>2</a:t>
            </a:r>
            <a:endParaRPr lang="en-US" altLang="en-US" sz="3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i="1" dirty="0" smtClean="0">
                <a:solidFill>
                  <a:srgbClr val="FF0000"/>
                </a:solidFill>
              </a:rPr>
              <a:t>Both momentum and KE are conserved</a:t>
            </a:r>
            <a:endParaRPr lang="en-US" altLang="en-US" sz="3600" i="1" dirty="0">
              <a:solidFill>
                <a:srgbClr val="FF0000"/>
              </a:solidFill>
            </a:endParaRPr>
          </a:p>
        </p:txBody>
      </p:sp>
      <p:sp>
        <p:nvSpPr>
          <p:cNvPr id="82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96429C-209C-448D-BC19-A297F25C6E9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294312" y="1463739"/>
            <a:ext cx="0" cy="27336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482384" y="1263799"/>
            <a:ext cx="9733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v</a:t>
            </a:r>
            <a:r>
              <a:rPr lang="en-US" altLang="en-US" sz="2800" dirty="0" smtClean="0"/>
              <a:t> = 0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1" grpId="0" animBg="1"/>
      <p:bldP spid="94222" grpId="0"/>
      <p:bldP spid="94223" grpId="0" animBg="1"/>
      <p:bldP spid="94224" grpId="0"/>
      <p:bldP spid="94225" grpId="0" animBg="1"/>
      <p:bldP spid="94226" grpId="0" animBg="1"/>
      <p:bldP spid="94227" grpId="0"/>
      <p:bldP spid="94228" grpId="0"/>
      <p:bldP spid="9422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7">
    <a:dk1>
      <a:srgbClr val="5C1F00"/>
    </a:dk1>
    <a:lt1>
      <a:srgbClr val="FFFFFF"/>
    </a:lt1>
    <a:dk2>
      <a:srgbClr val="800000"/>
    </a:dk2>
    <a:lt2>
      <a:srgbClr val="DFD293"/>
    </a:lt2>
    <a:accent1>
      <a:srgbClr val="CC3300"/>
    </a:accent1>
    <a:accent2>
      <a:srgbClr val="BE7960"/>
    </a:accent2>
    <a:accent3>
      <a:srgbClr val="C0AAAA"/>
    </a:accent3>
    <a:accent4>
      <a:srgbClr val="DADADA"/>
    </a:accent4>
    <a:accent5>
      <a:srgbClr val="E2ADAA"/>
    </a:accent5>
    <a:accent6>
      <a:srgbClr val="AC6D56"/>
    </a:accent6>
    <a:hlink>
      <a:srgbClr val="FFFF99"/>
    </a:hlink>
    <a:folHlink>
      <a:srgbClr val="D3A21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987</Words>
  <Application>Microsoft Office PowerPoint</Application>
  <PresentationFormat>On-screen Show (4:3)</PresentationFormat>
  <Paragraphs>170</Paragraphs>
  <Slides>24</Slides>
  <Notes>20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Tahoma</vt:lpstr>
      <vt:lpstr>Wingdings</vt:lpstr>
      <vt:lpstr>Symbol</vt:lpstr>
      <vt:lpstr>Arial</vt:lpstr>
      <vt:lpstr>Verdana</vt:lpstr>
      <vt:lpstr>Times New Roman</vt:lpstr>
      <vt:lpstr>Default Design</vt:lpstr>
      <vt:lpstr>Equation</vt:lpstr>
      <vt:lpstr>L-8 (M-7) I. Collisions    II. Work and Energy</vt:lpstr>
      <vt:lpstr>PowerPoint Presentation</vt:lpstr>
      <vt:lpstr>I. Physics of collisions: conservation of momentum</vt:lpstr>
      <vt:lpstr>Law of Conservation of Momentum</vt:lpstr>
      <vt:lpstr>Momentum conservation in a two-body collision, How it works.</vt:lpstr>
      <vt:lpstr>Energy considerations in collisions</vt:lpstr>
      <vt:lpstr>Types of collisions</vt:lpstr>
      <vt:lpstr>“Super balls” make almost perfectly elastic collisions  </vt:lpstr>
      <vt:lpstr>Perfectly elastic collision</vt:lpstr>
      <vt:lpstr>Completely inelastic collision: objects stick together  momentum is conserved but KE is not conserved</vt:lpstr>
      <vt:lpstr>Football: a game of collisions</vt:lpstr>
      <vt:lpstr>Sumo wrestling</vt:lpstr>
      <vt:lpstr> non-violent “collisions”</vt:lpstr>
      <vt:lpstr>PowerPoint Presentation</vt:lpstr>
      <vt:lpstr>Recoil</vt:lpstr>
      <vt:lpstr>after the cannon is fired</vt:lpstr>
      <vt:lpstr>Recoil propels rockets</vt:lpstr>
      <vt:lpstr>II. Work and Energy</vt:lpstr>
      <vt:lpstr>Work and energy</vt:lpstr>
      <vt:lpstr>Work requires: (a) force and (b) motion (displacement) in the direction that the force acts</vt:lpstr>
      <vt:lpstr>Physics definition of WORK</vt:lpstr>
      <vt:lpstr>Who’s doin the work  around here?</vt:lpstr>
      <vt:lpstr>A ramp is actually a machine</vt:lpstr>
      <vt:lpstr>A lifting machine: Block and tackle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Merlino</dc:creator>
  <cp:lastModifiedBy>Merlino, Robert L</cp:lastModifiedBy>
  <cp:revision>160</cp:revision>
  <cp:lastPrinted>2013-09-12T13:39:19Z</cp:lastPrinted>
  <dcterms:created xsi:type="dcterms:W3CDTF">2004-09-08T17:18:36Z</dcterms:created>
  <dcterms:modified xsi:type="dcterms:W3CDTF">2014-08-26T17:44:50Z</dcterms:modified>
</cp:coreProperties>
</file>