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1" r:id="rId14"/>
    <p:sldId id="269" r:id="rId15"/>
    <p:sldId id="270" r:id="rId16"/>
    <p:sldId id="271" r:id="rId17"/>
    <p:sldId id="273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99CCFF"/>
    <a:srgbClr val="0000FF"/>
    <a:srgbClr val="66FFFF"/>
    <a:srgbClr val="3399FF"/>
    <a:srgbClr val="B2B2B2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1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015E76B-459A-4DAD-8D13-7C21F34CE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99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C1BD7E-6191-4783-9926-F3A535E3E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7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00DF46A-AE89-43D1-B37D-401E91CA6F0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845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C604961-8D8A-4AA7-A11A-BDA01375774D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5719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69B624-A19F-452B-A5BF-CDB5AFA90D34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4459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D491FE-F83D-4433-AEBC-EC702B727CD8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9651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CE6923-EB30-423C-9EF4-4D7287C8CC5B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3773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B382F5-6985-49A9-8E66-4F4614D002C5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1053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0A30543-305B-4425-A55A-2F81599E3D10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0455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A2D463F-4820-4B00-B728-2B10BF0081C8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9021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C09756-1915-4F4C-B75D-85A0F8F70C7F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4333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C707CA4-7159-4731-817D-607B9B8D095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1830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A96103-29FE-41B4-936F-BF89F768997D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251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66E03FB-2F28-4B8F-9DA9-86ADE9EE525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7786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9C5C16-43C4-47F3-B2C5-EA9CF6705590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7957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67D4DA-41D0-496F-B50B-9D734343A681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7361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359A780-88E4-4977-8733-A36E27634662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0770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36D310-D6D6-47B5-87D4-0020138F1EE8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378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EF8D2A-3EB4-4207-A6CC-9A4DBE4040E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861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1654DDA-6DA2-479D-92AD-F162EFB9DEFD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674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22996CB-0610-448A-A706-005D73E6169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281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2771AA-EF23-4F40-900F-11A97244E89A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803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054861B-8DD5-479A-9DFF-6E8AD124DCAC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6688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FC06CD0-3B5F-49DA-ACCB-86C826CE2BF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38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F49B7-7482-4EE1-8C8C-23FA04AAE1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694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B86E-AA88-4D57-873C-B5E71F5252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45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679F5-C121-43E8-A8B5-0A3738419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524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1EBDA-830C-462C-B187-31B7D59130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518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8CB67-FC48-4356-8F53-B08066E99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195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5FAEE-0155-4A80-B6BD-F86F874D1E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971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C1012-D227-4099-B5D6-EF611F416D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5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F0FFF-8D25-4EF6-BC1E-12564B2D26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55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BE79-7756-4402-9877-ACB794539C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54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5430E-3E61-4F3F-B07C-91FBB5B00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16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6BB97-A8C3-4119-A624-1C0B567EF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76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B0E74-509B-42B1-857B-9C17C320A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4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421C6-73D6-4087-AB94-45FE181AB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55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90C3-380D-4DFB-BCE9-9914303DF9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0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EA53-A1F9-42AC-AC8A-EFA63120C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75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5C8562F-60C6-4939-979A-8CB2E41D5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forecast.weather.gov/MapClick.php?CityName=Iowa+City&amp;state=IA&amp;site=DVN&amp;textField1=41.6583&amp;textField2=-91.5351&amp;e=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0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en-US" sz="5400" u="sng" smtClean="0">
                <a:solidFill>
                  <a:schemeClr val="tx1"/>
                </a:solidFill>
              </a:rPr>
              <a:t>L12</a:t>
            </a:r>
            <a:r>
              <a:rPr lang="en-US" altLang="en-US" u="sng" smtClean="0">
                <a:solidFill>
                  <a:schemeClr val="tx1"/>
                </a:solidFill>
              </a:rPr>
              <a:t>- </a:t>
            </a:r>
            <a:r>
              <a:rPr lang="en-US" altLang="en-US" sz="5400" u="sng" smtClean="0">
                <a:solidFill>
                  <a:schemeClr val="tx1"/>
                </a:solidFill>
              </a:rPr>
              <a:t>FLUIDS-1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813" y="2921000"/>
            <a:ext cx="8010525" cy="2366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liquids</a:t>
            </a:r>
          </a:p>
          <a:p>
            <a:pPr eaLnBrk="1" hangingPunct="1"/>
            <a:r>
              <a:rPr lang="en-US" altLang="en-US" dirty="0" smtClean="0"/>
              <a:t> gases</a:t>
            </a:r>
          </a:p>
          <a:p>
            <a:pPr eaLnBrk="1" hangingPunct="1"/>
            <a:r>
              <a:rPr lang="en-US" altLang="en-US" dirty="0" smtClean="0"/>
              <a:t> sand, snow, or grain (granular materials)</a:t>
            </a:r>
            <a:endParaRPr lang="en-US" altLang="en-US" sz="4400" dirty="0" smtClean="0">
              <a:latin typeface="Arial Unicode MS" pitchFamily="34" charset="-128"/>
            </a:endParaRP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212725" y="1742281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7030A0"/>
                </a:solidFill>
              </a:rPr>
              <a:t>FLUIDS </a:t>
            </a:r>
            <a:r>
              <a:rPr lang="en-US" altLang="en-US" sz="4400" dirty="0">
                <a:solidFill>
                  <a:srgbClr val="7030A0"/>
                </a:solidFill>
                <a:sym typeface="Wingdings" pitchFamily="2" charset="2"/>
              </a:rPr>
              <a:t> </a:t>
            </a:r>
            <a:r>
              <a:rPr lang="en-US" altLang="en-US" sz="4400" dirty="0">
                <a:solidFill>
                  <a:srgbClr val="7030A0"/>
                </a:solidFill>
              </a:rPr>
              <a:t>STUFF THAT FLOWS</a:t>
            </a:r>
          </a:p>
        </p:txBody>
      </p:sp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2943225" y="3046413"/>
            <a:ext cx="1816100" cy="990600"/>
            <a:chOff x="1686" y="2283"/>
            <a:chExt cx="1144" cy="624"/>
          </a:xfrm>
        </p:grpSpPr>
        <p:sp>
          <p:nvSpPr>
            <p:cNvPr id="2055" name="AutoShape 13"/>
            <p:cNvSpPr>
              <a:spLocks/>
            </p:cNvSpPr>
            <p:nvPr/>
          </p:nvSpPr>
          <p:spPr bwMode="auto">
            <a:xfrm>
              <a:off x="1686" y="2283"/>
              <a:ext cx="236" cy="624"/>
            </a:xfrm>
            <a:prstGeom prst="rightBrace">
              <a:avLst>
                <a:gd name="adj1" fmla="val 22034"/>
                <a:gd name="adj2" fmla="val 5160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6" name="Text Box 14"/>
            <p:cNvSpPr txBox="1">
              <a:spLocks noChangeArrowheads="1"/>
            </p:cNvSpPr>
            <p:nvPr/>
          </p:nvSpPr>
          <p:spPr bwMode="auto">
            <a:xfrm>
              <a:off x="2021" y="2450"/>
              <a:ext cx="8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FLUIDS</a:t>
              </a:r>
            </a:p>
          </p:txBody>
        </p:sp>
      </p:grp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5A7E69-75AB-4F71-8528-88E33E7579C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Earth’s atmosphere</a:t>
            </a:r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4275138" y="1482725"/>
            <a:ext cx="4552950" cy="4964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atmosphere is a thin layer of air surrounding the earth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It extends upward to about 6 miles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It is held in place by gravity.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The moon has no atmosphere because its gravity is not strong enough to hold on to one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34963" y="1287463"/>
            <a:ext cx="1795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atmosphere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300038" y="4273550"/>
            <a:ext cx="3611562" cy="2246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If the earth were 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basketball, the</a:t>
            </a:r>
            <a:br>
              <a:rPr lang="en-US" altLang="en-US" sz="2800"/>
            </a:br>
            <a:r>
              <a:rPr lang="en-US" altLang="en-US" sz="2800"/>
              <a:t>atmosphere would be</a:t>
            </a:r>
            <a:br>
              <a:rPr lang="en-US" altLang="en-US" sz="2800"/>
            </a:br>
            <a:r>
              <a:rPr lang="en-US" altLang="en-US" sz="2800"/>
              <a:t>the thickness of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sheet of paper.</a:t>
            </a:r>
          </a:p>
        </p:txBody>
      </p:sp>
      <p:pic>
        <p:nvPicPr>
          <p:cNvPr id="11270" name="Picture 20" descr="MPj043850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947863"/>
            <a:ext cx="202247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1371600" y="1889125"/>
            <a:ext cx="2032000" cy="19970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FF"/>
              </a:solidFill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1063625" y="1677988"/>
            <a:ext cx="541338" cy="4143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7BB132-A313-4193-BCEB-882724F0040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build="p"/>
      <p:bldP spid="32783" grpId="0"/>
      <p:bldP spid="32786" grpId="0" animBg="1"/>
      <p:bldP spid="32780" grpId="0" animBg="1"/>
      <p:bldP spid="327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6463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Atmospheric pressure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020" y="1117361"/>
            <a:ext cx="8780463" cy="509365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 the earth’s surface the pressure due to the atmosphere is about 100,000 N/m</a:t>
            </a:r>
            <a:r>
              <a:rPr lang="en-US" altLang="en-US" baseline="30000" dirty="0" smtClean="0"/>
              <a:t>2 </a:t>
            </a:r>
            <a:r>
              <a:rPr lang="en-US" altLang="en-US" dirty="0" smtClean="0"/>
              <a:t>(10</a:t>
            </a:r>
            <a:r>
              <a:rPr lang="en-US" altLang="en-US" baseline="30000" dirty="0" smtClean="0"/>
              <a:t>5</a:t>
            </a:r>
            <a:r>
              <a:rPr lang="en-US" altLang="en-US" dirty="0"/>
              <a:t> </a:t>
            </a:r>
            <a:r>
              <a:rPr lang="en-US" altLang="en-US" dirty="0" smtClean="0"/>
              <a:t>N/m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) or just 1 atmosphere (</a:t>
            </a:r>
            <a:r>
              <a:rPr lang="en-US" altLang="en-US" dirty="0" err="1" smtClean="0"/>
              <a:t>atm</a:t>
            </a:r>
            <a:r>
              <a:rPr lang="en-US" altLang="en-US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units: </a:t>
            </a:r>
            <a:r>
              <a:rPr lang="en-US" altLang="en-US" dirty="0" smtClean="0">
                <a:solidFill>
                  <a:srgbClr val="FF0000"/>
                </a:solidFill>
              </a:rPr>
              <a:t>1 N/m</a:t>
            </a:r>
            <a:r>
              <a:rPr lang="en-US" alt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</a:rPr>
              <a:t> = 1 Pa (Pascal)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means that over a 1 square meter of surface area the atmosphere exerts a force of 100,000 N/m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x 1 m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 = 100,000 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This amounts to about 22,500 lbs or 11 tons!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corresponds to a mass of 10,000 kg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solidFill>
                  <a:srgbClr val="0000FF"/>
                </a:solidFill>
              </a:rPr>
              <a:t>Why don’t we seem to notice this force?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89B8D0-CD2F-4E3E-88B3-24714F8514F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power of atmospheric pressure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223963"/>
            <a:ext cx="8229600" cy="5316537"/>
          </a:xfrm>
        </p:spPr>
        <p:txBody>
          <a:bodyPr/>
          <a:lstStyle/>
          <a:p>
            <a:pPr eaLnBrk="1" hangingPunct="1"/>
            <a:r>
              <a:rPr lang="en-US" altLang="en-US" smtClean="0"/>
              <a:t>We typically do not ‘feel’ atmospheric pressure because it is the same on all sides (inside and outside) of objects.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For example, the pressure is the</a:t>
            </a:r>
            <a:br>
              <a:rPr lang="en-US" altLang="en-US" smtClean="0">
                <a:solidFill>
                  <a:srgbClr val="FF0000"/>
                </a:solidFill>
              </a:rPr>
            </a:br>
            <a:r>
              <a:rPr lang="en-US" altLang="en-US" smtClean="0">
                <a:solidFill>
                  <a:srgbClr val="FF0000"/>
                </a:solidFill>
              </a:rPr>
              <a:t>same on both sides of a window.</a:t>
            </a:r>
          </a:p>
          <a:p>
            <a:pPr eaLnBrk="1" hangingPunct="1"/>
            <a:r>
              <a:rPr lang="en-US" altLang="en-US" smtClean="0"/>
              <a:t>The pressure inside our bodies is the same as the pressure outside.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You feel atmospheric pressure on your eardrums when you go up a mountain or an elevator to the top of a tall building.</a:t>
            </a:r>
          </a:p>
        </p:txBody>
      </p:sp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7235825" y="3270250"/>
            <a:ext cx="1558925" cy="342900"/>
            <a:chOff x="4558" y="2060"/>
            <a:chExt cx="982" cy="216"/>
          </a:xfrm>
        </p:grpSpPr>
        <p:sp>
          <p:nvSpPr>
            <p:cNvPr id="13319" name="AutoShape 6"/>
            <p:cNvSpPr>
              <a:spLocks noChangeArrowheads="1"/>
            </p:cNvSpPr>
            <p:nvPr/>
          </p:nvSpPr>
          <p:spPr bwMode="auto">
            <a:xfrm>
              <a:off x="4558" y="2063"/>
              <a:ext cx="428" cy="213"/>
            </a:xfrm>
            <a:prstGeom prst="rightArrow">
              <a:avLst>
                <a:gd name="adj1" fmla="val 50000"/>
                <a:gd name="adj2" fmla="val 50235"/>
              </a:avLst>
            </a:prstGeom>
            <a:solidFill>
              <a:srgbClr val="33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3320" name="AutoShape 7"/>
            <p:cNvSpPr>
              <a:spLocks noChangeArrowheads="1"/>
            </p:cNvSpPr>
            <p:nvPr/>
          </p:nvSpPr>
          <p:spPr bwMode="auto">
            <a:xfrm rot="10800000">
              <a:off x="5112" y="2060"/>
              <a:ext cx="428" cy="213"/>
            </a:xfrm>
            <a:prstGeom prst="rightArrow">
              <a:avLst>
                <a:gd name="adj1" fmla="val 50000"/>
                <a:gd name="adj2" fmla="val 50235"/>
              </a:avLst>
            </a:prstGeom>
            <a:solidFill>
              <a:srgbClr val="33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33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6858F-D722-4C79-B280-80BBDF35B4DE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24800" y="2559050"/>
            <a:ext cx="200025" cy="176053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5774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Magdeburg hemispheres </a:t>
            </a:r>
          </a:p>
        </p:txBody>
      </p:sp>
      <p:grpSp>
        <p:nvGrpSpPr>
          <p:cNvPr id="74763" name="Group 11"/>
          <p:cNvGrpSpPr>
            <a:grpSpLocks/>
          </p:cNvGrpSpPr>
          <p:nvPr/>
        </p:nvGrpSpPr>
        <p:grpSpPr bwMode="auto">
          <a:xfrm>
            <a:off x="5389017" y="3852068"/>
            <a:ext cx="3295650" cy="2581275"/>
            <a:chOff x="3186" y="1589"/>
            <a:chExt cx="2076" cy="1626"/>
          </a:xfrm>
        </p:grpSpPr>
        <p:sp>
          <p:nvSpPr>
            <p:cNvPr id="14352" name="Oval 7"/>
            <p:cNvSpPr>
              <a:spLocks noChangeArrowheads="1"/>
            </p:cNvSpPr>
            <p:nvPr/>
          </p:nvSpPr>
          <p:spPr bwMode="auto">
            <a:xfrm>
              <a:off x="3409" y="1589"/>
              <a:ext cx="1626" cy="1626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53" name="Rectangle 9"/>
            <p:cNvSpPr>
              <a:spLocks noChangeArrowheads="1"/>
            </p:cNvSpPr>
            <p:nvPr/>
          </p:nvSpPr>
          <p:spPr bwMode="auto">
            <a:xfrm>
              <a:off x="3186" y="2360"/>
              <a:ext cx="233" cy="16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54" name="Rectangle 10"/>
            <p:cNvSpPr>
              <a:spLocks noChangeArrowheads="1"/>
            </p:cNvSpPr>
            <p:nvPr/>
          </p:nvSpPr>
          <p:spPr bwMode="auto">
            <a:xfrm>
              <a:off x="5029" y="2335"/>
              <a:ext cx="233" cy="16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4764" name="AutoShape 12"/>
          <p:cNvSpPr>
            <a:spLocks noChangeArrowheads="1"/>
          </p:cNvSpPr>
          <p:nvPr/>
        </p:nvSpPr>
        <p:spPr bwMode="auto">
          <a:xfrm rot="5400000">
            <a:off x="6809562" y="3351568"/>
            <a:ext cx="526451" cy="354344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5" name="AutoShape 13"/>
          <p:cNvSpPr>
            <a:spLocks noChangeArrowheads="1"/>
          </p:cNvSpPr>
          <p:nvPr/>
        </p:nvSpPr>
        <p:spPr bwMode="auto">
          <a:xfrm rot="-5400000">
            <a:off x="6926404" y="6417308"/>
            <a:ext cx="413543" cy="446837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6" name="AutoShape 14"/>
          <p:cNvSpPr>
            <a:spLocks noChangeArrowheads="1"/>
          </p:cNvSpPr>
          <p:nvPr/>
        </p:nvSpPr>
        <p:spPr bwMode="auto">
          <a:xfrm rot="-2855740">
            <a:off x="5779792" y="5979626"/>
            <a:ext cx="447776" cy="384568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7" name="AutoShape 15"/>
          <p:cNvSpPr>
            <a:spLocks noChangeArrowheads="1"/>
          </p:cNvSpPr>
          <p:nvPr/>
        </p:nvSpPr>
        <p:spPr bwMode="auto">
          <a:xfrm rot="-8037865">
            <a:off x="7976286" y="5964215"/>
            <a:ext cx="477455" cy="415390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8" name="AutoShape 16"/>
          <p:cNvSpPr>
            <a:spLocks noChangeArrowheads="1"/>
          </p:cNvSpPr>
          <p:nvPr/>
        </p:nvSpPr>
        <p:spPr bwMode="auto">
          <a:xfrm rot="7947576">
            <a:off x="7999123" y="3864841"/>
            <a:ext cx="509646" cy="468917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 rot="2646255">
            <a:off x="5548330" y="3890034"/>
            <a:ext cx="587891" cy="408552"/>
          </a:xfrm>
          <a:prstGeom prst="rightArrow">
            <a:avLst>
              <a:gd name="adj1" fmla="val 50000"/>
              <a:gd name="adj2" fmla="val 3116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766613" y="4445573"/>
            <a:ext cx="36501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/>
              <a:t>When under vacuum there is about 1 ton of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/>
              <a:t>force holding the hemisphere’s together</a:t>
            </a:r>
          </a:p>
        </p:txBody>
      </p:sp>
      <p:sp>
        <p:nvSpPr>
          <p:cNvPr id="74772" name="Oval 20"/>
          <p:cNvSpPr>
            <a:spLocks noChangeArrowheads="1"/>
          </p:cNvSpPr>
          <p:nvPr/>
        </p:nvSpPr>
        <p:spPr bwMode="auto">
          <a:xfrm>
            <a:off x="5489030" y="5150643"/>
            <a:ext cx="133350" cy="133350"/>
          </a:xfrm>
          <a:prstGeom prst="ellipse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773" name="Oval 21"/>
          <p:cNvSpPr>
            <a:spLocks noChangeArrowheads="1"/>
          </p:cNvSpPr>
          <p:nvPr/>
        </p:nvSpPr>
        <p:spPr bwMode="auto">
          <a:xfrm>
            <a:off x="8465592" y="5107781"/>
            <a:ext cx="133350" cy="133350"/>
          </a:xfrm>
          <a:prstGeom prst="ellipse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5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688" y="6538523"/>
            <a:ext cx="419100" cy="31947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E3351F-5144-4F0D-BCF8-B5D260BC610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43" y="1014528"/>
            <a:ext cx="5701900" cy="2643608"/>
          </a:xfrm>
          <a:ln w="38100">
            <a:solidFill>
              <a:srgbClr val="66FF33"/>
            </a:solidFill>
          </a:ln>
        </p:spPr>
      </p:pic>
      <p:sp>
        <p:nvSpPr>
          <p:cNvPr id="6" name="Rounded Rectangular Callout 5"/>
          <p:cNvSpPr/>
          <p:nvPr/>
        </p:nvSpPr>
        <p:spPr bwMode="auto">
          <a:xfrm>
            <a:off x="6486426" y="1259454"/>
            <a:ext cx="2338397" cy="1570010"/>
          </a:xfrm>
          <a:prstGeom prst="wedgeRoundRectCallout">
            <a:avLst>
              <a:gd name="adj1" fmla="val -130226"/>
              <a:gd name="adj2" fmla="val 48416"/>
              <a:gd name="adj3" fmla="val 16667"/>
            </a:avLst>
          </a:prstGeom>
          <a:solidFill>
            <a:srgbClr val="66FF33"/>
          </a:solidFill>
          <a:ln w="9525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In 1654 two teams of horses try to separate the halves of a sphere </a:t>
            </a:r>
            <a:r>
              <a:rPr lang="en-US" dirty="0"/>
              <a:t>with </a:t>
            </a:r>
            <a:r>
              <a:rPr lang="en-US" dirty="0" smtClean="0"/>
              <a:t>the air </a:t>
            </a:r>
            <a:r>
              <a:rPr lang="en-US" dirty="0"/>
              <a:t>pumped </a:t>
            </a:r>
            <a:r>
              <a:rPr lang="en-US" dirty="0" smtClean="0"/>
              <a:t>out.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4" grpId="0" animBg="1"/>
      <p:bldP spid="74765" grpId="0" animBg="1"/>
      <p:bldP spid="74766" grpId="0" animBg="1"/>
      <p:bldP spid="74767" grpId="0" animBg="1"/>
      <p:bldP spid="74768" grpId="0" animBg="1"/>
      <p:bldP spid="74769" grpId="0" animBg="1"/>
      <p:bldP spid="74770" grpId="0"/>
      <p:bldP spid="74772" grpId="0" animBg="1"/>
      <p:bldP spid="747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Atmospheric pressure in action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627563" y="1471613"/>
            <a:ext cx="42259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When the air is removed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from inside the gas can,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atmospheric pressure 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the outside is unbalanced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and crushes the can.</a:t>
            </a:r>
          </a:p>
        </p:txBody>
      </p:sp>
      <p:sp>
        <p:nvSpPr>
          <p:cNvPr id="15364" name="AutoShape 15"/>
          <p:cNvSpPr>
            <a:spLocks noChangeArrowheads="1"/>
          </p:cNvSpPr>
          <p:nvPr/>
        </p:nvSpPr>
        <p:spPr bwMode="auto">
          <a:xfrm>
            <a:off x="2408238" y="4106863"/>
            <a:ext cx="3155950" cy="1839912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265113" y="4157663"/>
            <a:ext cx="1516062" cy="20669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01625" y="4932363"/>
            <a:ext cx="1066800" cy="8223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1 US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Gallon</a:t>
            </a:r>
          </a:p>
        </p:txBody>
      </p:sp>
      <p:sp>
        <p:nvSpPr>
          <p:cNvPr id="15367" name="AutoShape 6"/>
          <p:cNvSpPr>
            <a:spLocks noChangeArrowheads="1"/>
          </p:cNvSpPr>
          <p:nvPr/>
        </p:nvSpPr>
        <p:spPr bwMode="auto">
          <a:xfrm>
            <a:off x="854075" y="3932238"/>
            <a:ext cx="325438" cy="500062"/>
          </a:xfrm>
          <a:prstGeom prst="can">
            <a:avLst>
              <a:gd name="adj" fmla="val 38415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1192213" y="2354263"/>
            <a:ext cx="2455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855663" y="2028825"/>
            <a:ext cx="3233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4073525" y="2028825"/>
            <a:ext cx="0" cy="2328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3635375" y="2343150"/>
            <a:ext cx="0" cy="199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V="1">
            <a:off x="854075" y="2041525"/>
            <a:ext cx="0" cy="2005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V="1">
            <a:off x="1179513" y="2341563"/>
            <a:ext cx="0" cy="1728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Text Box 16"/>
          <p:cNvSpPr txBox="1">
            <a:spLocks noChangeArrowheads="1"/>
          </p:cNvSpPr>
          <p:nvPr/>
        </p:nvSpPr>
        <p:spPr bwMode="auto">
          <a:xfrm>
            <a:off x="3167063" y="4767263"/>
            <a:ext cx="1303337" cy="8223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Vacuum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pump</a:t>
            </a:r>
          </a:p>
        </p:txBody>
      </p:sp>
      <p:sp>
        <p:nvSpPr>
          <p:cNvPr id="15375" name="Oval 19"/>
          <p:cNvSpPr>
            <a:spLocks noChangeArrowheads="1"/>
          </p:cNvSpPr>
          <p:nvPr/>
        </p:nvSpPr>
        <p:spPr bwMode="auto">
          <a:xfrm>
            <a:off x="3644900" y="4232275"/>
            <a:ext cx="438150" cy="1889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6" name="Oval 20"/>
          <p:cNvSpPr>
            <a:spLocks noChangeArrowheads="1"/>
          </p:cNvSpPr>
          <p:nvPr/>
        </p:nvSpPr>
        <p:spPr bwMode="auto">
          <a:xfrm>
            <a:off x="876300" y="3944938"/>
            <a:ext cx="274638" cy="1635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127750" y="4194175"/>
            <a:ext cx="25749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Suction cups also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use atmospheric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pressure to hold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things together. </a:t>
            </a:r>
          </a:p>
        </p:txBody>
      </p:sp>
      <p:sp>
        <p:nvSpPr>
          <p:cNvPr id="153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5B7A56-525D-4B7E-81D1-9069CA38EB4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6" grpId="0"/>
      <p:bldP spid="379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Liquids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57388"/>
          </a:xfrm>
        </p:spPr>
        <p:txBody>
          <a:bodyPr/>
          <a:lstStyle/>
          <a:p>
            <a:pPr eaLnBrk="1" hangingPunct="1"/>
            <a:r>
              <a:rPr lang="en-US" altLang="en-US" smtClean="0"/>
              <a:t>Liquids cannot support themselves</a:t>
            </a:r>
          </a:p>
          <a:p>
            <a:pPr eaLnBrk="1" hangingPunct="1"/>
            <a:r>
              <a:rPr lang="en-US" altLang="en-US" smtClean="0"/>
              <a:t>one layer of a fluid cannot exert a shear force (sidewise)to prevent slipping </a:t>
            </a:r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0" y="3870325"/>
            <a:ext cx="5048250" cy="2205038"/>
          </a:xfrm>
          <a:prstGeom prst="parallelogram">
            <a:avLst>
              <a:gd name="adj" fmla="val 57235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1465263" y="3971925"/>
            <a:ext cx="1716087" cy="1490663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 rot="-5400000">
            <a:off x="742156" y="4396582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 rot="-8487356">
            <a:off x="1577975" y="5210175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5400000">
            <a:off x="3245644" y="4296569"/>
            <a:ext cx="588962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 rot="2410735">
            <a:off x="2514600" y="3168650"/>
            <a:ext cx="588963" cy="1016000"/>
          </a:xfrm>
          <a:prstGeom prst="upArrow">
            <a:avLst>
              <a:gd name="adj1" fmla="val 50000"/>
              <a:gd name="adj2" fmla="val 43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3" name="Freeform 17"/>
          <p:cNvSpPr>
            <a:spLocks/>
          </p:cNvSpPr>
          <p:nvPr/>
        </p:nvSpPr>
        <p:spPr bwMode="auto">
          <a:xfrm>
            <a:off x="1003300" y="4019550"/>
            <a:ext cx="3335338" cy="1697038"/>
          </a:xfrm>
          <a:custGeom>
            <a:avLst/>
            <a:gdLst>
              <a:gd name="T0" fmla="*/ 1852300985 w 1959"/>
              <a:gd name="T1" fmla="*/ 0 h 912"/>
              <a:gd name="T2" fmla="*/ 869625963 w 1959"/>
              <a:gd name="T3" fmla="*/ 135039194 h 912"/>
              <a:gd name="T4" fmla="*/ 776864748 w 1959"/>
              <a:gd name="T5" fmla="*/ 162738873 h 912"/>
              <a:gd name="T6" fmla="*/ 0 w 1959"/>
              <a:gd name="T7" fmla="*/ 1146097963 h 912"/>
              <a:gd name="T8" fmla="*/ 411622252 w 1959"/>
              <a:gd name="T9" fmla="*/ 2147483647 h 912"/>
              <a:gd name="T10" fmla="*/ 2147483647 w 1959"/>
              <a:gd name="T11" fmla="*/ 2147483647 h 912"/>
              <a:gd name="T12" fmla="*/ 2147483647 w 1959"/>
              <a:gd name="T13" fmla="*/ 2147483647 h 912"/>
              <a:gd name="T14" fmla="*/ 2147483647 w 1959"/>
              <a:gd name="T15" fmla="*/ 2147483647 h 912"/>
              <a:gd name="T16" fmla="*/ 2147483647 w 1959"/>
              <a:gd name="T17" fmla="*/ 2147483647 h 912"/>
              <a:gd name="T18" fmla="*/ 2147483647 w 1959"/>
              <a:gd name="T19" fmla="*/ 1828216060 h 912"/>
              <a:gd name="T20" fmla="*/ 2147483647 w 1959"/>
              <a:gd name="T21" fmla="*/ 1475036773 h 912"/>
              <a:gd name="T22" fmla="*/ 2147483647 w 1959"/>
              <a:gd name="T23" fmla="*/ 162738873 h 912"/>
              <a:gd name="T24" fmla="*/ 1852300985 w 1959"/>
              <a:gd name="T25" fmla="*/ 0 h 9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59" h="912">
                <a:moveTo>
                  <a:pt x="639" y="0"/>
                </a:moveTo>
                <a:cubicBezTo>
                  <a:pt x="525" y="10"/>
                  <a:pt x="413" y="28"/>
                  <a:pt x="300" y="39"/>
                </a:cubicBezTo>
                <a:cubicBezTo>
                  <a:pt x="273" y="48"/>
                  <a:pt x="284" y="47"/>
                  <a:pt x="268" y="47"/>
                </a:cubicBezTo>
                <a:lnTo>
                  <a:pt x="0" y="331"/>
                </a:lnTo>
                <a:lnTo>
                  <a:pt x="142" y="789"/>
                </a:lnTo>
                <a:cubicBezTo>
                  <a:pt x="536" y="868"/>
                  <a:pt x="581" y="912"/>
                  <a:pt x="868" y="883"/>
                </a:cubicBezTo>
                <a:cubicBezTo>
                  <a:pt x="876" y="880"/>
                  <a:pt x="883" y="877"/>
                  <a:pt x="891" y="875"/>
                </a:cubicBezTo>
                <a:cubicBezTo>
                  <a:pt x="907" y="872"/>
                  <a:pt x="924" y="873"/>
                  <a:pt x="939" y="868"/>
                </a:cubicBezTo>
                <a:cubicBezTo>
                  <a:pt x="1002" y="847"/>
                  <a:pt x="924" y="852"/>
                  <a:pt x="986" y="852"/>
                </a:cubicBezTo>
                <a:cubicBezTo>
                  <a:pt x="1959" y="460"/>
                  <a:pt x="1413" y="772"/>
                  <a:pt x="1657" y="528"/>
                </a:cubicBezTo>
                <a:cubicBezTo>
                  <a:pt x="1667" y="495"/>
                  <a:pt x="1674" y="458"/>
                  <a:pt x="1688" y="426"/>
                </a:cubicBezTo>
                <a:lnTo>
                  <a:pt x="1420" y="47"/>
                </a:lnTo>
                <a:lnTo>
                  <a:pt x="639" y="0"/>
                </a:lnTo>
                <a:close/>
              </a:path>
            </a:pathLst>
          </a:cu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4760913" y="3630613"/>
            <a:ext cx="3895725" cy="2503487"/>
          </a:xfrm>
          <a:prstGeom prst="parallelogram">
            <a:avLst>
              <a:gd name="adj" fmla="val 38903"/>
            </a:avLst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5" name="AutoShape 19"/>
          <p:cNvSpPr>
            <a:spLocks noChangeArrowheads="1"/>
          </p:cNvSpPr>
          <p:nvPr/>
        </p:nvSpPr>
        <p:spPr bwMode="auto">
          <a:xfrm>
            <a:off x="5986463" y="4184650"/>
            <a:ext cx="1352550" cy="135255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5986463" y="3897313"/>
            <a:ext cx="1377950" cy="166528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250825" y="4117975"/>
            <a:ext cx="4918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Liquids must have a container</a:t>
            </a:r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7729538" y="2759075"/>
            <a:ext cx="927100" cy="274638"/>
          </a:xfrm>
          <a:prstGeom prst="rightArrow">
            <a:avLst>
              <a:gd name="adj1" fmla="val 50000"/>
              <a:gd name="adj2" fmla="val 8439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9959" name="AutoShape 23"/>
          <p:cNvSpPr>
            <a:spLocks noChangeArrowheads="1"/>
          </p:cNvSpPr>
          <p:nvPr/>
        </p:nvSpPr>
        <p:spPr bwMode="auto">
          <a:xfrm>
            <a:off x="7364413" y="2901950"/>
            <a:ext cx="950912" cy="263525"/>
          </a:xfrm>
          <a:prstGeom prst="leftArrow">
            <a:avLst>
              <a:gd name="adj1" fmla="val 50000"/>
              <a:gd name="adj2" fmla="val 90211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5E6DEC-4A16-4BC2-AFDF-FEC15690D63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385E-6 L 0.07257 -1.43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91823E-7 L -0.06372 -8.91823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/>
      <p:bldP spid="39951" grpId="1" animBg="1"/>
      <p:bldP spid="39944" grpId="0" animBg="1"/>
      <p:bldP spid="39944" grpId="1" animBg="1"/>
      <p:bldP spid="39944" grpId="2" animBg="1"/>
      <p:bldP spid="39948" grpId="0" animBg="1"/>
      <p:bldP spid="39948" grpId="1" animBg="1"/>
      <p:bldP spid="39948" grpId="2" animBg="1"/>
      <p:bldP spid="39946" grpId="0" animBg="1"/>
      <p:bldP spid="39946" grpId="1" animBg="1"/>
      <p:bldP spid="39946" grpId="2" animBg="1"/>
      <p:bldP spid="39947" grpId="0" animBg="1"/>
      <p:bldP spid="39947" grpId="1" animBg="1"/>
      <p:bldP spid="39947" grpId="2" animBg="1"/>
      <p:bldP spid="39945" grpId="0" animBg="1"/>
      <p:bldP spid="39945" grpId="1" animBg="1"/>
      <p:bldP spid="39945" grpId="2" animBg="1"/>
      <p:bldP spid="39953" grpId="0" animBg="1"/>
      <p:bldP spid="39953" grpId="1" animBg="1"/>
      <p:bldP spid="39954" grpId="0" animBg="1"/>
      <p:bldP spid="39955" grpId="0" animBg="1"/>
      <p:bldP spid="39956" grpId="0" animBg="1"/>
      <p:bldP spid="39957" grpId="0"/>
      <p:bldP spid="39958" grpId="0" animBg="1"/>
      <p:bldP spid="399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84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Variation of pressure with </a:t>
            </a:r>
            <a:br>
              <a:rPr lang="en-US" altLang="en-US" sz="4000" u="sng" smtClean="0">
                <a:solidFill>
                  <a:schemeClr val="tx1"/>
                </a:solidFill>
              </a:rPr>
            </a:br>
            <a:r>
              <a:rPr lang="en-US" altLang="en-US" sz="4000" u="sng" smtClean="0">
                <a:solidFill>
                  <a:schemeClr val="tx1"/>
                </a:solidFill>
              </a:rPr>
              <a:t>depth in a liquid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2088" y="1543050"/>
            <a:ext cx="5618162" cy="5178425"/>
          </a:xfrm>
          <a:ln w="2857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Anybody the does scuba diving knows that the pressure increases as you dive to greater depths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increasing water pressure with depth limits how deep a submarine can go </a:t>
            </a:r>
            <a:r>
              <a:rPr lang="en-US" altLang="en-US" dirty="0" smtClean="0">
                <a:sym typeface="Wingdings" pitchFamily="2" charset="2"/>
              </a:rPr>
              <a:t>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crush depth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about 2400 </a:t>
            </a:r>
            <a:r>
              <a:rPr lang="en-US" altLang="en-US" dirty="0" err="1" smtClean="0"/>
              <a:t>ft</a:t>
            </a:r>
            <a:r>
              <a:rPr lang="en-US" altLang="en-US" dirty="0" smtClean="0"/>
              <a:t> for the US </a:t>
            </a:r>
            <a:r>
              <a:rPr lang="en-US" altLang="en-US" dirty="0" err="1" smtClean="0"/>
              <a:t>Seawolf</a:t>
            </a:r>
            <a:r>
              <a:rPr lang="en-US" altLang="en-US" dirty="0" smtClean="0"/>
              <a:t> class </a:t>
            </a:r>
            <a:r>
              <a:rPr lang="en-US" altLang="en-US" dirty="0" smtClean="0"/>
              <a:t>subs, 4000 </a:t>
            </a:r>
            <a:r>
              <a:rPr lang="en-US" altLang="en-US" dirty="0" err="1" smtClean="0"/>
              <a:t>ft</a:t>
            </a:r>
            <a:r>
              <a:rPr lang="en-US" altLang="en-US" dirty="0" smtClean="0"/>
              <a:t> for titanium soviet subs.</a:t>
            </a:r>
            <a:endParaRPr lang="en-US" altLang="en-US" dirty="0" smtClean="0"/>
          </a:p>
        </p:txBody>
      </p:sp>
      <p:pic>
        <p:nvPicPr>
          <p:cNvPr id="43016" name="Picture 8" descr="rd01e7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97100">
            <a:off x="6557963" y="1584325"/>
            <a:ext cx="1916112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MCj0098249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3813" y="3994150"/>
            <a:ext cx="2314575" cy="2320925"/>
          </a:xfrm>
        </p:spPr>
      </p:pic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7788" y="6314236"/>
            <a:ext cx="405442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BF0BCF-838F-4563-B24F-F7325DECCED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7147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3600" u="sng" dirty="0" smtClean="0">
                <a:solidFill>
                  <a:schemeClr val="tx1"/>
                </a:solidFill>
              </a:rPr>
              <a:t>The deeper you go, the higher the pressure</a:t>
            </a: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68275" y="2201863"/>
            <a:ext cx="3729038" cy="3200400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8150" name="Group 22"/>
          <p:cNvGrpSpPr>
            <a:grpSpLocks/>
          </p:cNvGrpSpPr>
          <p:nvPr/>
        </p:nvGrpSpPr>
        <p:grpSpPr bwMode="auto">
          <a:xfrm>
            <a:off x="1608138" y="4430713"/>
            <a:ext cx="912812" cy="576262"/>
            <a:chOff x="1013" y="2791"/>
            <a:chExt cx="575" cy="363"/>
          </a:xfrm>
        </p:grpSpPr>
        <p:sp>
          <p:nvSpPr>
            <p:cNvPr id="18452" name="AutoShape 9"/>
            <p:cNvSpPr>
              <a:spLocks noChangeArrowheads="1"/>
            </p:cNvSpPr>
            <p:nvPr/>
          </p:nvSpPr>
          <p:spPr bwMode="auto">
            <a:xfrm>
              <a:off x="1013" y="2791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1290" y="2870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W</a:t>
              </a:r>
            </a:p>
          </p:txBody>
        </p:sp>
      </p:grpSp>
      <p:grpSp>
        <p:nvGrpSpPr>
          <p:cNvPr id="48152" name="Group 24"/>
          <p:cNvGrpSpPr>
            <a:grpSpLocks/>
          </p:cNvGrpSpPr>
          <p:nvPr/>
        </p:nvGrpSpPr>
        <p:grpSpPr bwMode="auto">
          <a:xfrm>
            <a:off x="560388" y="2900363"/>
            <a:ext cx="1362075" cy="576262"/>
            <a:chOff x="353" y="1827"/>
            <a:chExt cx="858" cy="363"/>
          </a:xfrm>
        </p:grpSpPr>
        <p:sp>
          <p:nvSpPr>
            <p:cNvPr id="18450" name="AutoShape 11"/>
            <p:cNvSpPr>
              <a:spLocks noChangeArrowheads="1"/>
            </p:cNvSpPr>
            <p:nvPr/>
          </p:nvSpPr>
          <p:spPr bwMode="auto">
            <a:xfrm>
              <a:off x="982" y="1827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99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1" name="Text Box 13"/>
            <p:cNvSpPr txBox="1">
              <a:spLocks noChangeArrowheads="1"/>
            </p:cNvSpPr>
            <p:nvPr/>
          </p:nvSpPr>
          <p:spPr bwMode="auto">
            <a:xfrm>
              <a:off x="353" y="1886"/>
              <a:ext cx="5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top</a:t>
              </a:r>
              <a:r>
                <a:rPr lang="en-US" altLang="en-US" sz="2400"/>
                <a:t>A</a:t>
              </a:r>
            </a:p>
          </p:txBody>
        </p:sp>
      </p:grpSp>
      <p:grpSp>
        <p:nvGrpSpPr>
          <p:cNvPr id="48151" name="Group 23"/>
          <p:cNvGrpSpPr>
            <a:grpSpLocks/>
          </p:cNvGrpSpPr>
          <p:nvPr/>
        </p:nvGrpSpPr>
        <p:grpSpPr bwMode="auto">
          <a:xfrm>
            <a:off x="200025" y="4430713"/>
            <a:ext cx="1484313" cy="598487"/>
            <a:chOff x="126" y="2791"/>
            <a:chExt cx="935" cy="377"/>
          </a:xfrm>
        </p:grpSpPr>
        <p:sp>
          <p:nvSpPr>
            <p:cNvPr id="18448" name="AutoShape 10"/>
            <p:cNvSpPr>
              <a:spLocks noChangeArrowheads="1"/>
            </p:cNvSpPr>
            <p:nvPr/>
          </p:nvSpPr>
          <p:spPr bwMode="auto">
            <a:xfrm rot="10800000">
              <a:off x="832" y="2791"/>
              <a:ext cx="229" cy="363"/>
            </a:xfrm>
            <a:prstGeom prst="downArrow">
              <a:avLst>
                <a:gd name="adj1" fmla="val 50000"/>
                <a:gd name="adj2" fmla="val 39629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9" name="Text Box 14"/>
            <p:cNvSpPr txBox="1">
              <a:spLocks noChangeArrowheads="1"/>
            </p:cNvSpPr>
            <p:nvPr/>
          </p:nvSpPr>
          <p:spPr bwMode="auto">
            <a:xfrm>
              <a:off x="126" y="2880"/>
              <a:ext cx="7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P</a:t>
              </a:r>
              <a:r>
                <a:rPr lang="en-US" altLang="en-US" sz="2400" baseline="-25000"/>
                <a:t>bottom</a:t>
              </a:r>
              <a:r>
                <a:rPr lang="en-US" altLang="en-US" sz="2400"/>
                <a:t>A</a:t>
              </a:r>
            </a:p>
          </p:txBody>
        </p:sp>
      </p:grpSp>
      <p:grpSp>
        <p:nvGrpSpPr>
          <p:cNvPr id="48153" name="Group 25"/>
          <p:cNvGrpSpPr>
            <a:grpSpLocks/>
          </p:cNvGrpSpPr>
          <p:nvPr/>
        </p:nvGrpSpPr>
        <p:grpSpPr bwMode="auto">
          <a:xfrm>
            <a:off x="876300" y="3379788"/>
            <a:ext cx="1339850" cy="1031875"/>
            <a:chOff x="552" y="2129"/>
            <a:chExt cx="844" cy="650"/>
          </a:xfrm>
        </p:grpSpPr>
        <p:sp>
          <p:nvSpPr>
            <p:cNvPr id="18445" name="AutoShape 4"/>
            <p:cNvSpPr>
              <a:spLocks noChangeArrowheads="1"/>
            </p:cNvSpPr>
            <p:nvPr/>
          </p:nvSpPr>
          <p:spPr bwMode="auto">
            <a:xfrm>
              <a:off x="772" y="2180"/>
              <a:ext cx="624" cy="599"/>
            </a:xfrm>
            <a:prstGeom prst="cube">
              <a:avLst>
                <a:gd name="adj" fmla="val 25000"/>
              </a:avLst>
            </a:prstGeom>
            <a:solidFill>
              <a:srgbClr val="99CCFF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46" name="Text Box 20"/>
            <p:cNvSpPr txBox="1">
              <a:spLocks noChangeArrowheads="1"/>
            </p:cNvSpPr>
            <p:nvPr/>
          </p:nvSpPr>
          <p:spPr bwMode="auto">
            <a:xfrm>
              <a:off x="978" y="2129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</a:t>
              </a:r>
            </a:p>
          </p:txBody>
        </p:sp>
        <p:sp>
          <p:nvSpPr>
            <p:cNvPr id="18447" name="Text Box 21"/>
            <p:cNvSpPr txBox="1">
              <a:spLocks noChangeArrowheads="1"/>
            </p:cNvSpPr>
            <p:nvPr/>
          </p:nvSpPr>
          <p:spPr bwMode="auto">
            <a:xfrm>
              <a:off x="552" y="239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</p:grpSp>
      <p:sp>
        <p:nvSpPr>
          <p:cNvPr id="48156" name="AutoShape 28"/>
          <p:cNvSpPr>
            <a:spLocks noChangeArrowheads="1"/>
          </p:cNvSpPr>
          <p:nvPr/>
        </p:nvSpPr>
        <p:spPr bwMode="auto">
          <a:xfrm>
            <a:off x="1609725" y="1838325"/>
            <a:ext cx="444500" cy="711200"/>
          </a:xfrm>
          <a:prstGeom prst="downArrow">
            <a:avLst>
              <a:gd name="adj1" fmla="val 50000"/>
              <a:gd name="adj2" fmla="val 4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1430338" y="1277938"/>
            <a:ext cx="74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18443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4314824" y="1103568"/>
            <a:ext cx="4579009" cy="566527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hypothetical volume of liquid of volume A x h is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at rest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Thus, the net force on this volume must =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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bottom</a:t>
            </a:r>
            <a:r>
              <a:rPr lang="en-US" altLang="en-US" sz="2800" dirty="0" smtClean="0">
                <a:sym typeface="Wingdings" pitchFamily="2" charset="2"/>
              </a:rPr>
              <a:t> =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top</a:t>
            </a:r>
            <a:r>
              <a:rPr lang="en-US" altLang="en-US" sz="2800" dirty="0" smtClean="0">
                <a:sym typeface="Wingdings" pitchFamily="2" charset="2"/>
              </a:rPr>
              <a:t> + 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Therefore: 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bottom</a:t>
            </a:r>
            <a:r>
              <a:rPr lang="en-US" altLang="en-US" sz="2800" dirty="0" smtClean="0">
                <a:sym typeface="Wingdings" pitchFamily="2" charset="2"/>
              </a:rPr>
              <a:t> must be greater than  </a:t>
            </a:r>
            <a:r>
              <a:rPr lang="en-US" altLang="en-US" sz="2800" dirty="0" err="1" smtClean="0">
                <a:sym typeface="Wingdings" pitchFamily="2" charset="2"/>
              </a:rPr>
              <a:t>F</a:t>
            </a:r>
            <a:r>
              <a:rPr lang="en-US" altLang="en-US" sz="2800" baseline="-25000" dirty="0" err="1" smtClean="0">
                <a:sym typeface="Wingdings" pitchFamily="2" charset="2"/>
              </a:rPr>
              <a:t>top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ym typeface="Wingdings" pitchFamily="2" charset="2"/>
              </a:rPr>
              <a:t>T</a:t>
            </a:r>
            <a:r>
              <a:rPr lang="en-US" altLang="en-US" sz="2800" dirty="0" smtClean="0">
                <a:sym typeface="Wingdings" pitchFamily="2" charset="2"/>
              </a:rPr>
              <a:t>he pressure on the bottom is higher than pressure on top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Pressure increases with depth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 smtClean="0"/>
          </a:p>
        </p:txBody>
      </p:sp>
      <p:sp>
        <p:nvSpPr>
          <p:cNvPr id="184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D36861-FD0C-45D6-8539-778C8F99E0E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56" grpId="0" animBg="1"/>
      <p:bldP spid="48157" grpId="0"/>
      <p:bldP spid="1844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How much does P increase with depth?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1920" y="1447201"/>
            <a:ext cx="7859712" cy="50276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dirty="0" smtClean="0">
                <a:solidFill>
                  <a:srgbClr val="FF0000"/>
                </a:solidFill>
              </a:rPr>
              <a:t>P(h) =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P</a:t>
            </a:r>
            <a:r>
              <a:rPr lang="en-US" altLang="en-US" sz="3600" b="1" baseline="-25000" dirty="0" err="1" smtClean="0">
                <a:solidFill>
                  <a:srgbClr val="FF0000"/>
                </a:solidFill>
              </a:rPr>
              <a:t>atm</a:t>
            </a:r>
            <a:r>
              <a:rPr lang="en-US" altLang="en-US" sz="3600" b="1" baseline="-25000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+ </a:t>
            </a:r>
            <a:r>
              <a:rPr lang="en-US" altLang="en-US" sz="3600" b="1" dirty="0" smtClean="0">
                <a:solidFill>
                  <a:srgbClr val="FF0000"/>
                </a:solidFill>
                <a:sym typeface="Symbol" pitchFamily="18" charset="2"/>
              </a:rPr>
              <a:t> g h</a:t>
            </a:r>
            <a:r>
              <a:rPr lang="en-US" altLang="en-US" sz="3600" dirty="0" smtClean="0">
                <a:sym typeface="Symbol" pitchFamily="18" charset="2"/>
              </a:rPr>
              <a:t/>
            </a:r>
            <a:br>
              <a:rPr lang="en-US" altLang="en-US" sz="3600" dirty="0" smtClean="0">
                <a:sym typeface="Symbol" pitchFamily="18" charset="2"/>
              </a:rPr>
            </a:br>
            <a:r>
              <a:rPr lang="en-US" altLang="en-US" sz="2400" dirty="0" smtClean="0">
                <a:sym typeface="Symbol" pitchFamily="18" charset="2"/>
              </a:rPr>
              <a:t>where  is the density of the liquid (kg/m</a:t>
            </a:r>
            <a:r>
              <a:rPr lang="en-US" altLang="en-US" sz="2400" baseline="30000" dirty="0" smtClean="0">
                <a:sym typeface="Symbol" pitchFamily="18" charset="2"/>
              </a:rPr>
              <a:t>3</a:t>
            </a:r>
            <a:r>
              <a:rPr lang="en-US" altLang="en-US" sz="2400" dirty="0" smtClean="0">
                <a:sym typeface="Symbol" pitchFamily="18" charset="2"/>
              </a:rPr>
              <a:t>)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At the surface of a body of water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the pressure is 1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 = 100,000 Pa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As we go down into the water,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    at what depth does the pressure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    double</a:t>
            </a:r>
            <a:r>
              <a:rPr lang="en-US" altLang="en-US" sz="2400" dirty="0" smtClean="0"/>
              <a:t>, from 1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(100,000 Pa)</a:t>
            </a:r>
            <a:br>
              <a:rPr lang="en-US" altLang="en-US" sz="2400" dirty="0" smtClean="0"/>
            </a:br>
            <a:r>
              <a:rPr lang="en-US" altLang="en-US" sz="2400" dirty="0" smtClean="0"/>
              <a:t>to 2 </a:t>
            </a:r>
            <a:r>
              <a:rPr lang="en-US" altLang="en-US" sz="2400" dirty="0" err="1" smtClean="0"/>
              <a:t>atm</a:t>
            </a:r>
            <a:r>
              <a:rPr lang="en-US" altLang="en-US" sz="2400" dirty="0" smtClean="0"/>
              <a:t> (200,000 Pa)?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/>
              <a:t>    P(h) = 200,000 Pa = 100,000 Pa +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 g 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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 g h </a:t>
            </a:r>
            <a:r>
              <a:rPr lang="en-US" altLang="en-US" sz="2400" dirty="0" smtClean="0">
                <a:sym typeface="Symbol" pitchFamily="18" charset="2"/>
              </a:rPr>
              <a:t>= 100,000 Pa = 1000 (kg/m</a:t>
            </a:r>
            <a:r>
              <a:rPr lang="en-US" altLang="en-US" sz="2400" baseline="30000" dirty="0" smtClean="0">
                <a:sym typeface="Symbol" pitchFamily="18" charset="2"/>
              </a:rPr>
              <a:t>3</a:t>
            </a:r>
            <a:r>
              <a:rPr lang="en-US" altLang="en-US" sz="2400" dirty="0" smtClean="0">
                <a:sym typeface="Symbol" pitchFamily="18" charset="2"/>
              </a:rPr>
              <a:t>)x 10 (m/s</a:t>
            </a:r>
            <a:r>
              <a:rPr lang="en-US" altLang="en-US" sz="2400" baseline="30000" dirty="0" smtClean="0">
                <a:sym typeface="Symbol" pitchFamily="18" charset="2"/>
              </a:rPr>
              <a:t>2</a:t>
            </a:r>
            <a:r>
              <a:rPr lang="en-US" altLang="en-US" sz="2400" dirty="0" smtClean="0">
                <a:sym typeface="Symbol" pitchFamily="18" charset="2"/>
              </a:rPr>
              <a:t>)  x h (m)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 h = 10 m, or roughly 32 feet. 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ym typeface="Symbol" pitchFamily="18" charset="2"/>
            </a:endParaRPr>
          </a:p>
        </p:txBody>
      </p:sp>
      <p:grpSp>
        <p:nvGrpSpPr>
          <p:cNvPr id="19460" name="Group 12"/>
          <p:cNvGrpSpPr>
            <a:grpSpLocks/>
          </p:cNvGrpSpPr>
          <p:nvPr/>
        </p:nvGrpSpPr>
        <p:grpSpPr bwMode="auto">
          <a:xfrm>
            <a:off x="6602413" y="2513013"/>
            <a:ext cx="2079625" cy="1868487"/>
            <a:chOff x="4159" y="1411"/>
            <a:chExt cx="1310" cy="1177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4159" y="1411"/>
              <a:ext cx="1310" cy="1177"/>
              <a:chOff x="4055" y="1639"/>
              <a:chExt cx="1310" cy="1177"/>
            </a:xfrm>
          </p:grpSpPr>
          <p:sp>
            <p:nvSpPr>
              <p:cNvPr id="19464" name="AutoShape 5"/>
              <p:cNvSpPr>
                <a:spLocks noChangeArrowheads="1"/>
              </p:cNvSpPr>
              <p:nvPr/>
            </p:nvSpPr>
            <p:spPr bwMode="auto">
              <a:xfrm>
                <a:off x="4055" y="1639"/>
                <a:ext cx="1310" cy="1177"/>
              </a:xfrm>
              <a:prstGeom prst="cube">
                <a:avLst>
                  <a:gd name="adj" fmla="val 25000"/>
                </a:avLst>
              </a:prstGeom>
              <a:solidFill>
                <a:srgbClr val="99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19465" name="Group 6"/>
              <p:cNvGrpSpPr>
                <a:grpSpLocks/>
              </p:cNvGrpSpPr>
              <p:nvPr/>
            </p:nvGrpSpPr>
            <p:grpSpPr bwMode="auto">
              <a:xfrm>
                <a:off x="4227" y="1677"/>
                <a:ext cx="934" cy="722"/>
                <a:chOff x="4227" y="1677"/>
                <a:chExt cx="934" cy="722"/>
              </a:xfrm>
            </p:grpSpPr>
            <p:sp>
              <p:nvSpPr>
                <p:cNvPr id="19466" name="Line 7"/>
                <p:cNvSpPr>
                  <a:spLocks noChangeShapeType="1"/>
                </p:cNvSpPr>
                <p:nvPr/>
              </p:nvSpPr>
              <p:spPr bwMode="auto">
                <a:xfrm>
                  <a:off x="4632" y="1918"/>
                  <a:ext cx="0" cy="481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6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227" y="1677"/>
                  <a:ext cx="93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100,000 Pa</a:t>
                  </a:r>
                </a:p>
              </p:txBody>
            </p:sp>
            <p:sp>
              <p:nvSpPr>
                <p:cNvPr id="1946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4344" y="2081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solidFill>
                        <a:srgbClr val="FF0000"/>
                      </a:solidFill>
                    </a:rPr>
                    <a:t>h</a:t>
                  </a:r>
                </a:p>
              </p:txBody>
            </p:sp>
          </p:grpSp>
        </p:grpSp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4565" y="2166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P(h)</a:t>
              </a:r>
            </a:p>
          </p:txBody>
        </p:sp>
      </p:grpSp>
      <p:sp>
        <p:nvSpPr>
          <p:cNvPr id="19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246B53-DA39-422C-8C57-9768AD87561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5084763" y="2690813"/>
            <a:ext cx="3470275" cy="2030412"/>
          </a:xfrm>
          <a:prstGeom prst="parallelogram">
            <a:avLst>
              <a:gd name="adj" fmla="val 42729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00" name="AutoShape 4"/>
          <p:cNvSpPr>
            <a:spLocks noChangeArrowheads="1"/>
          </p:cNvSpPr>
          <p:nvPr/>
        </p:nvSpPr>
        <p:spPr bwMode="auto">
          <a:xfrm>
            <a:off x="457200" y="1292225"/>
            <a:ext cx="2681288" cy="2543175"/>
          </a:xfrm>
          <a:prstGeom prst="cube">
            <a:avLst>
              <a:gd name="adj" fmla="val 25000"/>
            </a:avLst>
          </a:prstGeom>
          <a:solidFill>
            <a:srgbClr val="99CCFF"/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669" name="AutoShape 13"/>
          <p:cNvSpPr>
            <a:spLocks noChangeArrowheads="1"/>
          </p:cNvSpPr>
          <p:nvPr/>
        </p:nvSpPr>
        <p:spPr bwMode="auto">
          <a:xfrm>
            <a:off x="69162" y="4252343"/>
            <a:ext cx="3268662" cy="1108075"/>
          </a:xfrm>
          <a:prstGeom prst="wedgeRectCallout">
            <a:avLst>
              <a:gd name="adj1" fmla="val 865"/>
              <a:gd name="adj2" fmla="val -12425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this layer of fluid must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support all the fluid above it</a:t>
            </a: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399213" y="871538"/>
            <a:ext cx="914400" cy="3036887"/>
            <a:chOff x="182" y="1535"/>
            <a:chExt cx="576" cy="1913"/>
          </a:xfrm>
        </p:grpSpPr>
        <p:sp>
          <p:nvSpPr>
            <p:cNvPr id="20490" name="AutoShape 15"/>
            <p:cNvSpPr>
              <a:spLocks noChangeArrowheads="1"/>
            </p:cNvSpPr>
            <p:nvPr/>
          </p:nvSpPr>
          <p:spPr bwMode="auto">
            <a:xfrm>
              <a:off x="182" y="319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1" name="AutoShape 16"/>
            <p:cNvSpPr>
              <a:spLocks noChangeArrowheads="1"/>
            </p:cNvSpPr>
            <p:nvPr/>
          </p:nvSpPr>
          <p:spPr bwMode="auto">
            <a:xfrm>
              <a:off x="182" y="301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2" name="AutoShape 17"/>
            <p:cNvSpPr>
              <a:spLocks noChangeArrowheads="1"/>
            </p:cNvSpPr>
            <p:nvPr/>
          </p:nvSpPr>
          <p:spPr bwMode="auto">
            <a:xfrm>
              <a:off x="182" y="282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3" name="AutoShape 18"/>
            <p:cNvSpPr>
              <a:spLocks noChangeArrowheads="1"/>
            </p:cNvSpPr>
            <p:nvPr/>
          </p:nvSpPr>
          <p:spPr bwMode="auto">
            <a:xfrm>
              <a:off x="182" y="264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4" name="AutoShape 19"/>
            <p:cNvSpPr>
              <a:spLocks noChangeArrowheads="1"/>
            </p:cNvSpPr>
            <p:nvPr/>
          </p:nvSpPr>
          <p:spPr bwMode="auto">
            <a:xfrm>
              <a:off x="182" y="245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5" name="AutoShape 20"/>
            <p:cNvSpPr>
              <a:spLocks noChangeArrowheads="1"/>
            </p:cNvSpPr>
            <p:nvPr/>
          </p:nvSpPr>
          <p:spPr bwMode="auto">
            <a:xfrm>
              <a:off x="182" y="227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6" name="AutoShape 21"/>
            <p:cNvSpPr>
              <a:spLocks noChangeArrowheads="1"/>
            </p:cNvSpPr>
            <p:nvPr/>
          </p:nvSpPr>
          <p:spPr bwMode="auto">
            <a:xfrm>
              <a:off x="182" y="208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7" name="AutoShape 22"/>
            <p:cNvSpPr>
              <a:spLocks noChangeArrowheads="1"/>
            </p:cNvSpPr>
            <p:nvPr/>
          </p:nvSpPr>
          <p:spPr bwMode="auto">
            <a:xfrm>
              <a:off x="182" y="190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8" name="AutoShape 23"/>
            <p:cNvSpPr>
              <a:spLocks noChangeArrowheads="1"/>
            </p:cNvSpPr>
            <p:nvPr/>
          </p:nvSpPr>
          <p:spPr bwMode="auto">
            <a:xfrm>
              <a:off x="182" y="1716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9" name="AutoShape 24"/>
            <p:cNvSpPr>
              <a:spLocks noChangeArrowheads="1"/>
            </p:cNvSpPr>
            <p:nvPr/>
          </p:nvSpPr>
          <p:spPr bwMode="auto">
            <a:xfrm>
              <a:off x="182" y="1535"/>
              <a:ext cx="576" cy="252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0681" name="AutoShape 25"/>
          <p:cNvSpPr>
            <a:spLocks noChangeArrowheads="1"/>
          </p:cNvSpPr>
          <p:nvPr/>
        </p:nvSpPr>
        <p:spPr bwMode="auto">
          <a:xfrm>
            <a:off x="5191125" y="3924300"/>
            <a:ext cx="3333750" cy="1603375"/>
          </a:xfrm>
          <a:prstGeom prst="upArrowCallout">
            <a:avLst>
              <a:gd name="adj1" fmla="val 51980"/>
              <a:gd name="adj2" fmla="val 51980"/>
              <a:gd name="adj3" fmla="val 16667"/>
              <a:gd name="adj4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the block on the bottom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supports all the blocks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above it</a:t>
            </a:r>
          </a:p>
        </p:txBody>
      </p:sp>
      <p:sp>
        <p:nvSpPr>
          <p:cNvPr id="20487" name="Text Box 27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u="sng"/>
              <a:t>Why does pressure increase with depth?</a:t>
            </a:r>
          </a:p>
        </p:txBody>
      </p:sp>
      <p:sp>
        <p:nvSpPr>
          <p:cNvPr id="20488" name="Text Box 28"/>
          <p:cNvSpPr txBox="1">
            <a:spLocks noChangeArrowheads="1"/>
          </p:cNvSpPr>
          <p:nvPr/>
        </p:nvSpPr>
        <p:spPr bwMode="auto">
          <a:xfrm>
            <a:off x="1592263" y="5832475"/>
            <a:ext cx="5380037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Put simply, the deeper you go, the more 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you have pushing down on you from above.</a:t>
            </a:r>
          </a:p>
        </p:txBody>
      </p:sp>
      <p:sp>
        <p:nvSpPr>
          <p:cNvPr id="204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586A9B-6180-4A89-9D95-361D9FDF9AD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457201" y="2578101"/>
            <a:ext cx="2681287" cy="850900"/>
          </a:xfrm>
          <a:prstGeom prst="cube">
            <a:avLst>
              <a:gd name="adj" fmla="val 76363"/>
            </a:avLst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69" grpId="0" animBg="1"/>
      <p:bldP spid="7068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path path="rect">
                    <a:fillToRect r="100000" b="100000"/>
                  </a:path>
                </a:gra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States of Matter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41762"/>
            <a:ext cx="8229600" cy="4525962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Comes in three states – solid, liquid, gas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So far we have only dealt with </a:t>
            </a:r>
            <a:r>
              <a:rPr lang="en-US" altLang="en-US" i="1" dirty="0" smtClean="0">
                <a:solidFill>
                  <a:srgbClr val="FF0000"/>
                </a:solidFill>
              </a:rPr>
              <a:t>solid</a:t>
            </a:r>
            <a:r>
              <a:rPr lang="en-US" altLang="en-US" dirty="0" smtClean="0"/>
              <a:t> objects </a:t>
            </a:r>
            <a:r>
              <a:rPr lang="en-US" altLang="en-US" dirty="0" smtClean="0">
                <a:sym typeface="Wingdings" pitchFamily="2" charset="2"/>
              </a:rPr>
              <a:t> blocks, sticks, balls, etc.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dirty="0" smtClean="0">
                <a:sym typeface="Wingdings" pitchFamily="2" charset="2"/>
              </a:rPr>
              <a:t>The study of fluids is more complicated because fluids are complicated since </a:t>
            </a: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they do not have any particular shape.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i="1" dirty="0" smtClean="0">
                <a:solidFill>
                  <a:srgbClr val="0000FF"/>
                </a:solidFill>
                <a:sym typeface="Wingdings" pitchFamily="2" charset="2"/>
              </a:rPr>
              <a:t>Newton’s laws can be applied to fluids</a:t>
            </a:r>
            <a:endParaRPr lang="en-US" altLang="en-US" i="1" dirty="0" smtClean="0">
              <a:solidFill>
                <a:srgbClr val="0000FF"/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7B9EE0-E1FE-4549-9930-AC6AAA663D7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4000" u="sng" smtClean="0">
                <a:solidFill>
                  <a:schemeClr val="tx1"/>
                </a:solidFill>
              </a:rPr>
              <a:t>Measuring atmospheric </a:t>
            </a:r>
            <a:br>
              <a:rPr lang="en-US" altLang="en-US" sz="4000" u="sng" smtClean="0">
                <a:solidFill>
                  <a:schemeClr val="tx1"/>
                </a:solidFill>
              </a:rPr>
            </a:br>
            <a:r>
              <a:rPr lang="en-US" altLang="en-US" sz="4000" u="sng" smtClean="0">
                <a:solidFill>
                  <a:schemeClr val="tx1"/>
                </a:solidFill>
              </a:rPr>
              <a:t>pressure - Barometers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960438" y="5530850"/>
            <a:ext cx="3062287" cy="1016000"/>
          </a:xfrm>
          <a:custGeom>
            <a:avLst/>
            <a:gdLst>
              <a:gd name="T0" fmla="*/ 0 w 1929"/>
              <a:gd name="T1" fmla="*/ 22682200 h 640"/>
              <a:gd name="T2" fmla="*/ 0 w 1929"/>
              <a:gd name="T3" fmla="*/ 1612900000 h 640"/>
              <a:gd name="T4" fmla="*/ 2147483647 w 1929"/>
              <a:gd name="T5" fmla="*/ 1612900000 h 640"/>
              <a:gd name="T6" fmla="*/ 2147483647 w 1929"/>
              <a:gd name="T7" fmla="*/ 0 h 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9" h="640">
                <a:moveTo>
                  <a:pt x="0" y="9"/>
                </a:moveTo>
                <a:lnTo>
                  <a:pt x="0" y="640"/>
                </a:lnTo>
                <a:lnTo>
                  <a:pt x="1929" y="640"/>
                </a:lnTo>
                <a:lnTo>
                  <a:pt x="1929" y="0"/>
                </a:lnTo>
              </a:path>
            </a:pathLst>
          </a:custGeom>
          <a:solidFill>
            <a:srgbClr val="99CCFF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endParaRPr lang="en-US"/>
          </a:p>
        </p:txBody>
      </p:sp>
      <p:sp>
        <p:nvSpPr>
          <p:cNvPr id="21508" name="AutoShape 7"/>
          <p:cNvSpPr>
            <a:spLocks noChangeArrowheads="1"/>
          </p:cNvSpPr>
          <p:nvPr/>
        </p:nvSpPr>
        <p:spPr bwMode="auto">
          <a:xfrm>
            <a:off x="1090613" y="4441825"/>
            <a:ext cx="565150" cy="1135063"/>
          </a:xfrm>
          <a:prstGeom prst="downArrow">
            <a:avLst>
              <a:gd name="adj1" fmla="val 50000"/>
              <a:gd name="adj2" fmla="val 5021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AutoShape 8"/>
          <p:cNvSpPr>
            <a:spLocks noChangeArrowheads="1"/>
          </p:cNvSpPr>
          <p:nvPr/>
        </p:nvSpPr>
        <p:spPr bwMode="auto">
          <a:xfrm>
            <a:off x="3200400" y="4433888"/>
            <a:ext cx="565150" cy="1135062"/>
          </a:xfrm>
          <a:prstGeom prst="downArrow">
            <a:avLst>
              <a:gd name="adj1" fmla="val 50000"/>
              <a:gd name="adj2" fmla="val 50211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3101975" y="3884613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21511" name="Text Box 11"/>
          <p:cNvSpPr txBox="1">
            <a:spLocks noChangeArrowheads="1"/>
          </p:cNvSpPr>
          <p:nvPr/>
        </p:nvSpPr>
        <p:spPr bwMode="auto">
          <a:xfrm>
            <a:off x="874713" y="3862388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ATM</a:t>
            </a:r>
            <a:endParaRPr lang="en-US" altLang="en-US" sz="2400"/>
          </a:p>
        </p:txBody>
      </p:sp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217488" y="1590675"/>
            <a:ext cx="22526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Inverted closed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tube filled with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liquid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4323691" y="1703238"/>
            <a:ext cx="45402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column of liquid 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held up by the pressure 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liquid in the tank. Near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surface this pressure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is atmospheric pressure, so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the atmosphere holds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liquid up.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/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2609850" y="5973763"/>
            <a:ext cx="858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</a:t>
            </a:r>
            <a:r>
              <a:rPr lang="en-US" altLang="en-US" sz="2400" baseline="-25000"/>
              <a:t>liquid</a:t>
            </a:r>
            <a:endParaRPr lang="en-US" altLang="en-US" sz="2400"/>
          </a:p>
        </p:txBody>
      </p:sp>
      <p:sp>
        <p:nvSpPr>
          <p:cNvPr id="21515" name="AutoShape 16"/>
          <p:cNvSpPr>
            <a:spLocks noChangeArrowheads="1"/>
          </p:cNvSpPr>
          <p:nvPr/>
        </p:nvSpPr>
        <p:spPr bwMode="auto">
          <a:xfrm>
            <a:off x="2039938" y="3082925"/>
            <a:ext cx="776287" cy="2660650"/>
          </a:xfrm>
          <a:prstGeom prst="can">
            <a:avLst>
              <a:gd name="adj" fmla="val 61074"/>
            </a:avLst>
          </a:prstGeom>
          <a:solidFill>
            <a:srgbClr val="99CC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6" name="AutoShape 9"/>
          <p:cNvSpPr>
            <a:spLocks noChangeArrowheads="1"/>
          </p:cNvSpPr>
          <p:nvPr/>
        </p:nvSpPr>
        <p:spPr bwMode="auto">
          <a:xfrm>
            <a:off x="2268538" y="5661025"/>
            <a:ext cx="334962" cy="668338"/>
          </a:xfrm>
          <a:prstGeom prst="upArrow">
            <a:avLst>
              <a:gd name="adj1" fmla="val 50000"/>
              <a:gd name="adj2" fmla="val 49882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1209675" y="2463800"/>
            <a:ext cx="1084263" cy="7445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E92881-A840-4086-962D-C139255661A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Barometric pressure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29113" y="1355725"/>
            <a:ext cx="4038600" cy="4149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smtClean="0"/>
              <a:t>  Atmospheric pressure can support a column of water 10.3 m high, or a column of mercury (which is 13.6 times as dense as water) 30 inches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high </a:t>
            </a:r>
            <a:r>
              <a:rPr lang="en-US" altLang="en-US" sz="2800" smtClean="0">
                <a:sym typeface="Wingdings" pitchFamily="2" charset="2"/>
              </a:rPr>
              <a:t> the mercury barometer</a:t>
            </a:r>
          </a:p>
          <a:p>
            <a:pPr eaLnBrk="1" hangingPunct="1">
              <a:buFontTx/>
              <a:buNone/>
            </a:pPr>
            <a:endParaRPr lang="en-US" altLang="en-US" sz="28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en-US" altLang="en-US" sz="2800" smtClean="0">
              <a:sym typeface="Wingdings" pitchFamily="2" charset="2"/>
            </a:endParaRPr>
          </a:p>
        </p:txBody>
      </p:sp>
      <p:pic>
        <p:nvPicPr>
          <p:cNvPr id="22532" name="Picture 4" descr="W0416_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40"/>
          <a:stretch>
            <a:fillRect/>
          </a:stretch>
        </p:blipFill>
        <p:spPr>
          <a:xfrm>
            <a:off x="717550" y="1392238"/>
            <a:ext cx="2906713" cy="480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624388" y="5840413"/>
            <a:ext cx="2798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hlinkClick r:id="rId4"/>
              </a:rPr>
              <a:t>Today’s weather</a:t>
            </a:r>
            <a:endParaRPr lang="en-US" altLang="en-US" sz="2800"/>
          </a:p>
        </p:txBody>
      </p:sp>
      <p:sp>
        <p:nvSpPr>
          <p:cNvPr id="225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F22D4F-64F8-4500-9D79-DCE6CE2F8FE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0428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Pascal’s Vases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166813" y="5297488"/>
            <a:ext cx="7091362" cy="1103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fluid levels are the same in all each tube irrespective of their shape</a:t>
            </a:r>
          </a:p>
        </p:txBody>
      </p:sp>
      <p:pic>
        <p:nvPicPr>
          <p:cNvPr id="23556" name="Picture 4" descr="2b20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5713" y="1211263"/>
            <a:ext cx="6146800" cy="400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3733" name="Line 5"/>
          <p:cNvSpPr>
            <a:spLocks noChangeShapeType="1"/>
          </p:cNvSpPr>
          <p:nvPr/>
        </p:nvSpPr>
        <p:spPr bwMode="auto">
          <a:xfrm>
            <a:off x="1479550" y="1873250"/>
            <a:ext cx="411321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D44436-C42A-472F-BD87-33DFF83A9EE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Atoms – the basic pieces of stuff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001963" y="1309688"/>
            <a:ext cx="5967412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All matter is composed of atoms (atomic hypothesis)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we imagine cutting an object into smaller and smaller pieces, we eventually get down to atoms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Diameter about  10</a:t>
            </a:r>
            <a:r>
              <a:rPr lang="en-US" altLang="en-US" baseline="30000" smtClean="0">
                <a:solidFill>
                  <a:srgbClr val="0000FF"/>
                </a:solidFill>
              </a:rPr>
              <a:t>-10</a:t>
            </a:r>
            <a:r>
              <a:rPr lang="en-US" altLang="en-US" smtClean="0">
                <a:solidFill>
                  <a:srgbClr val="0000FF"/>
                </a:solidFill>
              </a:rPr>
              <a:t> 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Acceptance of the atomic hypothesis evolved over about a century 1800-1900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054100" y="2227263"/>
            <a:ext cx="1390650" cy="1328737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6392" name="Group 8"/>
          <p:cNvGrpSpPr>
            <a:grpSpLocks/>
          </p:cNvGrpSpPr>
          <p:nvPr/>
        </p:nvGrpSpPr>
        <p:grpSpPr bwMode="auto">
          <a:xfrm rot="4276224">
            <a:off x="769938" y="979488"/>
            <a:ext cx="831850" cy="1790700"/>
            <a:chOff x="754" y="2543"/>
            <a:chExt cx="524" cy="1128"/>
          </a:xfrm>
        </p:grpSpPr>
        <p:sp>
          <p:nvSpPr>
            <p:cNvPr id="4108" name="AutoShape 6"/>
            <p:cNvSpPr>
              <a:spLocks noChangeArrowheads="1"/>
            </p:cNvSpPr>
            <p:nvPr/>
          </p:nvSpPr>
          <p:spPr bwMode="auto">
            <a:xfrm rot="6506973">
              <a:off x="852" y="2603"/>
              <a:ext cx="473" cy="379"/>
            </a:xfrm>
            <a:custGeom>
              <a:avLst/>
              <a:gdLst>
                <a:gd name="T0" fmla="*/ 9 w 21600"/>
                <a:gd name="T1" fmla="*/ 3 h 21600"/>
                <a:gd name="T2" fmla="*/ 5 w 21600"/>
                <a:gd name="T3" fmla="*/ 7 h 21600"/>
                <a:gd name="T4" fmla="*/ 1 w 21600"/>
                <a:gd name="T5" fmla="*/ 3 h 21600"/>
                <a:gd name="T6" fmla="*/ 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21 w 21600"/>
                <a:gd name="T13" fmla="*/ 4502 h 21600"/>
                <a:gd name="T14" fmla="*/ 17079 w 21600"/>
                <a:gd name="T15" fmla="*/ 170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7"/>
            <p:cNvSpPr>
              <a:spLocks noChangeArrowheads="1"/>
            </p:cNvSpPr>
            <p:nvPr/>
          </p:nvSpPr>
          <p:spPr bwMode="auto">
            <a:xfrm rot="-4252817">
              <a:off x="240" y="3057"/>
              <a:ext cx="1128" cy="100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4102" name="Line 14"/>
          <p:cNvSpPr>
            <a:spLocks noChangeShapeType="1"/>
          </p:cNvSpPr>
          <p:nvPr/>
        </p:nvSpPr>
        <p:spPr bwMode="auto">
          <a:xfrm>
            <a:off x="1803400" y="4533900"/>
            <a:ext cx="0" cy="12779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15"/>
          <p:cNvSpPr>
            <a:spLocks noChangeShapeType="1"/>
          </p:cNvSpPr>
          <p:nvPr/>
        </p:nvSpPr>
        <p:spPr bwMode="auto">
          <a:xfrm>
            <a:off x="814388" y="4546600"/>
            <a:ext cx="106521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16"/>
          <p:cNvSpPr>
            <a:spLocks noChangeShapeType="1"/>
          </p:cNvSpPr>
          <p:nvPr/>
        </p:nvSpPr>
        <p:spPr bwMode="auto">
          <a:xfrm>
            <a:off x="777875" y="5800725"/>
            <a:ext cx="106521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97" name="Picture 13" descr="a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7013" y="3836988"/>
            <a:ext cx="2589212" cy="250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404" name="Freeform 20" descr="Large confetti"/>
          <p:cNvSpPr>
            <a:spLocks/>
          </p:cNvSpPr>
          <p:nvPr/>
        </p:nvSpPr>
        <p:spPr bwMode="auto">
          <a:xfrm>
            <a:off x="860425" y="2735263"/>
            <a:ext cx="1687513" cy="804862"/>
          </a:xfrm>
          <a:custGeom>
            <a:avLst/>
            <a:gdLst>
              <a:gd name="T0" fmla="*/ 0 w 1063"/>
              <a:gd name="T1" fmla="*/ 506550298 h 507"/>
              <a:gd name="T2" fmla="*/ 521673292 w 1063"/>
              <a:gd name="T3" fmla="*/ 0 h 507"/>
              <a:gd name="T4" fmla="*/ 1617940792 w 1063"/>
              <a:gd name="T5" fmla="*/ 10080619 h 507"/>
              <a:gd name="T6" fmla="*/ 2147483647 w 1063"/>
              <a:gd name="T7" fmla="*/ 239413901 h 507"/>
              <a:gd name="T8" fmla="*/ 2147483647 w 1063"/>
              <a:gd name="T9" fmla="*/ 745965787 h 507"/>
              <a:gd name="T10" fmla="*/ 2147483647 w 1063"/>
              <a:gd name="T11" fmla="*/ 1000500616 h 507"/>
              <a:gd name="T12" fmla="*/ 2028727176 w 1063"/>
              <a:gd name="T13" fmla="*/ 1219754867 h 507"/>
              <a:gd name="T14" fmla="*/ 1071067517 w 1063"/>
              <a:gd name="T15" fmla="*/ 1277717631 h 507"/>
              <a:gd name="T16" fmla="*/ 55443454 w 1063"/>
              <a:gd name="T17" fmla="*/ 924895975 h 507"/>
              <a:gd name="T18" fmla="*/ 0 w 1063"/>
              <a:gd name="T19" fmla="*/ 506550298 h 50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63" h="507">
                <a:moveTo>
                  <a:pt x="0" y="201"/>
                </a:moveTo>
                <a:lnTo>
                  <a:pt x="207" y="0"/>
                </a:lnTo>
                <a:lnTo>
                  <a:pt x="642" y="4"/>
                </a:lnTo>
                <a:lnTo>
                  <a:pt x="1010" y="95"/>
                </a:lnTo>
                <a:lnTo>
                  <a:pt x="1063" y="296"/>
                </a:lnTo>
                <a:lnTo>
                  <a:pt x="934" y="397"/>
                </a:lnTo>
                <a:lnTo>
                  <a:pt x="805" y="484"/>
                </a:lnTo>
                <a:lnTo>
                  <a:pt x="425" y="507"/>
                </a:lnTo>
                <a:lnTo>
                  <a:pt x="22" y="367"/>
                </a:lnTo>
                <a:lnTo>
                  <a:pt x="0" y="201"/>
                </a:lnTo>
                <a:close/>
              </a:path>
            </a:pathLst>
          </a:custGeom>
          <a:pattFill prst="lgConfetti">
            <a:fgClr>
              <a:schemeClr val="accent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6CDEA6-680D-4DCF-9034-9AB5FA0E3E0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C 2.5E-6 0.0875 2.5E-6 0.17454 0.00139 0.17523 C 0.00278 0.17593 0.00573 0.00579 0.00816 0.0037 C 0.01059 0.00162 0.01389 0.16319 0.01632 0.16273 C 0.01875 0.16181 0.02118 -0.00023 0.02326 3.7037E-7 C 0.02534 0.00023 0.02691 0.08241 0.02864 0.16458 " pathEditMode="relative" rAng="0" ptsTypes="aaaaaA">
                                      <p:cBhvr>
                                        <p:cTn id="24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877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p"/>
      <p:bldP spid="16388" grpId="0" animBg="1"/>
      <p:bldP spid="16388" grpId="1" animBg="1"/>
      <p:bldP spid="16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71538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u="sng" dirty="0" smtClean="0">
                <a:solidFill>
                  <a:schemeClr val="tx1"/>
                </a:solidFill>
              </a:rPr>
              <a:t>Differences between solids, liquids and gases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830" y="1054071"/>
            <a:ext cx="8928340" cy="4302933"/>
          </a:xfrm>
          <a:ln w="28575"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altLang="en-US" sz="2400" dirty="0" smtClean="0">
                <a:solidFill>
                  <a:srgbClr val="0000FF"/>
                </a:solidFill>
              </a:rPr>
              <a:t>The main difference is the distance between the atoms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atoms of a solid are closer to each other than the atoms in a liquid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atoms in a liquid are closer to each other than the atoms in a gas, and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altLang="en-US" sz="2400" dirty="0" smtClean="0">
                <a:solidFill>
                  <a:srgbClr val="0000FF"/>
                </a:solidFill>
              </a:rPr>
              <a:t>The strength of the forces between the atoms.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forces between atoms in a solid are stronger than the forces between atoms in a liquid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The forces between atoms in a liquid are stronger than the forces between atoms in a gas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70663" y="6284913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29085C-4D90-4973-8120-971DDEBEF73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4188" y="5611813"/>
            <a:ext cx="1550987" cy="687387"/>
            <a:chOff x="483079" y="5819897"/>
            <a:chExt cx="1550253" cy="687353"/>
          </a:xfrm>
        </p:grpSpPr>
        <p:sp>
          <p:nvSpPr>
            <p:cNvPr id="5137" name="Oval 2"/>
            <p:cNvSpPr>
              <a:spLocks noChangeArrowheads="1"/>
            </p:cNvSpPr>
            <p:nvPr/>
          </p:nvSpPr>
          <p:spPr bwMode="auto">
            <a:xfrm>
              <a:off x="483079" y="6021238"/>
              <a:ext cx="284672" cy="284672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8" name="Oval 13"/>
            <p:cNvSpPr>
              <a:spLocks noChangeArrowheads="1"/>
            </p:cNvSpPr>
            <p:nvPr/>
          </p:nvSpPr>
          <p:spPr bwMode="auto">
            <a:xfrm>
              <a:off x="1748660" y="6021237"/>
              <a:ext cx="284672" cy="284672"/>
            </a:xfrm>
            <a:prstGeom prst="ellipse">
              <a:avLst/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Right Arrow 3"/>
            <p:cNvSpPr>
              <a:spLocks noChangeArrowheads="1"/>
            </p:cNvSpPr>
            <p:nvPr/>
          </p:nvSpPr>
          <p:spPr bwMode="auto">
            <a:xfrm>
              <a:off x="767751" y="5819897"/>
              <a:ext cx="489204" cy="687353"/>
            </a:xfrm>
            <a:prstGeom prst="rightArrow">
              <a:avLst>
                <a:gd name="adj1" fmla="val 50000"/>
                <a:gd name="adj2" fmla="val 4822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Right Arrow 15"/>
            <p:cNvSpPr>
              <a:spLocks noChangeArrowheads="1"/>
            </p:cNvSpPr>
            <p:nvPr/>
          </p:nvSpPr>
          <p:spPr bwMode="auto">
            <a:xfrm rot="10800000">
              <a:off x="1259457" y="5819897"/>
              <a:ext cx="489204" cy="687353"/>
            </a:xfrm>
            <a:prstGeom prst="rightArrow">
              <a:avLst>
                <a:gd name="adj1" fmla="val 50000"/>
                <a:gd name="adj2" fmla="val 4822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090863" y="5729288"/>
            <a:ext cx="1614487" cy="344487"/>
            <a:chOff x="2930105" y="5991733"/>
            <a:chExt cx="1613513" cy="343680"/>
          </a:xfrm>
        </p:grpSpPr>
        <p:sp>
          <p:nvSpPr>
            <p:cNvPr id="5133" name="Oval 16"/>
            <p:cNvSpPr>
              <a:spLocks noChangeArrowheads="1"/>
            </p:cNvSpPr>
            <p:nvPr/>
          </p:nvSpPr>
          <p:spPr bwMode="auto">
            <a:xfrm>
              <a:off x="2930105" y="6021237"/>
              <a:ext cx="284672" cy="284672"/>
            </a:xfrm>
            <a:prstGeom prst="ellipse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4" name="Oval 17"/>
            <p:cNvSpPr>
              <a:spLocks noChangeArrowheads="1"/>
            </p:cNvSpPr>
            <p:nvPr/>
          </p:nvSpPr>
          <p:spPr bwMode="auto">
            <a:xfrm>
              <a:off x="4258946" y="5991736"/>
              <a:ext cx="284672" cy="284672"/>
            </a:xfrm>
            <a:prstGeom prst="ellipse">
              <a:avLst/>
            </a:prstGeom>
            <a:solidFill>
              <a:srgbClr val="00B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5" name="Right Arrow 18"/>
            <p:cNvSpPr>
              <a:spLocks noChangeArrowheads="1"/>
            </p:cNvSpPr>
            <p:nvPr/>
          </p:nvSpPr>
          <p:spPr bwMode="auto">
            <a:xfrm>
              <a:off x="3214777" y="5991733"/>
              <a:ext cx="400064" cy="343677"/>
            </a:xfrm>
            <a:prstGeom prst="rightArrow">
              <a:avLst>
                <a:gd name="adj1" fmla="val 50000"/>
                <a:gd name="adj2" fmla="val 446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6" name="Right Arrow 20"/>
            <p:cNvSpPr>
              <a:spLocks noChangeArrowheads="1"/>
            </p:cNvSpPr>
            <p:nvPr/>
          </p:nvSpPr>
          <p:spPr bwMode="auto">
            <a:xfrm rot="10800000">
              <a:off x="3858882" y="5991736"/>
              <a:ext cx="400064" cy="343677"/>
            </a:xfrm>
            <a:prstGeom prst="rightArrow">
              <a:avLst>
                <a:gd name="adj1" fmla="val 50000"/>
                <a:gd name="adj2" fmla="val 4469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470525" y="5738813"/>
            <a:ext cx="2582863" cy="285750"/>
            <a:chOff x="5601418" y="5977930"/>
            <a:chExt cx="2582912" cy="286571"/>
          </a:xfrm>
        </p:grpSpPr>
        <p:sp>
          <p:nvSpPr>
            <p:cNvPr id="5129" name="Oval 21"/>
            <p:cNvSpPr>
              <a:spLocks noChangeArrowheads="1"/>
            </p:cNvSpPr>
            <p:nvPr/>
          </p:nvSpPr>
          <p:spPr bwMode="auto">
            <a:xfrm>
              <a:off x="5601418" y="5979829"/>
              <a:ext cx="284672" cy="284672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0" name="Oval 22"/>
            <p:cNvSpPr>
              <a:spLocks noChangeArrowheads="1"/>
            </p:cNvSpPr>
            <p:nvPr/>
          </p:nvSpPr>
          <p:spPr bwMode="auto">
            <a:xfrm>
              <a:off x="7899658" y="5977930"/>
              <a:ext cx="284672" cy="284672"/>
            </a:xfrm>
            <a:prstGeom prst="ellipse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1" name="Right Arrow 23"/>
            <p:cNvSpPr>
              <a:spLocks noChangeArrowheads="1"/>
            </p:cNvSpPr>
            <p:nvPr/>
          </p:nvSpPr>
          <p:spPr bwMode="auto">
            <a:xfrm>
              <a:off x="5886090" y="6073342"/>
              <a:ext cx="400064" cy="121460"/>
            </a:xfrm>
            <a:prstGeom prst="rightArrow">
              <a:avLst>
                <a:gd name="adj1" fmla="val 50000"/>
                <a:gd name="adj2" fmla="val 44695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2" name="Right Arrow 25"/>
            <p:cNvSpPr>
              <a:spLocks noChangeArrowheads="1"/>
            </p:cNvSpPr>
            <p:nvPr/>
          </p:nvSpPr>
          <p:spPr bwMode="auto">
            <a:xfrm rot="10800000">
              <a:off x="7499594" y="6073343"/>
              <a:ext cx="400064" cy="121460"/>
            </a:xfrm>
            <a:prstGeom prst="rightArrow">
              <a:avLst>
                <a:gd name="adj1" fmla="val 50000"/>
                <a:gd name="adj2" fmla="val 44695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19150" y="6299200"/>
            <a:ext cx="6548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SOLID                           LIQUID			   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Mass Density (</a:t>
            </a:r>
            <a:r>
              <a:rPr lang="en-US" altLang="en-US" u="sng" dirty="0" smtClean="0">
                <a:solidFill>
                  <a:schemeClr val="tx1"/>
                </a:solidFill>
                <a:latin typeface="Symbol" pitchFamily="18" charset="2"/>
              </a:rPr>
              <a:t>r</a:t>
            </a:r>
            <a:r>
              <a:rPr lang="en-US" altLang="en-US" u="sng" dirty="0" smtClean="0">
                <a:solidFill>
                  <a:schemeClr val="tx1"/>
                </a:solidFill>
                <a:latin typeface="Times New Roman" pitchFamily="18" charset="0"/>
              </a:rPr>
              <a:t>,  </a:t>
            </a:r>
            <a:r>
              <a:rPr lang="en-US" altLang="en-US" u="sng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en-US" altLang="en-US" u="sng" dirty="0" smtClean="0">
                <a:solidFill>
                  <a:schemeClr val="tx1"/>
                </a:solidFill>
                <a:latin typeface="Times New Roman" pitchFamily="18" charset="0"/>
              </a:rPr>
              <a:t>reek rho)</a:t>
            </a:r>
            <a:endParaRPr lang="en-US" altLang="en-US" u="sng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589" y="1214709"/>
            <a:ext cx="8824821" cy="2995844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Density is one way to characterize matter </a:t>
            </a:r>
            <a:r>
              <a:rPr lang="en-US" altLang="en-US" sz="2800" dirty="0" smtClean="0">
                <a:sym typeface="Wingdings" panose="05000000000000000000" pitchFamily="2" charset="2"/>
              </a:rPr>
              <a:t> it depends on how close the atoms are to each other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The mass density is the amount of mass in a unit volume of the </a:t>
            </a:r>
            <a:r>
              <a:rPr lang="en-US" altLang="en-US" sz="2800" dirty="0" smtClean="0">
                <a:solidFill>
                  <a:srgbClr val="0000FF"/>
                </a:solidFill>
              </a:rPr>
              <a:t>substance</a:t>
            </a:r>
            <a:endParaRPr lang="en-US" altLang="en-US" sz="2800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 sz="2800" dirty="0" smtClean="0"/>
              <a:t>It is measured in kilograms per cubic meter  (kg/m</a:t>
            </a:r>
            <a:r>
              <a:rPr lang="en-US" altLang="en-US" sz="2800" baseline="30000" dirty="0" smtClean="0"/>
              <a:t>3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or g/cm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3</a:t>
            </a:r>
            <a:r>
              <a:rPr lang="en-US" altLang="en-US" sz="2800" dirty="0" smtClean="0">
                <a:solidFill>
                  <a:srgbClr val="FF0000"/>
                </a:solidFill>
              </a:rPr>
              <a:t> (g/cc) = 1000 kg/m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3</a:t>
            </a:r>
            <a:endParaRPr lang="en-US" altLang="en-US" sz="2800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77458" y="4379958"/>
            <a:ext cx="6776244" cy="2268317"/>
            <a:chOff x="1443831" y="4437063"/>
            <a:chExt cx="6776244" cy="2254250"/>
          </a:xfrm>
        </p:grpSpPr>
        <p:sp>
          <p:nvSpPr>
            <p:cNvPr id="6150" name="AutoShape 4"/>
            <p:cNvSpPr>
              <a:spLocks noChangeArrowheads="1"/>
            </p:cNvSpPr>
            <p:nvPr/>
          </p:nvSpPr>
          <p:spPr bwMode="auto">
            <a:xfrm>
              <a:off x="4297363" y="4445000"/>
              <a:ext cx="1641475" cy="1603375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006D2A"/>
                </a:gs>
                <a:gs pos="50000">
                  <a:srgbClr val="009E41"/>
                </a:gs>
                <a:gs pos="100000">
                  <a:srgbClr val="00BD4F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6151" name="Line 5"/>
            <p:cNvSpPr>
              <a:spLocks noChangeShapeType="1"/>
            </p:cNvSpPr>
            <p:nvPr/>
          </p:nvSpPr>
          <p:spPr bwMode="auto">
            <a:xfrm>
              <a:off x="4270375" y="6224588"/>
              <a:ext cx="127793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Line 6"/>
            <p:cNvSpPr>
              <a:spLocks noChangeShapeType="1"/>
            </p:cNvSpPr>
            <p:nvPr/>
          </p:nvSpPr>
          <p:spPr bwMode="auto">
            <a:xfrm rot="-2869330">
              <a:off x="5433219" y="5942807"/>
              <a:ext cx="75882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Line 7"/>
            <p:cNvSpPr>
              <a:spLocks noChangeShapeType="1"/>
            </p:cNvSpPr>
            <p:nvPr/>
          </p:nvSpPr>
          <p:spPr bwMode="auto">
            <a:xfrm rot="-5400000">
              <a:off x="5456238" y="5043488"/>
              <a:ext cx="1214437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8"/>
            <p:cNvSpPr txBox="1">
              <a:spLocks noChangeArrowheads="1"/>
            </p:cNvSpPr>
            <p:nvPr/>
          </p:nvSpPr>
          <p:spPr bwMode="auto">
            <a:xfrm>
              <a:off x="4494213" y="6234113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5" name="Text Box 9"/>
            <p:cNvSpPr txBox="1">
              <a:spLocks noChangeArrowheads="1"/>
            </p:cNvSpPr>
            <p:nvPr/>
          </p:nvSpPr>
          <p:spPr bwMode="auto">
            <a:xfrm>
              <a:off x="6286500" y="4745038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6022975" y="5848350"/>
              <a:ext cx="6921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1 m</a:t>
              </a: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1443831" y="5305425"/>
              <a:ext cx="24209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One cubic meter</a:t>
              </a:r>
            </a:p>
          </p:txBody>
        </p:sp>
        <p:grpSp>
          <p:nvGrpSpPr>
            <p:cNvPr id="6158" name="Group 15"/>
            <p:cNvGrpSpPr>
              <a:grpSpLocks/>
            </p:cNvGrpSpPr>
            <p:nvPr/>
          </p:nvGrpSpPr>
          <p:grpSpPr bwMode="auto">
            <a:xfrm>
              <a:off x="7707313" y="4821238"/>
              <a:ext cx="363537" cy="941387"/>
              <a:chOff x="4855" y="3037"/>
              <a:chExt cx="229" cy="593"/>
            </a:xfrm>
          </p:grpSpPr>
          <p:sp>
            <p:nvSpPr>
              <p:cNvPr id="6160" name="AutoShape 13"/>
              <p:cNvSpPr>
                <a:spLocks noChangeArrowheads="1"/>
              </p:cNvSpPr>
              <p:nvPr/>
            </p:nvSpPr>
            <p:spPr bwMode="auto">
              <a:xfrm>
                <a:off x="4855" y="3246"/>
                <a:ext cx="229" cy="384"/>
              </a:xfrm>
              <a:prstGeom prst="can">
                <a:avLst>
                  <a:gd name="adj" fmla="val 41921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161" name="Freeform 14"/>
              <p:cNvSpPr>
                <a:spLocks/>
              </p:cNvSpPr>
              <p:nvPr/>
            </p:nvSpPr>
            <p:spPr bwMode="auto">
              <a:xfrm>
                <a:off x="4971" y="3037"/>
                <a:ext cx="85" cy="236"/>
              </a:xfrm>
              <a:custGeom>
                <a:avLst/>
                <a:gdLst>
                  <a:gd name="T0" fmla="*/ 12 w 85"/>
                  <a:gd name="T1" fmla="*/ 236 h 236"/>
                  <a:gd name="T2" fmla="*/ 12 w 85"/>
                  <a:gd name="T3" fmla="*/ 26 h 236"/>
                  <a:gd name="T4" fmla="*/ 85 w 85"/>
                  <a:gd name="T5" fmla="*/ 81 h 2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5" h="236">
                    <a:moveTo>
                      <a:pt x="12" y="236"/>
                    </a:moveTo>
                    <a:cubicBezTo>
                      <a:pt x="6" y="144"/>
                      <a:pt x="0" y="52"/>
                      <a:pt x="12" y="26"/>
                    </a:cubicBezTo>
                    <a:cubicBezTo>
                      <a:pt x="24" y="0"/>
                      <a:pt x="54" y="40"/>
                      <a:pt x="85" y="81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9" name="Text Box 16"/>
            <p:cNvSpPr txBox="1">
              <a:spLocks noChangeArrowheads="1"/>
            </p:cNvSpPr>
            <p:nvPr/>
          </p:nvSpPr>
          <p:spPr bwMode="auto">
            <a:xfrm>
              <a:off x="7527925" y="5846763"/>
              <a:ext cx="6921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1 kg</a:t>
              </a:r>
            </a:p>
          </p:txBody>
        </p:sp>
      </p:grpSp>
      <p:sp>
        <p:nvSpPr>
          <p:cNvPr id="614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46900" y="6318399"/>
            <a:ext cx="2133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15DDC1-8403-49DB-AB3B-9DD5980612E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A few mass densities</a:t>
            </a:r>
          </a:p>
        </p:txBody>
      </p:sp>
      <p:graphicFrame>
        <p:nvGraphicFramePr>
          <p:cNvPr id="22590" name="Group 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708045"/>
              </p:ext>
            </p:extLst>
          </p:nvPr>
        </p:nvGraphicFramePr>
        <p:xfrm>
          <a:off x="592138" y="1376363"/>
          <a:ext cx="8091487" cy="4462465"/>
        </p:xfrm>
        <a:graphic>
          <a:graphicData uri="http://schemas.openxmlformats.org/drawingml/2006/table">
            <a:tbl>
              <a:tblPr/>
              <a:tblGrid>
                <a:gridCol w="4046537"/>
                <a:gridCol w="4044950"/>
              </a:tblGrid>
              <a:tr h="612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Substance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Density 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(kg / m</a:t>
                      </a:r>
                      <a:r>
                        <a:rPr kumimoji="0" lang="en-US" alt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aluminum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iron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mercury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53200-9636-4DEC-93C0-00ADAB4513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1" name="Rectangle 53"/>
          <p:cNvSpPr>
            <a:spLocks noGrp="1" noChangeArrowheads="1"/>
          </p:cNvSpPr>
          <p:nvPr>
            <p:ph type="body" sz="half" idx="1"/>
          </p:nvPr>
        </p:nvSpPr>
        <p:spPr>
          <a:xfrm>
            <a:off x="128588" y="1444625"/>
            <a:ext cx="4214812" cy="5138738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The air molecules (oxygen and nitrogen) in the box bounce around in all directions</a:t>
            </a:r>
          </a:p>
          <a:p>
            <a:pPr eaLnBrk="1" hangingPunct="1"/>
            <a:r>
              <a:rPr lang="en-US" altLang="en-US" smtClean="0"/>
              <a:t>When they hit the wall they give it an impulse </a:t>
            </a:r>
          </a:p>
        </p:txBody>
      </p:sp>
      <p:sp>
        <p:nvSpPr>
          <p:cNvPr id="27702" name="Rectangle 54"/>
          <p:cNvSpPr>
            <a:spLocks noGrp="1" noChangeArrowheads="1"/>
          </p:cNvSpPr>
          <p:nvPr>
            <p:ph type="body" sz="half" idx="2"/>
          </p:nvPr>
        </p:nvSpPr>
        <p:spPr>
          <a:xfrm>
            <a:off x="4491038" y="1443038"/>
            <a:ext cx="4557712" cy="5102225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average effect of many, many molecules hitting the walls produces a force on the wall</a:t>
            </a:r>
          </a:p>
          <a:p>
            <a:pPr eaLnBrk="1" hangingPunct="1"/>
            <a:r>
              <a:rPr lang="en-US" altLang="en-US" smtClean="0"/>
              <a:t>The size of this force depends on the </a:t>
            </a:r>
            <a:r>
              <a:rPr lang="en-US" altLang="en-US" smtClean="0">
                <a:solidFill>
                  <a:srgbClr val="FF0000"/>
                </a:solidFill>
              </a:rPr>
              <a:t>surface area</a:t>
            </a:r>
            <a:r>
              <a:rPr lang="en-US" altLang="en-US" smtClean="0"/>
              <a:t> of the wall – which depends on the container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It makes more sense to give the </a:t>
            </a:r>
            <a:r>
              <a:rPr lang="en-US" altLang="en-US" smtClean="0">
                <a:solidFill>
                  <a:srgbClr val="FF0000"/>
                </a:solidFill>
              </a:rPr>
              <a:t>force on a unit surface</a:t>
            </a:r>
            <a:r>
              <a:rPr lang="en-US" altLang="en-US" smtClean="0">
                <a:solidFill>
                  <a:srgbClr val="0000FF"/>
                </a:solidFill>
              </a:rPr>
              <a:t> --- </a:t>
            </a:r>
            <a:r>
              <a:rPr lang="en-US" altLang="en-US" b="1" smtClean="0">
                <a:solidFill>
                  <a:srgbClr val="0000FF"/>
                </a:solidFill>
              </a:rPr>
              <a:t>PRESSURE</a:t>
            </a:r>
          </a:p>
        </p:txBody>
      </p:sp>
      <p:grpSp>
        <p:nvGrpSpPr>
          <p:cNvPr id="27704" name="Group 56"/>
          <p:cNvGrpSpPr>
            <a:grpSpLocks/>
          </p:cNvGrpSpPr>
          <p:nvPr/>
        </p:nvGrpSpPr>
        <p:grpSpPr bwMode="auto">
          <a:xfrm>
            <a:off x="442913" y="4302125"/>
            <a:ext cx="3319462" cy="2179638"/>
            <a:chOff x="279" y="2710"/>
            <a:chExt cx="2091" cy="1373"/>
          </a:xfrm>
        </p:grpSpPr>
        <p:sp>
          <p:nvSpPr>
            <p:cNvPr id="8199" name="AutoShape 3"/>
            <p:cNvSpPr>
              <a:spLocks noChangeArrowheads="1"/>
            </p:cNvSpPr>
            <p:nvPr/>
          </p:nvSpPr>
          <p:spPr bwMode="auto">
            <a:xfrm>
              <a:off x="279" y="2710"/>
              <a:ext cx="2091" cy="1373"/>
            </a:xfrm>
            <a:prstGeom prst="bevel">
              <a:avLst>
                <a:gd name="adj" fmla="val 17843"/>
              </a:avLst>
            </a:prstGeom>
            <a:gradFill rotWithShape="1">
              <a:gsLst>
                <a:gs pos="0">
                  <a:srgbClr val="525252"/>
                </a:gs>
                <a:gs pos="100000">
                  <a:srgbClr val="B2B2B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8200" name="Group 4"/>
            <p:cNvGrpSpPr>
              <a:grpSpLocks/>
            </p:cNvGrpSpPr>
            <p:nvPr/>
          </p:nvGrpSpPr>
          <p:grpSpPr bwMode="auto">
            <a:xfrm>
              <a:off x="647" y="2891"/>
              <a:ext cx="148" cy="213"/>
              <a:chOff x="1940" y="3457"/>
              <a:chExt cx="148" cy="213"/>
            </a:xfrm>
          </p:grpSpPr>
          <p:sp>
            <p:nvSpPr>
              <p:cNvPr id="8243" name="Oval 5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4" name="Line 6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1" name="Group 7"/>
            <p:cNvGrpSpPr>
              <a:grpSpLocks/>
            </p:cNvGrpSpPr>
            <p:nvPr/>
          </p:nvGrpSpPr>
          <p:grpSpPr bwMode="auto">
            <a:xfrm rot="-4977858">
              <a:off x="499" y="3485"/>
              <a:ext cx="148" cy="213"/>
              <a:chOff x="1940" y="3457"/>
              <a:chExt cx="148" cy="213"/>
            </a:xfrm>
          </p:grpSpPr>
          <p:sp>
            <p:nvSpPr>
              <p:cNvPr id="8241" name="Oval 8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2" name="Line 9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2" name="Group 10"/>
            <p:cNvGrpSpPr>
              <a:grpSpLocks/>
            </p:cNvGrpSpPr>
            <p:nvPr/>
          </p:nvGrpSpPr>
          <p:grpSpPr bwMode="auto">
            <a:xfrm>
              <a:off x="2055" y="3390"/>
              <a:ext cx="148" cy="213"/>
              <a:chOff x="1940" y="3457"/>
              <a:chExt cx="148" cy="213"/>
            </a:xfrm>
          </p:grpSpPr>
          <p:sp>
            <p:nvSpPr>
              <p:cNvPr id="8239" name="Oval 11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0" name="Line 12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3" name="Group 13"/>
            <p:cNvGrpSpPr>
              <a:grpSpLocks/>
            </p:cNvGrpSpPr>
            <p:nvPr/>
          </p:nvGrpSpPr>
          <p:grpSpPr bwMode="auto">
            <a:xfrm>
              <a:off x="1946" y="3163"/>
              <a:ext cx="148" cy="213"/>
              <a:chOff x="1940" y="3457"/>
              <a:chExt cx="148" cy="213"/>
            </a:xfrm>
          </p:grpSpPr>
          <p:sp>
            <p:nvSpPr>
              <p:cNvPr id="8237" name="Oval 14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8" name="Line 15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4" name="Group 16"/>
            <p:cNvGrpSpPr>
              <a:grpSpLocks/>
            </p:cNvGrpSpPr>
            <p:nvPr/>
          </p:nvGrpSpPr>
          <p:grpSpPr bwMode="auto">
            <a:xfrm rot="1584377">
              <a:off x="1387" y="2967"/>
              <a:ext cx="148" cy="213"/>
              <a:chOff x="1940" y="3457"/>
              <a:chExt cx="148" cy="213"/>
            </a:xfrm>
          </p:grpSpPr>
          <p:sp>
            <p:nvSpPr>
              <p:cNvPr id="8235" name="Oval 17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6" name="Line 18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5" name="Group 19"/>
            <p:cNvGrpSpPr>
              <a:grpSpLocks/>
            </p:cNvGrpSpPr>
            <p:nvPr/>
          </p:nvGrpSpPr>
          <p:grpSpPr bwMode="auto">
            <a:xfrm rot="2542278">
              <a:off x="1495" y="3588"/>
              <a:ext cx="148" cy="213"/>
              <a:chOff x="1940" y="3457"/>
              <a:chExt cx="148" cy="213"/>
            </a:xfrm>
          </p:grpSpPr>
          <p:sp>
            <p:nvSpPr>
              <p:cNvPr id="8233" name="Oval 20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4" name="Line 21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22"/>
            <p:cNvGrpSpPr>
              <a:grpSpLocks/>
            </p:cNvGrpSpPr>
            <p:nvPr/>
          </p:nvGrpSpPr>
          <p:grpSpPr bwMode="auto">
            <a:xfrm rot="301523">
              <a:off x="975" y="3275"/>
              <a:ext cx="148" cy="213"/>
              <a:chOff x="1940" y="3457"/>
              <a:chExt cx="148" cy="213"/>
            </a:xfrm>
          </p:grpSpPr>
          <p:sp>
            <p:nvSpPr>
              <p:cNvPr id="8231" name="Oval 23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2" name="Line 24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25"/>
            <p:cNvGrpSpPr>
              <a:grpSpLocks/>
            </p:cNvGrpSpPr>
            <p:nvPr/>
          </p:nvGrpSpPr>
          <p:grpSpPr bwMode="auto">
            <a:xfrm rot="-3036761">
              <a:off x="929" y="3047"/>
              <a:ext cx="148" cy="213"/>
              <a:chOff x="1940" y="3457"/>
              <a:chExt cx="148" cy="213"/>
            </a:xfrm>
          </p:grpSpPr>
          <p:sp>
            <p:nvSpPr>
              <p:cNvPr id="8229" name="Oval 26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0" name="Line 27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8" name="Group 28"/>
            <p:cNvGrpSpPr>
              <a:grpSpLocks/>
            </p:cNvGrpSpPr>
            <p:nvPr/>
          </p:nvGrpSpPr>
          <p:grpSpPr bwMode="auto">
            <a:xfrm rot="-3424900">
              <a:off x="1867" y="2864"/>
              <a:ext cx="148" cy="213"/>
              <a:chOff x="1940" y="3457"/>
              <a:chExt cx="148" cy="213"/>
            </a:xfrm>
          </p:grpSpPr>
          <p:sp>
            <p:nvSpPr>
              <p:cNvPr id="8227" name="Oval 29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8" name="Line 30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31"/>
            <p:cNvGrpSpPr>
              <a:grpSpLocks/>
            </p:cNvGrpSpPr>
            <p:nvPr/>
          </p:nvGrpSpPr>
          <p:grpSpPr bwMode="auto">
            <a:xfrm rot="-2648072">
              <a:off x="919" y="3636"/>
              <a:ext cx="148" cy="213"/>
              <a:chOff x="1940" y="3457"/>
              <a:chExt cx="148" cy="213"/>
            </a:xfrm>
          </p:grpSpPr>
          <p:sp>
            <p:nvSpPr>
              <p:cNvPr id="8225" name="Oval 32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6" name="Line 33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0" name="Group 34"/>
            <p:cNvGrpSpPr>
              <a:grpSpLocks/>
            </p:cNvGrpSpPr>
            <p:nvPr/>
          </p:nvGrpSpPr>
          <p:grpSpPr bwMode="auto">
            <a:xfrm rot="2708764">
              <a:off x="1220" y="3471"/>
              <a:ext cx="148" cy="213"/>
              <a:chOff x="1940" y="3457"/>
              <a:chExt cx="148" cy="213"/>
            </a:xfrm>
          </p:grpSpPr>
          <p:sp>
            <p:nvSpPr>
              <p:cNvPr id="8223" name="Oval 35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4" name="Line 36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1" name="Group 37"/>
            <p:cNvGrpSpPr>
              <a:grpSpLocks/>
            </p:cNvGrpSpPr>
            <p:nvPr/>
          </p:nvGrpSpPr>
          <p:grpSpPr bwMode="auto">
            <a:xfrm rot="-9879414">
              <a:off x="1688" y="3110"/>
              <a:ext cx="148" cy="213"/>
              <a:chOff x="1940" y="3457"/>
              <a:chExt cx="148" cy="213"/>
            </a:xfrm>
          </p:grpSpPr>
          <p:sp>
            <p:nvSpPr>
              <p:cNvPr id="8221" name="Oval 38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2" name="Line 39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2" name="Group 40"/>
            <p:cNvGrpSpPr>
              <a:grpSpLocks/>
            </p:cNvGrpSpPr>
            <p:nvPr/>
          </p:nvGrpSpPr>
          <p:grpSpPr bwMode="auto">
            <a:xfrm rot="-4571405">
              <a:off x="1504" y="3292"/>
              <a:ext cx="148" cy="213"/>
              <a:chOff x="1940" y="3457"/>
              <a:chExt cx="148" cy="213"/>
            </a:xfrm>
          </p:grpSpPr>
          <p:sp>
            <p:nvSpPr>
              <p:cNvPr id="8219" name="Oval 41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Line 42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3" name="Group 43"/>
            <p:cNvGrpSpPr>
              <a:grpSpLocks/>
            </p:cNvGrpSpPr>
            <p:nvPr/>
          </p:nvGrpSpPr>
          <p:grpSpPr bwMode="auto">
            <a:xfrm rot="7836230">
              <a:off x="1789" y="3676"/>
              <a:ext cx="148" cy="213"/>
              <a:chOff x="1940" y="3457"/>
              <a:chExt cx="148" cy="213"/>
            </a:xfrm>
          </p:grpSpPr>
          <p:sp>
            <p:nvSpPr>
              <p:cNvPr id="8217" name="Oval 44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8" name="Line 45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4" name="Group 46"/>
            <p:cNvGrpSpPr>
              <a:grpSpLocks/>
            </p:cNvGrpSpPr>
            <p:nvPr/>
          </p:nvGrpSpPr>
          <p:grpSpPr bwMode="auto">
            <a:xfrm rot="-7043380">
              <a:off x="585" y="3216"/>
              <a:ext cx="148" cy="213"/>
              <a:chOff x="1940" y="3457"/>
              <a:chExt cx="148" cy="213"/>
            </a:xfrm>
          </p:grpSpPr>
          <p:sp>
            <p:nvSpPr>
              <p:cNvPr id="8215" name="Oval 47"/>
              <p:cNvSpPr>
                <a:spLocks noChangeArrowheads="1"/>
              </p:cNvSpPr>
              <p:nvPr/>
            </p:nvSpPr>
            <p:spPr bwMode="auto">
              <a:xfrm>
                <a:off x="1940" y="3567"/>
                <a:ext cx="103" cy="103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6" name="Line 48"/>
              <p:cNvSpPr>
                <a:spLocks noChangeShapeType="1"/>
              </p:cNvSpPr>
              <p:nvPr/>
            </p:nvSpPr>
            <p:spPr bwMode="auto">
              <a:xfrm flipV="1">
                <a:off x="1997" y="3457"/>
                <a:ext cx="91" cy="1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7" name="Rectangle 5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Gases:  air pressure</a:t>
            </a:r>
          </a:p>
        </p:txBody>
      </p:sp>
      <p:sp>
        <p:nvSpPr>
          <p:cNvPr id="81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DD193-76F1-45E6-8C7A-BEBFA31153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1" grpId="0" build="p" animBg="1"/>
      <p:bldP spid="27702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Definition of pressure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490" y="1554582"/>
            <a:ext cx="8229600" cy="42037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Pressure  =  force per unit area </a:t>
            </a:r>
          </a:p>
          <a:p>
            <a:pPr eaLnBrk="1" hangingPunct="1"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</a:rPr>
              <a:t>     	</a:t>
            </a:r>
            <a:r>
              <a:rPr lang="en-US" altLang="en-US" b="1" dirty="0" smtClean="0">
                <a:solidFill>
                  <a:srgbClr val="0000FF"/>
                </a:solidFill>
              </a:rPr>
              <a:t>P  =  force / area  = F / A</a:t>
            </a:r>
          </a:p>
          <a:p>
            <a:pPr eaLnBrk="1" hangingPunct="1"/>
            <a:r>
              <a:rPr lang="en-US" altLang="en-US" dirty="0" smtClean="0"/>
              <a:t>The unit of pressure is </a:t>
            </a:r>
            <a:r>
              <a:rPr lang="en-US" altLang="en-US" dirty="0" err="1" smtClean="0"/>
              <a:t>Newtons</a:t>
            </a:r>
            <a:r>
              <a:rPr lang="en-US" altLang="en-US" dirty="0" smtClean="0"/>
              <a:t> per m</a:t>
            </a:r>
            <a:r>
              <a:rPr lang="en-US" altLang="en-US" baseline="30000" dirty="0" smtClean="0"/>
              <a:t>2</a:t>
            </a:r>
            <a:endParaRPr lang="en-US" altLang="en-US" dirty="0" smtClean="0"/>
          </a:p>
          <a:p>
            <a:pPr eaLnBrk="1" hangingPunct="1"/>
            <a:r>
              <a:rPr lang="en-US" altLang="en-US" dirty="0" smtClean="0">
                <a:solidFill>
                  <a:srgbClr val="0000FF"/>
                </a:solidFill>
              </a:rPr>
              <a:t>One N/m</a:t>
            </a:r>
            <a:r>
              <a:rPr lang="en-US" altLang="en-US" baseline="30000" dirty="0" smtClean="0">
                <a:solidFill>
                  <a:srgbClr val="0000FF"/>
                </a:solidFill>
              </a:rPr>
              <a:t>2</a:t>
            </a:r>
            <a:r>
              <a:rPr lang="en-US" altLang="en-US" dirty="0" smtClean="0">
                <a:solidFill>
                  <a:srgbClr val="0000FF"/>
                </a:solidFill>
              </a:rPr>
              <a:t> is called one Pascal (Pa)</a:t>
            </a:r>
          </a:p>
          <a:p>
            <a:pPr eaLnBrk="1" hangingPunct="1"/>
            <a:r>
              <a:rPr lang="en-US" altLang="en-US" dirty="0" smtClean="0"/>
              <a:t>Another commonly used unit is </a:t>
            </a:r>
            <a:r>
              <a:rPr lang="en-US" altLang="en-US" dirty="0" smtClean="0">
                <a:solidFill>
                  <a:srgbClr val="FF0000"/>
                </a:solidFill>
              </a:rPr>
              <a:t>pounds per square inch</a:t>
            </a:r>
            <a:r>
              <a:rPr lang="en-US" altLang="en-US" dirty="0" smtClean="0"/>
              <a:t> (</a:t>
            </a:r>
            <a:r>
              <a:rPr lang="en-US" altLang="en-US" b="1" dirty="0" smtClean="0"/>
              <a:t>psi</a:t>
            </a:r>
            <a:r>
              <a:rPr lang="en-US" altLang="en-US" dirty="0" smtClean="0"/>
              <a:t>). These are the units on a typical tire pressure gauge</a:t>
            </a:r>
            <a:endParaRPr lang="en-US" altLang="en-US" baseline="30000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636782-7E75-430E-9DD2-9674C8B671D8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pressure in a gas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349375"/>
            <a:ext cx="8478838" cy="5240338"/>
          </a:xfrm>
        </p:spPr>
        <p:txBody>
          <a:bodyPr/>
          <a:lstStyle/>
          <a:p>
            <a:pPr eaLnBrk="1" hangingPunct="1"/>
            <a:r>
              <a:rPr lang="en-US" altLang="en-US" smtClean="0"/>
              <a:t>The more molecules in the box (the number per unit volume)  the larger the pressure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The pressure of a gas is also larger if the molecules have larger speeds (faster)</a:t>
            </a:r>
          </a:p>
          <a:p>
            <a:pPr eaLnBrk="1" hangingPunct="1"/>
            <a:r>
              <a:rPr lang="en-US" altLang="en-US" smtClean="0"/>
              <a:t>At a higher temperature the molecules have more energy and thus higher speeds</a:t>
            </a:r>
          </a:p>
          <a:p>
            <a:pPr eaLnBrk="1" hangingPunct="1"/>
            <a:r>
              <a:rPr lang="en-US" altLang="en-US" smtClean="0"/>
              <a:t>Thus the pressure depends on 2 factors:</a:t>
            </a:r>
          </a:p>
          <a:p>
            <a:pPr eaLnBrk="1" hangingPunct="1">
              <a:buFontTx/>
              <a:buNone/>
            </a:pP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FF0000"/>
                </a:solidFill>
              </a:rPr>
              <a:t>pressure </a:t>
            </a:r>
            <a:r>
              <a:rPr lang="en-US" altLang="en-US" b="1" smtClean="0">
                <a:solidFill>
                  <a:srgbClr val="FF0000"/>
                </a:solidFill>
                <a:sym typeface="Symbol" pitchFamily="18" charset="2"/>
              </a:rPr>
              <a:t> number density x temperature</a:t>
            </a:r>
          </a:p>
          <a:p>
            <a:pPr eaLnBrk="1" hangingPunct="1"/>
            <a:endParaRPr lang="en-US" altLang="en-US" smtClean="0">
              <a:sym typeface="Symbol" pitchFamily="18" charset="2"/>
            </a:endParaRP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50825" y="6118225"/>
            <a:ext cx="2530475" cy="541338"/>
          </a:xfrm>
          <a:prstGeom prst="wedgeRoundRectCallout">
            <a:avLst>
              <a:gd name="adj1" fmla="val 33940"/>
              <a:gd name="adj2" fmla="val -142667"/>
              <a:gd name="adj3" fmla="val 16667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proportional to</a:t>
            </a:r>
          </a:p>
        </p:txBody>
      </p:sp>
      <p:sp>
        <p:nvSpPr>
          <p:cNvPr id="31750" name="AutoShape 6"/>
          <p:cNvSpPr>
            <a:spLocks/>
          </p:cNvSpPr>
          <p:nvPr/>
        </p:nvSpPr>
        <p:spPr bwMode="auto">
          <a:xfrm>
            <a:off x="6157913" y="6022975"/>
            <a:ext cx="2392362" cy="609600"/>
          </a:xfrm>
          <a:prstGeom prst="accentBorderCallout3">
            <a:avLst>
              <a:gd name="adj1" fmla="val 18750"/>
              <a:gd name="adj2" fmla="val 103185"/>
              <a:gd name="adj3" fmla="val 18750"/>
              <a:gd name="adj4" fmla="val 118315"/>
              <a:gd name="adj5" fmla="val -69532"/>
              <a:gd name="adj6" fmla="val 118315"/>
              <a:gd name="adj7" fmla="val -84375"/>
              <a:gd name="adj8" fmla="val 99139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/>
              <a:t>Ideal gas law</a:t>
            </a:r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38559" y="6466681"/>
            <a:ext cx="405441" cy="3317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5B62E0-7106-448A-81B7-6768401339E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48" grpId="0" animBg="1"/>
      <p:bldP spid="3175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2352</TotalTime>
  <Words>1097</Words>
  <Application>Microsoft Office PowerPoint</Application>
  <PresentationFormat>On-screen Show (4:3)</PresentationFormat>
  <Paragraphs>215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Arial Black</vt:lpstr>
      <vt:lpstr>Symbol</vt:lpstr>
      <vt:lpstr>Times New Roman</vt:lpstr>
      <vt:lpstr>Wingdings</vt:lpstr>
      <vt:lpstr>Default Design</vt:lpstr>
      <vt:lpstr>L12- FLUIDS-1</vt:lpstr>
      <vt:lpstr>States of Matter</vt:lpstr>
      <vt:lpstr>Atoms – the basic pieces of stuff</vt:lpstr>
      <vt:lpstr>Differences between solids, liquids and gases</vt:lpstr>
      <vt:lpstr>Mass Density (r,  Greek rho)</vt:lpstr>
      <vt:lpstr>A few mass densities</vt:lpstr>
      <vt:lpstr>Gases:  air pressure</vt:lpstr>
      <vt:lpstr>Definition of pressure</vt:lpstr>
      <vt:lpstr>The pressure in a gas</vt:lpstr>
      <vt:lpstr>The Earth’s atmosphere</vt:lpstr>
      <vt:lpstr>Atmospheric pressure</vt:lpstr>
      <vt:lpstr>The power of atmospheric pressure</vt:lpstr>
      <vt:lpstr>Magdeburg hemispheres </vt:lpstr>
      <vt:lpstr>Atmospheric pressure in action</vt:lpstr>
      <vt:lpstr>Liquids</vt:lpstr>
      <vt:lpstr>Variation of pressure with  depth in a liquid</vt:lpstr>
      <vt:lpstr>The deeper you go, the higher the pressure</vt:lpstr>
      <vt:lpstr>How much does P increase with depth?</vt:lpstr>
      <vt:lpstr>PowerPoint Presentation</vt:lpstr>
      <vt:lpstr>Measuring atmospheric  pressure - Barometers</vt:lpstr>
      <vt:lpstr>Barometric pressure</vt:lpstr>
      <vt:lpstr>Pascal’s Vases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134</cp:revision>
  <cp:lastPrinted>2013-09-25T19:01:04Z</cp:lastPrinted>
  <dcterms:created xsi:type="dcterms:W3CDTF">2004-09-18T21:56:54Z</dcterms:created>
  <dcterms:modified xsi:type="dcterms:W3CDTF">2014-09-19T14:17:38Z</dcterms:modified>
</cp:coreProperties>
</file>