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1" r:id="rId3"/>
    <p:sldId id="293" r:id="rId4"/>
    <p:sldId id="257" r:id="rId5"/>
    <p:sldId id="258" r:id="rId6"/>
    <p:sldId id="297" r:id="rId7"/>
    <p:sldId id="296" r:id="rId8"/>
    <p:sldId id="292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74" r:id="rId19"/>
    <p:sldId id="271" r:id="rId20"/>
    <p:sldId id="294" r:id="rId21"/>
    <p:sldId id="275" r:id="rId22"/>
    <p:sldId id="277" r:id="rId23"/>
    <p:sldId id="278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  <a:srgbClr val="FF0000"/>
    <a:srgbClr val="FF9900"/>
    <a:srgbClr val="FFFF00"/>
    <a:srgbClr val="DDDDDD"/>
    <a:srgbClr val="8080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52" autoAdjust="0"/>
  </p:normalViewPr>
  <p:slideViewPr>
    <p:cSldViewPr snapToGrid="0" showGuides="1">
      <p:cViewPr>
        <p:scale>
          <a:sx n="100" d="100"/>
          <a:sy n="100" d="100"/>
        </p:scale>
        <p:origin x="-13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75F198B-679B-4A54-8524-D72A850624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788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390FFC-8ADA-474C-B8D3-4F812549A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26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FA55E1-2A26-4FA2-B25E-8AFED4843CD9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31A49F-7BEE-41E8-B10F-40DA64769063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CA9773-1E88-4ECE-AA50-0C2C9D059F30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B88E48-2F1B-4184-BCFE-3FBD005A39A2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9750AC-B3A1-47DA-A372-B9FB802006E5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93AB2EF-DF77-467C-858F-EB870195C359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8578D0-E3B6-417A-BFE3-AA60F7B3816D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B7DB0E-5B17-4AEF-9059-18241BC01749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F85967-BD71-4EB8-B7E3-1110A8D73CD9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F6D285-435D-491E-A8B2-48E76BF10816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0F89A1-563D-4A30-99AB-3C02C29EBAE3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B7C8BD-F8DD-4595-9B10-341C0F567167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795308-8DC0-45F7-A835-D333039B2CB5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781272-B55D-4231-B854-95289BA7281C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DBD527-9382-4A6E-AE59-862AE3DAD858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3E86FE-8244-4A4A-A6BF-1799E44FFBC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354689-0E09-4AF6-9E25-BAE7A51D3C1A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BDEC31-F80E-4C7C-BEAF-016D8EFFEDD3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BAE05D-FFA3-4814-A2A1-A360DEA69732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0ACBE8-DA69-404A-966B-F1F7523374AF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2BA79-9F83-4D87-B5A1-DA9DC8983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19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5C8F6-2EC2-44CA-98FA-E7045F6F1C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76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3EAB8-340A-4B3A-B559-BAD765510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9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902F-A92B-4D9E-B11F-3E2B32CAC2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178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0A6FD-19C3-46B1-9669-356BE6D26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817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AFEA7-FF8E-4017-8B33-4CA81AFB4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248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D40DC-5B0C-408E-86ED-33AB33061C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49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5EB76-F35F-43AE-9536-8B07D91883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45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B8771-8CD0-4BD5-A824-057BE2DE74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98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AEED1-2C71-4086-ACC0-E39E8AAD2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3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BD100-65D1-4AF7-B35E-C5E7947259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2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EDE10-35D0-4F24-93AF-DD0E164C5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08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8EFC9-0207-472D-BB3E-88565E78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45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3096F-C3CA-4775-8081-D351889205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93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63BB-6802-4154-9421-87C0519112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98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852E035-2C58-4B49-80DA-75A2B99FAD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blogs.howstuffworks.com/2010/04/27/what-happens-to-water-if-its-not-allowed-to-expand-when-froze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10795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z="5400" u="sng" smtClean="0"/>
              <a:t>L-14  Fluids - 3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4888" y="2976563"/>
            <a:ext cx="7370762" cy="29162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mtClean="0">
                <a:sym typeface="Wingdings" pitchFamily="2" charset="2"/>
              </a:rPr>
              <a:t>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Fluids at rest </a:t>
            </a:r>
            <a:r>
              <a:rPr lang="en-US" altLang="en-US" smtClean="0">
                <a:sym typeface="Wingdings" pitchFamily="2" charset="2"/>
              </a:rPr>
              <a:t> Fluid Statics</a:t>
            </a:r>
            <a:endParaRPr lang="en-US" altLang="en-US" smtClean="0"/>
          </a:p>
          <a:p>
            <a:pPr lvl="1" algn="l" eaLnBrk="1" hangingPunct="1">
              <a:lnSpc>
                <a:spcPct val="80000"/>
              </a:lnSpc>
            </a:pPr>
            <a:r>
              <a:rPr lang="en-US" altLang="en-US" smtClean="0"/>
              <a:t>Why things float </a:t>
            </a:r>
            <a:r>
              <a:rPr lang="en-US" altLang="en-US" smtClean="0">
                <a:sym typeface="Wingdings" pitchFamily="2" charset="2"/>
              </a:rPr>
              <a:t> </a:t>
            </a:r>
            <a:r>
              <a:rPr lang="en-US" altLang="en-US" i="1" smtClean="0">
                <a:sym typeface="Wingdings" pitchFamily="2" charset="2"/>
              </a:rPr>
              <a:t>Archimedes’ Principle</a:t>
            </a:r>
            <a:br>
              <a:rPr lang="en-US" altLang="en-US" i="1" smtClean="0">
                <a:sym typeface="Wingdings" pitchFamily="2" charset="2"/>
              </a:rPr>
            </a:br>
            <a:endParaRPr lang="en-US" altLang="en-US" i="1" smtClean="0"/>
          </a:p>
          <a:p>
            <a:pPr algn="l" eaLnBrk="1" hangingPunct="1">
              <a:lnSpc>
                <a:spcPct val="80000"/>
              </a:lnSpc>
              <a:buFontTx/>
              <a:buChar char="•"/>
            </a:pPr>
            <a:r>
              <a:rPr lang="en-US" altLang="en-US" smtClean="0"/>
              <a:t> </a:t>
            </a:r>
            <a:r>
              <a:rPr lang="en-US" altLang="en-US" smtClean="0">
                <a:solidFill>
                  <a:srgbClr val="FF0000"/>
                </a:solidFill>
              </a:rPr>
              <a:t>Fluids in Motion </a:t>
            </a:r>
            <a:r>
              <a:rPr lang="en-US" altLang="en-US" smtClean="0">
                <a:sym typeface="Wingdings" pitchFamily="2" charset="2"/>
              </a:rPr>
              <a:t> </a:t>
            </a:r>
            <a:r>
              <a:rPr lang="en-US" altLang="en-US" smtClean="0"/>
              <a:t>Fluid Dynamics</a:t>
            </a:r>
          </a:p>
          <a:p>
            <a:pPr lvl="1" algn="l" eaLnBrk="1" hangingPunct="1">
              <a:lnSpc>
                <a:spcPct val="80000"/>
              </a:lnSpc>
              <a:buFontTx/>
              <a:buChar char="–"/>
            </a:pPr>
            <a:r>
              <a:rPr lang="en-US" altLang="en-US" smtClean="0"/>
              <a:t>Hydrodynamics</a:t>
            </a:r>
          </a:p>
          <a:p>
            <a:pPr lvl="1" algn="l" eaLnBrk="1" hangingPunct="1">
              <a:lnSpc>
                <a:spcPct val="80000"/>
              </a:lnSpc>
              <a:buFontTx/>
              <a:buChar char="–"/>
            </a:pPr>
            <a:r>
              <a:rPr lang="en-US" altLang="en-US" smtClean="0"/>
              <a:t>Aerodynamics</a:t>
            </a:r>
          </a:p>
        </p:txBody>
      </p:sp>
      <p:pic>
        <p:nvPicPr>
          <p:cNvPr id="2052" name="Picture 4" descr="CAY72J8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222250"/>
            <a:ext cx="2370137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458B378-0096-4526-B2AC-06A6082013F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179388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Fluid Flow </a:t>
            </a:r>
            <a:r>
              <a:rPr lang="en-US" altLang="en-US" u="sng" smtClean="0">
                <a:sym typeface="Wingdings" pitchFamily="2" charset="2"/>
              </a:rPr>
              <a:t> fluid dynamics</a:t>
            </a:r>
            <a:endParaRPr lang="en-US" altLang="en-US" u="sng" smtClean="0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29075" y="1619250"/>
            <a:ext cx="4857750" cy="4049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Swiss mathematician,</a:t>
            </a:r>
            <a:br>
              <a:rPr lang="en-US" altLang="en-US" sz="2800" smtClean="0"/>
            </a:br>
            <a:r>
              <a:rPr lang="en-US" altLang="en-US" sz="2800" smtClean="0"/>
              <a:t>born in 1700.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He applied the laws of mechanics to the problem of fluid flow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He developed the basic principle that explains, for example, how airplanes work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grpSp>
        <p:nvGrpSpPr>
          <p:cNvPr id="11268" name="Group 9"/>
          <p:cNvGrpSpPr>
            <a:grpSpLocks/>
          </p:cNvGrpSpPr>
          <p:nvPr/>
        </p:nvGrpSpPr>
        <p:grpSpPr bwMode="auto">
          <a:xfrm>
            <a:off x="358775" y="1514475"/>
            <a:ext cx="3390900" cy="4152900"/>
            <a:chOff x="364" y="846"/>
            <a:chExt cx="2136" cy="2616"/>
          </a:xfrm>
        </p:grpSpPr>
        <p:pic>
          <p:nvPicPr>
            <p:cNvPr id="11271" name="Picture 7" descr="Bernoulli_Danie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" y="852"/>
              <a:ext cx="2136" cy="26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72" y="846"/>
              <a:ext cx="2118" cy="2616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917575" y="5811838"/>
            <a:ext cx="232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Daniel Bernoulli</a:t>
            </a:r>
          </a:p>
        </p:txBody>
      </p:sp>
      <p:sp>
        <p:nvSpPr>
          <p:cNvPr id="112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8580E2-E988-49D4-AB11-6D23F29934F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022350" y="2466975"/>
            <a:ext cx="161925" cy="218281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AutoShape 7"/>
          <p:cNvSpPr>
            <a:spLocks noChangeArrowheads="1"/>
          </p:cNvSpPr>
          <p:nvPr/>
        </p:nvSpPr>
        <p:spPr bwMode="auto">
          <a:xfrm>
            <a:off x="381000" y="2603500"/>
            <a:ext cx="2178050" cy="2033588"/>
          </a:xfrm>
          <a:prstGeom prst="can">
            <a:avLst>
              <a:gd name="adj" fmla="val 25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88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How do we measure fluid flow?</a:t>
            </a:r>
          </a:p>
        </p:txBody>
      </p:sp>
      <p:sp>
        <p:nvSpPr>
          <p:cNvPr id="12293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282950" y="1266825"/>
            <a:ext cx="5532438" cy="51784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We can time how long it takes to fill a bucket, say 30 seconds</a:t>
            </a:r>
          </a:p>
          <a:p>
            <a:pPr eaLnBrk="1" hangingPunct="1"/>
            <a:r>
              <a:rPr lang="en-US" altLang="en-US" sz="2800" smtClean="0"/>
              <a:t>the flow rate is then 1 bucket say per 30 seconds</a:t>
            </a:r>
          </a:p>
          <a:p>
            <a:pPr eaLnBrk="1" hangingPunct="1"/>
            <a:r>
              <a:rPr lang="en-US" altLang="en-US" sz="2800" smtClean="0"/>
              <a:t>in other words, the flow rate is   </a:t>
            </a:r>
            <a:r>
              <a:rPr lang="en-US" altLang="en-US" sz="2800" b="1" smtClean="0"/>
              <a:t>volume of fluid per unit time</a:t>
            </a:r>
          </a:p>
          <a:p>
            <a:pPr eaLnBrk="1" hangingPunct="1"/>
            <a:r>
              <a:rPr lang="en-US" altLang="en-US" sz="2800" smtClean="0"/>
              <a:t>gallons per min (gpm), liters/s, cubic feet per min (cfm),</a:t>
            </a:r>
            <a:endParaRPr lang="en-US" altLang="en-US" sz="3600" smtClean="0"/>
          </a:p>
          <a:p>
            <a:pPr eaLnBrk="1" hangingPunct="1">
              <a:buFontTx/>
              <a:buNone/>
            </a:pPr>
            <a:r>
              <a:rPr lang="en-US" altLang="en-US" sz="2800" smtClean="0"/>
              <a:t>   or m</a:t>
            </a:r>
            <a:r>
              <a:rPr lang="en-US" altLang="en-US" sz="2800" baseline="30000" smtClean="0"/>
              <a:t>3</a:t>
            </a:r>
            <a:r>
              <a:rPr lang="en-US" altLang="en-US" sz="2800" smtClean="0"/>
              <a:t>/s 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sym typeface="Wingdings" pitchFamily="2" charset="2"/>
              </a:rPr>
              <a:t> Q</a:t>
            </a:r>
            <a:r>
              <a:rPr lang="en-US" altLang="en-US" sz="2800" baseline="-25000" smtClean="0">
                <a:sym typeface="Wingdings" pitchFamily="2" charset="2"/>
              </a:rPr>
              <a:t>V</a:t>
            </a:r>
            <a:r>
              <a:rPr lang="en-US" altLang="en-US" sz="2800" smtClean="0">
                <a:sym typeface="Wingdings" pitchFamily="2" charset="2"/>
              </a:rPr>
              <a:t> =  </a:t>
            </a:r>
            <a:r>
              <a:rPr lang="en-US" altLang="en-US" sz="2800" b="1" smtClean="0">
                <a:sym typeface="Wingdings" pitchFamily="2" charset="2"/>
              </a:rPr>
              <a:t>volume flow rate</a:t>
            </a:r>
            <a:endParaRPr lang="en-US" altLang="en-US" sz="2800" b="1" smtClean="0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400050" y="3251200"/>
            <a:ext cx="2119313" cy="1344613"/>
          </a:xfrm>
          <a:prstGeom prst="can">
            <a:avLst>
              <a:gd name="adj" fmla="val 34977"/>
            </a:avLst>
          </a:prstGeom>
          <a:solidFill>
            <a:srgbClr val="99CCFF"/>
          </a:solidFill>
          <a:ln w="9525">
            <a:solidFill>
              <a:srgbClr val="CCE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2542" name="Picture 14" descr="sphigot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08113"/>
            <a:ext cx="1231900" cy="1244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45" name="Picture 17" descr="MC900055358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51400"/>
            <a:ext cx="12763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CB63ED4-BFFA-4CD8-9C51-38BC66C574C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 animBg="1"/>
      <p:bldP spid="225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206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Volume flow rate</a:t>
            </a:r>
            <a:r>
              <a:rPr lang="en-US" altLang="en-US" smtClean="0">
                <a:solidFill>
                  <a:schemeClr val="tx1"/>
                </a:solidFill>
              </a:rPr>
              <a:t> </a:t>
            </a:r>
            <a:r>
              <a:rPr lang="en-US" altLang="en-US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altLang="en-US" smtClean="0">
                <a:solidFill>
                  <a:schemeClr val="tx1"/>
                </a:solidFill>
              </a:rPr>
              <a:t> Q</a:t>
            </a:r>
            <a:r>
              <a:rPr lang="en-US" altLang="en-US" baseline="-25000" smtClean="0">
                <a:solidFill>
                  <a:schemeClr val="tx1"/>
                </a:solidFill>
              </a:rPr>
              <a:t>V</a:t>
            </a:r>
            <a:endParaRPr lang="en-US" altLang="en-US" u="sng" baseline="-2500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381125"/>
            <a:ext cx="8229600" cy="47005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the water comes out of a tube of cross sectional area A  with a flow speed u the volume flow rate  = </a:t>
            </a:r>
            <a:r>
              <a:rPr lang="en-US" altLang="en-US" dirty="0" smtClean="0">
                <a:solidFill>
                  <a:srgbClr val="FF0000"/>
                </a:solidFill>
              </a:rPr>
              <a:t>Q</a:t>
            </a:r>
            <a:r>
              <a:rPr lang="en-US" altLang="en-US" baseline="-25000" dirty="0" smtClean="0">
                <a:solidFill>
                  <a:srgbClr val="FF0000"/>
                </a:solidFill>
              </a:rPr>
              <a:t>V</a:t>
            </a:r>
            <a:r>
              <a:rPr lang="en-US" altLang="en-US" dirty="0" smtClean="0">
                <a:solidFill>
                  <a:srgbClr val="FF0000"/>
                </a:solidFill>
              </a:rPr>
              <a:t> = u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 A  (m/s m</a:t>
            </a:r>
            <a:r>
              <a:rPr lang="en-US" altLang="en-US" baseline="30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)</a:t>
            </a:r>
          </a:p>
          <a:p>
            <a:pPr eaLnBrk="1" hangingPunct="1">
              <a:buFontTx/>
              <a:buNone/>
            </a:pPr>
            <a:endParaRPr lang="en-US" altLang="en-US" dirty="0" smtClean="0">
              <a:solidFill>
                <a:srgbClr val="FF3300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altLang="en-US" dirty="0" smtClean="0"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To measure u just see how long it takes to fill a gallon jug from a hose and measure the diameter of the hose.</a:t>
            </a:r>
          </a:p>
          <a:p>
            <a:pPr eaLnBrk="1" hangingPunct="1"/>
            <a:endParaRPr lang="en-US" altLang="en-US" dirty="0" smtClean="0">
              <a:sym typeface="Symbol" pitchFamily="18" charset="2"/>
            </a:endParaRPr>
          </a:p>
        </p:txBody>
      </p:sp>
      <p:sp>
        <p:nvSpPr>
          <p:cNvPr id="26629" name="AutoShape 5"/>
          <p:cNvSpPr>
            <a:spLocks/>
          </p:cNvSpPr>
          <p:nvPr/>
        </p:nvSpPr>
        <p:spPr bwMode="auto">
          <a:xfrm rot="-5400000">
            <a:off x="6265863" y="2379663"/>
            <a:ext cx="290512" cy="1814512"/>
          </a:xfrm>
          <a:prstGeom prst="leftBrace">
            <a:avLst>
              <a:gd name="adj1" fmla="val 5204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934075" y="3400425"/>
            <a:ext cx="9973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m</a:t>
            </a:r>
            <a:r>
              <a:rPr lang="en-US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dirty="0">
                <a:solidFill>
                  <a:srgbClr val="FF0000"/>
                </a:solidFill>
              </a:rPr>
              <a:t>/s</a:t>
            </a: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 rot="5400000">
            <a:off x="1776413" y="2281238"/>
            <a:ext cx="552450" cy="2495550"/>
          </a:xfrm>
          <a:prstGeom prst="can">
            <a:avLst>
              <a:gd name="adj" fmla="val 46825"/>
            </a:avLst>
          </a:prstGeom>
          <a:solidFill>
            <a:srgbClr val="80808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105150" y="3533775"/>
            <a:ext cx="7810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6525" y="3313113"/>
            <a:ext cx="4016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1638300" y="3276600"/>
            <a:ext cx="209550" cy="514350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12C0239-0D0A-488A-A686-B0928D7BED7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9" grpId="0" animBg="1"/>
      <p:bldP spid="26630" grpId="0"/>
      <p:bldP spid="26631" grpId="0" animBg="1"/>
      <p:bldP spid="26632" grpId="0" animBg="1"/>
      <p:bldP spid="26633" grpId="0"/>
      <p:bldP spid="266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174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Mass flow rate</a:t>
            </a:r>
            <a:r>
              <a:rPr lang="en-US" altLang="en-US" smtClean="0"/>
              <a:t> </a:t>
            </a:r>
            <a:r>
              <a:rPr lang="en-US" altLang="en-US" smtClean="0">
                <a:sym typeface="Wingdings" pitchFamily="2" charset="2"/>
              </a:rPr>
              <a:t></a:t>
            </a:r>
            <a:r>
              <a:rPr lang="en-US" altLang="en-US" smtClean="0"/>
              <a:t> Q</a:t>
            </a:r>
            <a:r>
              <a:rPr lang="en-US" altLang="en-US" baseline="-25000" smtClean="0"/>
              <a:t>m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02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 could also measure how much mass comes out per unit time – </a:t>
            </a:r>
            <a:r>
              <a:rPr lang="en-US" altLang="en-US" dirty="0" smtClean="0">
                <a:solidFill>
                  <a:srgbClr val="FF0000"/>
                </a:solidFill>
              </a:rPr>
              <a:t>kg/s </a:t>
            </a:r>
            <a:r>
              <a:rPr lang="en-US" altLang="en-US" dirty="0" smtClean="0"/>
              <a:t>for example</a:t>
            </a:r>
          </a:p>
          <a:p>
            <a:pPr eaLnBrk="1" hangingPunct="1"/>
            <a:r>
              <a:rPr lang="en-US" altLang="en-US" dirty="0" smtClean="0"/>
              <a:t>if you are using a fluid of density </a:t>
            </a:r>
            <a:r>
              <a:rPr lang="en-US" altLang="en-US" dirty="0" smtClean="0">
                <a:sym typeface="Symbol" pitchFamily="18" charset="2"/>
              </a:rPr>
              <a:t> coming out of a hose of cross sectional area A with speed v the mass flow rate is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mass flow rate = </a:t>
            </a:r>
            <a:r>
              <a:rPr lang="en-US" altLang="en-US" b="1" dirty="0" err="1" smtClean="0">
                <a:solidFill>
                  <a:srgbClr val="FF3300"/>
                </a:solidFill>
              </a:rPr>
              <a:t>Q</a:t>
            </a:r>
            <a:r>
              <a:rPr lang="en-US" altLang="en-US" b="1" baseline="-25000" dirty="0" err="1" smtClean="0">
                <a:solidFill>
                  <a:srgbClr val="FF3300"/>
                </a:solidFill>
              </a:rPr>
              <a:t>m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 =   u  A =  Q</a:t>
            </a:r>
            <a:r>
              <a:rPr lang="en-US" altLang="en-US" b="1" baseline="-25000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endParaRPr lang="en-US" altLang="en-US" b="1" dirty="0" smtClean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923F08-5EB5-4818-8F83-52C5CFFFC60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5" y="166688"/>
            <a:ext cx="8229600" cy="1023937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What makes water flow?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0050" y="1352550"/>
            <a:ext cx="4629150" cy="4086225"/>
          </a:xfrm>
        </p:spPr>
        <p:txBody>
          <a:bodyPr/>
          <a:lstStyle/>
          <a:p>
            <a:pPr eaLnBrk="1" hangingPunct="1"/>
            <a:r>
              <a:rPr lang="en-US" altLang="en-US" smtClean="0"/>
              <a:t>gravity</a:t>
            </a:r>
          </a:p>
          <a:p>
            <a:pPr eaLnBrk="1" hangingPunct="1"/>
            <a:r>
              <a:rPr lang="en-US" altLang="en-US" smtClean="0"/>
              <a:t>by placing the water up high, the pressure at the bottom is high enough to supply water to all parts of town that are lower than the tower</a:t>
            </a:r>
          </a:p>
        </p:txBody>
      </p:sp>
      <p:pic>
        <p:nvPicPr>
          <p:cNvPr id="27656" name="Picture 8" descr="15-67coffeepot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8663" y="1368425"/>
            <a:ext cx="3092450" cy="463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34963" y="5675313"/>
            <a:ext cx="60706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Verdana" pitchFamily="34" charset="0"/>
              </a:rPr>
              <a:t>Stanton, 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Verdana" pitchFamily="34" charset="0"/>
              </a:rPr>
              <a:t>Montgomery Co. Pop. 680</a:t>
            </a:r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6CA2DBD-B1A6-4951-8709-865889FB37F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/>
      <p:bldP spid="276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2905125"/>
            <a:ext cx="8229600" cy="3354388"/>
          </a:xfrm>
        </p:spPr>
        <p:txBody>
          <a:bodyPr/>
          <a:lstStyle/>
          <a:p>
            <a:r>
              <a:rPr lang="en-US" altLang="en-US" smtClean="0"/>
              <a:t>Water experiences a </a:t>
            </a:r>
            <a:r>
              <a:rPr lang="en-US" altLang="en-US" i="1" smtClean="0">
                <a:solidFill>
                  <a:srgbClr val="FF0000"/>
                </a:solidFill>
              </a:rPr>
              <a:t>resistance</a:t>
            </a:r>
            <a:r>
              <a:rPr lang="en-US" altLang="en-US" smtClean="0"/>
              <a:t> to flow</a:t>
            </a: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 </a:t>
            </a:r>
            <a:r>
              <a:rPr lang="en-US" altLang="en-US" smtClean="0"/>
              <a:t>a </a:t>
            </a:r>
            <a:r>
              <a:rPr lang="en-US" altLang="en-US" i="1" smtClean="0">
                <a:solidFill>
                  <a:srgbClr val="FF0000"/>
                </a:solidFill>
              </a:rPr>
              <a:t>pressure difference </a:t>
            </a:r>
            <a:r>
              <a:rPr lang="en-US" altLang="en-US" smtClean="0"/>
              <a:t>must be maintained across the ends of the pipe to push the water along </a:t>
            </a:r>
            <a:r>
              <a:rPr lang="en-US" altLang="en-US" smtClean="0">
                <a:sym typeface="Wingdings" pitchFamily="2" charset="2"/>
              </a:rPr>
              <a:t> 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en-US" baseline="-25000" smtClean="0">
                <a:solidFill>
                  <a:srgbClr val="FF0000"/>
                </a:solidFill>
                <a:sym typeface="Wingdings" pitchFamily="2" charset="2"/>
              </a:rPr>
              <a:t>2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must be greater than P</a:t>
            </a:r>
            <a:r>
              <a:rPr lang="en-US" altLang="en-US" baseline="-2500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endParaRPr lang="en-US" altLang="en-US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this pressure difference can maintained  by a water pump</a:t>
            </a:r>
          </a:p>
          <a:p>
            <a:endParaRPr lang="en-US" altLang="en-US" smtClean="0"/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B7BA070-DC59-4537-B64F-3CE3BF3CA0A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Pressure differences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 rot="5400000">
            <a:off x="3910806" y="-386555"/>
            <a:ext cx="828675" cy="4659312"/>
          </a:xfrm>
          <a:prstGeom prst="can">
            <a:avLst>
              <a:gd name="adj" fmla="val 68565"/>
            </a:avLst>
          </a:prstGeom>
          <a:solidFill>
            <a:srgbClr val="99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875088" y="1681163"/>
            <a:ext cx="784225" cy="566737"/>
          </a:xfrm>
          <a:prstGeom prst="rightArrow">
            <a:avLst>
              <a:gd name="adj1" fmla="val 50000"/>
              <a:gd name="adj2" fmla="val 34594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1319213" y="1606550"/>
            <a:ext cx="555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P</a:t>
            </a:r>
            <a:r>
              <a:rPr lang="en-US" altLang="en-US" sz="2800" b="1" baseline="-25000">
                <a:solidFill>
                  <a:srgbClr val="FF0000"/>
                </a:solidFill>
              </a:rPr>
              <a:t>2</a:t>
            </a:r>
            <a:endParaRPr lang="en-US" altLang="en-US" sz="2800" b="1">
              <a:solidFill>
                <a:srgbClr val="FF0000"/>
              </a:solidFill>
            </a:endParaRPr>
          </a:p>
        </p:txBody>
      </p:sp>
      <p:sp>
        <p:nvSpPr>
          <p:cNvPr id="16390" name="Text Box 10"/>
          <p:cNvSpPr txBox="1">
            <a:spLocks noChangeArrowheads="1"/>
          </p:cNvSpPr>
          <p:nvPr/>
        </p:nvSpPr>
        <p:spPr bwMode="auto">
          <a:xfrm>
            <a:off x="6842125" y="1657350"/>
            <a:ext cx="555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P</a:t>
            </a:r>
            <a:r>
              <a:rPr lang="en-US" altLang="en-US" sz="2800" b="1" baseline="-25000">
                <a:solidFill>
                  <a:srgbClr val="FF0000"/>
                </a:solidFill>
              </a:rPr>
              <a:t>1</a:t>
            </a:r>
            <a:endParaRPr lang="en-US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 animBg="1"/>
      <p:bldP spid="16389" grpId="0"/>
      <p:bldP spid="163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" y="1412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Water does not disappear!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1484313"/>
            <a:ext cx="8610600" cy="2678112"/>
          </a:xfrm>
        </p:spPr>
        <p:txBody>
          <a:bodyPr/>
          <a:lstStyle/>
          <a:p>
            <a:pPr eaLnBrk="1" hangingPunct="1"/>
            <a:r>
              <a:rPr lang="en-US" altLang="en-US" smtClean="0"/>
              <a:t>If water goes in one end of a pipe it must come out the other end (if there are no leaks). Sounds obvious, but it has a number of interesting consequences!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This applies to pipes that have constrictions</a:t>
            </a:r>
          </a:p>
          <a:p>
            <a:pPr eaLnBrk="1" hangingPunct="1"/>
            <a:endParaRPr lang="en-US" altLang="en-US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350" y="4373563"/>
            <a:ext cx="8285163" cy="800100"/>
            <a:chOff x="133350" y="4372770"/>
            <a:chExt cx="8285163" cy="800100"/>
          </a:xfrm>
        </p:grpSpPr>
        <p:sp>
          <p:nvSpPr>
            <p:cNvPr id="17415" name="Text Box 15"/>
            <p:cNvSpPr txBox="1">
              <a:spLocks noChangeArrowheads="1"/>
            </p:cNvSpPr>
            <p:nvPr/>
          </p:nvSpPr>
          <p:spPr bwMode="auto">
            <a:xfrm>
              <a:off x="133350" y="4481515"/>
              <a:ext cx="1065213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v</a:t>
              </a:r>
              <a:r>
                <a:rPr lang="en-US" altLang="en-US" sz="2800" baseline="-25000"/>
                <a:t>1</a:t>
              </a:r>
              <a:r>
                <a:rPr lang="en-US" altLang="en-US" sz="2800"/>
                <a:t>, A</a:t>
              </a:r>
              <a:r>
                <a:rPr lang="en-US" altLang="en-US" sz="2800" baseline="-25000"/>
                <a:t>1</a:t>
              </a:r>
              <a:endParaRPr lang="en-US" altLang="en-US" sz="2800"/>
            </a:p>
          </p:txBody>
        </p:sp>
        <p:sp>
          <p:nvSpPr>
            <p:cNvPr id="17416" name="AutoShape 14"/>
            <p:cNvSpPr>
              <a:spLocks noChangeArrowheads="1"/>
            </p:cNvSpPr>
            <p:nvPr/>
          </p:nvSpPr>
          <p:spPr bwMode="auto">
            <a:xfrm>
              <a:off x="1461268" y="4481515"/>
              <a:ext cx="812800" cy="609600"/>
            </a:xfrm>
            <a:prstGeom prst="rightArrow">
              <a:avLst>
                <a:gd name="adj1" fmla="val 50000"/>
                <a:gd name="adj2" fmla="val 33333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7417" name="Text Box 16"/>
            <p:cNvSpPr txBox="1">
              <a:spLocks noChangeArrowheads="1"/>
            </p:cNvSpPr>
            <p:nvPr/>
          </p:nvSpPr>
          <p:spPr bwMode="auto">
            <a:xfrm>
              <a:off x="7353300" y="4526758"/>
              <a:ext cx="1065213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v</a:t>
              </a:r>
              <a:r>
                <a:rPr lang="en-US" altLang="en-US" sz="2800" baseline="-25000"/>
                <a:t>2</a:t>
              </a:r>
              <a:r>
                <a:rPr lang="en-US" altLang="en-US" sz="2800"/>
                <a:t>, A</a:t>
              </a:r>
              <a:r>
                <a:rPr lang="en-US" altLang="en-US" sz="2800" baseline="-25000"/>
                <a:t>2</a:t>
              </a:r>
              <a:endParaRPr lang="en-US" altLang="en-US" sz="2800"/>
            </a:p>
          </p:txBody>
        </p:sp>
        <p:grpSp>
          <p:nvGrpSpPr>
            <p:cNvPr id="17418" name="Group 2"/>
            <p:cNvGrpSpPr>
              <a:grpSpLocks/>
            </p:cNvGrpSpPr>
            <p:nvPr/>
          </p:nvGrpSpPr>
          <p:grpSpPr bwMode="auto">
            <a:xfrm>
              <a:off x="1347982" y="4372770"/>
              <a:ext cx="5708488" cy="800100"/>
              <a:chOff x="1127921" y="4446589"/>
              <a:chExt cx="5708488" cy="800100"/>
            </a:xfrm>
          </p:grpSpPr>
          <p:grpSp>
            <p:nvGrpSpPr>
              <p:cNvPr id="17420" name="Group 29"/>
              <p:cNvGrpSpPr>
                <a:grpSpLocks/>
              </p:cNvGrpSpPr>
              <p:nvPr/>
            </p:nvGrpSpPr>
            <p:grpSpPr bwMode="auto">
              <a:xfrm>
                <a:off x="1127921" y="4446589"/>
                <a:ext cx="5653880" cy="800100"/>
                <a:chOff x="744" y="3052"/>
                <a:chExt cx="4342" cy="504"/>
              </a:xfrm>
            </p:grpSpPr>
            <p:sp>
              <p:nvSpPr>
                <p:cNvPr id="17422" name="Freeform 26"/>
                <p:cNvSpPr>
                  <a:spLocks/>
                </p:cNvSpPr>
                <p:nvPr/>
              </p:nvSpPr>
              <p:spPr bwMode="auto">
                <a:xfrm>
                  <a:off x="826" y="3052"/>
                  <a:ext cx="4255" cy="173"/>
                </a:xfrm>
                <a:custGeom>
                  <a:avLst/>
                  <a:gdLst>
                    <a:gd name="T0" fmla="*/ 0 w 4255"/>
                    <a:gd name="T1" fmla="*/ 5 h 173"/>
                    <a:gd name="T2" fmla="*/ 1652 w 4255"/>
                    <a:gd name="T3" fmla="*/ 5 h 173"/>
                    <a:gd name="T4" fmla="*/ 2100 w 4255"/>
                    <a:gd name="T5" fmla="*/ 28 h 173"/>
                    <a:gd name="T6" fmla="*/ 2437 w 4255"/>
                    <a:gd name="T7" fmla="*/ 138 h 173"/>
                    <a:gd name="T8" fmla="*/ 2944 w 4255"/>
                    <a:gd name="T9" fmla="*/ 162 h 173"/>
                    <a:gd name="T10" fmla="*/ 4037 w 4255"/>
                    <a:gd name="T11" fmla="*/ 167 h 173"/>
                    <a:gd name="T12" fmla="*/ 4253 w 4255"/>
                    <a:gd name="T13" fmla="*/ 173 h 17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255" h="173">
                      <a:moveTo>
                        <a:pt x="0" y="5"/>
                      </a:moveTo>
                      <a:cubicBezTo>
                        <a:pt x="642" y="0"/>
                        <a:pt x="1302" y="1"/>
                        <a:pt x="1652" y="5"/>
                      </a:cubicBezTo>
                      <a:cubicBezTo>
                        <a:pt x="2002" y="9"/>
                        <a:pt x="1969" y="6"/>
                        <a:pt x="2100" y="28"/>
                      </a:cubicBezTo>
                      <a:cubicBezTo>
                        <a:pt x="2231" y="50"/>
                        <a:pt x="2296" y="116"/>
                        <a:pt x="2437" y="138"/>
                      </a:cubicBezTo>
                      <a:cubicBezTo>
                        <a:pt x="2578" y="160"/>
                        <a:pt x="2677" y="157"/>
                        <a:pt x="2944" y="162"/>
                      </a:cubicBezTo>
                      <a:cubicBezTo>
                        <a:pt x="3211" y="167"/>
                        <a:pt x="3819" y="165"/>
                        <a:pt x="4037" y="167"/>
                      </a:cubicBezTo>
                      <a:cubicBezTo>
                        <a:pt x="4255" y="169"/>
                        <a:pt x="4254" y="171"/>
                        <a:pt x="4253" y="173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23" name="Freeform 27"/>
                <p:cNvSpPr>
                  <a:spLocks/>
                </p:cNvSpPr>
                <p:nvPr/>
              </p:nvSpPr>
              <p:spPr bwMode="auto">
                <a:xfrm flipV="1">
                  <a:off x="831" y="3383"/>
                  <a:ext cx="4255" cy="173"/>
                </a:xfrm>
                <a:custGeom>
                  <a:avLst/>
                  <a:gdLst>
                    <a:gd name="T0" fmla="*/ 0 w 4255"/>
                    <a:gd name="T1" fmla="*/ 5 h 173"/>
                    <a:gd name="T2" fmla="*/ 1652 w 4255"/>
                    <a:gd name="T3" fmla="*/ 5 h 173"/>
                    <a:gd name="T4" fmla="*/ 2100 w 4255"/>
                    <a:gd name="T5" fmla="*/ 28 h 173"/>
                    <a:gd name="T6" fmla="*/ 2437 w 4255"/>
                    <a:gd name="T7" fmla="*/ 138 h 173"/>
                    <a:gd name="T8" fmla="*/ 2944 w 4255"/>
                    <a:gd name="T9" fmla="*/ 162 h 173"/>
                    <a:gd name="T10" fmla="*/ 4037 w 4255"/>
                    <a:gd name="T11" fmla="*/ 167 h 173"/>
                    <a:gd name="T12" fmla="*/ 4253 w 4255"/>
                    <a:gd name="T13" fmla="*/ 173 h 17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255" h="173">
                      <a:moveTo>
                        <a:pt x="0" y="5"/>
                      </a:moveTo>
                      <a:cubicBezTo>
                        <a:pt x="642" y="0"/>
                        <a:pt x="1302" y="1"/>
                        <a:pt x="1652" y="5"/>
                      </a:cubicBezTo>
                      <a:cubicBezTo>
                        <a:pt x="2002" y="9"/>
                        <a:pt x="1969" y="6"/>
                        <a:pt x="2100" y="28"/>
                      </a:cubicBezTo>
                      <a:cubicBezTo>
                        <a:pt x="2231" y="50"/>
                        <a:pt x="2296" y="116"/>
                        <a:pt x="2437" y="138"/>
                      </a:cubicBezTo>
                      <a:cubicBezTo>
                        <a:pt x="2578" y="160"/>
                        <a:pt x="2677" y="157"/>
                        <a:pt x="2944" y="162"/>
                      </a:cubicBezTo>
                      <a:cubicBezTo>
                        <a:pt x="3211" y="167"/>
                        <a:pt x="3819" y="165"/>
                        <a:pt x="4037" y="167"/>
                      </a:cubicBezTo>
                      <a:cubicBezTo>
                        <a:pt x="4255" y="169"/>
                        <a:pt x="4254" y="171"/>
                        <a:pt x="4253" y="173"/>
                      </a:cubicBez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24" name="Oval 28"/>
                <p:cNvSpPr>
                  <a:spLocks noChangeArrowheads="1"/>
                </p:cNvSpPr>
                <p:nvPr/>
              </p:nvSpPr>
              <p:spPr bwMode="auto">
                <a:xfrm>
                  <a:off x="744" y="3060"/>
                  <a:ext cx="169" cy="492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7421" name="Oval 30"/>
              <p:cNvSpPr>
                <a:spLocks noChangeArrowheads="1"/>
              </p:cNvSpPr>
              <p:nvPr/>
            </p:nvSpPr>
            <p:spPr bwMode="auto">
              <a:xfrm>
                <a:off x="6714171" y="4718845"/>
                <a:ext cx="122238" cy="26193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17419" name="Line 32"/>
            <p:cNvSpPr>
              <a:spLocks noChangeShapeType="1"/>
            </p:cNvSpPr>
            <p:nvPr/>
          </p:nvSpPr>
          <p:spPr bwMode="auto">
            <a:xfrm>
              <a:off x="6057900" y="4775995"/>
              <a:ext cx="12954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62725" y="6211888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C6C0AF-8AC8-4572-B474-070766BFCF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1" t="44531" r="20313" b="21094"/>
          <a:stretch>
            <a:fillRect/>
          </a:stretch>
        </p:blipFill>
        <p:spPr bwMode="auto">
          <a:xfrm>
            <a:off x="3773488" y="5372100"/>
            <a:ext cx="2019300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1254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Principle of the continuity of flow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12888"/>
            <a:ext cx="8458200" cy="4973637"/>
          </a:xfrm>
        </p:spPr>
        <p:txBody>
          <a:bodyPr/>
          <a:lstStyle/>
          <a:p>
            <a:pPr eaLnBrk="1" hangingPunct="1"/>
            <a:r>
              <a:rPr lang="en-US" altLang="en-US" smtClean="0"/>
              <a:t>since whatever goes in must come out, we have that  the incoming flow rate – outgoing flow rate or, Q</a:t>
            </a:r>
            <a:r>
              <a:rPr lang="en-US" altLang="en-US" baseline="-25000" smtClean="0"/>
              <a:t>V1</a:t>
            </a:r>
            <a:r>
              <a:rPr lang="en-US" altLang="en-US" smtClean="0"/>
              <a:t> = Q</a:t>
            </a:r>
            <a:r>
              <a:rPr lang="en-US" altLang="en-US" baseline="-25000" smtClean="0"/>
              <a:t>V2</a:t>
            </a: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mtClean="0">
                <a:sym typeface="Wingdings" pitchFamily="2" charset="2"/>
              </a:rPr>
              <a:t></a:t>
            </a:r>
            <a:r>
              <a:rPr lang="en-US" altLang="en-US" smtClean="0"/>
              <a:t>   </a:t>
            </a:r>
            <a:r>
              <a:rPr lang="en-US" altLang="en-US" smtClean="0">
                <a:solidFill>
                  <a:srgbClr val="FF0000"/>
                </a:solidFill>
              </a:rPr>
              <a:t>v</a:t>
            </a:r>
            <a:r>
              <a:rPr lang="en-US" altLang="en-US" baseline="-25000" smtClean="0">
                <a:solidFill>
                  <a:srgbClr val="FF0000"/>
                </a:solidFill>
              </a:rPr>
              <a:t>1</a:t>
            </a:r>
            <a:r>
              <a:rPr lang="en-US" altLang="en-US" smtClean="0">
                <a:solidFill>
                  <a:srgbClr val="FF0000"/>
                </a:solidFill>
              </a:rPr>
              <a:t> A</a:t>
            </a:r>
            <a:r>
              <a:rPr lang="en-US" altLang="en-US" baseline="-25000" smtClean="0">
                <a:solidFill>
                  <a:srgbClr val="FF0000"/>
                </a:solidFill>
              </a:rPr>
              <a:t>1</a:t>
            </a:r>
            <a:r>
              <a:rPr lang="en-US" altLang="en-US" smtClean="0">
                <a:solidFill>
                  <a:srgbClr val="FF0000"/>
                </a:solidFill>
              </a:rPr>
              <a:t> = v</a:t>
            </a:r>
            <a:r>
              <a:rPr lang="en-US" altLang="en-US" baseline="-25000" smtClean="0">
                <a:solidFill>
                  <a:srgbClr val="FF0000"/>
                </a:solidFill>
              </a:rPr>
              <a:t>2 </a:t>
            </a:r>
            <a:r>
              <a:rPr lang="en-US" altLang="en-US" smtClean="0">
                <a:solidFill>
                  <a:srgbClr val="FF0000"/>
                </a:solidFill>
              </a:rPr>
              <a:t>A</a:t>
            </a:r>
            <a:r>
              <a:rPr lang="en-US" altLang="en-US" baseline="-25000" smtClean="0">
                <a:solidFill>
                  <a:srgbClr val="FF0000"/>
                </a:solidFill>
              </a:rPr>
              <a:t>2   </a:t>
            </a:r>
            <a:r>
              <a:rPr lang="en-US" altLang="en-US" smtClean="0">
                <a:solidFill>
                  <a:srgbClr val="0000FF"/>
                </a:solidFill>
              </a:rPr>
              <a:t>(continuity principle)</a:t>
            </a:r>
            <a:br>
              <a:rPr lang="en-US" altLang="en-US" smtClean="0">
                <a:solidFill>
                  <a:srgbClr val="0000FF"/>
                </a:solidFill>
              </a:rPr>
            </a:br>
            <a:endParaRPr lang="en-US" altLang="en-US" baseline="-2500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mtClean="0"/>
              <a:t>thus the fluid in the narrow part of the tube must flow FASTER that the fluid on the left.</a:t>
            </a:r>
          </a:p>
          <a:p>
            <a:pPr eaLnBrk="1" hangingPunct="1"/>
            <a:r>
              <a:rPr lang="en-US" altLang="en-US" smtClean="0"/>
              <a:t>Cardiologists use this to determine if arteries might be clogged.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322C94-7DDD-4CA9-9974-7197E6E93D1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/>
              <a:t>Other examples - the nozzle effect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you use this principle whenever you hold your finger over the end of the hose to make the water spray farther.</a:t>
            </a:r>
          </a:p>
        </p:txBody>
      </p:sp>
      <p:pic>
        <p:nvPicPr>
          <p:cNvPr id="19460" name="Picture 9" descr="MCBD08158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27625" y="4437063"/>
            <a:ext cx="3201988" cy="2055812"/>
          </a:xfrm>
        </p:spPr>
      </p:pic>
      <p:pic>
        <p:nvPicPr>
          <p:cNvPr id="19461" name="Picture 11" descr="W0428_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22"/>
          <a:stretch>
            <a:fillRect/>
          </a:stretch>
        </p:blipFill>
        <p:spPr>
          <a:xfrm>
            <a:off x="412750" y="1995488"/>
            <a:ext cx="3940175" cy="345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AB9B59-7110-4DA0-8936-75F16B62E54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/>
              <a:t>An amazing thing about</a:t>
            </a:r>
            <a:br>
              <a:rPr lang="en-US" altLang="en-US" sz="4000" u="sng" smtClean="0"/>
            </a:br>
            <a:r>
              <a:rPr lang="en-US" altLang="en-US" sz="4000" u="sng" smtClean="0"/>
              <a:t> moving fluids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589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00FF"/>
                </a:solidFill>
              </a:rPr>
              <a:t>The pressure in a moving fluid is less than the pressure in a fluid at rest </a:t>
            </a:r>
            <a:r>
              <a:rPr lang="en-US" altLang="en-US" b="1" smtClean="0">
                <a:solidFill>
                  <a:srgbClr val="0000FF"/>
                </a:solidFill>
                <a:sym typeface="Wingdings" pitchFamily="2" charset="2"/>
              </a:rPr>
              <a:t> this is   </a:t>
            </a:r>
            <a:r>
              <a:rPr lang="en-US" altLang="en-US" b="1" smtClean="0">
                <a:solidFill>
                  <a:srgbClr val="FF0000"/>
                </a:solidFill>
                <a:sym typeface="Wingdings" pitchFamily="2" charset="2"/>
              </a:rPr>
              <a:t>Bernoulli's Principle</a:t>
            </a: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Where a fluid moves faster its pressure is lower, where it moves slower, its pressure is higher</a:t>
            </a: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As we will see, this is the principle that allows airplanes to fly</a:t>
            </a:r>
            <a:endParaRPr lang="en-US" altLang="en-US" smtClean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D473FE-8CFA-44A6-A7C0-7C0E42ABCF1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71450"/>
            <a:ext cx="8572500" cy="1265238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000" b="1" smtClean="0"/>
              <a:t>Example</a:t>
            </a:r>
            <a:r>
              <a:rPr lang="en-US" altLang="en-US" sz="4000" smtClean="0"/>
              <a:t>: What does 1 liter (about a quart) of water weigh?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933575"/>
            <a:ext cx="8534400" cy="4497388"/>
          </a:xfrm>
        </p:spPr>
        <p:txBody>
          <a:bodyPr/>
          <a:lstStyle/>
          <a:p>
            <a:pPr eaLnBrk="1" hangingPunct="1"/>
            <a:r>
              <a:rPr lang="en-US" altLang="en-US" smtClean="0"/>
              <a:t>1 liter = 1000 cm</a:t>
            </a:r>
            <a:r>
              <a:rPr lang="en-US" altLang="en-US" baseline="30000" smtClean="0"/>
              <a:t>3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Density of water = 1 g/cm</a:t>
            </a:r>
            <a:r>
              <a:rPr lang="en-US" altLang="en-US" baseline="30000" smtClean="0"/>
              <a:t>3 </a:t>
            </a:r>
            <a:r>
              <a:rPr lang="en-US" altLang="en-US" smtClean="0"/>
              <a:t> = 1000 kg/m</a:t>
            </a:r>
            <a:r>
              <a:rPr lang="en-US" altLang="en-US" baseline="30000" smtClean="0"/>
              <a:t>3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Mass of 1 liter of water</a:t>
            </a:r>
            <a:br>
              <a:rPr lang="en-US" altLang="en-US" smtClean="0"/>
            </a:br>
            <a:r>
              <a:rPr lang="en-US" altLang="en-US" smtClean="0"/>
              <a:t>     =  1 g/cm</a:t>
            </a:r>
            <a:r>
              <a:rPr lang="en-US" altLang="en-US" baseline="30000" smtClean="0"/>
              <a:t>3 </a:t>
            </a:r>
            <a:r>
              <a:rPr lang="en-US" altLang="en-US" smtClean="0"/>
              <a:t>x 1000 cm</a:t>
            </a:r>
            <a:r>
              <a:rPr lang="en-US" altLang="en-US" baseline="30000" smtClean="0"/>
              <a:t>3</a:t>
            </a:r>
            <a:r>
              <a:rPr lang="en-US" altLang="en-US" smtClean="0"/>
              <a:t> = 1000 g =  1 kg</a:t>
            </a:r>
          </a:p>
          <a:p>
            <a:pPr eaLnBrk="1" hangingPunct="1"/>
            <a:r>
              <a:rPr lang="en-US" altLang="en-US" smtClean="0"/>
              <a:t>W = mg = 1 kg x 9.8 m/s</a:t>
            </a:r>
            <a:r>
              <a:rPr lang="en-US" altLang="en-US" baseline="30000" smtClean="0"/>
              <a:t>2 </a:t>
            </a:r>
            <a:r>
              <a:rPr lang="en-US" altLang="en-US" smtClean="0"/>
              <a:t> = 9.8 N </a:t>
            </a:r>
            <a:r>
              <a:rPr lang="en-US" altLang="en-US" smtClean="0">
                <a:solidFill>
                  <a:srgbClr val="FF0000"/>
                </a:solidFill>
              </a:rPr>
              <a:t>(</a:t>
            </a:r>
            <a:r>
              <a:rPr lang="en-US" altLang="en-US" smtClean="0">
                <a:solidFill>
                  <a:srgbClr val="FF0000"/>
                </a:solidFill>
                <a:sym typeface="Symbol" pitchFamily="18" charset="2"/>
              </a:rPr>
              <a:t> 10 N)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	= 2.2 pounds (1 gallon </a:t>
            </a:r>
            <a:r>
              <a:rPr lang="en-US" altLang="en-US" smtClean="0">
                <a:sym typeface="Wingdings" pitchFamily="2" charset="2"/>
              </a:rPr>
              <a:t> 8 pounds)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Water weighs about 10 N/liter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E3CF35-ECFC-4AFD-B5AE-F4EDE6C2A9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17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You can demonstrate Bernoulli’s principle with a sheet of paper!</a:t>
            </a:r>
          </a:p>
        </p:txBody>
      </p:sp>
      <p:grpSp>
        <p:nvGrpSpPr>
          <p:cNvPr id="21507" name="Group 7"/>
          <p:cNvGrpSpPr>
            <a:grpSpLocks/>
          </p:cNvGrpSpPr>
          <p:nvPr/>
        </p:nvGrpSpPr>
        <p:grpSpPr bwMode="auto">
          <a:xfrm>
            <a:off x="838200" y="3206750"/>
            <a:ext cx="1524000" cy="2336800"/>
            <a:chOff x="594" y="1768"/>
            <a:chExt cx="960" cy="1472"/>
          </a:xfrm>
        </p:grpSpPr>
        <p:sp>
          <p:nvSpPr>
            <p:cNvPr id="21519" name="Line 4"/>
            <p:cNvSpPr>
              <a:spLocks noChangeShapeType="1"/>
            </p:cNvSpPr>
            <p:nvPr/>
          </p:nvSpPr>
          <p:spPr bwMode="auto">
            <a:xfrm>
              <a:off x="594" y="1800"/>
              <a:ext cx="27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6"/>
            <p:cNvSpPr>
              <a:spLocks/>
            </p:cNvSpPr>
            <p:nvPr/>
          </p:nvSpPr>
          <p:spPr bwMode="auto">
            <a:xfrm>
              <a:off x="852" y="1768"/>
              <a:ext cx="702" cy="1472"/>
            </a:xfrm>
            <a:custGeom>
              <a:avLst/>
              <a:gdLst>
                <a:gd name="T0" fmla="*/ 0 w 702"/>
                <a:gd name="T1" fmla="*/ 32 h 1472"/>
                <a:gd name="T2" fmla="*/ 180 w 702"/>
                <a:gd name="T3" fmla="*/ 56 h 1472"/>
                <a:gd name="T4" fmla="*/ 366 w 702"/>
                <a:gd name="T5" fmla="*/ 368 h 1472"/>
                <a:gd name="T6" fmla="*/ 702 w 702"/>
                <a:gd name="T7" fmla="*/ 1472 h 14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2" h="1472">
                  <a:moveTo>
                    <a:pt x="0" y="32"/>
                  </a:moveTo>
                  <a:cubicBezTo>
                    <a:pt x="59" y="16"/>
                    <a:pt x="119" y="0"/>
                    <a:pt x="180" y="56"/>
                  </a:cubicBezTo>
                  <a:cubicBezTo>
                    <a:pt x="241" y="112"/>
                    <a:pt x="279" y="132"/>
                    <a:pt x="366" y="368"/>
                  </a:cubicBezTo>
                  <a:cubicBezTo>
                    <a:pt x="453" y="604"/>
                    <a:pt x="577" y="1038"/>
                    <a:pt x="702" y="147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756" name="Group 20"/>
          <p:cNvGrpSpPr>
            <a:grpSpLocks/>
          </p:cNvGrpSpPr>
          <p:nvPr/>
        </p:nvGrpSpPr>
        <p:grpSpPr bwMode="auto">
          <a:xfrm>
            <a:off x="3090863" y="2678113"/>
            <a:ext cx="5786437" cy="1371600"/>
            <a:chOff x="1935" y="1303"/>
            <a:chExt cx="3645" cy="864"/>
          </a:xfrm>
        </p:grpSpPr>
        <p:sp>
          <p:nvSpPr>
            <p:cNvPr id="21511" name="Line 11"/>
            <p:cNvSpPr>
              <a:spLocks noChangeShapeType="1"/>
            </p:cNvSpPr>
            <p:nvPr/>
          </p:nvSpPr>
          <p:spPr bwMode="auto">
            <a:xfrm>
              <a:off x="3324" y="1758"/>
              <a:ext cx="2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Line 12"/>
            <p:cNvSpPr>
              <a:spLocks noChangeShapeType="1"/>
            </p:cNvSpPr>
            <p:nvPr/>
          </p:nvSpPr>
          <p:spPr bwMode="auto">
            <a:xfrm>
              <a:off x="3606" y="1752"/>
              <a:ext cx="19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AutoShape 13"/>
            <p:cNvSpPr>
              <a:spLocks noChangeArrowheads="1"/>
            </p:cNvSpPr>
            <p:nvPr/>
          </p:nvSpPr>
          <p:spPr bwMode="auto">
            <a:xfrm rot="5400000">
              <a:off x="2376" y="1098"/>
              <a:ext cx="186" cy="1068"/>
            </a:xfrm>
            <a:prstGeom prst="can">
              <a:avLst>
                <a:gd name="adj" fmla="val 49976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1514" name="Line 15"/>
            <p:cNvSpPr>
              <a:spLocks noChangeShapeType="1"/>
            </p:cNvSpPr>
            <p:nvPr/>
          </p:nvSpPr>
          <p:spPr bwMode="auto">
            <a:xfrm>
              <a:off x="2952" y="1674"/>
              <a:ext cx="35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6"/>
            <p:cNvSpPr>
              <a:spLocks noChangeShapeType="1"/>
            </p:cNvSpPr>
            <p:nvPr/>
          </p:nvSpPr>
          <p:spPr bwMode="auto">
            <a:xfrm>
              <a:off x="2958" y="1632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17"/>
            <p:cNvSpPr>
              <a:spLocks noChangeShapeType="1"/>
            </p:cNvSpPr>
            <p:nvPr/>
          </p:nvSpPr>
          <p:spPr bwMode="auto">
            <a:xfrm flipV="1">
              <a:off x="2952" y="1488"/>
              <a:ext cx="492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18"/>
            <p:cNvSpPr txBox="1">
              <a:spLocks noChangeArrowheads="1"/>
            </p:cNvSpPr>
            <p:nvPr/>
          </p:nvSpPr>
          <p:spPr bwMode="auto">
            <a:xfrm>
              <a:off x="4082" y="1879"/>
              <a:ext cx="1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High pressure</a:t>
              </a:r>
            </a:p>
          </p:txBody>
        </p:sp>
        <p:sp>
          <p:nvSpPr>
            <p:cNvPr id="21518" name="Text Box 19"/>
            <p:cNvSpPr txBox="1">
              <a:spLocks noChangeArrowheads="1"/>
            </p:cNvSpPr>
            <p:nvPr/>
          </p:nvSpPr>
          <p:spPr bwMode="auto">
            <a:xfrm>
              <a:off x="4052" y="1303"/>
              <a:ext cx="12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low pressure</a:t>
              </a:r>
            </a:p>
          </p:txBody>
        </p:sp>
      </p:grpSp>
      <p:sp>
        <p:nvSpPr>
          <p:cNvPr id="21509" name="AutoShape 22"/>
          <p:cNvSpPr>
            <a:spLocks noChangeArrowheads="1"/>
          </p:cNvSpPr>
          <p:nvPr/>
        </p:nvSpPr>
        <p:spPr bwMode="auto">
          <a:xfrm>
            <a:off x="2943225" y="5419725"/>
            <a:ext cx="2066925" cy="1219200"/>
          </a:xfrm>
          <a:prstGeom prst="wedgeEllipseCallout">
            <a:avLst>
              <a:gd name="adj1" fmla="val -82259"/>
              <a:gd name="adj2" fmla="val -7434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Sheet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paper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3D09D7E-CB93-49B0-8672-0CCF9735293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3714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The Venturi Meter</a:t>
            </a:r>
          </a:p>
        </p:txBody>
      </p:sp>
      <p:pic>
        <p:nvPicPr>
          <p:cNvPr id="22531" name="Picture 6" descr="W0454_P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576"/>
          <a:stretch>
            <a:fillRect/>
          </a:stretch>
        </p:blipFill>
        <p:spPr>
          <a:xfrm>
            <a:off x="188913" y="1647825"/>
            <a:ext cx="5502275" cy="3382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517525" y="5422900"/>
            <a:ext cx="708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Pressure is lower in the right lube because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air moves faster there, so the liquid rises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40975" name="Picture 15" descr="Venturi meter_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4" r="9409"/>
          <a:stretch>
            <a:fillRect/>
          </a:stretch>
        </p:blipFill>
        <p:spPr>
          <a:xfrm>
            <a:off x="5076825" y="1639888"/>
            <a:ext cx="4067175" cy="3321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77" name="AutoShape 17"/>
          <p:cNvSpPr>
            <a:spLocks noChangeArrowheads="1"/>
          </p:cNvSpPr>
          <p:nvPr/>
        </p:nvSpPr>
        <p:spPr bwMode="auto">
          <a:xfrm rot="10800000">
            <a:off x="7743825" y="3533775"/>
            <a:ext cx="790575" cy="2638425"/>
          </a:xfrm>
          <a:prstGeom prst="curvedRightArrow">
            <a:avLst>
              <a:gd name="adj1" fmla="val 66747"/>
              <a:gd name="adj2" fmla="val 133494"/>
              <a:gd name="adj3" fmla="val 33333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A4024B9-14D4-4DAF-8FCB-018204704CD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409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W0433_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10"/>
          <a:stretch>
            <a:fillRect/>
          </a:stretch>
        </p:blipFill>
        <p:spPr>
          <a:xfrm>
            <a:off x="250825" y="714375"/>
            <a:ext cx="6373813" cy="5314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5" name="AutoShape 11"/>
          <p:cNvSpPr>
            <a:spLocks noChangeArrowheads="1"/>
          </p:cNvSpPr>
          <p:nvPr/>
        </p:nvSpPr>
        <p:spPr bwMode="auto">
          <a:xfrm>
            <a:off x="6905625" y="3790950"/>
            <a:ext cx="1733550" cy="1781175"/>
          </a:xfrm>
          <a:prstGeom prst="leftArrow">
            <a:avLst>
              <a:gd name="adj1" fmla="val 46704"/>
              <a:gd name="adj2" fmla="val 40384"/>
            </a:avLst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0F9AAE-17EC-4BE1-9A4E-F6DA8600F3C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3288"/>
          </a:xfrm>
        </p:spPr>
        <p:txBody>
          <a:bodyPr/>
          <a:lstStyle/>
          <a:p>
            <a:pPr eaLnBrk="1" hangingPunct="1"/>
            <a:r>
              <a:rPr lang="en-US" altLang="en-US" smtClean="0"/>
              <a:t>Atomizers (perfume spritzers)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984500" y="4768850"/>
            <a:ext cx="5813425" cy="15367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Using the Bernoulli effect,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fine droplets of liquid are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formed with this device</a:t>
            </a:r>
          </a:p>
        </p:txBody>
      </p:sp>
      <p:sp>
        <p:nvSpPr>
          <p:cNvPr id="47118" name="AutoShape 14"/>
          <p:cNvSpPr>
            <a:spLocks noChangeArrowheads="1"/>
          </p:cNvSpPr>
          <p:nvPr/>
        </p:nvSpPr>
        <p:spPr bwMode="auto">
          <a:xfrm>
            <a:off x="4948238" y="1420813"/>
            <a:ext cx="692150" cy="355600"/>
          </a:xfrm>
          <a:prstGeom prst="rightArrow">
            <a:avLst>
              <a:gd name="adj1" fmla="val 50000"/>
              <a:gd name="adj2" fmla="val 4866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7126" name="Group 22"/>
          <p:cNvGrpSpPr>
            <a:grpSpLocks/>
          </p:cNvGrpSpPr>
          <p:nvPr/>
        </p:nvGrpSpPr>
        <p:grpSpPr bwMode="auto">
          <a:xfrm>
            <a:off x="428625" y="1631950"/>
            <a:ext cx="3028950" cy="3900488"/>
            <a:chOff x="-138" y="938"/>
            <a:chExt cx="1908" cy="2457"/>
          </a:xfrm>
        </p:grpSpPr>
        <p:pic>
          <p:nvPicPr>
            <p:cNvPr id="24592" name="Picture 18" descr="Aromatics Elixir Atomiz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" y="1017"/>
              <a:ext cx="1548" cy="2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4593" name="Line 19"/>
            <p:cNvSpPr>
              <a:spLocks noChangeShapeType="1"/>
            </p:cNvSpPr>
            <p:nvPr/>
          </p:nvSpPr>
          <p:spPr bwMode="auto">
            <a:xfrm flipH="1" flipV="1">
              <a:off x="-48" y="938"/>
              <a:ext cx="912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Line 20"/>
            <p:cNvSpPr>
              <a:spLocks noChangeShapeType="1"/>
            </p:cNvSpPr>
            <p:nvPr/>
          </p:nvSpPr>
          <p:spPr bwMode="auto">
            <a:xfrm flipH="1">
              <a:off x="-138" y="1260"/>
              <a:ext cx="9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Line 21"/>
            <p:cNvSpPr>
              <a:spLocks noChangeShapeType="1"/>
            </p:cNvSpPr>
            <p:nvPr/>
          </p:nvSpPr>
          <p:spPr bwMode="auto">
            <a:xfrm flipH="1">
              <a:off x="-48" y="1278"/>
              <a:ext cx="900" cy="3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34" name="Group 30"/>
          <p:cNvGrpSpPr>
            <a:grpSpLocks/>
          </p:cNvGrpSpPr>
          <p:nvPr/>
        </p:nvGrpSpPr>
        <p:grpSpPr bwMode="auto">
          <a:xfrm>
            <a:off x="4967288" y="1603375"/>
            <a:ext cx="1876425" cy="2873375"/>
            <a:chOff x="3129" y="1010"/>
            <a:chExt cx="1182" cy="1810"/>
          </a:xfrm>
        </p:grpSpPr>
        <p:sp>
          <p:nvSpPr>
            <p:cNvPr id="24585" name="AutoShape 7"/>
            <p:cNvSpPr>
              <a:spLocks noChangeArrowheads="1"/>
            </p:cNvSpPr>
            <p:nvPr/>
          </p:nvSpPr>
          <p:spPr bwMode="auto">
            <a:xfrm>
              <a:off x="3129" y="1625"/>
              <a:ext cx="1170" cy="1188"/>
            </a:xfrm>
            <a:prstGeom prst="can">
              <a:avLst>
                <a:gd name="adj" fmla="val 13045"/>
              </a:avLst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4586" name="Group 29"/>
            <p:cNvGrpSpPr>
              <a:grpSpLocks/>
            </p:cNvGrpSpPr>
            <p:nvPr/>
          </p:nvGrpSpPr>
          <p:grpSpPr bwMode="auto">
            <a:xfrm>
              <a:off x="3129" y="1010"/>
              <a:ext cx="1182" cy="1810"/>
              <a:chOff x="3129" y="1010"/>
              <a:chExt cx="996" cy="1810"/>
            </a:xfrm>
          </p:grpSpPr>
          <p:grpSp>
            <p:nvGrpSpPr>
              <p:cNvPr id="24587" name="Group 27"/>
              <p:cNvGrpSpPr>
                <a:grpSpLocks/>
              </p:cNvGrpSpPr>
              <p:nvPr/>
            </p:nvGrpSpPr>
            <p:grpSpPr bwMode="auto">
              <a:xfrm>
                <a:off x="3129" y="1010"/>
                <a:ext cx="996" cy="1810"/>
                <a:chOff x="3129" y="1010"/>
                <a:chExt cx="996" cy="1810"/>
              </a:xfrm>
            </p:grpSpPr>
            <p:sp>
              <p:nvSpPr>
                <p:cNvPr id="24589" name="AutoShape 8"/>
                <p:cNvSpPr>
                  <a:spLocks noChangeArrowheads="1"/>
                </p:cNvSpPr>
                <p:nvPr/>
              </p:nvSpPr>
              <p:spPr bwMode="auto">
                <a:xfrm>
                  <a:off x="3129" y="1243"/>
                  <a:ext cx="996" cy="268"/>
                </a:xfrm>
                <a:prstGeom prst="can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0" name="AutoShape 12"/>
                <p:cNvSpPr>
                  <a:spLocks noChangeArrowheads="1"/>
                </p:cNvSpPr>
                <p:nvPr/>
              </p:nvSpPr>
              <p:spPr bwMode="auto">
                <a:xfrm>
                  <a:off x="3570" y="1010"/>
                  <a:ext cx="114" cy="1673"/>
                </a:xfrm>
                <a:prstGeom prst="can">
                  <a:avLst>
                    <a:gd name="adj" fmla="val 45793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4591" name="Freeform 26"/>
                <p:cNvSpPr>
                  <a:spLocks/>
                </p:cNvSpPr>
                <p:nvPr/>
              </p:nvSpPr>
              <p:spPr bwMode="auto">
                <a:xfrm>
                  <a:off x="3129" y="1446"/>
                  <a:ext cx="993" cy="1374"/>
                </a:xfrm>
                <a:custGeom>
                  <a:avLst/>
                  <a:gdLst>
                    <a:gd name="T0" fmla="*/ 0 w 1086"/>
                    <a:gd name="T1" fmla="*/ 6 h 1374"/>
                    <a:gd name="T2" fmla="*/ 0 w 1086"/>
                    <a:gd name="T3" fmla="*/ 1374 h 1374"/>
                    <a:gd name="T4" fmla="*/ 908 w 1086"/>
                    <a:gd name="T5" fmla="*/ 1374 h 1374"/>
                    <a:gd name="T6" fmla="*/ 908 w 1086"/>
                    <a:gd name="T7" fmla="*/ 0 h 1374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086" h="1374">
                      <a:moveTo>
                        <a:pt x="0" y="6"/>
                      </a:moveTo>
                      <a:lnTo>
                        <a:pt x="0" y="1374"/>
                      </a:lnTo>
                      <a:lnTo>
                        <a:pt x="1086" y="1374"/>
                      </a:lnTo>
                      <a:lnTo>
                        <a:pt x="1086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88" name="Rectangle 28"/>
              <p:cNvSpPr>
                <a:spLocks noChangeArrowheads="1"/>
              </p:cNvSpPr>
              <p:nvPr/>
            </p:nvSpPr>
            <p:spPr bwMode="auto">
              <a:xfrm>
                <a:off x="3138" y="2646"/>
                <a:ext cx="978" cy="168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47120" name="Freeform 16"/>
          <p:cNvSpPr>
            <a:spLocks/>
          </p:cNvSpPr>
          <p:nvPr/>
        </p:nvSpPr>
        <p:spPr bwMode="auto">
          <a:xfrm>
            <a:off x="5895975" y="1520825"/>
            <a:ext cx="892175" cy="1241425"/>
          </a:xfrm>
          <a:custGeom>
            <a:avLst/>
            <a:gdLst>
              <a:gd name="T0" fmla="*/ 0 w 562"/>
              <a:gd name="T1" fmla="*/ 2147483647 h 644"/>
              <a:gd name="T2" fmla="*/ 0 w 562"/>
              <a:gd name="T3" fmla="*/ 0 h 644"/>
              <a:gd name="T4" fmla="*/ 1416327813 w 562"/>
              <a:gd name="T5" fmla="*/ 0 h 6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2" h="644">
                <a:moveTo>
                  <a:pt x="0" y="644"/>
                </a:moveTo>
                <a:lnTo>
                  <a:pt x="0" y="0"/>
                </a:lnTo>
                <a:lnTo>
                  <a:pt x="562" y="0"/>
                </a:lnTo>
              </a:path>
            </a:pathLst>
          </a:custGeom>
          <a:noFill/>
          <a:ln w="38100" cmpd="sng">
            <a:solidFill>
              <a:srgbClr val="66CC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62DE07-854B-4EEA-8045-66935F77D0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build="p"/>
      <p:bldP spid="47118" grpId="0" animBg="1"/>
      <p:bldP spid="471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Archimedes principle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0363" y="4057650"/>
            <a:ext cx="7759700" cy="2095500"/>
          </a:xfrm>
          <a:solidFill>
            <a:srgbClr val="DDDDD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olidFill>
                  <a:srgbClr val="0000FF"/>
                </a:solidFill>
                <a:sym typeface="Symbol" pitchFamily="18" charset="2"/>
              </a:rPr>
              <a:t></a:t>
            </a:r>
            <a:r>
              <a:rPr lang="en-US" altLang="en-US" sz="2400" smtClean="0">
                <a:solidFill>
                  <a:srgbClr val="FF0000"/>
                </a:solidFill>
              </a:rPr>
              <a:t> </a:t>
            </a:r>
            <a:r>
              <a:rPr lang="en-US" altLang="en-US" sz="2400" smtClean="0">
                <a:solidFill>
                  <a:srgbClr val="0000FF"/>
                </a:solidFill>
              </a:rPr>
              <a:t>The buoyant force on an object in a fluid equals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olidFill>
                  <a:srgbClr val="0000FF"/>
                </a:solidFill>
              </a:rPr>
              <a:t>    the </a:t>
            </a:r>
            <a:r>
              <a:rPr lang="en-US" altLang="en-US" sz="2400" i="1" smtClean="0">
                <a:solidFill>
                  <a:srgbClr val="0000FF"/>
                </a:solidFill>
              </a:rPr>
              <a:t>weight of the fluid (e.g., water) which it displaces</a:t>
            </a:r>
            <a:r>
              <a:rPr lang="en-US" altLang="en-US" sz="2400" smtClean="0">
                <a:solidFill>
                  <a:srgbClr val="0000FF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  <a:sym typeface="Symbol" pitchFamily="18" charset="2"/>
              </a:rPr>
              <a:t> Anything less dense than water will float in water</a:t>
            </a:r>
            <a:endParaRPr lang="en-US" altLang="en-US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FF"/>
                </a:solidFill>
                <a:sym typeface="Symbol" pitchFamily="18" charset="2"/>
              </a:rPr>
              <a:t> </a:t>
            </a:r>
            <a:r>
              <a:rPr lang="en-US" altLang="en-US" sz="2400" smtClean="0">
                <a:solidFill>
                  <a:srgbClr val="0000FF"/>
                </a:solidFill>
              </a:rPr>
              <a:t>water weighs 10N/liter</a:t>
            </a:r>
            <a:r>
              <a:rPr lang="en-US" altLang="en-US" sz="2400" smtClean="0">
                <a:solidFill>
                  <a:srgbClr val="0000FF"/>
                </a:solidFill>
                <a:sym typeface="Wingdings" pitchFamily="2" charset="2"/>
              </a:rPr>
              <a:t> each liter of displaced water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FF"/>
                </a:solidFill>
              </a:rPr>
              <a:t>    provides 10 N of buoyant force</a:t>
            </a:r>
          </a:p>
        </p:txBody>
      </p:sp>
      <p:grpSp>
        <p:nvGrpSpPr>
          <p:cNvPr id="4100" name="Group 8"/>
          <p:cNvGrpSpPr>
            <a:grpSpLocks/>
          </p:cNvGrpSpPr>
          <p:nvPr/>
        </p:nvGrpSpPr>
        <p:grpSpPr bwMode="auto">
          <a:xfrm>
            <a:off x="2984500" y="1754188"/>
            <a:ext cx="2392363" cy="1768475"/>
            <a:chOff x="182" y="625"/>
            <a:chExt cx="1507" cy="1114"/>
          </a:xfrm>
        </p:grpSpPr>
        <p:sp>
          <p:nvSpPr>
            <p:cNvPr id="4102" name="Freeform 9"/>
            <p:cNvSpPr>
              <a:spLocks/>
            </p:cNvSpPr>
            <p:nvPr/>
          </p:nvSpPr>
          <p:spPr bwMode="auto">
            <a:xfrm>
              <a:off x="182" y="625"/>
              <a:ext cx="1507" cy="1114"/>
            </a:xfrm>
            <a:custGeom>
              <a:avLst/>
              <a:gdLst>
                <a:gd name="T0" fmla="*/ 0 w 1491"/>
                <a:gd name="T1" fmla="*/ 0 h 1115"/>
                <a:gd name="T2" fmla="*/ 0 w 1491"/>
                <a:gd name="T3" fmla="*/ 1113 h 1115"/>
                <a:gd name="T4" fmla="*/ 1523 w 1491"/>
                <a:gd name="T5" fmla="*/ 1113 h 1115"/>
                <a:gd name="T6" fmla="*/ 1523 w 1491"/>
                <a:gd name="T7" fmla="*/ 9 h 11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91" h="1115">
                  <a:moveTo>
                    <a:pt x="0" y="0"/>
                  </a:moveTo>
                  <a:lnTo>
                    <a:pt x="0" y="1115"/>
                  </a:lnTo>
                  <a:lnTo>
                    <a:pt x="1491" y="1115"/>
                  </a:lnTo>
                  <a:lnTo>
                    <a:pt x="1491" y="9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Rectangle 10"/>
            <p:cNvSpPr>
              <a:spLocks noChangeArrowheads="1"/>
            </p:cNvSpPr>
            <p:nvPr/>
          </p:nvSpPr>
          <p:spPr bwMode="auto">
            <a:xfrm>
              <a:off x="193" y="786"/>
              <a:ext cx="1473" cy="93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4" name="AutoShape 11"/>
            <p:cNvSpPr>
              <a:spLocks noChangeArrowheads="1"/>
            </p:cNvSpPr>
            <p:nvPr/>
          </p:nvSpPr>
          <p:spPr bwMode="auto">
            <a:xfrm>
              <a:off x="723" y="1355"/>
              <a:ext cx="250" cy="287"/>
            </a:xfrm>
            <a:prstGeom prst="upArrow">
              <a:avLst>
                <a:gd name="adj1" fmla="val 50000"/>
                <a:gd name="adj2" fmla="val 28700"/>
              </a:avLst>
            </a:pr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5" name="AutoShape 12"/>
            <p:cNvSpPr>
              <a:spLocks noChangeArrowheads="1"/>
            </p:cNvSpPr>
            <p:nvPr/>
          </p:nvSpPr>
          <p:spPr bwMode="auto">
            <a:xfrm rot="10800000">
              <a:off x="933" y="1376"/>
              <a:ext cx="249" cy="286"/>
            </a:xfrm>
            <a:prstGeom prst="upArrow">
              <a:avLst>
                <a:gd name="adj1" fmla="val 50000"/>
                <a:gd name="adj2" fmla="val 28715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6" name="Text Box 13"/>
            <p:cNvSpPr txBox="1">
              <a:spLocks noChangeArrowheads="1"/>
            </p:cNvSpPr>
            <p:nvPr/>
          </p:nvSpPr>
          <p:spPr bwMode="auto">
            <a:xfrm>
              <a:off x="1217" y="1402"/>
              <a:ext cx="3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W</a:t>
              </a:r>
              <a:r>
                <a:rPr lang="en-US" altLang="en-US" sz="2000" b="1" baseline="-25000"/>
                <a:t>O</a:t>
              </a:r>
              <a:endParaRPr lang="en-US" altLang="en-US" sz="2000" b="1"/>
            </a:p>
          </p:txBody>
        </p:sp>
        <p:sp>
          <p:nvSpPr>
            <p:cNvPr id="4107" name="Text Box 14"/>
            <p:cNvSpPr txBox="1">
              <a:spLocks noChangeArrowheads="1"/>
            </p:cNvSpPr>
            <p:nvPr/>
          </p:nvSpPr>
          <p:spPr bwMode="auto">
            <a:xfrm>
              <a:off x="495" y="1408"/>
              <a:ext cx="2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F</a:t>
              </a:r>
              <a:r>
                <a:rPr lang="en-US" altLang="en-US" sz="2000" b="1" baseline="-25000"/>
                <a:t>B</a:t>
              </a:r>
              <a:endParaRPr lang="en-US" altLang="en-US" sz="2000" b="1"/>
            </a:p>
          </p:txBody>
        </p:sp>
        <p:sp>
          <p:nvSpPr>
            <p:cNvPr id="4108" name="AutoShape 15"/>
            <p:cNvSpPr>
              <a:spLocks noChangeArrowheads="1"/>
            </p:cNvSpPr>
            <p:nvPr/>
          </p:nvSpPr>
          <p:spPr bwMode="auto">
            <a:xfrm>
              <a:off x="705" y="924"/>
              <a:ext cx="459" cy="429"/>
            </a:xfrm>
            <a:prstGeom prst="can">
              <a:avLst>
                <a:gd name="adj" fmla="val 25000"/>
              </a:avLst>
            </a:prstGeom>
            <a:solidFill>
              <a:srgbClr val="7030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9" name="Text Box 16"/>
            <p:cNvSpPr txBox="1">
              <a:spLocks noChangeArrowheads="1"/>
            </p:cNvSpPr>
            <p:nvPr/>
          </p:nvSpPr>
          <p:spPr bwMode="auto">
            <a:xfrm>
              <a:off x="831" y="85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110" name="Line 17"/>
            <p:cNvSpPr>
              <a:spLocks noChangeShapeType="1"/>
            </p:cNvSpPr>
            <p:nvPr/>
          </p:nvSpPr>
          <p:spPr bwMode="auto">
            <a:xfrm>
              <a:off x="636" y="99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Text Box 18"/>
            <p:cNvSpPr txBox="1">
              <a:spLocks noChangeArrowheads="1"/>
            </p:cNvSpPr>
            <p:nvPr/>
          </p:nvSpPr>
          <p:spPr bwMode="auto">
            <a:xfrm>
              <a:off x="458" y="102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</p:grpSp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35B01AB-37DB-4E50-A984-8720864C457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0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Will it float?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" y="1001713"/>
            <a:ext cx="8629650" cy="5383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buoyant force is always there whether the object floats or not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The object will float if the buoyant force is big enough to support the object’s weight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object will displace just enough water so that the buoyant force = its weight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If the object is completely submerged, and the weight of the displaced water is less than the weight of the object, the object will sink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i="1" smtClean="0">
                <a:solidFill>
                  <a:srgbClr val="FF0000"/>
                </a:solidFill>
              </a:rPr>
              <a:t>Objects that have a density less than water will float-</a:t>
            </a:r>
            <a:r>
              <a:rPr lang="en-US" altLang="en-US" sz="2800" i="1" smtClean="0"/>
              <a:t> when fully submerged, they weigh less than the water, so the water supports them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An object will float in a liquid that is denser than it;</a:t>
            </a:r>
            <a:br>
              <a:rPr lang="en-US" altLang="en-US" sz="2800" smtClean="0"/>
            </a:br>
            <a:r>
              <a:rPr lang="en-US" altLang="en-US" sz="2800" smtClean="0">
                <a:sym typeface="Wingdings" pitchFamily="2" charset="2"/>
              </a:rPr>
              <a:t> </a:t>
            </a:r>
            <a:r>
              <a:rPr lang="en-US" altLang="en-US" sz="2800" smtClean="0">
                <a:solidFill>
                  <a:srgbClr val="0000FF"/>
                </a:solidFill>
                <a:sym typeface="Wingdings" pitchFamily="2" charset="2"/>
              </a:rPr>
              <a:t>a steel bolt will float in mercury</a:t>
            </a:r>
            <a:endParaRPr lang="en-US" altLang="en-US" sz="28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u="sng" smtClean="0">
              <a:solidFill>
                <a:srgbClr val="0000FF"/>
              </a:solidFill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EE9EB20-8E25-444A-BE17-DCC8B9C16E6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Floating or sinking objects</a:t>
            </a:r>
          </a:p>
        </p:txBody>
      </p:sp>
      <p:sp>
        <p:nvSpPr>
          <p:cNvPr id="4099" name="Freeform 3"/>
          <p:cNvSpPr>
            <a:spLocks/>
          </p:cNvSpPr>
          <p:nvPr/>
        </p:nvSpPr>
        <p:spPr bwMode="auto">
          <a:xfrm>
            <a:off x="463550" y="2527300"/>
            <a:ext cx="2366963" cy="1770063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2682206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3713" y="3005138"/>
            <a:ext cx="2320925" cy="12636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174750" y="2085975"/>
            <a:ext cx="928688" cy="928688"/>
          </a:xfrm>
          <a:prstGeom prst="can">
            <a:avLst>
              <a:gd name="adj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3344863" y="2574925"/>
            <a:ext cx="2366962" cy="1770063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2682206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375025" y="3052763"/>
            <a:ext cx="2320925" cy="12636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3984625" y="2071688"/>
            <a:ext cx="928688" cy="928687"/>
          </a:xfrm>
          <a:prstGeom prst="can">
            <a:avLst>
              <a:gd name="adj" fmla="val 25000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31825" y="1401763"/>
            <a:ext cx="1914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lighter object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538538" y="14097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heavier object</a:t>
            </a:r>
          </a:p>
        </p:txBody>
      </p:sp>
      <p:sp>
        <p:nvSpPr>
          <p:cNvPr id="4107" name="Freeform 11"/>
          <p:cNvSpPr>
            <a:spLocks/>
          </p:cNvSpPr>
          <p:nvPr/>
        </p:nvSpPr>
        <p:spPr bwMode="auto">
          <a:xfrm>
            <a:off x="6080125" y="2554288"/>
            <a:ext cx="2366963" cy="1770062"/>
          </a:xfrm>
          <a:custGeom>
            <a:avLst/>
            <a:gdLst>
              <a:gd name="T0" fmla="*/ 0 w 1491"/>
              <a:gd name="T1" fmla="*/ 0 h 1115"/>
              <a:gd name="T2" fmla="*/ 0 w 1491"/>
              <a:gd name="T3" fmla="*/ 2147483647 h 1115"/>
              <a:gd name="T4" fmla="*/ 2147483647 w 1491"/>
              <a:gd name="T5" fmla="*/ 2147483647 h 1115"/>
              <a:gd name="T6" fmla="*/ 2147483647 w 1491"/>
              <a:gd name="T7" fmla="*/ 22680606 h 11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1" h="1115">
                <a:moveTo>
                  <a:pt x="0" y="0"/>
                </a:moveTo>
                <a:lnTo>
                  <a:pt x="0" y="1115"/>
                </a:lnTo>
                <a:lnTo>
                  <a:pt x="1491" y="1115"/>
                </a:lnTo>
                <a:lnTo>
                  <a:pt x="1491" y="9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110288" y="3032125"/>
            <a:ext cx="2320925" cy="126365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6707188" y="2078038"/>
            <a:ext cx="928687" cy="928687"/>
          </a:xfrm>
          <a:prstGeom prst="can">
            <a:avLst>
              <a:gd name="adj" fmla="val 25000"/>
            </a:avLst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6529388" y="1433513"/>
            <a:ext cx="1506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too heavy</a:t>
            </a:r>
          </a:p>
        </p:txBody>
      </p:sp>
      <p:sp>
        <p:nvSpPr>
          <p:cNvPr id="4113" name="AutoShape 17"/>
          <p:cNvSpPr>
            <a:spLocks/>
          </p:cNvSpPr>
          <p:nvPr/>
        </p:nvSpPr>
        <p:spPr bwMode="auto">
          <a:xfrm>
            <a:off x="1800225" y="5305425"/>
            <a:ext cx="3467100" cy="1190625"/>
          </a:xfrm>
          <a:prstGeom prst="borderCallout1">
            <a:avLst>
              <a:gd name="adj1" fmla="val 9602"/>
              <a:gd name="adj2" fmla="val 102199"/>
              <a:gd name="adj3" fmla="val -103199"/>
              <a:gd name="adj4" fmla="val 140704"/>
            </a:avLst>
          </a:prstGeom>
          <a:solidFill>
            <a:srgbClr val="DDDDDD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weight of displaced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water is less than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weight of the object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61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73C3E36-6FC5-4B1E-A292-1B69593257A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27226E-6 L -0.0007 0.073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6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15313E-7 L 1.66667E-6 0.0939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0.00121 0.19445 " pathEditMode="relative" rAng="0" ptsTypes="AA">
                                      <p:cBhvr>
                                        <p:cTn id="68" dur="3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1" grpId="1" animBg="1"/>
      <p:bldP spid="4102" grpId="0" animBg="1"/>
      <p:bldP spid="4103" grpId="0" animBg="1"/>
      <p:bldP spid="4104" grpId="0" animBg="1"/>
      <p:bldP spid="4104" grpId="1" animBg="1"/>
      <p:bldP spid="4105" grpId="0"/>
      <p:bldP spid="4106" grpId="0"/>
      <p:bldP spid="4107" grpId="0" animBg="1"/>
      <p:bldP spid="4108" grpId="0" animBg="1"/>
      <p:bldP spid="4109" grpId="0" animBg="1"/>
      <p:bldP spid="4109" grpId="1" animBg="1"/>
      <p:bldP spid="4110" grpId="0"/>
      <p:bldP spid="41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44875"/>
            <a:ext cx="9144000" cy="2714625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BB0914-E92F-4B06-901D-A36B7EBCDB1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609600" y="303213"/>
            <a:ext cx="8229600" cy="95408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u="sng" kern="0" dirty="0" smtClean="0"/>
              <a:t>Oil Tankers</a:t>
            </a:r>
          </a:p>
        </p:txBody>
      </p:sp>
      <p:pic>
        <p:nvPicPr>
          <p:cNvPr id="4" name="Picture 5" descr="MCj03266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141538"/>
            <a:ext cx="3497263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MCj032666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2363788"/>
            <a:ext cx="3424237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10"/>
          <p:cNvSpPr>
            <a:spLocks/>
          </p:cNvSpPr>
          <p:nvPr/>
        </p:nvSpPr>
        <p:spPr bwMode="auto">
          <a:xfrm>
            <a:off x="879475" y="3330575"/>
            <a:ext cx="3114675" cy="255588"/>
          </a:xfrm>
          <a:custGeom>
            <a:avLst/>
            <a:gdLst>
              <a:gd name="T0" fmla="*/ 0 w 10031"/>
              <a:gd name="T1" fmla="*/ 9523 h 10387"/>
              <a:gd name="T2" fmla="*/ 3114776 w 10031"/>
              <a:gd name="T3" fmla="*/ 0 h 10387"/>
              <a:gd name="T4" fmla="*/ 2887790 w 10031"/>
              <a:gd name="T5" fmla="*/ 255586 h 10387"/>
              <a:gd name="T6" fmla="*/ 87255 w 10031"/>
              <a:gd name="T7" fmla="*/ 255586 h 10387"/>
              <a:gd name="T8" fmla="*/ 0 w 10031"/>
              <a:gd name="T9" fmla="*/ 9523 h 103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31" h="10387">
                <a:moveTo>
                  <a:pt x="0" y="387"/>
                </a:moveTo>
                <a:lnTo>
                  <a:pt x="10031" y="0"/>
                </a:lnTo>
                <a:cubicBezTo>
                  <a:pt x="9787" y="3462"/>
                  <a:pt x="9544" y="6925"/>
                  <a:pt x="9300" y="10387"/>
                </a:cubicBezTo>
                <a:lnTo>
                  <a:pt x="281" y="10387"/>
                </a:lnTo>
                <a:cubicBezTo>
                  <a:pt x="187" y="7054"/>
                  <a:pt x="94" y="3720"/>
                  <a:pt x="0" y="387"/>
                </a:cubicBezTo>
                <a:close/>
              </a:path>
            </a:pathLst>
          </a:cu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1"/>
          <p:cNvSpPr>
            <a:spLocks/>
          </p:cNvSpPr>
          <p:nvPr/>
        </p:nvSpPr>
        <p:spPr bwMode="auto">
          <a:xfrm>
            <a:off x="5094288" y="3482975"/>
            <a:ext cx="3105150" cy="303213"/>
          </a:xfrm>
          <a:custGeom>
            <a:avLst/>
            <a:gdLst>
              <a:gd name="T0" fmla="*/ 0 w 10000"/>
              <a:gd name="T1" fmla="*/ 57160 h 12323"/>
              <a:gd name="T2" fmla="*/ 3105150 w 10000"/>
              <a:gd name="T3" fmla="*/ 0 h 12323"/>
              <a:gd name="T4" fmla="*/ 2887790 w 10000"/>
              <a:gd name="T5" fmla="*/ 303223 h 12323"/>
              <a:gd name="T6" fmla="*/ 87255 w 10000"/>
              <a:gd name="T7" fmla="*/ 303223 h 12323"/>
              <a:gd name="T8" fmla="*/ 0 w 10000"/>
              <a:gd name="T9" fmla="*/ 57160 h 12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0" h="12323">
                <a:moveTo>
                  <a:pt x="0" y="2323"/>
                </a:moveTo>
                <a:lnTo>
                  <a:pt x="10000" y="0"/>
                </a:lnTo>
                <a:cubicBezTo>
                  <a:pt x="9767" y="4108"/>
                  <a:pt x="9533" y="8215"/>
                  <a:pt x="9300" y="12323"/>
                </a:cubicBezTo>
                <a:lnTo>
                  <a:pt x="281" y="12323"/>
                </a:lnTo>
                <a:cubicBezTo>
                  <a:pt x="187" y="8990"/>
                  <a:pt x="94" y="5656"/>
                  <a:pt x="0" y="2323"/>
                </a:cubicBezTo>
                <a:close/>
              </a:path>
            </a:pathLst>
          </a:custGeom>
          <a:solidFill>
            <a:srgbClr val="6666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628775" y="4052888"/>
            <a:ext cx="1174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empty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tanker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397625" y="4059238"/>
            <a:ext cx="1174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full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tanker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5495EA-E9CB-4640-9D5E-BBD3EA6154F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09600" y="285750"/>
            <a:ext cx="8229600" cy="71913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4000" u="sng" kern="0" smtClean="0"/>
              <a:t>example problem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38150" y="1109663"/>
            <a:ext cx="8610600" cy="432911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800" kern="0" dirty="0" smtClean="0"/>
              <a:t>An object having a volume of 6 liters and weighing W = 30 N is placed in a tank of water.  </a:t>
            </a:r>
            <a:r>
              <a:rPr lang="en-US" altLang="en-US" sz="2800" i="1" kern="0" dirty="0" smtClean="0">
                <a:solidFill>
                  <a:srgbClr val="FF0000"/>
                </a:solidFill>
              </a:rPr>
              <a:t>What will happen?</a:t>
            </a:r>
            <a:r>
              <a:rPr lang="en-US" altLang="en-US" sz="2800" i="1" kern="0" dirty="0" smtClean="0"/>
              <a:t> Will it sink? Will it float? </a:t>
            </a:r>
            <a:r>
              <a:rPr lang="en-US" altLang="en-US" sz="2800" i="1" kern="0" dirty="0" smtClean="0">
                <a:solidFill>
                  <a:srgbClr val="0000FF"/>
                </a:solidFill>
              </a:rPr>
              <a:t>What fraction of its volume will be submerged if it floats?</a:t>
            </a:r>
          </a:p>
          <a:p>
            <a:pPr>
              <a:defRPr/>
            </a:pPr>
            <a:r>
              <a:rPr lang="en-US" altLang="en-US" sz="2800" kern="0" dirty="0" smtClean="0"/>
              <a:t>If the object were completely submerged, the buoyant force would be</a:t>
            </a:r>
            <a:br>
              <a:rPr lang="en-US" altLang="en-US" sz="2800" kern="0" dirty="0" smtClean="0"/>
            </a:br>
            <a:r>
              <a:rPr lang="en-US" altLang="en-US" sz="2800" kern="0" dirty="0" smtClean="0"/>
              <a:t>        </a:t>
            </a:r>
            <a:r>
              <a:rPr lang="en-US" altLang="en-US" sz="3600" kern="0" dirty="0" smtClean="0">
                <a:solidFill>
                  <a:srgbClr val="0000FF"/>
                </a:solidFill>
              </a:rPr>
              <a:t>F</a:t>
            </a:r>
            <a:r>
              <a:rPr lang="en-US" altLang="en-US" sz="3600" kern="0" baseline="-25000" dirty="0" smtClean="0">
                <a:solidFill>
                  <a:srgbClr val="0000FF"/>
                </a:solidFill>
              </a:rPr>
              <a:t>B, max</a:t>
            </a:r>
            <a:r>
              <a:rPr lang="en-US" altLang="en-US" sz="2800" kern="0" dirty="0" smtClean="0">
                <a:solidFill>
                  <a:srgbClr val="0000FF"/>
                </a:solidFill>
              </a:rPr>
              <a:t> = 10 N/liter x 6 liters = 60 N</a:t>
            </a:r>
          </a:p>
          <a:p>
            <a:pPr>
              <a:defRPr/>
            </a:pPr>
            <a:r>
              <a:rPr lang="en-US" altLang="en-US" sz="2800" kern="0" dirty="0" smtClean="0">
                <a:solidFill>
                  <a:srgbClr val="FF0000"/>
                </a:solidFill>
              </a:rPr>
              <a:t>thus, the object will float with </a:t>
            </a:r>
            <a:r>
              <a:rPr lang="en-US" altLang="en-US" sz="2800" i="1" kern="0" dirty="0" smtClean="0">
                <a:solidFill>
                  <a:srgbClr val="0000FF"/>
                </a:solidFill>
              </a:rPr>
              <a:t>half</a:t>
            </a:r>
            <a:r>
              <a:rPr lang="en-US" altLang="en-US" sz="2800" kern="0" dirty="0" smtClean="0">
                <a:solidFill>
                  <a:srgbClr val="0000FF"/>
                </a:solidFill>
              </a:rPr>
              <a:t> of its volume</a:t>
            </a:r>
            <a:r>
              <a:rPr lang="en-US" altLang="en-US" sz="2800" kern="0" dirty="0" smtClean="0">
                <a:solidFill>
                  <a:srgbClr val="FF0000"/>
                </a:solidFill>
              </a:rPr>
              <a:t> </a:t>
            </a:r>
            <a:r>
              <a:rPr lang="en-US" altLang="en-US" sz="2800" kern="0" dirty="0" smtClean="0">
                <a:solidFill>
                  <a:srgbClr val="0000FF"/>
                </a:solidFill>
              </a:rPr>
              <a:t>submerged</a:t>
            </a:r>
            <a:r>
              <a:rPr lang="en-US" altLang="en-US" sz="2800" kern="0" dirty="0" smtClean="0">
                <a:solidFill>
                  <a:srgbClr val="FF0000"/>
                </a:solidFill>
              </a:rPr>
              <a:t>, so that F</a:t>
            </a:r>
            <a:r>
              <a:rPr lang="en-US" altLang="en-US" sz="2800" kern="0" baseline="-25000" dirty="0" smtClean="0">
                <a:solidFill>
                  <a:srgbClr val="FF0000"/>
                </a:solidFill>
              </a:rPr>
              <a:t>B</a:t>
            </a:r>
            <a:r>
              <a:rPr lang="en-US" altLang="en-US" sz="2800" kern="0" dirty="0" smtClean="0">
                <a:solidFill>
                  <a:srgbClr val="FF0000"/>
                </a:solidFill>
              </a:rPr>
              <a:t> = W = 30 N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121025" y="5721350"/>
            <a:ext cx="1874838" cy="1016000"/>
            <a:chOff x="1870" y="3508"/>
            <a:chExt cx="1181" cy="640"/>
          </a:xfrm>
        </p:grpSpPr>
        <p:grpSp>
          <p:nvGrpSpPr>
            <p:cNvPr id="8199" name="Group 5"/>
            <p:cNvGrpSpPr>
              <a:grpSpLocks/>
            </p:cNvGrpSpPr>
            <p:nvPr/>
          </p:nvGrpSpPr>
          <p:grpSpPr bwMode="auto">
            <a:xfrm>
              <a:off x="1870" y="3508"/>
              <a:ext cx="1181" cy="640"/>
              <a:chOff x="489" y="3473"/>
              <a:chExt cx="1181" cy="640"/>
            </a:xfrm>
          </p:grpSpPr>
          <p:sp>
            <p:nvSpPr>
              <p:cNvPr id="8204" name="Freeform 6"/>
              <p:cNvSpPr>
                <a:spLocks/>
              </p:cNvSpPr>
              <p:nvPr/>
            </p:nvSpPr>
            <p:spPr bwMode="auto">
              <a:xfrm>
                <a:off x="489" y="3578"/>
                <a:ext cx="1181" cy="535"/>
              </a:xfrm>
              <a:custGeom>
                <a:avLst/>
                <a:gdLst>
                  <a:gd name="T0" fmla="*/ 0 w 1181"/>
                  <a:gd name="T1" fmla="*/ 6 h 535"/>
                  <a:gd name="T2" fmla="*/ 0 w 1181"/>
                  <a:gd name="T3" fmla="*/ 535 h 535"/>
                  <a:gd name="T4" fmla="*/ 1181 w 1181"/>
                  <a:gd name="T5" fmla="*/ 535 h 535"/>
                  <a:gd name="T6" fmla="*/ 1181 w 1181"/>
                  <a:gd name="T7" fmla="*/ 0 h 5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81" h="535">
                    <a:moveTo>
                      <a:pt x="0" y="6"/>
                    </a:moveTo>
                    <a:lnTo>
                      <a:pt x="0" y="535"/>
                    </a:lnTo>
                    <a:lnTo>
                      <a:pt x="1181" y="535"/>
                    </a:lnTo>
                    <a:lnTo>
                      <a:pt x="1181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Rectangle 7"/>
              <p:cNvSpPr>
                <a:spLocks noChangeArrowheads="1"/>
              </p:cNvSpPr>
              <p:nvPr/>
            </p:nvSpPr>
            <p:spPr bwMode="auto">
              <a:xfrm>
                <a:off x="506" y="3636"/>
                <a:ext cx="1152" cy="46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66CC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06" name="Rectangle 8"/>
              <p:cNvSpPr>
                <a:spLocks noChangeArrowheads="1"/>
              </p:cNvSpPr>
              <p:nvPr/>
            </p:nvSpPr>
            <p:spPr bwMode="auto">
              <a:xfrm>
                <a:off x="861" y="3473"/>
                <a:ext cx="390" cy="32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8200" name="Line 9"/>
            <p:cNvSpPr>
              <a:spLocks noChangeShapeType="1"/>
            </p:cNvSpPr>
            <p:nvPr/>
          </p:nvSpPr>
          <p:spPr bwMode="auto">
            <a:xfrm>
              <a:off x="2351" y="3729"/>
              <a:ext cx="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Line 10"/>
            <p:cNvSpPr>
              <a:spLocks noChangeShapeType="1"/>
            </p:cNvSpPr>
            <p:nvPr/>
          </p:nvSpPr>
          <p:spPr bwMode="auto">
            <a:xfrm flipV="1">
              <a:off x="2526" y="3718"/>
              <a:ext cx="0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2147" y="3863"/>
              <a:ext cx="1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</a:t>
              </a:r>
            </a:p>
          </p:txBody>
        </p:sp>
        <p:sp>
          <p:nvSpPr>
            <p:cNvPr id="8203" name="Text Box 12"/>
            <p:cNvSpPr txBox="1">
              <a:spLocks noChangeArrowheads="1"/>
            </p:cNvSpPr>
            <p:nvPr/>
          </p:nvSpPr>
          <p:spPr bwMode="auto">
            <a:xfrm>
              <a:off x="2580" y="3877"/>
              <a:ext cx="22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</a:t>
              </a:r>
              <a:r>
                <a:rPr lang="en-US" altLang="en-US" sz="1800" baseline="-25000"/>
                <a:t>B</a:t>
              </a:r>
              <a:endParaRPr lang="en-US" altLang="en-US" sz="1800"/>
            </a:p>
          </p:txBody>
        </p:sp>
      </p:grpSp>
      <p:sp>
        <p:nvSpPr>
          <p:cNvPr id="8198" name="Slide Number Placeholder 1"/>
          <p:cNvSpPr txBox="1">
            <a:spLocks/>
          </p:cNvSpPr>
          <p:nvPr/>
        </p:nvSpPr>
        <p:spPr bwMode="auto">
          <a:xfrm>
            <a:off x="6705600" y="63976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1964748-475A-4F71-A547-01F12A9C64D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Water_density_vs_Ten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069975"/>
            <a:ext cx="5375275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1562100" y="3842544"/>
            <a:ext cx="2343150" cy="752475"/>
          </a:xfrm>
          <a:prstGeom prst="wedgeRectCallout">
            <a:avLst>
              <a:gd name="adj1" fmla="val -10977"/>
              <a:gd name="adj2" fmla="val -262870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Maximum density at T = 4 C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25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Water is weird stuff!</a:t>
            </a: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2162175" y="2014538"/>
            <a:ext cx="704850" cy="466725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67DA546-1D9E-4862-A58D-C920D7577D4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3" name="TextBox 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34188" y="3014663"/>
            <a:ext cx="1100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hlinkClick r:id="rId4"/>
              </a:rPr>
              <a:t>VIDEO</a:t>
            </a:r>
            <a:endParaRPr lang="en-US" altLang="en-US" sz="180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49963" y="1647825"/>
            <a:ext cx="26685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pressure of</a:t>
            </a:r>
            <a:br>
              <a:rPr lang="en-US" altLang="en-US" sz="2400"/>
            </a:br>
            <a:r>
              <a:rPr lang="en-US" altLang="en-US" sz="2400"/>
              <a:t>expanding ice can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break steel pipes.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 animBg="1"/>
      <p:bldP spid="79879" grpId="0" animBg="1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274638"/>
            <a:ext cx="5089525" cy="1143000"/>
          </a:xfrm>
        </p:spPr>
        <p:txBody>
          <a:bodyPr/>
          <a:lstStyle/>
          <a:p>
            <a:pPr algn="l" eaLnBrk="1" hangingPunct="1"/>
            <a:r>
              <a:rPr lang="en-US" altLang="en-US" u="sng" dirty="0" smtClean="0"/>
              <a:t>Why does ice float?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1775" y="2268538"/>
            <a:ext cx="8420100" cy="4171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Water, the most plentiful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    substance on earth is also</a:t>
            </a:r>
            <a:br>
              <a:rPr lang="en-US" altLang="en-US" sz="2800" smtClean="0"/>
            </a:br>
            <a:r>
              <a:rPr lang="en-US" altLang="en-US" sz="2800" smtClean="0"/>
              <a:t> one of the most unusual in</a:t>
            </a:r>
            <a:br>
              <a:rPr lang="en-US" altLang="en-US" sz="2800" smtClean="0"/>
            </a:br>
            <a:r>
              <a:rPr lang="en-US" altLang="en-US" sz="2800" smtClean="0"/>
              <a:t> its behavior in that it</a:t>
            </a:r>
            <a:br>
              <a:rPr lang="en-US" altLang="en-US" sz="2800" smtClean="0"/>
            </a:br>
            <a:r>
              <a:rPr lang="en-US" altLang="en-US" sz="2800" smtClean="0"/>
              <a:t> </a:t>
            </a:r>
            <a:r>
              <a:rPr lang="en-US" altLang="en-US" sz="2800" i="1" smtClean="0">
                <a:solidFill>
                  <a:srgbClr val="0000FF"/>
                </a:solidFill>
              </a:rPr>
              <a:t>expands when it freezes</a:t>
            </a:r>
            <a:r>
              <a:rPr lang="en-US" altLang="en-US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Since it expands, the density of ice is slightly less than the density of water (958 kg/ m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>
                <a:solidFill>
                  <a:srgbClr val="FF0000"/>
                </a:solidFill>
              </a:rPr>
              <a:t> as compared to 1000 kg/ m</a:t>
            </a:r>
            <a:r>
              <a:rPr lang="en-US" altLang="en-US" sz="2800" baseline="30000" smtClean="0">
                <a:solidFill>
                  <a:srgbClr val="FF0000"/>
                </a:solidFill>
              </a:rPr>
              <a:t>3</a:t>
            </a:r>
            <a:r>
              <a:rPr lang="en-US" altLang="en-US" sz="2800" smtClean="0">
                <a:solidFill>
                  <a:srgbClr val="FF0000"/>
                </a:solidFill>
              </a:rPr>
              <a:t> for water).</a:t>
            </a:r>
            <a:r>
              <a:rPr lang="en-US" altLang="en-US" sz="2800" smtClean="0"/>
              <a:t> </a:t>
            </a:r>
            <a:r>
              <a:rPr lang="en-US" altLang="en-US" sz="2800" smtClean="0">
                <a:solidFill>
                  <a:srgbClr val="0000FF"/>
                </a:solidFill>
              </a:rPr>
              <a:t>So the part of the iceberg above the surface contains less than 10 % of the total volume. </a:t>
            </a:r>
          </a:p>
        </p:txBody>
      </p:sp>
      <p:pic>
        <p:nvPicPr>
          <p:cNvPr id="10244" name="Picture 8" descr="ICEBE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63" y="180975"/>
            <a:ext cx="3086100" cy="370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567363" y="1238250"/>
            <a:ext cx="3086100" cy="26527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337B92F-A10B-4750-B4FA-810DDEA781C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927</Words>
  <Application>Microsoft Office PowerPoint</Application>
  <PresentationFormat>On-screen Show (4:3)</PresentationFormat>
  <Paragraphs>163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L-14  Fluids - 3</vt:lpstr>
      <vt:lpstr>Example: What does 1 liter (about a quart) of water weigh?</vt:lpstr>
      <vt:lpstr>Archimedes principle</vt:lpstr>
      <vt:lpstr>Will it float?</vt:lpstr>
      <vt:lpstr>Floating or sinking objects</vt:lpstr>
      <vt:lpstr>PowerPoint Presentation</vt:lpstr>
      <vt:lpstr>PowerPoint Presentation</vt:lpstr>
      <vt:lpstr>Water is weird stuff!</vt:lpstr>
      <vt:lpstr>Why does ice float?</vt:lpstr>
      <vt:lpstr>Fluid Flow  fluid dynamics</vt:lpstr>
      <vt:lpstr>How do we measure fluid flow?</vt:lpstr>
      <vt:lpstr>Volume flow rate  QV</vt:lpstr>
      <vt:lpstr>Mass flow rate  Qm</vt:lpstr>
      <vt:lpstr>What makes water flow?</vt:lpstr>
      <vt:lpstr>Pressure differences</vt:lpstr>
      <vt:lpstr>Water does not disappear!</vt:lpstr>
      <vt:lpstr>Principle of the continuity of flow</vt:lpstr>
      <vt:lpstr>Other examples - the nozzle effect</vt:lpstr>
      <vt:lpstr>An amazing thing about  moving fluids</vt:lpstr>
      <vt:lpstr>You can demonstrate Bernoulli’s principle with a sheet of paper!</vt:lpstr>
      <vt:lpstr>The Venturi Meter</vt:lpstr>
      <vt:lpstr>PowerPoint Presentation</vt:lpstr>
      <vt:lpstr>Atomizers (perfume spritzers)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Bob Merlino</cp:lastModifiedBy>
  <cp:revision>174</cp:revision>
  <cp:lastPrinted>2013-10-01T14:26:41Z</cp:lastPrinted>
  <dcterms:created xsi:type="dcterms:W3CDTF">2004-09-22T17:11:15Z</dcterms:created>
  <dcterms:modified xsi:type="dcterms:W3CDTF">2014-02-26T15:14:49Z</dcterms:modified>
</cp:coreProperties>
</file>