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295" r:id="rId4"/>
    <p:sldId id="277" r:id="rId5"/>
    <p:sldId id="292" r:id="rId6"/>
    <p:sldId id="296" r:id="rId7"/>
    <p:sldId id="262" r:id="rId8"/>
    <p:sldId id="261" r:id="rId9"/>
    <p:sldId id="260" r:id="rId10"/>
    <p:sldId id="259" r:id="rId11"/>
    <p:sldId id="275" r:id="rId12"/>
    <p:sldId id="264" r:id="rId13"/>
    <p:sldId id="299" r:id="rId14"/>
    <p:sldId id="280" r:id="rId15"/>
    <p:sldId id="281" r:id="rId16"/>
    <p:sldId id="282" r:id="rId17"/>
    <p:sldId id="283" r:id="rId18"/>
    <p:sldId id="297" r:id="rId19"/>
    <p:sldId id="285" r:id="rId20"/>
    <p:sldId id="286" r:id="rId21"/>
    <p:sldId id="293" r:id="rId22"/>
    <p:sldId id="288" r:id="rId23"/>
    <p:sldId id="290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66FF"/>
    <a:srgbClr val="FF0000"/>
    <a:srgbClr val="66FF99"/>
    <a:srgbClr val="FFCC99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3" autoAdjust="0"/>
  </p:normalViewPr>
  <p:slideViewPr>
    <p:cSldViewPr snapToGrid="0" showGuides="1">
      <p:cViewPr varScale="1">
        <p:scale>
          <a:sx n="108" d="100"/>
          <a:sy n="108" d="100"/>
        </p:scale>
        <p:origin x="10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56BD0DD-73D6-43CD-8356-B92BCAEFF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88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B59804-59D1-4D6C-9B29-B95C29F78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039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355057-4ED7-4292-8DF5-A2F497A7240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157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9CD063-6FC2-4BD7-9711-CC3471E1D79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4731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4748B6-AADE-4073-8862-2BB4999D75FC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564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1FDDA-E707-404E-8E36-CDCE68C43321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262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40A727-498D-48D2-92FC-649081361CE1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0642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99C567-BD85-4F26-9ECE-6A7F2143EED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4527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51B44A-20E8-4C83-85E9-D2E9622FE6A6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0670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C1C31A-8453-48FA-BB43-34043112EAE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7784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B6B820-A18E-4091-A2D8-631CCA46FFD1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0389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337DE-5FED-4824-A282-7E6634C71FE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9514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6D11-35E2-4164-8A2D-C426F29F89E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979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9A007B-2E6F-4FD8-AC81-5058F6AD5CD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4378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199E19-4988-408E-8DC4-CE91F6A23CA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7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FDE01B-7BB5-41F9-BB44-AB45982F84E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018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C1342B-81A6-4D3D-BF08-D07C44982696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1630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2DE274-451F-4A1C-88C6-9DBF614F786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909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189065-1A96-46FA-A7A8-8DC99359DF4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351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DA488A-CC33-4AD2-ABA5-09104D8E7E23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980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4E761B-E412-4573-91B1-5F1700D3737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79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AFAB1B-4072-473B-9D65-632D3B328BE3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003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3FAF18-4E7A-4081-A2C0-231B2DF9408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43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4E3EE0-88F8-461E-B3C6-89D0172BC11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081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C720E-FAB5-41AC-908F-E1FEE91D29F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405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32C7-84B7-412A-9CDD-32C1FCABD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7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8343-9CE6-4D62-B17C-5503D13B8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98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575B-3264-4252-B469-1D5D64D1E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36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9322-94B0-4EDC-9D30-3EE2AB90C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323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13F0-D2B4-49E2-92BA-78C44036A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252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506C-7989-4A32-8E0A-BC2B88A21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19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505E-B2E0-47DF-A532-F619C2F45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B5D1-FDA0-45F9-BFE3-422AF9F4C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81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8914-6DC5-41DC-A320-8CFBA630C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5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4059-9B87-4E66-97C5-9D16B5DC6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3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E81CE-EA84-40A4-A0C4-79A638417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77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A80F-7746-4D27-A33D-71C304366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4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80CC-34A4-4C1E-BDE8-426E7F349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30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D806-6DE6-4A27-8347-CD6732A6E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17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F4E4B6-9A17-4097-B1E2-6E3EAB51C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34" y="103188"/>
            <a:ext cx="7772400" cy="773112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L 15 </a:t>
            </a:r>
            <a:r>
              <a:rPr lang="en-US" altLang="en-US" u="sng" dirty="0" smtClean="0"/>
              <a:t>Fluids </a:t>
            </a:r>
            <a:r>
              <a:rPr lang="en-US" altLang="en-US" u="sng" dirty="0" smtClean="0"/>
              <a:t>- 4</a:t>
            </a:r>
            <a:endParaRPr lang="en-US" altLang="en-US" u="sng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6325" y="922338"/>
            <a:ext cx="7943850" cy="3554412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altLang="en-US" sz="3600" dirty="0" smtClean="0"/>
              <a:t> Fluid flow and Bernoulli’s principle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 dirty="0" smtClean="0"/>
              <a:t> Airplanes and curveballs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 dirty="0" smtClean="0"/>
              <a:t> Properties of “real fluids”</a:t>
            </a:r>
          </a:p>
          <a:p>
            <a:pPr lvl="2" algn="l" eaLnBrk="1" hangingPunct="1">
              <a:buFontTx/>
              <a:buChar char="•"/>
            </a:pPr>
            <a:r>
              <a:rPr lang="en-US" altLang="en-US" sz="3200" dirty="0" smtClean="0"/>
              <a:t> viscosity</a:t>
            </a:r>
          </a:p>
          <a:p>
            <a:pPr lvl="2" algn="l" eaLnBrk="1" hangingPunct="1">
              <a:buFontTx/>
              <a:buChar char="•"/>
            </a:pPr>
            <a:r>
              <a:rPr lang="en-US" altLang="en-US" sz="3200" dirty="0" smtClean="0"/>
              <a:t> surface tension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26FE54-03DA-45C4-A9F7-86971745FE01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pic>
        <p:nvPicPr>
          <p:cNvPr id="2053" name="Picture 5" descr="C:\Documents and Settings\Bob\Local Settings\Temporary Internet Files\Content.IE5\ZHE3CHV7\MC900441819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643313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Bob\Local Settings\Temporary Internet Files\Content.IE5\JQPK55YX\MC9004418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34480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Bob\Local Settings\Temporary Internet Files\Content.IE5\LIB9U2G5\MP900430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3" t="21674" r="24951" b="23119"/>
          <a:stretch>
            <a:fillRect/>
          </a:stretch>
        </p:blipFill>
        <p:spPr bwMode="auto">
          <a:xfrm>
            <a:off x="6210300" y="4476750"/>
            <a:ext cx="5048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096000" y="4346575"/>
            <a:ext cx="733425" cy="6953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2538722" y="5765155"/>
            <a:ext cx="398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Sandy Koufax - LA Dodgers</a:t>
            </a:r>
            <a:endParaRPr lang="en-US" sz="24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2547" y="5727481"/>
            <a:ext cx="4898905" cy="830997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Trivia question: Who </a:t>
            </a:r>
            <a:r>
              <a:rPr lang="en-US" altLang="en-US" sz="2400" dirty="0">
                <a:solidFill>
                  <a:schemeClr val="bg1"/>
                </a:solidFill>
              </a:rPr>
              <a:t>is </a:t>
            </a:r>
            <a:r>
              <a:rPr lang="en-US" altLang="en-US" sz="2400" dirty="0" smtClean="0">
                <a:solidFill>
                  <a:schemeClr val="bg1"/>
                </a:solidFill>
              </a:rPr>
              <a:t>considered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the best curve </a:t>
            </a:r>
            <a:r>
              <a:rPr lang="en-US" altLang="en-US" sz="2400" dirty="0">
                <a:solidFill>
                  <a:schemeClr val="bg1"/>
                </a:solidFill>
              </a:rPr>
              <a:t>ball pitcher ever?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-0.00573 0.00787 -0.00643 0.0169 -0.01025 0.02639 C -0.0132 0.03356 -0.01841 0.03889 -0.0217 0.04583 C -0.02535 0.0537 -0.02535 0.06157 -0.03021 0.06806 C -0.03195 0.07824 -0.0382 0.10301 -0.04254 0.11111 C -0.04948 0.12384 -0.05938 0.13518 -0.06875 0.14444 C -0.07865 0.15463 -0.09254 0.15787 -0.10295 0.16667 C -0.11424 0.17616 -0.12379 0.18657 -0.13733 0.18889 C -0.1507 0.19606 -0.16354 0.19699 -0.17795 0.2 C -0.19775 0.2088 -0.18195 0.20278 -0.22691 0.20139 C -0.23177 0.20093 -0.23663 0.20046 -0.2415 0.2 C -0.25434 0.19907 -0.28004 0.19722 -0.28004 0.19745 C -0.29879 0.19398 -0.27587 0.19722 -0.30608 0.19722 C -0.31893 0.19722 -0.33195 0.19514 -0.34462 0.19306 C -0.34566 0.19213 -0.34653 0.19097 -0.34775 0.19028 C -0.34913 0.18958 -0.3507 0.18981 -0.35191 0.18889 C -0.35313 0.18796 -0.35382 0.18518 -0.35504 0.18472 C -0.36424 0.18148 -0.38316 0.17778 -0.38316 0.17801 C -0.39028 0.17315 -0.3974 0.17106 -0.40504 0.16806 C -0.41094 0.16319 -0.41997 0.15718 -0.42587 0.15139 C -0.43143 0.14583 -0.4375 0.14074 -0.44462 0.13889 C -0.45608 0.12755 -0.44983 0.13264 -0.46337 0.12361 C -0.46858 0.12014 -0.47101 0.11273 -0.47587 0.10833 C -0.48351 0.10139 -0.49132 0.09375 -0.49879 0.08611 C -0.50538 0.0794 -0.5099 0.06944 -0.5165 0.0625 C -0.51927 0.05139 -0.51511 0.06528 -0.52066 0.05556 C -0.52535 0.04745 -0.52865 0.0338 -0.53525 0.02778 C -0.53594 0.02593 -0.53629 0.02384 -0.53733 0.02222 C -0.5408 0.01667 -0.54045 0.02176 -0.54045 0.01806 " pathEditMode="relative" rAng="0" ptsTypes="ffffffffffffffffffffffffffffA">
                                      <p:cBhvr>
                                        <p:cTn id="3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9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2" grpId="0" uiExpand="1" animBg="1"/>
      <p:bldP spid="4" grpId="0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Flow over an airplane wing</a:t>
            </a:r>
          </a:p>
        </p:txBody>
      </p:sp>
      <p:pic>
        <p:nvPicPr>
          <p:cNvPr id="11267" name="Picture 3" descr="W0435_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9"/>
          <a:stretch>
            <a:fillRect/>
          </a:stretch>
        </p:blipFill>
        <p:spPr>
          <a:xfrm>
            <a:off x="909638" y="1606550"/>
            <a:ext cx="67945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72AFAB-FF85-466D-BFC6-5805ABA53029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8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Control surfaces on a plane</a:t>
            </a:r>
          </a:p>
        </p:txBody>
      </p:sp>
      <p:pic>
        <p:nvPicPr>
          <p:cNvPr id="12291" name="Picture 5" descr="0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8" y="1881188"/>
            <a:ext cx="3916362" cy="405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78338" y="1838325"/>
            <a:ext cx="4038600" cy="3714750"/>
          </a:xfrm>
        </p:spPr>
        <p:txBody>
          <a:bodyPr/>
          <a:lstStyle/>
          <a:p>
            <a:pPr eaLnBrk="1" hangingPunct="1"/>
            <a:r>
              <a:rPr lang="en-US" altLang="en-US" smtClean="0"/>
              <a:t>By extending the </a:t>
            </a:r>
            <a:r>
              <a:rPr lang="en-US" altLang="en-US" smtClean="0">
                <a:solidFill>
                  <a:srgbClr val="FF0000"/>
                </a:solidFill>
              </a:rPr>
              <a:t>slats and flaps</a:t>
            </a:r>
            <a:r>
              <a:rPr lang="en-US" altLang="en-US" smtClean="0"/>
              <a:t>, the wing area can be increased to generate more lift at low </a:t>
            </a:r>
            <a:r>
              <a:rPr lang="en-US" altLang="en-US" sz="3600" smtClean="0"/>
              <a:t>speeds</a:t>
            </a:r>
            <a:r>
              <a:rPr lang="en-US" altLang="en-US" smtClean="0"/>
              <a:t> for takeoff and landing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E3B352-ADE9-4E79-9464-326743C22806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274638"/>
            <a:ext cx="8562975" cy="85725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A baseball that is not spinning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13238" y="1419225"/>
            <a:ext cx="4600575" cy="47910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ball is moving but from the ball’s perspective the air moves relative to the ball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The streamlines are bunched at the top and bottom indicating higher flow speed</a:t>
            </a:r>
          </a:p>
          <a:p>
            <a:pPr eaLnBrk="1" hangingPunct="1"/>
            <a:r>
              <a:rPr lang="en-US" altLang="en-US" sz="2800" smtClean="0"/>
              <a:t>The pressure forces are balanced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pic>
        <p:nvPicPr>
          <p:cNvPr id="13316" name="Picture 6" descr="0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903413"/>
            <a:ext cx="3644900" cy="364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AutoShape 7"/>
          <p:cNvSpPr>
            <a:spLocks noChangeArrowheads="1"/>
          </p:cNvSpPr>
          <p:nvPr/>
        </p:nvSpPr>
        <p:spPr bwMode="auto">
          <a:xfrm rot="10800000">
            <a:off x="1106488" y="3554413"/>
            <a:ext cx="625475" cy="449262"/>
          </a:xfrm>
          <a:prstGeom prst="rightArrow">
            <a:avLst>
              <a:gd name="adj1" fmla="val 50000"/>
              <a:gd name="adj2" fmla="val 34806"/>
            </a:avLst>
          </a:prstGeom>
          <a:solidFill>
            <a:srgbClr val="0000CC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209550" y="4567238"/>
            <a:ext cx="642938" cy="7000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238125" y="2386013"/>
            <a:ext cx="598488" cy="687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05CE90-9784-4769-91F8-1F9E6EFB5F24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 Spinning baseball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152525"/>
            <a:ext cx="4667250" cy="54784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clockwise rotation of the ball cause the air to flow faster over the top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The streamlines are closer together on the top </a:t>
            </a:r>
            <a:r>
              <a:rPr lang="en-US" altLang="en-US" sz="2800" smtClean="0">
                <a:solidFill>
                  <a:srgbClr val="FF0000"/>
                </a:solidFill>
                <a:sym typeface="Wingdings" pitchFamily="2" charset="2"/>
              </a:rPr>
              <a:t> high speed flow</a:t>
            </a:r>
          </a:p>
          <a:p>
            <a:pPr eaLnBrk="1" hangingPunct="1"/>
            <a:r>
              <a:rPr lang="en-US" altLang="en-US" sz="2800" smtClean="0">
                <a:sym typeface="Wingdings" pitchFamily="2" charset="2"/>
              </a:rPr>
              <a:t>The air pressure is then lower on the top than on the bottom (Bernoulli)</a:t>
            </a:r>
          </a:p>
          <a:p>
            <a:pPr eaLnBrk="1" hangingPunct="1"/>
            <a:r>
              <a:rPr lang="en-US" altLang="en-US" sz="2800" smtClean="0">
                <a:sym typeface="Wingdings" pitchFamily="2" charset="2"/>
              </a:rPr>
              <a:t>The ball experiences a sidewise force</a:t>
            </a:r>
          </a:p>
          <a:p>
            <a:pPr eaLnBrk="1" hangingPunct="1"/>
            <a:endParaRPr lang="en-US" altLang="en-US" sz="2800" smtClean="0"/>
          </a:p>
        </p:txBody>
      </p: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0" y="1165225"/>
            <a:ext cx="4267200" cy="3708400"/>
            <a:chOff x="0" y="938"/>
            <a:chExt cx="2688" cy="2336"/>
          </a:xfrm>
        </p:grpSpPr>
        <p:pic>
          <p:nvPicPr>
            <p:cNvPr id="14345" name="Picture 5" descr="05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2" t="57990" r="64302"/>
            <a:stretch>
              <a:fillRect/>
            </a:stretch>
          </p:blipFill>
          <p:spPr bwMode="auto">
            <a:xfrm>
              <a:off x="144" y="938"/>
              <a:ext cx="2544" cy="2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 rot="10800000">
              <a:off x="619" y="1969"/>
              <a:ext cx="394" cy="283"/>
            </a:xfrm>
            <a:prstGeom prst="rightArrow">
              <a:avLst>
                <a:gd name="adj1" fmla="val 50000"/>
                <a:gd name="adj2" fmla="val 34806"/>
              </a:avLst>
            </a:prstGeom>
            <a:solidFill>
              <a:srgbClr val="3333FF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9"/>
            <p:cNvSpPr>
              <a:spLocks noChangeArrowheads="1"/>
            </p:cNvSpPr>
            <p:nvPr/>
          </p:nvSpPr>
          <p:spPr bwMode="auto">
            <a:xfrm>
              <a:off x="0" y="2715"/>
              <a:ext cx="405" cy="44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10"/>
            <p:cNvSpPr>
              <a:spLocks noChangeArrowheads="1"/>
            </p:cNvSpPr>
            <p:nvPr/>
          </p:nvSpPr>
          <p:spPr bwMode="auto">
            <a:xfrm>
              <a:off x="5" y="1329"/>
              <a:ext cx="377" cy="43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3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3563B0-25FA-40F6-B3D3-514660386295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5221288"/>
            <a:ext cx="256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Dimples on a golf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ball allow it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fly farther</a:t>
            </a:r>
          </a:p>
        </p:txBody>
      </p:sp>
      <p:pic>
        <p:nvPicPr>
          <p:cNvPr id="14346" name="Picture 10" descr="C:\Documents and Settings\Bob\Local Settings\Temporary Internet Files\Content.IE5\LIB9U2G5\MP90040552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9"/>
          <a:stretch>
            <a:fillRect/>
          </a:stretch>
        </p:blipFill>
        <p:spPr bwMode="auto">
          <a:xfrm>
            <a:off x="2794000" y="4991100"/>
            <a:ext cx="15589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367213"/>
            <a:ext cx="1674813" cy="461962"/>
          </a:xfrm>
          <a:prstGeom prst="rect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TOP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0"/>
            <a:ext cx="9144001" cy="14112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Properties of “real liquids”</a:t>
            </a:r>
            <a:br>
              <a:rPr lang="en-US" altLang="en-US" u="sng" dirty="0" smtClean="0">
                <a:solidFill>
                  <a:schemeClr val="tx1"/>
                </a:solidFill>
              </a:rPr>
            </a:br>
            <a:r>
              <a:rPr lang="en-US" altLang="en-US" u="sng" dirty="0" smtClean="0">
                <a:solidFill>
                  <a:srgbClr val="0070C0"/>
                </a:solidFill>
              </a:rPr>
              <a:t>1. Viscosity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646238"/>
            <a:ext cx="6646862" cy="4668837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so far we have considered only “ideal” liquids </a:t>
            </a:r>
            <a:r>
              <a:rPr lang="en-US" altLang="en-US" sz="3600" dirty="0" smtClean="0">
                <a:sym typeface="Wingdings" pitchFamily="2" charset="2"/>
              </a:rPr>
              <a:t> </a:t>
            </a:r>
            <a:r>
              <a:rPr lang="en-US" altLang="en-US" sz="3600" i="1" dirty="0" smtClean="0">
                <a:solidFill>
                  <a:srgbClr val="FF0000"/>
                </a:solidFill>
                <a:sym typeface="Wingdings" pitchFamily="2" charset="2"/>
              </a:rPr>
              <a:t>liquids that can flow without any resistance to the flow</a:t>
            </a:r>
          </a:p>
          <a:p>
            <a:pPr eaLnBrk="1" hangingPunct="1"/>
            <a:r>
              <a:rPr lang="en-US" altLang="en-US" sz="3600" dirty="0" smtClean="0">
                <a:sym typeface="Wingdings" pitchFamily="2" charset="2"/>
              </a:rPr>
              <a:t>“real” liquids (</a:t>
            </a:r>
            <a:r>
              <a:rPr lang="en-US" altLang="en-US" sz="3600" dirty="0" smtClean="0">
                <a:solidFill>
                  <a:srgbClr val="FF0000"/>
                </a:solidFill>
                <a:sym typeface="Wingdings" pitchFamily="2" charset="2"/>
              </a:rPr>
              <a:t>like ketchup</a:t>
            </a:r>
            <a:r>
              <a:rPr lang="en-US" altLang="en-US" sz="3600" dirty="0" smtClean="0">
                <a:sym typeface="Wingdings" pitchFamily="2" charset="2"/>
              </a:rPr>
              <a:t>) have a property called </a:t>
            </a:r>
            <a:r>
              <a:rPr lang="en-US" altLang="en-US" sz="3600" b="1" dirty="0" smtClean="0">
                <a:solidFill>
                  <a:srgbClr val="FF0000"/>
                </a:solidFill>
                <a:sym typeface="Wingdings" pitchFamily="2" charset="2"/>
              </a:rPr>
              <a:t>viscosity</a:t>
            </a:r>
            <a:r>
              <a:rPr lang="en-US" altLang="en-US" sz="3600" dirty="0" smtClean="0">
                <a:sym typeface="Wingdings" pitchFamily="2" charset="2"/>
              </a:rPr>
              <a:t> which is a </a:t>
            </a:r>
            <a:r>
              <a:rPr lang="en-US" altLang="en-US" sz="3600" i="1" dirty="0" smtClean="0">
                <a:solidFill>
                  <a:srgbClr val="0000FF"/>
                </a:solidFill>
                <a:sym typeface="Wingdings" pitchFamily="2" charset="2"/>
              </a:rPr>
              <a:t>tendency for the liquid to resist flowing</a:t>
            </a:r>
          </a:p>
        </p:txBody>
      </p:sp>
      <p:pic>
        <p:nvPicPr>
          <p:cNvPr id="92164" name="Picture 4" descr="MCFD0072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9100">
            <a:off x="6138863" y="2228850"/>
            <a:ext cx="27416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C509A8-14AF-43F6-B369-4D75FF4DB65F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112838"/>
            <a:ext cx="8229600" cy="5468937"/>
          </a:xfrm>
        </p:spPr>
        <p:txBody>
          <a:bodyPr/>
          <a:lstStyle/>
          <a:p>
            <a:pPr eaLnBrk="1" hangingPunct="1"/>
            <a:r>
              <a:rPr lang="en-US" altLang="en-US" smtClean="0">
                <a:sym typeface="Wingdings" pitchFamily="2" charset="2"/>
              </a:rPr>
              <a:t>for example – pancake syrup flows more slowly than water – we say that pancake syrup is more </a:t>
            </a:r>
            <a:r>
              <a:rPr lang="en-US" altLang="en-US" sz="3600" smtClean="0">
                <a:sym typeface="Wingdings" pitchFamily="2" charset="2"/>
              </a:rPr>
              <a:t>“viscous”</a:t>
            </a:r>
            <a:r>
              <a:rPr lang="en-US" altLang="en-US" smtClean="0">
                <a:sym typeface="Wingdings" pitchFamily="2" charset="2"/>
              </a:rPr>
              <a:t> than water. 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  <a:sym typeface="Wingdings" pitchFamily="2" charset="2"/>
              </a:rPr>
              <a:t>Ketchup and molasses  are also good examples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viscosity is sometimes referred to as the </a:t>
            </a:r>
            <a:r>
              <a:rPr lang="en-US" altLang="en-US" i="1" smtClean="0">
                <a:solidFill>
                  <a:srgbClr val="FF0000"/>
                </a:solidFill>
                <a:sym typeface="Wingdings" pitchFamily="2" charset="2"/>
              </a:rPr>
              <a:t>“thickness”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smtClean="0">
                <a:sym typeface="Wingdings" pitchFamily="2" charset="2"/>
              </a:rPr>
              <a:t>of a liquid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  <a:sym typeface="Wingdings" pitchFamily="2" charset="2"/>
              </a:rPr>
              <a:t>viscosity is an important property of engine oil – it should maintain its viscosity when </a:t>
            </a:r>
            <a:r>
              <a:rPr lang="en-US" altLang="en-US" b="1" smtClean="0">
                <a:solidFill>
                  <a:srgbClr val="FF0000"/>
                </a:solidFill>
                <a:sym typeface="Wingdings" pitchFamily="2" charset="2"/>
              </a:rPr>
              <a:t>hot,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smtClean="0">
                <a:solidFill>
                  <a:srgbClr val="3333FF"/>
                </a:solidFill>
                <a:sym typeface="Wingdings" pitchFamily="2" charset="2"/>
              </a:rPr>
              <a:t>and not get too viscous when </a:t>
            </a:r>
            <a:r>
              <a:rPr lang="en-US" altLang="en-US" b="1" smtClean="0">
                <a:solidFill>
                  <a:srgbClr val="00B0F0"/>
                </a:solidFill>
                <a:sym typeface="Wingdings" pitchFamily="2" charset="2"/>
              </a:rPr>
              <a:t>cold</a:t>
            </a:r>
            <a:endParaRPr lang="en-US" altLang="en-US" b="1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3333FF"/>
              </a:solidFill>
            </a:endParaRPr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F16B83D-2F87-4088-8F02-067682D189D8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  <a:latin typeface="Arial Black" pitchFamily="34" charset="0"/>
              </a:rPr>
              <a:t>Viscosity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Seeing the effects of viscosity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661988" y="2681288"/>
            <a:ext cx="4341812" cy="1966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387350" y="4633913"/>
            <a:ext cx="4560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3" name="Freeform 5"/>
          <p:cNvSpPr>
            <a:spLocks/>
          </p:cNvSpPr>
          <p:nvPr/>
        </p:nvSpPr>
        <p:spPr bwMode="auto">
          <a:xfrm>
            <a:off x="673100" y="2319338"/>
            <a:ext cx="1922463" cy="1184275"/>
          </a:xfrm>
          <a:custGeom>
            <a:avLst/>
            <a:gdLst>
              <a:gd name="T0" fmla="*/ 2147483647 w 1211"/>
              <a:gd name="T1" fmla="*/ 2147483647 h 746"/>
              <a:gd name="T2" fmla="*/ 2147483647 w 1211"/>
              <a:gd name="T3" fmla="*/ 2147483647 h 746"/>
              <a:gd name="T4" fmla="*/ 2147483647 w 1211"/>
              <a:gd name="T5" fmla="*/ 2147483647 h 746"/>
              <a:gd name="T6" fmla="*/ 2147483647 w 1211"/>
              <a:gd name="T7" fmla="*/ 2147483647 h 746"/>
              <a:gd name="T8" fmla="*/ 2147483647 w 1211"/>
              <a:gd name="T9" fmla="*/ 2147483647 h 746"/>
              <a:gd name="T10" fmla="*/ 2147483647 w 1211"/>
              <a:gd name="T11" fmla="*/ 2147483647 h 746"/>
              <a:gd name="T12" fmla="*/ 2147483647 w 1211"/>
              <a:gd name="T13" fmla="*/ 2147483647 h 746"/>
              <a:gd name="T14" fmla="*/ 2147483647 w 1211"/>
              <a:gd name="T15" fmla="*/ 2147483647 h 746"/>
              <a:gd name="T16" fmla="*/ 2147483647 w 1211"/>
              <a:gd name="T17" fmla="*/ 2147483647 h 746"/>
              <a:gd name="T18" fmla="*/ 2147483647 w 1211"/>
              <a:gd name="T19" fmla="*/ 2147483647 h 746"/>
              <a:gd name="T20" fmla="*/ 2147483647 w 1211"/>
              <a:gd name="T21" fmla="*/ 2147483647 h 746"/>
              <a:gd name="T22" fmla="*/ 2147483647 w 1211"/>
              <a:gd name="T23" fmla="*/ 2147483647 h 7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1" h="746">
                <a:moveTo>
                  <a:pt x="10" y="84"/>
                </a:moveTo>
                <a:cubicBezTo>
                  <a:pt x="0" y="104"/>
                  <a:pt x="14" y="164"/>
                  <a:pt x="47" y="200"/>
                </a:cubicBezTo>
                <a:cubicBezTo>
                  <a:pt x="80" y="236"/>
                  <a:pt x="50" y="223"/>
                  <a:pt x="211" y="302"/>
                </a:cubicBezTo>
                <a:cubicBezTo>
                  <a:pt x="372" y="381"/>
                  <a:pt x="859" y="608"/>
                  <a:pt x="1012" y="677"/>
                </a:cubicBezTo>
                <a:cubicBezTo>
                  <a:pt x="1165" y="746"/>
                  <a:pt x="1098" y="719"/>
                  <a:pt x="1131" y="717"/>
                </a:cubicBezTo>
                <a:cubicBezTo>
                  <a:pt x="1164" y="715"/>
                  <a:pt x="1207" y="687"/>
                  <a:pt x="1209" y="662"/>
                </a:cubicBezTo>
                <a:cubicBezTo>
                  <a:pt x="1211" y="637"/>
                  <a:pt x="1179" y="601"/>
                  <a:pt x="1146" y="567"/>
                </a:cubicBezTo>
                <a:cubicBezTo>
                  <a:pt x="1113" y="533"/>
                  <a:pt x="1076" y="498"/>
                  <a:pt x="1012" y="456"/>
                </a:cubicBezTo>
                <a:cubicBezTo>
                  <a:pt x="948" y="414"/>
                  <a:pt x="875" y="381"/>
                  <a:pt x="760" y="314"/>
                </a:cubicBezTo>
                <a:cubicBezTo>
                  <a:pt x="645" y="247"/>
                  <a:pt x="431" y="105"/>
                  <a:pt x="323" y="54"/>
                </a:cubicBezTo>
                <a:cubicBezTo>
                  <a:pt x="215" y="3"/>
                  <a:pt x="166" y="0"/>
                  <a:pt x="113" y="5"/>
                </a:cubicBezTo>
                <a:cubicBezTo>
                  <a:pt x="61" y="10"/>
                  <a:pt x="31" y="67"/>
                  <a:pt x="10" y="84"/>
                </a:cubicBezTo>
                <a:close/>
              </a:path>
            </a:pathLst>
          </a:cu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328863" y="1577975"/>
            <a:ext cx="1965325" cy="847725"/>
          </a:xfrm>
          <a:prstGeom prst="wedgeRoundRectCallout">
            <a:avLst>
              <a:gd name="adj1" fmla="val -86671"/>
              <a:gd name="adj2" fmla="val 5430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Pancake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syrup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43450" y="1762125"/>
            <a:ext cx="38671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Substances with higher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viscosity take longer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flow down the ramp.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01650" y="4940300"/>
            <a:ext cx="79613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Viscosity is a measure of the resistance that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layer of liquid experiences when flowing over another layer.</a:t>
            </a:r>
          </a:p>
        </p:txBody>
      </p:sp>
      <p:sp>
        <p:nvSpPr>
          <p:cNvPr id="174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991A68-2FE4-46EA-9043-D67181E98743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5496E-6 L 0.28298 0.174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8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Viscosities of various substances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89000"/>
            <a:ext cx="7778750" cy="5775325"/>
          </a:xfrm>
          <a:extLst>
            <a:ext uri="{909E8E84-426E-40DD-AFC4-6F175D3DCCD1}">
              <a14:hiddenFill xmlns:a14="http://schemas.microsoft.com/office/drawing/2010/main">
                <a:solidFill>
                  <a:srgbClr val="CC66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water has a viscosity of about 1 unit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pancake syrup has a viscosity of 2500</a:t>
            </a:r>
          </a:p>
          <a:p>
            <a:pPr eaLnBrk="1" hangingPunct="1"/>
            <a:r>
              <a:rPr lang="en-US" altLang="en-US" smtClean="0"/>
              <a:t>ketchup has a viscosity of 98,000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Lava- 100,000</a:t>
            </a:r>
            <a:endParaRPr lang="en-US" altLang="en-US" sz="1000" smtClean="0">
              <a:solidFill>
                <a:srgbClr val="3333FF"/>
              </a:solidFill>
            </a:endParaRPr>
          </a:p>
          <a:p>
            <a:pPr eaLnBrk="1" hangingPunct="1"/>
            <a:r>
              <a:rPr lang="en-US" altLang="en-US" smtClean="0"/>
              <a:t>peanut butter has a viscosity of 250,000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glass is a liquid with a very high viscosity of 10</a:t>
            </a:r>
            <a:r>
              <a:rPr lang="en-US" altLang="en-US" baseline="30000" smtClean="0">
                <a:solidFill>
                  <a:srgbClr val="3333FF"/>
                </a:solidFill>
              </a:rPr>
              <a:t>17</a:t>
            </a:r>
            <a:r>
              <a:rPr lang="en-US" altLang="en-US" smtClean="0">
                <a:solidFill>
                  <a:srgbClr val="3333FF"/>
                </a:solidFill>
              </a:rPr>
              <a:t>  </a:t>
            </a:r>
            <a:r>
              <a:rPr lang="en-US" altLang="en-US" smtClean="0">
                <a:solidFill>
                  <a:srgbClr val="3333FF"/>
                </a:solidFill>
                <a:sym typeface="Wingdings" pitchFamily="2" charset="2"/>
              </a:rPr>
              <a:t>  it does flow, but very slowly!</a:t>
            </a:r>
          </a:p>
          <a:p>
            <a:pPr eaLnBrk="1" hangingPunct="1"/>
            <a:r>
              <a:rPr lang="en-US" altLang="en-US" i="1" u="sng" smtClean="0">
                <a:sym typeface="Wingdings" pitchFamily="2" charset="2"/>
              </a:rPr>
              <a:t>viscosity depends on temperature</a:t>
            </a:r>
            <a:r>
              <a:rPr lang="en-US" altLang="en-US" i="1" smtClean="0">
                <a:sym typeface="Wingdings" pitchFamily="2" charset="2"/>
              </a:rPr>
              <a:t> </a:t>
            </a:r>
            <a:r>
              <a:rPr lang="en-US" altLang="en-US" smtClean="0">
                <a:sym typeface="Wingdings" pitchFamily="2" charset="2"/>
              </a:rPr>
              <a:t></a:t>
            </a:r>
            <a:r>
              <a:rPr lang="en-US" altLang="en-US" i="1" smtClean="0">
                <a:sym typeface="Wingdings" pitchFamily="2" charset="2"/>
              </a:rPr>
              <a:t> </a:t>
            </a:r>
            <a:r>
              <a:rPr lang="en-US" altLang="en-US" smtClean="0">
                <a:sym typeface="Wingdings" pitchFamily="2" charset="2"/>
              </a:rPr>
              <a:t>warm syrup flows faster than cold syrup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C6C777-1B8E-4C89-BD80-45084B8FD17E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chemeClr val="tx1"/>
                </a:solidFill>
              </a:rPr>
              <a:t>Pitch drop experiment at the University of Queensland in Brisbane, Australia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0450" y="1809750"/>
            <a:ext cx="5267325" cy="4086225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Pitch- used as a roofing material to prevent leaks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Must be heated to be applied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viscosity ~ 10</a:t>
            </a:r>
            <a:r>
              <a:rPr lang="en-US" altLang="en-US" baseline="30000" dirty="0" smtClean="0"/>
              <a:t>11 </a:t>
            </a:r>
            <a:r>
              <a:rPr lang="en-US" altLang="en-US" dirty="0" smtClean="0"/>
              <a:t>x water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Experiment began in 1927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8 drops have since fallen, one every decade or so</a:t>
            </a:r>
          </a:p>
        </p:txBody>
      </p:sp>
      <p:pic>
        <p:nvPicPr>
          <p:cNvPr id="19460" name="Picture 4" descr="University_of_Queensland_Pitch_drop_experiment-6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0"/>
            <a:ext cx="3225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67525" y="6332538"/>
            <a:ext cx="2133600" cy="47625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9F19628-6016-4198-96D6-56178F9B5DAC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Measuring viscosity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014413" y="1589088"/>
            <a:ext cx="1766887" cy="3670300"/>
          </a:xfrm>
          <a:prstGeom prst="can">
            <a:avLst>
              <a:gd name="adj" fmla="val 36583"/>
            </a:avLst>
          </a:prstGeom>
          <a:solidFill>
            <a:srgbClr val="00CC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675313" y="1543050"/>
            <a:ext cx="1766887" cy="3670300"/>
          </a:xfrm>
          <a:prstGeom prst="can">
            <a:avLst>
              <a:gd name="adj" fmla="val 36583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1739900" y="2279650"/>
            <a:ext cx="225425" cy="2254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6426200" y="2220913"/>
            <a:ext cx="225425" cy="2254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7313" y="5443538"/>
            <a:ext cx="3135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low viscosity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Liquid (e. g. water)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976813" y="5459413"/>
            <a:ext cx="3036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high viscosity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Liquid (e.g. syrup)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282950" y="1725613"/>
            <a:ext cx="1552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ball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bearings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2141538" y="2205038"/>
            <a:ext cx="1203325" cy="212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4751388" y="2106613"/>
            <a:ext cx="1539875" cy="250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BE897F-34ED-40F1-B662-32946881BE05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0565E-6 L -4.16667E-6 0.38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1418E-6 L 0.00139 0.3959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5" grpId="1" animBg="1"/>
      <p:bldP spid="97286" grpId="0" animBg="1"/>
      <p:bldP spid="97286" grpId="1" animBg="1"/>
      <p:bldP spid="97289" grpId="0"/>
      <p:bldP spid="97290" grpId="0" animBg="1"/>
      <p:bldP spid="97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63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Basic principles of fluid dynamics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98500" y="1636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9770" name="Group 26"/>
          <p:cNvGrpSpPr>
            <a:grpSpLocks/>
          </p:cNvGrpSpPr>
          <p:nvPr/>
        </p:nvGrpSpPr>
        <p:grpSpPr bwMode="auto">
          <a:xfrm>
            <a:off x="301625" y="1009650"/>
            <a:ext cx="8575675" cy="1376363"/>
            <a:chOff x="326" y="753"/>
            <a:chExt cx="4473" cy="750"/>
          </a:xfrm>
        </p:grpSpPr>
        <p:sp>
          <p:nvSpPr>
            <p:cNvPr id="3092" name="Text Box 6"/>
            <p:cNvSpPr txBox="1">
              <a:spLocks noChangeArrowheads="1"/>
            </p:cNvSpPr>
            <p:nvPr/>
          </p:nvSpPr>
          <p:spPr bwMode="auto">
            <a:xfrm>
              <a:off x="326" y="753"/>
              <a:ext cx="4473" cy="750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/>
                <a:t>Volume flow rate</a:t>
              </a:r>
              <a:r>
                <a:rPr lang="en-US" altLang="en-US" sz="3600"/>
                <a:t> = Q</a:t>
              </a:r>
              <a:r>
                <a:rPr lang="en-US" altLang="en-US" sz="3600" baseline="-25000"/>
                <a:t>V</a:t>
              </a:r>
              <a:r>
                <a:rPr lang="en-US" altLang="en-US" sz="3600"/>
                <a:t> = v x A   (m</a:t>
              </a:r>
              <a:r>
                <a:rPr lang="en-US" altLang="en-US" sz="3600" baseline="30000"/>
                <a:t>3</a:t>
              </a:r>
              <a:r>
                <a:rPr lang="en-US" altLang="en-US" sz="3600"/>
                <a:t>/s)</a:t>
              </a:r>
            </a:p>
          </p:txBody>
        </p:sp>
        <p:grpSp>
          <p:nvGrpSpPr>
            <p:cNvPr id="3093" name="Group 7"/>
            <p:cNvGrpSpPr>
              <a:grpSpLocks/>
            </p:cNvGrpSpPr>
            <p:nvPr/>
          </p:nvGrpSpPr>
          <p:grpSpPr bwMode="auto">
            <a:xfrm>
              <a:off x="2108" y="803"/>
              <a:ext cx="987" cy="276"/>
              <a:chOff x="308" y="521"/>
              <a:chExt cx="987" cy="276"/>
            </a:xfrm>
          </p:grpSpPr>
          <p:sp>
            <p:nvSpPr>
              <p:cNvPr id="3094" name="AutoShape 8"/>
              <p:cNvSpPr>
                <a:spLocks noChangeArrowheads="1"/>
              </p:cNvSpPr>
              <p:nvPr/>
            </p:nvSpPr>
            <p:spPr bwMode="auto">
              <a:xfrm rot="5400000">
                <a:off x="485" y="344"/>
                <a:ext cx="276" cy="630"/>
              </a:xfrm>
              <a:prstGeom prst="can">
                <a:avLst>
                  <a:gd name="adj" fmla="val 57393"/>
                </a:avLst>
              </a:prstGeom>
              <a:solidFill>
                <a:srgbClr val="33C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95" name="Text Box 9"/>
              <p:cNvSpPr txBox="1">
                <a:spLocks noChangeArrowheads="1"/>
              </p:cNvSpPr>
              <p:nvPr/>
            </p:nvSpPr>
            <p:spPr bwMode="auto">
              <a:xfrm>
                <a:off x="549" y="522"/>
                <a:ext cx="1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3096" name="AutoShape 10"/>
              <p:cNvSpPr>
                <a:spLocks noChangeArrowheads="1"/>
              </p:cNvSpPr>
              <p:nvPr/>
            </p:nvSpPr>
            <p:spPr bwMode="auto">
              <a:xfrm>
                <a:off x="885" y="562"/>
                <a:ext cx="246" cy="186"/>
              </a:xfrm>
              <a:prstGeom prst="rightArrow">
                <a:avLst>
                  <a:gd name="adj1" fmla="val 50000"/>
                  <a:gd name="adj2" fmla="val 33065"/>
                </a:avLst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97" name="Text Box 11"/>
              <p:cNvSpPr txBox="1">
                <a:spLocks noChangeArrowheads="1"/>
              </p:cNvSpPr>
              <p:nvPr/>
            </p:nvSpPr>
            <p:spPr bwMode="auto">
              <a:xfrm>
                <a:off x="1131" y="522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v</a:t>
                </a:r>
              </a:p>
            </p:txBody>
          </p:sp>
        </p:grpSp>
      </p:grpSp>
      <p:grpSp>
        <p:nvGrpSpPr>
          <p:cNvPr id="159771" name="Group 27"/>
          <p:cNvGrpSpPr>
            <a:grpSpLocks/>
          </p:cNvGrpSpPr>
          <p:nvPr/>
        </p:nvGrpSpPr>
        <p:grpSpPr bwMode="auto">
          <a:xfrm>
            <a:off x="303213" y="2435225"/>
            <a:ext cx="8574087" cy="2584450"/>
            <a:chOff x="191" y="1534"/>
            <a:chExt cx="5401" cy="1628"/>
          </a:xfrm>
        </p:grpSpPr>
        <p:sp>
          <p:nvSpPr>
            <p:cNvPr id="3080" name="Text Box 12"/>
            <p:cNvSpPr txBox="1">
              <a:spLocks noChangeArrowheads="1"/>
            </p:cNvSpPr>
            <p:nvPr/>
          </p:nvSpPr>
          <p:spPr bwMode="auto">
            <a:xfrm>
              <a:off x="191" y="1534"/>
              <a:ext cx="5401" cy="160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AutoNum type="romanUcPeriod"/>
              </a:pPr>
              <a:r>
                <a:rPr lang="en-US" altLang="en-US" b="1"/>
                <a:t>Continuity principle</a:t>
              </a:r>
              <a:r>
                <a:rPr lang="en-US" altLang="en-US" sz="4400" b="1"/>
                <a:t>:</a:t>
              </a:r>
              <a:r>
                <a:rPr lang="en-US" altLang="en-US" sz="4400"/>
                <a:t> </a:t>
              </a:r>
              <a:r>
                <a:rPr lang="en-US" altLang="en-US" sz="2800"/>
                <a:t>Q</a:t>
              </a:r>
              <a:r>
                <a:rPr lang="en-US" altLang="en-US" sz="2800" baseline="-25000"/>
                <a:t>V</a:t>
              </a:r>
              <a:r>
                <a:rPr lang="en-US" altLang="en-US" sz="2800"/>
                <a:t> = constant</a:t>
              </a:r>
              <a:endParaRPr lang="en-US" altLang="en-US" sz="4400" baseline="-25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             v </a:t>
              </a:r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 A = constant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 v</a:t>
              </a:r>
              <a:r>
                <a:rPr lang="en-US" altLang="en-US" baseline="-25000">
                  <a:solidFill>
                    <a:srgbClr val="FF0000"/>
                  </a:solidFill>
                  <a:sym typeface="Wingdings" pitchFamily="2" charset="2"/>
                </a:rPr>
                <a:t>1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A</a:t>
              </a:r>
              <a:r>
                <a:rPr lang="en-US" altLang="en-US" baseline="-25000">
                  <a:solidFill>
                    <a:srgbClr val="FF0000"/>
                  </a:solidFill>
                  <a:sym typeface="Wingdings" pitchFamily="2" charset="2"/>
                </a:rPr>
                <a:t>1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 = v</a:t>
              </a:r>
              <a:r>
                <a:rPr lang="en-US" altLang="en-US" baseline="-25000">
                  <a:solidFill>
                    <a:srgbClr val="FF0000"/>
                  </a:solidFill>
                  <a:sym typeface="Wingdings" pitchFamily="2" charset="2"/>
                </a:rPr>
                <a:t>2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A</a:t>
              </a:r>
              <a:r>
                <a:rPr lang="en-US" altLang="en-US" baseline="-25000">
                  <a:solidFill>
                    <a:srgbClr val="FF0000"/>
                  </a:solidFill>
                  <a:sym typeface="Wingdings" pitchFamily="2" charset="2"/>
                </a:rPr>
                <a:t>2</a:t>
              </a:r>
              <a:endParaRPr lang="en-US" altLang="en-US">
                <a:solidFill>
                  <a:srgbClr val="FF0000"/>
                </a:solidFill>
                <a:sym typeface="Wingdings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FF0000"/>
                </a:solidFill>
                <a:sym typeface="Wingdings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FF0000"/>
                </a:solidFill>
                <a:sym typeface="Wingdings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aseline="-25000">
                <a:solidFill>
                  <a:srgbClr val="FF0000"/>
                </a:solidFill>
                <a:sym typeface="Wingdings" pitchFamily="2" charset="2"/>
              </a:endParaRPr>
            </a:p>
          </p:txBody>
        </p:sp>
        <p:grpSp>
          <p:nvGrpSpPr>
            <p:cNvPr id="3081" name="Group 13"/>
            <p:cNvGrpSpPr>
              <a:grpSpLocks/>
            </p:cNvGrpSpPr>
            <p:nvPr/>
          </p:nvGrpSpPr>
          <p:grpSpPr bwMode="auto">
            <a:xfrm>
              <a:off x="264" y="2386"/>
              <a:ext cx="5283" cy="776"/>
              <a:chOff x="84" y="3136"/>
              <a:chExt cx="5283" cy="776"/>
            </a:xfrm>
          </p:grpSpPr>
          <p:grpSp>
            <p:nvGrpSpPr>
              <p:cNvPr id="3082" name="Group 14"/>
              <p:cNvGrpSpPr>
                <a:grpSpLocks/>
              </p:cNvGrpSpPr>
              <p:nvPr/>
            </p:nvGrpSpPr>
            <p:grpSpPr bwMode="auto">
              <a:xfrm>
                <a:off x="84" y="3136"/>
                <a:ext cx="5283" cy="776"/>
                <a:chOff x="102" y="3052"/>
                <a:chExt cx="5283" cy="776"/>
              </a:xfrm>
            </p:grpSpPr>
            <p:sp>
              <p:nvSpPr>
                <p:cNvPr id="308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2" y="3105"/>
                  <a:ext cx="67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/>
                    <a:t>v</a:t>
                  </a:r>
                  <a:r>
                    <a:rPr lang="en-US" altLang="en-US" sz="2800" baseline="-25000"/>
                    <a:t>1</a:t>
                  </a:r>
                  <a:r>
                    <a:rPr lang="en-US" altLang="en-US" sz="2800"/>
                    <a:t>, A</a:t>
                  </a:r>
                  <a:r>
                    <a:rPr lang="en-US" altLang="en-US" sz="2800" baseline="-25000"/>
                    <a:t>1</a:t>
                  </a:r>
                  <a:endParaRPr lang="en-US" altLang="en-US" sz="2800"/>
                </a:p>
              </p:txBody>
            </p:sp>
            <p:sp>
              <p:nvSpPr>
                <p:cNvPr id="3085" name="AutoShape 16"/>
                <p:cNvSpPr>
                  <a:spLocks noChangeArrowheads="1"/>
                </p:cNvSpPr>
                <p:nvPr/>
              </p:nvSpPr>
              <p:spPr bwMode="auto">
                <a:xfrm>
                  <a:off x="1613" y="3123"/>
                  <a:ext cx="512" cy="384"/>
                </a:xfrm>
                <a:prstGeom prst="rightArrow">
                  <a:avLst>
                    <a:gd name="adj1" fmla="val 50000"/>
                    <a:gd name="adj2" fmla="val 33333"/>
                  </a:avLst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8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714" y="3501"/>
                  <a:ext cx="67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/>
                    <a:t>v</a:t>
                  </a:r>
                  <a:r>
                    <a:rPr lang="en-US" altLang="en-US" sz="2800" baseline="-25000"/>
                    <a:t>2</a:t>
                  </a:r>
                  <a:r>
                    <a:rPr lang="en-US" altLang="en-US" sz="2800"/>
                    <a:t>, A</a:t>
                  </a:r>
                  <a:r>
                    <a:rPr lang="en-US" altLang="en-US" sz="2800" baseline="-25000"/>
                    <a:t>2</a:t>
                  </a:r>
                  <a:endParaRPr lang="en-US" altLang="en-US" sz="2800"/>
                </a:p>
              </p:txBody>
            </p:sp>
            <p:grpSp>
              <p:nvGrpSpPr>
                <p:cNvPr id="3087" name="Group 18"/>
                <p:cNvGrpSpPr>
                  <a:grpSpLocks/>
                </p:cNvGrpSpPr>
                <p:nvPr/>
              </p:nvGrpSpPr>
              <p:grpSpPr bwMode="auto">
                <a:xfrm>
                  <a:off x="744" y="3052"/>
                  <a:ext cx="4342" cy="504"/>
                  <a:chOff x="744" y="3052"/>
                  <a:chExt cx="4342" cy="504"/>
                </a:xfrm>
              </p:grpSpPr>
              <p:sp>
                <p:nvSpPr>
                  <p:cNvPr id="3089" name="Freeform 19"/>
                  <p:cNvSpPr>
                    <a:spLocks/>
                  </p:cNvSpPr>
                  <p:nvPr/>
                </p:nvSpPr>
                <p:spPr bwMode="auto">
                  <a:xfrm>
                    <a:off x="826" y="3052"/>
                    <a:ext cx="4255" cy="173"/>
                  </a:xfrm>
                  <a:custGeom>
                    <a:avLst/>
                    <a:gdLst>
                      <a:gd name="T0" fmla="*/ 0 w 4255"/>
                      <a:gd name="T1" fmla="*/ 5 h 173"/>
                      <a:gd name="T2" fmla="*/ 1652 w 4255"/>
                      <a:gd name="T3" fmla="*/ 5 h 173"/>
                      <a:gd name="T4" fmla="*/ 2100 w 4255"/>
                      <a:gd name="T5" fmla="*/ 28 h 173"/>
                      <a:gd name="T6" fmla="*/ 2437 w 4255"/>
                      <a:gd name="T7" fmla="*/ 138 h 173"/>
                      <a:gd name="T8" fmla="*/ 2944 w 4255"/>
                      <a:gd name="T9" fmla="*/ 162 h 173"/>
                      <a:gd name="T10" fmla="*/ 4037 w 4255"/>
                      <a:gd name="T11" fmla="*/ 167 h 173"/>
                      <a:gd name="T12" fmla="*/ 4253 w 4255"/>
                      <a:gd name="T13" fmla="*/ 173 h 1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255" h="173">
                        <a:moveTo>
                          <a:pt x="0" y="5"/>
                        </a:moveTo>
                        <a:cubicBezTo>
                          <a:pt x="642" y="0"/>
                          <a:pt x="1302" y="1"/>
                          <a:pt x="1652" y="5"/>
                        </a:cubicBezTo>
                        <a:cubicBezTo>
                          <a:pt x="2002" y="9"/>
                          <a:pt x="1969" y="6"/>
                          <a:pt x="2100" y="28"/>
                        </a:cubicBezTo>
                        <a:cubicBezTo>
                          <a:pt x="2231" y="50"/>
                          <a:pt x="2296" y="116"/>
                          <a:pt x="2437" y="138"/>
                        </a:cubicBezTo>
                        <a:cubicBezTo>
                          <a:pt x="2578" y="160"/>
                          <a:pt x="2677" y="157"/>
                          <a:pt x="2944" y="162"/>
                        </a:cubicBezTo>
                        <a:cubicBezTo>
                          <a:pt x="3211" y="167"/>
                          <a:pt x="3819" y="165"/>
                          <a:pt x="4037" y="167"/>
                        </a:cubicBezTo>
                        <a:cubicBezTo>
                          <a:pt x="4255" y="169"/>
                          <a:pt x="4254" y="171"/>
                          <a:pt x="4253" y="173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0" name="Freeform 20"/>
                  <p:cNvSpPr>
                    <a:spLocks/>
                  </p:cNvSpPr>
                  <p:nvPr/>
                </p:nvSpPr>
                <p:spPr bwMode="auto">
                  <a:xfrm flipV="1">
                    <a:off x="831" y="3383"/>
                    <a:ext cx="4255" cy="173"/>
                  </a:xfrm>
                  <a:custGeom>
                    <a:avLst/>
                    <a:gdLst>
                      <a:gd name="T0" fmla="*/ 0 w 4255"/>
                      <a:gd name="T1" fmla="*/ 5 h 173"/>
                      <a:gd name="T2" fmla="*/ 1652 w 4255"/>
                      <a:gd name="T3" fmla="*/ 5 h 173"/>
                      <a:gd name="T4" fmla="*/ 2100 w 4255"/>
                      <a:gd name="T5" fmla="*/ 28 h 173"/>
                      <a:gd name="T6" fmla="*/ 2437 w 4255"/>
                      <a:gd name="T7" fmla="*/ 138 h 173"/>
                      <a:gd name="T8" fmla="*/ 2944 w 4255"/>
                      <a:gd name="T9" fmla="*/ 162 h 173"/>
                      <a:gd name="T10" fmla="*/ 4037 w 4255"/>
                      <a:gd name="T11" fmla="*/ 167 h 173"/>
                      <a:gd name="T12" fmla="*/ 4253 w 4255"/>
                      <a:gd name="T13" fmla="*/ 173 h 1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255" h="173">
                        <a:moveTo>
                          <a:pt x="0" y="5"/>
                        </a:moveTo>
                        <a:cubicBezTo>
                          <a:pt x="642" y="0"/>
                          <a:pt x="1302" y="1"/>
                          <a:pt x="1652" y="5"/>
                        </a:cubicBezTo>
                        <a:cubicBezTo>
                          <a:pt x="2002" y="9"/>
                          <a:pt x="1969" y="6"/>
                          <a:pt x="2100" y="28"/>
                        </a:cubicBezTo>
                        <a:cubicBezTo>
                          <a:pt x="2231" y="50"/>
                          <a:pt x="2296" y="116"/>
                          <a:pt x="2437" y="138"/>
                        </a:cubicBezTo>
                        <a:cubicBezTo>
                          <a:pt x="2578" y="160"/>
                          <a:pt x="2677" y="157"/>
                          <a:pt x="2944" y="162"/>
                        </a:cubicBezTo>
                        <a:cubicBezTo>
                          <a:pt x="3211" y="167"/>
                          <a:pt x="3819" y="165"/>
                          <a:pt x="4037" y="167"/>
                        </a:cubicBezTo>
                        <a:cubicBezTo>
                          <a:pt x="4255" y="169"/>
                          <a:pt x="4254" y="171"/>
                          <a:pt x="4253" y="173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744" y="3060"/>
                    <a:ext cx="169" cy="4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3088" name="Oval 22"/>
                <p:cNvSpPr>
                  <a:spLocks noChangeArrowheads="1"/>
                </p:cNvSpPr>
                <p:nvPr/>
              </p:nvSpPr>
              <p:spPr bwMode="auto">
                <a:xfrm>
                  <a:off x="5026" y="3225"/>
                  <a:ext cx="128" cy="1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3083" name="Line 23"/>
              <p:cNvSpPr>
                <a:spLocks noChangeShapeType="1"/>
              </p:cNvSpPr>
              <p:nvPr/>
            </p:nvSpPr>
            <p:spPr bwMode="auto">
              <a:xfrm>
                <a:off x="4032" y="3390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8" name="Text Box 24"/>
          <p:cNvSpPr txBox="1">
            <a:spLocks noChangeArrowheads="1"/>
          </p:cNvSpPr>
          <p:nvPr/>
        </p:nvSpPr>
        <p:spPr bwMode="auto">
          <a:xfrm>
            <a:off x="293688" y="5073650"/>
            <a:ext cx="8553450" cy="1077913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II. Bernoulli’s principle</a:t>
            </a:r>
            <a:r>
              <a:rPr lang="en-US" altLang="en-US"/>
              <a:t>: as the speed of a fluid increases, its pressure decreases</a:t>
            </a:r>
          </a:p>
        </p:txBody>
      </p:sp>
      <p:sp>
        <p:nvSpPr>
          <p:cNvPr id="30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57B824C-DCA5-4521-92D4-053DA718CCC6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Flow through a pipe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693738" y="3178175"/>
          <a:ext cx="2752725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4" imgW="1155700" imgH="660400" progId="Equation.DSMT4">
                  <p:embed/>
                </p:oleObj>
              </mc:Choice>
              <mc:Fallback>
                <p:oleObj name="Equation" r:id="rId4" imgW="11557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178175"/>
                        <a:ext cx="2752725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52400" y="4835525"/>
            <a:ext cx="41989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2400">
                <a:sym typeface="Symbol" pitchFamily="18" charset="2"/>
              </a:rPr>
              <a:t>D is the diameter</a:t>
            </a:r>
          </a:p>
          <a:p>
            <a:pPr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2400">
                <a:sym typeface="Symbol" pitchFamily="18" charset="2"/>
              </a:rPr>
              <a:t>L is the length</a:t>
            </a:r>
          </a:p>
          <a:p>
            <a:pPr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2400">
                <a:sym typeface="Symbol" pitchFamily="18" charset="2"/>
              </a:rPr>
              <a:t>P</a:t>
            </a:r>
            <a:r>
              <a:rPr lang="en-US" altLang="en-US" sz="2400" baseline="-25000">
                <a:sym typeface="Symbol" pitchFamily="18" charset="2"/>
              </a:rPr>
              <a:t>2</a:t>
            </a:r>
            <a:r>
              <a:rPr lang="en-US" altLang="en-US" sz="2400">
                <a:sym typeface="Symbol" pitchFamily="18" charset="2"/>
              </a:rPr>
              <a:t> – P</a:t>
            </a:r>
            <a:r>
              <a:rPr lang="en-US" altLang="en-US" sz="2400" baseline="-25000">
                <a:sym typeface="Symbol" pitchFamily="18" charset="2"/>
              </a:rPr>
              <a:t>1</a:t>
            </a:r>
            <a:r>
              <a:rPr lang="en-US" altLang="en-US" sz="2400">
                <a:sym typeface="Symbol" pitchFamily="18" charset="2"/>
              </a:rPr>
              <a:t> = pressure difference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itchFamily="18" charset="2"/>
                <a:sym typeface="Symbol" pitchFamily="18" charset="2"/>
              </a:rPr>
              <a:t>h </a:t>
            </a:r>
            <a:r>
              <a:rPr lang="en-US" altLang="en-US" sz="2400">
                <a:sym typeface="Symbol" pitchFamily="18" charset="2"/>
              </a:rPr>
              <a:t>(eta) is the viscosity</a:t>
            </a:r>
          </a:p>
        </p:txBody>
      </p:sp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1412875" y="1206500"/>
            <a:ext cx="6318250" cy="1404938"/>
            <a:chOff x="312" y="1183"/>
            <a:chExt cx="4697" cy="1485"/>
          </a:xfrm>
        </p:grpSpPr>
        <p:sp>
          <p:nvSpPr>
            <p:cNvPr id="21513" name="AutoShape 6"/>
            <p:cNvSpPr>
              <a:spLocks noChangeArrowheads="1"/>
            </p:cNvSpPr>
            <p:nvPr/>
          </p:nvSpPr>
          <p:spPr bwMode="auto">
            <a:xfrm rot="5400000">
              <a:off x="2103" y="-185"/>
              <a:ext cx="955" cy="3702"/>
            </a:xfrm>
            <a:prstGeom prst="can">
              <a:avLst>
                <a:gd name="adj" fmla="val 4973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>
              <a:off x="868" y="2170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>
              <a:off x="4215" y="2187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>
              <a:off x="876" y="2367"/>
              <a:ext cx="33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0"/>
            <p:cNvSpPr>
              <a:spLocks noChangeShapeType="1"/>
            </p:cNvSpPr>
            <p:nvPr/>
          </p:nvSpPr>
          <p:spPr bwMode="auto">
            <a:xfrm>
              <a:off x="4632" y="1183"/>
              <a:ext cx="0" cy="9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1"/>
            <p:cNvSpPr>
              <a:spLocks noChangeShapeType="1"/>
            </p:cNvSpPr>
            <p:nvPr/>
          </p:nvSpPr>
          <p:spPr bwMode="auto">
            <a:xfrm>
              <a:off x="4323" y="2170"/>
              <a:ext cx="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>
              <a:off x="4309" y="1193"/>
              <a:ext cx="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Text Box 13"/>
            <p:cNvSpPr txBox="1">
              <a:spLocks noChangeArrowheads="1"/>
            </p:cNvSpPr>
            <p:nvPr/>
          </p:nvSpPr>
          <p:spPr bwMode="auto">
            <a:xfrm>
              <a:off x="2319" y="2229"/>
              <a:ext cx="335" cy="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L</a:t>
              </a:r>
            </a:p>
          </p:txBody>
        </p:sp>
        <p:sp>
          <p:nvSpPr>
            <p:cNvPr id="21521" name="Text Box 14"/>
            <p:cNvSpPr txBox="1">
              <a:spLocks noChangeArrowheads="1"/>
            </p:cNvSpPr>
            <p:nvPr/>
          </p:nvSpPr>
          <p:spPr bwMode="auto">
            <a:xfrm>
              <a:off x="4697" y="1483"/>
              <a:ext cx="312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D</a:t>
              </a:r>
            </a:p>
          </p:txBody>
        </p:sp>
        <p:sp>
          <p:nvSpPr>
            <p:cNvPr id="21522" name="Text Box 15"/>
            <p:cNvSpPr txBox="1">
              <a:spLocks noChangeArrowheads="1"/>
            </p:cNvSpPr>
            <p:nvPr/>
          </p:nvSpPr>
          <p:spPr bwMode="auto">
            <a:xfrm>
              <a:off x="312" y="1545"/>
              <a:ext cx="392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P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21523" name="Text Box 16"/>
            <p:cNvSpPr txBox="1">
              <a:spLocks noChangeArrowheads="1"/>
            </p:cNvSpPr>
            <p:nvPr/>
          </p:nvSpPr>
          <p:spPr bwMode="auto">
            <a:xfrm>
              <a:off x="4075" y="1404"/>
              <a:ext cx="393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P</a:t>
              </a:r>
              <a:r>
                <a:rPr lang="en-US" altLang="en-US" sz="2800" baseline="-25000"/>
                <a:t>1</a:t>
              </a:r>
              <a:endParaRPr lang="en-US" altLang="en-US" sz="2800"/>
            </a:p>
          </p:txBody>
        </p:sp>
        <p:sp>
          <p:nvSpPr>
            <p:cNvPr id="21524" name="AutoShape 17"/>
            <p:cNvSpPr>
              <a:spLocks noChangeArrowheads="1"/>
            </p:cNvSpPr>
            <p:nvPr/>
          </p:nvSpPr>
          <p:spPr bwMode="auto">
            <a:xfrm>
              <a:off x="1824" y="1421"/>
              <a:ext cx="1230" cy="600"/>
            </a:xfrm>
            <a:prstGeom prst="rightArrow">
              <a:avLst>
                <a:gd name="adj1" fmla="val 50000"/>
                <a:gd name="adj2" fmla="val 51250"/>
              </a:avLst>
            </a:prstGeom>
            <a:solidFill>
              <a:schemeClr val="bg1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2025" y="6405563"/>
            <a:ext cx="381000" cy="3175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62267F0-CAC8-47DB-82CD-D2397DD2EF45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3143250"/>
            <a:ext cx="429418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143250"/>
            <a:ext cx="44100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0" name="Picture 8" descr="pip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747838"/>
            <a:ext cx="23764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809625" y="466725"/>
            <a:ext cx="2203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pipe clogged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With calcium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deposits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4945063" y="342900"/>
            <a:ext cx="2720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clogged arteries</a:t>
            </a:r>
          </a:p>
        </p:txBody>
      </p:sp>
      <p:pic>
        <p:nvPicPr>
          <p:cNvPr id="110604" name="Picture 12" descr="clogged_arteries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095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5" name="Picture 13" descr="st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462463"/>
            <a:ext cx="2908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56BEC6-8126-440D-B585-0E9FEF304AC6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/>
      <p:bldP spid="1106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477838" y="6054725"/>
            <a:ext cx="7639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This effect is NOT due to a buoyant force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type="title"/>
          </p:nvPr>
        </p:nvSpPr>
        <p:spPr>
          <a:xfrm>
            <a:off x="266700" y="160338"/>
            <a:ext cx="4800600" cy="2609850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rgbClr val="0070C0"/>
                </a:solidFill>
              </a:rPr>
              <a:t>2. Surface tension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An attractive force between molecules at</a:t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 the </a:t>
            </a:r>
            <a:r>
              <a:rPr lang="en-US" altLang="en-US" sz="3200" u="sng" dirty="0" smtClean="0">
                <a:solidFill>
                  <a:schemeClr val="tx1"/>
                </a:solidFill>
              </a:rPr>
              <a:t>surface</a:t>
            </a:r>
            <a:r>
              <a:rPr lang="en-US" altLang="en-US" sz="3200" dirty="0" smtClean="0">
                <a:solidFill>
                  <a:schemeClr val="tx1"/>
                </a:solidFill>
              </a:rPr>
              <a:t> of a liquid. </a:t>
            </a:r>
          </a:p>
        </p:txBody>
      </p:sp>
      <p:pic>
        <p:nvPicPr>
          <p:cNvPr id="23556" name="Picture 12" descr="FG11_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9"/>
          <a:stretch>
            <a:fillRect/>
          </a:stretch>
        </p:blipFill>
        <p:spPr>
          <a:xfrm>
            <a:off x="3363913" y="3922713"/>
            <a:ext cx="2414587" cy="192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16" descr="220px-WassermoleküleInTröpfchen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14325"/>
            <a:ext cx="2095500" cy="212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18" descr="220px-Surface_tension_March_2009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951288"/>
            <a:ext cx="2346325" cy="183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9" name="Text Box 20"/>
          <p:cNvSpPr txBox="1">
            <a:spLocks noChangeArrowheads="1"/>
          </p:cNvSpPr>
          <p:nvPr/>
        </p:nvSpPr>
        <p:spPr bwMode="auto">
          <a:xfrm>
            <a:off x="593725" y="2979738"/>
            <a:ext cx="79565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surface tension force allows light objects and insects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to sit on a water surface, and causes bubbles to merge.</a:t>
            </a:r>
          </a:p>
        </p:txBody>
      </p:sp>
      <p:sp>
        <p:nvSpPr>
          <p:cNvPr id="235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3C9762-4C38-441E-A268-5AD4FACC19F1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2356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083300" y="314325"/>
            <a:ext cx="1038225" cy="1038225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4667250" y="1162050"/>
            <a:ext cx="1416050" cy="103822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38150" y="427038"/>
            <a:ext cx="8315325" cy="17907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If a segment of the soap film is</a:t>
            </a:r>
            <a:br>
              <a:rPr lang="en-US" altLang="en-US" sz="4000" smtClean="0"/>
            </a:br>
            <a:r>
              <a:rPr lang="en-US" altLang="en-US" sz="4000" smtClean="0"/>
              <a:t>punctured, surface tension pulls</a:t>
            </a:r>
            <a:br>
              <a:rPr lang="en-US" altLang="en-US" sz="4000" smtClean="0"/>
            </a:br>
            <a:r>
              <a:rPr lang="en-US" altLang="en-US" sz="4000" smtClean="0"/>
              <a:t>the strings apart</a:t>
            </a:r>
          </a:p>
        </p:txBody>
      </p:sp>
      <p:pic>
        <p:nvPicPr>
          <p:cNvPr id="102403" name="Picture 3" descr="2a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88" y="2917825"/>
            <a:ext cx="3792537" cy="366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4" name="Picture 4" descr="2a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917825"/>
            <a:ext cx="3859213" cy="366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499FCE-DC0E-4361-9EAF-A5AA4A79191F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80" name="Group 24"/>
          <p:cNvGrpSpPr>
            <a:grpSpLocks/>
          </p:cNvGrpSpPr>
          <p:nvPr/>
        </p:nvGrpSpPr>
        <p:grpSpPr bwMode="auto">
          <a:xfrm>
            <a:off x="1096963" y="1092200"/>
            <a:ext cx="2314575" cy="3538538"/>
            <a:chOff x="691" y="688"/>
            <a:chExt cx="1458" cy="2229"/>
          </a:xfrm>
        </p:grpSpPr>
        <p:grpSp>
          <p:nvGrpSpPr>
            <p:cNvPr id="4114" name="Group 15"/>
            <p:cNvGrpSpPr>
              <a:grpSpLocks/>
            </p:cNvGrpSpPr>
            <p:nvPr/>
          </p:nvGrpSpPr>
          <p:grpSpPr bwMode="auto">
            <a:xfrm>
              <a:off x="691" y="688"/>
              <a:ext cx="1458" cy="2229"/>
              <a:chOff x="617" y="1540"/>
              <a:chExt cx="1436" cy="2195"/>
            </a:xfrm>
          </p:grpSpPr>
          <p:sp>
            <p:nvSpPr>
              <p:cNvPr id="4116" name="Freeform 16"/>
              <p:cNvSpPr>
                <a:spLocks/>
              </p:cNvSpPr>
              <p:nvPr/>
            </p:nvSpPr>
            <p:spPr bwMode="auto">
              <a:xfrm>
                <a:off x="795" y="1554"/>
                <a:ext cx="1079" cy="2021"/>
              </a:xfrm>
              <a:custGeom>
                <a:avLst/>
                <a:gdLst>
                  <a:gd name="T0" fmla="*/ 0 w 1079"/>
                  <a:gd name="T1" fmla="*/ 28 h 2021"/>
                  <a:gd name="T2" fmla="*/ 0 w 1079"/>
                  <a:gd name="T3" fmla="*/ 2021 h 2021"/>
                  <a:gd name="T4" fmla="*/ 1079 w 1079"/>
                  <a:gd name="T5" fmla="*/ 2021 h 2021"/>
                  <a:gd name="T6" fmla="*/ 1079 w 1079"/>
                  <a:gd name="T7" fmla="*/ 0 h 20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9" h="2021">
                    <a:moveTo>
                      <a:pt x="0" y="28"/>
                    </a:moveTo>
                    <a:lnTo>
                      <a:pt x="0" y="2021"/>
                    </a:lnTo>
                    <a:lnTo>
                      <a:pt x="1079" y="2021"/>
                    </a:lnTo>
                    <a:lnTo>
                      <a:pt x="1079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7"/>
              <p:cNvSpPr>
                <a:spLocks/>
              </p:cNvSpPr>
              <p:nvPr/>
            </p:nvSpPr>
            <p:spPr bwMode="auto">
              <a:xfrm>
                <a:off x="617" y="1540"/>
                <a:ext cx="1436" cy="2195"/>
              </a:xfrm>
              <a:custGeom>
                <a:avLst/>
                <a:gdLst>
                  <a:gd name="T0" fmla="*/ 0 w 1079"/>
                  <a:gd name="T1" fmla="*/ 42 h 2021"/>
                  <a:gd name="T2" fmla="*/ 0 w 1079"/>
                  <a:gd name="T3" fmla="*/ 3054 h 2021"/>
                  <a:gd name="T4" fmla="*/ 4504 w 1079"/>
                  <a:gd name="T5" fmla="*/ 3054 h 2021"/>
                  <a:gd name="T6" fmla="*/ 4504 w 1079"/>
                  <a:gd name="T7" fmla="*/ 0 h 20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9" h="2021">
                    <a:moveTo>
                      <a:pt x="0" y="28"/>
                    </a:moveTo>
                    <a:lnTo>
                      <a:pt x="0" y="2021"/>
                    </a:lnTo>
                    <a:lnTo>
                      <a:pt x="1079" y="2021"/>
                    </a:lnTo>
                    <a:lnTo>
                      <a:pt x="1079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5" name="Freeform 18"/>
            <p:cNvSpPr>
              <a:spLocks/>
            </p:cNvSpPr>
            <p:nvPr/>
          </p:nvSpPr>
          <p:spPr bwMode="auto">
            <a:xfrm>
              <a:off x="776" y="1355"/>
              <a:ext cx="1281" cy="1470"/>
            </a:xfrm>
            <a:custGeom>
              <a:avLst/>
              <a:gdLst>
                <a:gd name="T0" fmla="*/ 0 w 1262"/>
                <a:gd name="T1" fmla="*/ 13 h 1709"/>
                <a:gd name="T2" fmla="*/ 0 w 1262"/>
                <a:gd name="T3" fmla="*/ 804 h 1709"/>
                <a:gd name="T4" fmla="*/ 1360 w 1262"/>
                <a:gd name="T5" fmla="*/ 804 h 1709"/>
                <a:gd name="T6" fmla="*/ 1360 w 1262"/>
                <a:gd name="T7" fmla="*/ 0 h 17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2" h="1709">
                  <a:moveTo>
                    <a:pt x="0" y="27"/>
                  </a:moveTo>
                  <a:lnTo>
                    <a:pt x="0" y="1709"/>
                  </a:lnTo>
                  <a:lnTo>
                    <a:pt x="1262" y="1709"/>
                  </a:lnTo>
                  <a:lnTo>
                    <a:pt x="1262" y="0"/>
                  </a:lnTo>
                </a:path>
              </a:pathLst>
            </a:custGeom>
            <a:noFill/>
            <a:ln w="2540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81" name="Group 25"/>
          <p:cNvGrpSpPr>
            <a:grpSpLocks/>
          </p:cNvGrpSpPr>
          <p:nvPr/>
        </p:nvGrpSpPr>
        <p:grpSpPr bwMode="auto">
          <a:xfrm>
            <a:off x="4419600" y="647700"/>
            <a:ext cx="4724400" cy="3902075"/>
            <a:chOff x="2784" y="408"/>
            <a:chExt cx="2976" cy="2458"/>
          </a:xfrm>
        </p:grpSpPr>
        <p:grpSp>
          <p:nvGrpSpPr>
            <p:cNvPr id="4108" name="Group 14"/>
            <p:cNvGrpSpPr>
              <a:grpSpLocks/>
            </p:cNvGrpSpPr>
            <p:nvPr/>
          </p:nvGrpSpPr>
          <p:grpSpPr bwMode="auto">
            <a:xfrm>
              <a:off x="2784" y="671"/>
              <a:ext cx="1436" cy="2195"/>
              <a:chOff x="617" y="1540"/>
              <a:chExt cx="1436" cy="2195"/>
            </a:xfrm>
          </p:grpSpPr>
          <p:sp>
            <p:nvSpPr>
              <p:cNvPr id="4112" name="Freeform 12"/>
              <p:cNvSpPr>
                <a:spLocks/>
              </p:cNvSpPr>
              <p:nvPr/>
            </p:nvSpPr>
            <p:spPr bwMode="auto">
              <a:xfrm>
                <a:off x="795" y="1554"/>
                <a:ext cx="1076" cy="2021"/>
              </a:xfrm>
              <a:custGeom>
                <a:avLst/>
                <a:gdLst>
                  <a:gd name="T0" fmla="*/ 0 w 1079"/>
                  <a:gd name="T1" fmla="*/ 28 h 2021"/>
                  <a:gd name="T2" fmla="*/ 0 w 1079"/>
                  <a:gd name="T3" fmla="*/ 2021 h 2021"/>
                  <a:gd name="T4" fmla="*/ 1067 w 1079"/>
                  <a:gd name="T5" fmla="*/ 2021 h 2021"/>
                  <a:gd name="T6" fmla="*/ 1067 w 1079"/>
                  <a:gd name="T7" fmla="*/ 0 h 20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9" h="2021">
                    <a:moveTo>
                      <a:pt x="0" y="28"/>
                    </a:moveTo>
                    <a:lnTo>
                      <a:pt x="0" y="2021"/>
                    </a:lnTo>
                    <a:lnTo>
                      <a:pt x="1079" y="2021"/>
                    </a:lnTo>
                    <a:lnTo>
                      <a:pt x="1079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3"/>
              <p:cNvSpPr>
                <a:spLocks/>
              </p:cNvSpPr>
              <p:nvPr/>
            </p:nvSpPr>
            <p:spPr bwMode="auto">
              <a:xfrm>
                <a:off x="617" y="1540"/>
                <a:ext cx="1436" cy="2195"/>
              </a:xfrm>
              <a:custGeom>
                <a:avLst/>
                <a:gdLst>
                  <a:gd name="T0" fmla="*/ 0 w 1079"/>
                  <a:gd name="T1" fmla="*/ 42 h 2021"/>
                  <a:gd name="T2" fmla="*/ 0 w 1079"/>
                  <a:gd name="T3" fmla="*/ 3054 h 2021"/>
                  <a:gd name="T4" fmla="*/ 4504 w 1079"/>
                  <a:gd name="T5" fmla="*/ 3054 h 2021"/>
                  <a:gd name="T6" fmla="*/ 4504 w 1079"/>
                  <a:gd name="T7" fmla="*/ 0 h 20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9" h="2021">
                    <a:moveTo>
                      <a:pt x="0" y="28"/>
                    </a:moveTo>
                    <a:lnTo>
                      <a:pt x="0" y="2021"/>
                    </a:lnTo>
                    <a:lnTo>
                      <a:pt x="1079" y="2021"/>
                    </a:lnTo>
                    <a:lnTo>
                      <a:pt x="1079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9" name="Freeform 20"/>
            <p:cNvSpPr>
              <a:spLocks/>
            </p:cNvSpPr>
            <p:nvPr/>
          </p:nvSpPr>
          <p:spPr bwMode="auto">
            <a:xfrm>
              <a:off x="2871" y="814"/>
              <a:ext cx="1252" cy="1957"/>
            </a:xfrm>
            <a:custGeom>
              <a:avLst/>
              <a:gdLst>
                <a:gd name="T0" fmla="*/ 0 w 1271"/>
                <a:gd name="T1" fmla="*/ 834 h 1993"/>
                <a:gd name="T2" fmla="*/ 0 w 1271"/>
                <a:gd name="T3" fmla="*/ 1820 h 1993"/>
                <a:gd name="T4" fmla="*/ 1179 w 1271"/>
                <a:gd name="T5" fmla="*/ 1820 h 1993"/>
                <a:gd name="T6" fmla="*/ 1179 w 1271"/>
                <a:gd name="T7" fmla="*/ 0 h 19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1" h="1993">
                  <a:moveTo>
                    <a:pt x="0" y="914"/>
                  </a:moveTo>
                  <a:lnTo>
                    <a:pt x="0" y="1993"/>
                  </a:lnTo>
                  <a:lnTo>
                    <a:pt x="1271" y="1993"/>
                  </a:lnTo>
                  <a:lnTo>
                    <a:pt x="1271" y="0"/>
                  </a:lnTo>
                </a:path>
              </a:pathLst>
            </a:custGeom>
            <a:noFill/>
            <a:ln w="2444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AutoShape 21"/>
            <p:cNvSpPr>
              <a:spLocks noChangeArrowheads="1"/>
            </p:cNvSpPr>
            <p:nvPr/>
          </p:nvSpPr>
          <p:spPr bwMode="auto">
            <a:xfrm rot="-5400000">
              <a:off x="4976" y="-93"/>
              <a:ext cx="284" cy="1285"/>
            </a:xfrm>
            <a:prstGeom prst="can">
              <a:avLst>
                <a:gd name="adj" fmla="val 5771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11" name="AutoShape 22"/>
            <p:cNvSpPr>
              <a:spLocks noChangeArrowheads="1"/>
            </p:cNvSpPr>
            <p:nvPr/>
          </p:nvSpPr>
          <p:spPr bwMode="auto">
            <a:xfrm>
              <a:off x="3932" y="446"/>
              <a:ext cx="664" cy="210"/>
            </a:xfrm>
            <a:prstGeom prst="leftArrow">
              <a:avLst>
                <a:gd name="adj1" fmla="val 50000"/>
                <a:gd name="adj2" fmla="val 56138"/>
              </a:avLst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458788" y="5224463"/>
            <a:ext cx="78089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Blowing air over the top of the tube lowers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air pressure on that side allowing the fluid to rise</a:t>
            </a:r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>
            <a:off x="425450" y="2166938"/>
            <a:ext cx="35274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028E3FD-8AA5-4056-8CB4-0DA2157408D7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9788" y="65881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  <a:r>
              <a:rPr lang="en-US" altLang="en-US" sz="2400" baseline="-25000"/>
              <a:t>ATM</a:t>
            </a:r>
            <a:endParaRPr lang="en-US" altLang="en-US" sz="24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73375" y="585788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  <a:r>
              <a:rPr lang="en-US" altLang="en-US" sz="2400" baseline="-25000"/>
              <a:t>ATM</a:t>
            </a:r>
            <a:endParaRPr lang="en-US" altLang="en-US" sz="24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65600" y="6032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  <a:r>
              <a:rPr lang="en-US" altLang="en-US" sz="2400" baseline="-25000"/>
              <a:t>ATM</a:t>
            </a:r>
            <a:endParaRPr lang="en-US" altLang="en-US" sz="24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315200" y="1454150"/>
            <a:ext cx="1487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 &lt; P</a:t>
            </a:r>
            <a:r>
              <a:rPr lang="en-US" altLang="en-US" sz="2400" baseline="-25000"/>
              <a:t>ATM</a:t>
            </a:r>
            <a:endParaRPr lang="en-US" altLang="en-US" sz="2400"/>
          </a:p>
        </p:txBody>
      </p:sp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 rot="10800000">
            <a:off x="6545263" y="1120775"/>
            <a:ext cx="828675" cy="4699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9" grpId="0"/>
      <p:bldP spid="121882" grpId="0" animBg="1"/>
      <p:bldP spid="2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36525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Bernoulli’s principle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2575" y="1419225"/>
            <a:ext cx="5686425" cy="1216025"/>
          </a:xfrm>
          <a:solidFill>
            <a:srgbClr val="FFCCFF"/>
          </a:solidFill>
          <a:extLst>
            <a:ext uri="{91240B29-F687-4F45-9708-019B960494DF}">
              <a14:hiddenLine xmlns:a14="http://schemas.microsoft.com/office/drawing/2010/main" w="57150" cmpd="thickThin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fast flow  </a:t>
            </a:r>
            <a:r>
              <a:rPr lang="en-US" altLang="en-US" smtClean="0">
                <a:sym typeface="Wingdings" pitchFamily="2" charset="2"/>
              </a:rPr>
              <a:t> low pressure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slow flow  high pressure</a:t>
            </a:r>
            <a:endParaRPr lang="en-US" altLang="en-US" smtClean="0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836613" y="3827463"/>
            <a:ext cx="1371600" cy="2759075"/>
            <a:chOff x="527" y="2411"/>
            <a:chExt cx="864" cy="1738"/>
          </a:xfrm>
        </p:grpSpPr>
        <p:grpSp>
          <p:nvGrpSpPr>
            <p:cNvPr id="5135" name="Group 5"/>
            <p:cNvGrpSpPr>
              <a:grpSpLocks/>
            </p:cNvGrpSpPr>
            <p:nvPr/>
          </p:nvGrpSpPr>
          <p:grpSpPr bwMode="auto">
            <a:xfrm>
              <a:off x="594" y="2411"/>
              <a:ext cx="778" cy="1237"/>
              <a:chOff x="512" y="2549"/>
              <a:chExt cx="778" cy="1237"/>
            </a:xfrm>
          </p:grpSpPr>
          <p:sp>
            <p:nvSpPr>
              <p:cNvPr id="5137" name="Rectangle 6"/>
              <p:cNvSpPr>
                <a:spLocks noChangeArrowheads="1"/>
              </p:cNvSpPr>
              <p:nvPr/>
            </p:nvSpPr>
            <p:spPr bwMode="auto">
              <a:xfrm>
                <a:off x="512" y="2549"/>
                <a:ext cx="320" cy="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38" name="Arc 7"/>
              <p:cNvSpPr>
                <a:spLocks/>
              </p:cNvSpPr>
              <p:nvPr/>
            </p:nvSpPr>
            <p:spPr bwMode="auto">
              <a:xfrm>
                <a:off x="641" y="2552"/>
                <a:ext cx="649" cy="1234"/>
              </a:xfrm>
              <a:custGeom>
                <a:avLst/>
                <a:gdLst>
                  <a:gd name="T0" fmla="*/ 0 w 24333"/>
                  <a:gd name="T1" fmla="*/ 0 h 21600"/>
                  <a:gd name="T2" fmla="*/ 0 w 24333"/>
                  <a:gd name="T3" fmla="*/ 0 h 21600"/>
                  <a:gd name="T4" fmla="*/ 0 w 24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333" h="21600" fill="none" extrusionOk="0">
                    <a:moveTo>
                      <a:pt x="-1" y="173"/>
                    </a:moveTo>
                    <a:cubicBezTo>
                      <a:pt x="907" y="58"/>
                      <a:pt x="1820" y="-1"/>
                      <a:pt x="2735" y="0"/>
                    </a:cubicBezTo>
                    <a:cubicBezTo>
                      <a:pt x="14537" y="0"/>
                      <a:pt x="24154" y="9473"/>
                      <a:pt x="24332" y="21275"/>
                    </a:cubicBezTo>
                  </a:path>
                  <a:path w="24333" h="21600" stroke="0" extrusionOk="0">
                    <a:moveTo>
                      <a:pt x="-1" y="173"/>
                    </a:moveTo>
                    <a:cubicBezTo>
                      <a:pt x="907" y="58"/>
                      <a:pt x="1820" y="-1"/>
                      <a:pt x="2735" y="0"/>
                    </a:cubicBezTo>
                    <a:cubicBezTo>
                      <a:pt x="14537" y="0"/>
                      <a:pt x="24154" y="9473"/>
                      <a:pt x="24332" y="21275"/>
                    </a:cubicBezTo>
                    <a:lnTo>
                      <a:pt x="2735" y="21600"/>
                    </a:lnTo>
                    <a:lnTo>
                      <a:pt x="-1" y="173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6" name="Text Box 8"/>
            <p:cNvSpPr txBox="1">
              <a:spLocks noChangeArrowheads="1"/>
            </p:cNvSpPr>
            <p:nvPr/>
          </p:nvSpPr>
          <p:spPr bwMode="auto">
            <a:xfrm>
              <a:off x="527" y="382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No flow</a:t>
              </a:r>
            </a:p>
          </p:txBody>
        </p:sp>
      </p:grpSp>
      <p:grpSp>
        <p:nvGrpSpPr>
          <p:cNvPr id="89097" name="Group 9"/>
          <p:cNvGrpSpPr>
            <a:grpSpLocks/>
          </p:cNvGrpSpPr>
          <p:nvPr/>
        </p:nvGrpSpPr>
        <p:grpSpPr bwMode="auto">
          <a:xfrm>
            <a:off x="3954463" y="3228975"/>
            <a:ext cx="4437062" cy="3297238"/>
            <a:chOff x="2491" y="2034"/>
            <a:chExt cx="2795" cy="2077"/>
          </a:xfrm>
        </p:grpSpPr>
        <p:sp>
          <p:nvSpPr>
            <p:cNvPr id="5127" name="Rectangle 10"/>
            <p:cNvSpPr>
              <a:spLocks noChangeArrowheads="1"/>
            </p:cNvSpPr>
            <p:nvPr/>
          </p:nvSpPr>
          <p:spPr bwMode="auto">
            <a:xfrm>
              <a:off x="3075" y="2607"/>
              <a:ext cx="302" cy="6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8" name="Line 11"/>
            <p:cNvSpPr>
              <a:spLocks noChangeShapeType="1"/>
            </p:cNvSpPr>
            <p:nvPr/>
          </p:nvSpPr>
          <p:spPr bwMode="auto">
            <a:xfrm>
              <a:off x="3190" y="2615"/>
              <a:ext cx="1828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AutoShape 12"/>
            <p:cNvSpPr>
              <a:spLocks noChangeArrowheads="1"/>
            </p:cNvSpPr>
            <p:nvPr/>
          </p:nvSpPr>
          <p:spPr bwMode="auto">
            <a:xfrm>
              <a:off x="2491" y="2034"/>
              <a:ext cx="831" cy="548"/>
            </a:xfrm>
            <a:prstGeom prst="rightArrow">
              <a:avLst>
                <a:gd name="adj1" fmla="val 50000"/>
                <a:gd name="adj2" fmla="val 37911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30" name="AutoShape 13"/>
            <p:cNvSpPr>
              <a:spLocks noChangeArrowheads="1"/>
            </p:cNvSpPr>
            <p:nvPr/>
          </p:nvSpPr>
          <p:spPr bwMode="auto">
            <a:xfrm>
              <a:off x="3418" y="2038"/>
              <a:ext cx="831" cy="548"/>
            </a:xfrm>
            <a:prstGeom prst="rightArrow">
              <a:avLst>
                <a:gd name="adj1" fmla="val 50000"/>
                <a:gd name="adj2" fmla="val 37911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31" name="AutoShape 14"/>
            <p:cNvSpPr>
              <a:spLocks noChangeArrowheads="1"/>
            </p:cNvSpPr>
            <p:nvPr/>
          </p:nvSpPr>
          <p:spPr bwMode="auto">
            <a:xfrm>
              <a:off x="4224" y="2935"/>
              <a:ext cx="302" cy="531"/>
            </a:xfrm>
            <a:prstGeom prst="upArrow">
              <a:avLst>
                <a:gd name="adj1" fmla="val 50000"/>
                <a:gd name="adj2" fmla="val 43957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32" name="Text Box 15"/>
            <p:cNvSpPr txBox="1">
              <a:spLocks noChangeArrowheads="1"/>
            </p:cNvSpPr>
            <p:nvPr/>
          </p:nvSpPr>
          <p:spPr bwMode="auto">
            <a:xfrm>
              <a:off x="4422" y="2069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Low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pressure</a:t>
              </a:r>
            </a:p>
          </p:txBody>
        </p:sp>
        <p:sp>
          <p:nvSpPr>
            <p:cNvPr id="5133" name="Text Box 16"/>
            <p:cNvSpPr txBox="1">
              <a:spLocks noChangeArrowheads="1"/>
            </p:cNvSpPr>
            <p:nvPr/>
          </p:nvSpPr>
          <p:spPr bwMode="auto">
            <a:xfrm rot="10800000" flipV="1">
              <a:off x="3127" y="2903"/>
              <a:ext cx="8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High pressure</a:t>
              </a:r>
            </a:p>
          </p:txBody>
        </p:sp>
        <p:sp>
          <p:nvSpPr>
            <p:cNvPr id="5134" name="Text Box 17"/>
            <p:cNvSpPr txBox="1">
              <a:spLocks noChangeArrowheads="1"/>
            </p:cNvSpPr>
            <p:nvPr/>
          </p:nvSpPr>
          <p:spPr bwMode="auto">
            <a:xfrm>
              <a:off x="3169" y="3784"/>
              <a:ext cx="12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Flow on top</a:t>
              </a:r>
            </a:p>
          </p:txBody>
        </p:sp>
      </p:grpSp>
      <p:sp>
        <p:nvSpPr>
          <p:cNvPr id="51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22FE5C-368E-4F9A-AF5E-E40F123B2822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Loosing your roof in a tornado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344738" y="4111625"/>
            <a:ext cx="3184525" cy="2271713"/>
          </a:xfrm>
          <a:prstGeom prst="rect">
            <a:avLst/>
          </a:prstGeom>
          <a:solidFill>
            <a:srgbClr val="CC9900"/>
          </a:solidFill>
          <a:ln w="762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8554" name="Freeform 10"/>
          <p:cNvSpPr>
            <a:spLocks/>
          </p:cNvSpPr>
          <p:nvPr/>
        </p:nvSpPr>
        <p:spPr bwMode="auto">
          <a:xfrm>
            <a:off x="2019300" y="2755900"/>
            <a:ext cx="3776663" cy="1563688"/>
          </a:xfrm>
          <a:custGeom>
            <a:avLst/>
            <a:gdLst>
              <a:gd name="T0" fmla="*/ 0 w 2379"/>
              <a:gd name="T1" fmla="*/ 2147483647 h 985"/>
              <a:gd name="T2" fmla="*/ 2147483647 w 2379"/>
              <a:gd name="T3" fmla="*/ 0 h 985"/>
              <a:gd name="T4" fmla="*/ 2147483647 w 2379"/>
              <a:gd name="T5" fmla="*/ 2147483647 h 9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9" h="985">
                <a:moveTo>
                  <a:pt x="0" y="985"/>
                </a:moveTo>
                <a:lnTo>
                  <a:pt x="1144" y="0"/>
                </a:lnTo>
                <a:lnTo>
                  <a:pt x="2379" y="957"/>
                </a:lnTo>
              </a:path>
            </a:pathLst>
          </a:custGeom>
          <a:solidFill>
            <a:srgbClr val="CC9900"/>
          </a:solid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133350" y="1547813"/>
            <a:ext cx="2211388" cy="2846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WIND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625725" y="22606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Low Pressure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3036888" y="4997450"/>
            <a:ext cx="1808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Normal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Pressure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693F62-308A-42A9-81B2-03AC6FBD6985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5916897" y="2487612"/>
            <a:ext cx="29241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wind does not</a:t>
            </a:r>
          </a:p>
          <a:p>
            <a:r>
              <a:rPr lang="en-US" sz="2400" dirty="0" smtClean="0"/>
              <a:t>blow the roof off.</a:t>
            </a:r>
          </a:p>
          <a:p>
            <a:r>
              <a:rPr lang="en-US" sz="2400" dirty="0" smtClean="0"/>
              <a:t>The wind lowers the</a:t>
            </a:r>
          </a:p>
          <a:p>
            <a:r>
              <a:rPr lang="en-US" sz="2400" dirty="0" smtClean="0"/>
              <a:t>pressure above the</a:t>
            </a:r>
            <a:br>
              <a:rPr lang="en-US" sz="2400" dirty="0" smtClean="0"/>
            </a:br>
            <a:r>
              <a:rPr lang="en-US" sz="2400" dirty="0" smtClean="0"/>
              <a:t>roof and the normal</a:t>
            </a:r>
          </a:p>
          <a:p>
            <a:r>
              <a:rPr lang="en-US" sz="2400" dirty="0" smtClean="0"/>
              <a:t>pressure inside the</a:t>
            </a:r>
          </a:p>
          <a:p>
            <a:r>
              <a:rPr lang="en-US" sz="2400" dirty="0" smtClean="0"/>
              <a:t>house blows the</a:t>
            </a:r>
          </a:p>
          <a:p>
            <a:r>
              <a:rPr lang="en-US" sz="2400" dirty="0" smtClean="0"/>
              <a:t>roof off.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0087 -0.4726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4" grpId="0" animBg="1"/>
      <p:bldP spid="108554" grpId="1" animBg="1"/>
      <p:bldP spid="108555" grpId="0" animBg="1"/>
      <p:bldP spid="108557" grpId="0"/>
      <p:bldP spid="10856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6675" y="155575"/>
            <a:ext cx="9001125" cy="9398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sz="4000" smtClean="0">
                <a:solidFill>
                  <a:schemeClr val="tx1"/>
                </a:solidFill>
              </a:rPr>
              <a:t>visualization of air flow in a wind tunnel</a:t>
            </a:r>
          </a:p>
        </p:txBody>
      </p:sp>
      <p:pic>
        <p:nvPicPr>
          <p:cNvPr id="123909" name="Picture 5" descr="Wind-T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8875"/>
            <a:ext cx="76073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66675" y="1685925"/>
            <a:ext cx="1362075" cy="38909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FLOW</a:t>
            </a: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5200650" y="1838325"/>
            <a:ext cx="2271713" cy="609600"/>
          </a:xfrm>
          <a:prstGeom prst="wedgeRoundRectCallout">
            <a:avLst>
              <a:gd name="adj1" fmla="val -66560"/>
              <a:gd name="adj2" fmla="val 170051"/>
              <a:gd name="adj3" fmla="val 16667"/>
            </a:avLst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streamlines</a:t>
            </a: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26EBB4-1FB8-4BAF-A8F5-C2497338385E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0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558925"/>
            <a:ext cx="4084637" cy="408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30713" y="1890713"/>
            <a:ext cx="4560887" cy="3535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black lines are the paths (streamlines) that the fluid takes as it flows.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Wider spacing indicates low speed flow, closer spacing indicates high speed flow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Color indicates pressure   </a:t>
            </a:r>
            <a:r>
              <a:rPr lang="en-US" altLang="en-US" sz="2800" smtClean="0">
                <a:sym typeface="Wingdings" pitchFamily="2" charset="2"/>
              </a:rPr>
              <a:t/>
            </a:r>
            <a:br>
              <a:rPr lang="en-US" altLang="en-US" sz="2800" smtClean="0">
                <a:sym typeface="Wingdings" pitchFamily="2" charset="2"/>
              </a:rPr>
            </a:br>
            <a:r>
              <a:rPr lang="en-US" altLang="en-US" sz="2800" smtClean="0">
                <a:sym typeface="Wingdings" pitchFamily="2" charset="2"/>
              </a:rPr>
              <a:t/>
            </a:r>
            <a:br>
              <a:rPr lang="en-US" altLang="en-US" sz="2800" smtClean="0">
                <a:sym typeface="Wingdings" pitchFamily="2" charset="2"/>
              </a:rPr>
            </a:b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60363" y="5707063"/>
            <a:ext cx="4051300" cy="2413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3000">
                <a:srgbClr val="CC66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20650" y="6015038"/>
            <a:ext cx="4713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66FF"/>
                </a:solidFill>
              </a:rPr>
              <a:t>   High                                                </a:t>
            </a:r>
            <a:r>
              <a:rPr lang="en-US" altLang="en-US" sz="1800" b="1">
                <a:solidFill>
                  <a:srgbClr val="FF0000"/>
                </a:solidFill>
              </a:rPr>
              <a:t>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66FF"/>
                </a:solidFill>
              </a:rPr>
              <a:t>pressure</a:t>
            </a:r>
            <a:r>
              <a:rPr lang="en-US" altLang="en-US" sz="1800" b="1"/>
              <a:t>                                        </a:t>
            </a:r>
            <a:r>
              <a:rPr lang="en-US" altLang="en-US" sz="1800" b="1">
                <a:solidFill>
                  <a:srgbClr val="FF0000"/>
                </a:solidFill>
              </a:rPr>
              <a:t>pressure 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1317625" y="193675"/>
            <a:ext cx="6188075" cy="701675"/>
          </a:xfrm>
          <a:prstGeom prst="wedgeRectCallout">
            <a:avLst>
              <a:gd name="adj1" fmla="val -42819"/>
              <a:gd name="adj2" fmla="val 237625"/>
            </a:avLst>
          </a:prstGeom>
          <a:solidFill>
            <a:srgbClr val="00B0F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Streamlines and fluid flow</a:t>
            </a:r>
          </a:p>
        </p:txBody>
      </p:sp>
      <p:sp>
        <p:nvSpPr>
          <p:cNvPr id="81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857F7C6-22C4-4087-BC75-F74BD5BE568B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  <p:bldP spid="13321" grpId="0" animBg="1"/>
      <p:bldP spid="13322" grpId="0"/>
      <p:bldP spid="133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27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Bernoulli’s Principle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1900238"/>
            <a:ext cx="7299325" cy="14319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3600" smtClean="0">
                <a:solidFill>
                  <a:srgbClr val="0000FF"/>
                </a:solidFill>
              </a:rPr>
              <a:t>Fluid flow velocity =  v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600" smtClean="0">
                <a:solidFill>
                  <a:srgbClr val="0000FF"/>
                </a:solidFill>
                <a:sym typeface="Symbol" pitchFamily="18" charset="2"/>
              </a:rPr>
              <a:t>Fluid pressure = P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sz="3600" b="1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3600" smtClean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23963" y="4005263"/>
            <a:ext cx="56372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sym typeface="Wingdings" pitchFamily="2" charset="2"/>
              </a:rPr>
              <a:t> where v is high, P is 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sym typeface="Wingdings" pitchFamily="2" charset="2"/>
              </a:rPr>
              <a:t> where v is low, P is high</a:t>
            </a:r>
            <a:endParaRPr lang="en-US" altLang="en-US" sz="3600"/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623716-0CF0-4023-BDAA-640CF048ACF0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0"/>
            <a:ext cx="8229600" cy="93345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Streamlines around a wing</a:t>
            </a:r>
          </a:p>
        </p:txBody>
      </p:sp>
      <p:grpSp>
        <p:nvGrpSpPr>
          <p:cNvPr id="10243" name="Group 14"/>
          <p:cNvGrpSpPr>
            <a:grpSpLocks/>
          </p:cNvGrpSpPr>
          <p:nvPr/>
        </p:nvGrpSpPr>
        <p:grpSpPr bwMode="auto">
          <a:xfrm>
            <a:off x="709613" y="1657350"/>
            <a:ext cx="5911850" cy="4297363"/>
            <a:chOff x="393" y="1044"/>
            <a:chExt cx="3724" cy="2707"/>
          </a:xfrm>
        </p:grpSpPr>
        <p:pic>
          <p:nvPicPr>
            <p:cNvPr id="2" name="Picture 6" descr="4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" y="1044"/>
              <a:ext cx="3724" cy="2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12" y="2393"/>
              <a:ext cx="2051" cy="545"/>
              <a:chOff x="1958" y="2351"/>
              <a:chExt cx="2051" cy="545"/>
            </a:xfrm>
          </p:grpSpPr>
          <p:sp>
            <p:nvSpPr>
              <p:cNvPr id="10254" name="Freeform 7"/>
              <p:cNvSpPr>
                <a:spLocks/>
              </p:cNvSpPr>
              <p:nvPr/>
            </p:nvSpPr>
            <p:spPr bwMode="auto">
              <a:xfrm>
                <a:off x="1958" y="2351"/>
                <a:ext cx="2051" cy="545"/>
              </a:xfrm>
              <a:custGeom>
                <a:avLst/>
                <a:gdLst>
                  <a:gd name="T0" fmla="*/ 1231 w 2051"/>
                  <a:gd name="T1" fmla="*/ 213 h 545"/>
                  <a:gd name="T2" fmla="*/ 718 w 2051"/>
                  <a:gd name="T3" fmla="*/ 71 h 545"/>
                  <a:gd name="T4" fmla="*/ 473 w 2051"/>
                  <a:gd name="T5" fmla="*/ 24 h 545"/>
                  <a:gd name="T6" fmla="*/ 307 w 2051"/>
                  <a:gd name="T7" fmla="*/ 8 h 545"/>
                  <a:gd name="T8" fmla="*/ 150 w 2051"/>
                  <a:gd name="T9" fmla="*/ 0 h 545"/>
                  <a:gd name="T10" fmla="*/ 31 w 2051"/>
                  <a:gd name="T11" fmla="*/ 24 h 545"/>
                  <a:gd name="T12" fmla="*/ 0 w 2051"/>
                  <a:gd name="T13" fmla="*/ 79 h 545"/>
                  <a:gd name="T14" fmla="*/ 39 w 2051"/>
                  <a:gd name="T15" fmla="*/ 166 h 545"/>
                  <a:gd name="T16" fmla="*/ 213 w 2051"/>
                  <a:gd name="T17" fmla="*/ 205 h 545"/>
                  <a:gd name="T18" fmla="*/ 1088 w 2051"/>
                  <a:gd name="T19" fmla="*/ 395 h 545"/>
                  <a:gd name="T20" fmla="*/ 1593 w 2051"/>
                  <a:gd name="T21" fmla="*/ 474 h 545"/>
                  <a:gd name="T22" fmla="*/ 1949 w 2051"/>
                  <a:gd name="T23" fmla="*/ 537 h 545"/>
                  <a:gd name="T24" fmla="*/ 2051 w 2051"/>
                  <a:gd name="T25" fmla="*/ 545 h 545"/>
                  <a:gd name="T26" fmla="*/ 1649 w 2051"/>
                  <a:gd name="T27" fmla="*/ 355 h 545"/>
                  <a:gd name="T28" fmla="*/ 1231 w 2051"/>
                  <a:gd name="T29" fmla="*/ 213 h 5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51" h="545">
                    <a:moveTo>
                      <a:pt x="1231" y="213"/>
                    </a:moveTo>
                    <a:lnTo>
                      <a:pt x="718" y="71"/>
                    </a:lnTo>
                    <a:lnTo>
                      <a:pt x="473" y="24"/>
                    </a:lnTo>
                    <a:lnTo>
                      <a:pt x="307" y="8"/>
                    </a:lnTo>
                    <a:lnTo>
                      <a:pt x="150" y="0"/>
                    </a:lnTo>
                    <a:lnTo>
                      <a:pt x="31" y="24"/>
                    </a:lnTo>
                    <a:lnTo>
                      <a:pt x="0" y="79"/>
                    </a:lnTo>
                    <a:lnTo>
                      <a:pt x="39" y="166"/>
                    </a:lnTo>
                    <a:lnTo>
                      <a:pt x="213" y="205"/>
                    </a:lnTo>
                    <a:lnTo>
                      <a:pt x="1088" y="395"/>
                    </a:lnTo>
                    <a:lnTo>
                      <a:pt x="1593" y="474"/>
                    </a:lnTo>
                    <a:lnTo>
                      <a:pt x="1949" y="537"/>
                    </a:lnTo>
                    <a:lnTo>
                      <a:pt x="2051" y="545"/>
                    </a:lnTo>
                    <a:lnTo>
                      <a:pt x="1649" y="355"/>
                    </a:lnTo>
                    <a:lnTo>
                      <a:pt x="1231" y="213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Text Box 8"/>
              <p:cNvSpPr txBox="1">
                <a:spLocks noChangeArrowheads="1"/>
              </p:cNvSpPr>
              <p:nvPr/>
            </p:nvSpPr>
            <p:spPr bwMode="auto">
              <a:xfrm rot="847614">
                <a:off x="2470" y="2405"/>
                <a:ext cx="55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chemeClr val="bg1"/>
                    </a:solidFill>
                  </a:rPr>
                  <a:t>wing</a:t>
                </a:r>
              </a:p>
            </p:txBody>
          </p:sp>
        </p:grp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22888" y="2954338"/>
            <a:ext cx="350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High speed </a:t>
            </a:r>
            <a:r>
              <a:rPr lang="en-US" altLang="en-US" sz="2000" b="1">
                <a:solidFill>
                  <a:srgbClr val="FF3300"/>
                </a:solidFill>
                <a:sym typeface="Wingdings" pitchFamily="2" charset="2"/>
              </a:rPr>
              <a:t> low pressure</a:t>
            </a:r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3962400" y="3238500"/>
            <a:ext cx="1266825" cy="5905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79413" y="6307138"/>
            <a:ext cx="356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Low speed </a:t>
            </a:r>
            <a:r>
              <a:rPr lang="en-US" altLang="en-US" sz="2000" b="1">
                <a:solidFill>
                  <a:srgbClr val="FF3300"/>
                </a:solidFill>
                <a:sym typeface="Wingdings" pitchFamily="2" charset="2"/>
              </a:rPr>
              <a:t> high pressure</a:t>
            </a:r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1466850" y="4705350"/>
            <a:ext cx="1466850" cy="1676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539750" y="1065213"/>
            <a:ext cx="777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From the perspective of the jet, the air is moving past it</a:t>
            </a:r>
          </a:p>
        </p:txBody>
      </p:sp>
      <p:sp>
        <p:nvSpPr>
          <p:cNvPr id="102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797C800-B6A2-4947-AF06-B7546196EC60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4" name="Isosceles Triangle 7"/>
          <p:cNvSpPr>
            <a:spLocks noChangeArrowheads="1"/>
          </p:cNvSpPr>
          <p:nvPr/>
        </p:nvSpPr>
        <p:spPr bwMode="auto">
          <a:xfrm>
            <a:off x="2838450" y="2697163"/>
            <a:ext cx="342900" cy="342900"/>
          </a:xfrm>
          <a:prstGeom prst="triangle">
            <a:avLst>
              <a:gd name="adj" fmla="val 3888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Up Arrow 5"/>
          <p:cNvSpPr>
            <a:spLocks noChangeArrowheads="1"/>
          </p:cNvSpPr>
          <p:nvPr/>
        </p:nvSpPr>
        <p:spPr bwMode="auto">
          <a:xfrm>
            <a:off x="2803525" y="2301875"/>
            <a:ext cx="377825" cy="1476375"/>
          </a:xfrm>
          <a:prstGeom prst="upArrow">
            <a:avLst>
              <a:gd name="adj1" fmla="val 50000"/>
              <a:gd name="adj2" fmla="val 50039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 animBg="1"/>
      <p:bldP spid="10252" grpId="0"/>
      <p:bldP spid="1025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842</Words>
  <Application>Microsoft Office PowerPoint</Application>
  <PresentationFormat>On-screen Show (4:3)</PresentationFormat>
  <Paragraphs>183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Symbol</vt:lpstr>
      <vt:lpstr>Wingdings</vt:lpstr>
      <vt:lpstr>Default Design</vt:lpstr>
      <vt:lpstr>Equation</vt:lpstr>
      <vt:lpstr>L 15 Fluids - 4</vt:lpstr>
      <vt:lpstr>Basic principles of fluid dynamics</vt:lpstr>
      <vt:lpstr>PowerPoint Presentation</vt:lpstr>
      <vt:lpstr>Bernoulli’s principle</vt:lpstr>
      <vt:lpstr>Loosing your roof in a tornado</vt:lpstr>
      <vt:lpstr>visualization of air flow in a wind tunnel</vt:lpstr>
      <vt:lpstr>PowerPoint Presentation</vt:lpstr>
      <vt:lpstr>Bernoulli’s Principle</vt:lpstr>
      <vt:lpstr>Streamlines around a wing</vt:lpstr>
      <vt:lpstr>Flow over an airplane wing</vt:lpstr>
      <vt:lpstr>Control surfaces on a plane</vt:lpstr>
      <vt:lpstr>A baseball that is not spinning</vt:lpstr>
      <vt:lpstr>A Spinning baseball</vt:lpstr>
      <vt:lpstr>Properties of “real liquids” 1. Viscosity</vt:lpstr>
      <vt:lpstr>Viscosity</vt:lpstr>
      <vt:lpstr>Seeing the effects of viscosity</vt:lpstr>
      <vt:lpstr>Viscosities of various substances</vt:lpstr>
      <vt:lpstr>Pitch drop experiment at the University of Queensland in Brisbane, Australia</vt:lpstr>
      <vt:lpstr>Measuring viscosity</vt:lpstr>
      <vt:lpstr>Flow through a pipe</vt:lpstr>
      <vt:lpstr>PowerPoint Presentation</vt:lpstr>
      <vt:lpstr>2. Surface tension An attractive force between molecules at  the surface of a liquid. </vt:lpstr>
      <vt:lpstr>If a segment of the soap film is punctured, surface tension pulls the strings apart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199</cp:revision>
  <cp:lastPrinted>2013-10-03T18:35:05Z</cp:lastPrinted>
  <dcterms:created xsi:type="dcterms:W3CDTF">2004-09-24T16:40:31Z</dcterms:created>
  <dcterms:modified xsi:type="dcterms:W3CDTF">2014-08-28T19:16:22Z</dcterms:modified>
</cp:coreProperties>
</file>