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6" r:id="rId2"/>
    <p:sldId id="287" r:id="rId3"/>
    <p:sldId id="282" r:id="rId4"/>
    <p:sldId id="288" r:id="rId5"/>
    <p:sldId id="289" r:id="rId6"/>
    <p:sldId id="259" r:id="rId7"/>
    <p:sldId id="260" r:id="rId8"/>
    <p:sldId id="261" r:id="rId9"/>
    <p:sldId id="262" r:id="rId10"/>
    <p:sldId id="267" r:id="rId11"/>
    <p:sldId id="263" r:id="rId12"/>
    <p:sldId id="283" r:id="rId13"/>
    <p:sldId id="284" r:id="rId14"/>
    <p:sldId id="285" r:id="rId15"/>
    <p:sldId id="286" r:id="rId16"/>
    <p:sldId id="270" r:id="rId17"/>
    <p:sldId id="271" r:id="rId18"/>
    <p:sldId id="272" r:id="rId19"/>
    <p:sldId id="273" r:id="rId20"/>
    <p:sldId id="274" r:id="rId21"/>
    <p:sldId id="276" r:id="rId22"/>
    <p:sldId id="277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66"/>
    <a:srgbClr val="FF0000"/>
    <a:srgbClr val="FF3399"/>
    <a:srgbClr val="33CC33"/>
    <a:srgbClr val="6699FF"/>
    <a:srgbClr val="996633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9879" autoAdjust="0"/>
  </p:normalViewPr>
  <p:slideViewPr>
    <p:cSldViewPr snapToGrid="0" showGuides="1">
      <p:cViewPr varScale="1">
        <p:scale>
          <a:sx n="114" d="100"/>
          <a:sy n="114" d="100"/>
        </p:scale>
        <p:origin x="9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fld id="{85EB59F0-4BA7-42E6-B006-F5BAA3EE7E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7455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fld id="{BD510724-AA6F-4859-9783-B3F326F3B3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314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FD0F11-7730-42D9-9080-8EED4CD169DB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045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D5F2523-EFDC-41B7-BDD9-E7476DA0B856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709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3D0558-A04F-4409-8482-BEF7F0927E3C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864499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7087A2-0018-462E-BFF8-A9F598732C8D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511955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D272BD-F269-4D0B-90F0-F03AE4C8B9F6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72566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E0AA2A9-52F7-4599-A610-C518E922FBC5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856525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EABEFD-80E6-4B66-8113-BC9B2E1111D1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92289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E395EE7-087E-4C65-A407-E86CA89A85DD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75946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C3A5D5A-8158-48D2-BD9C-FAF1A90E233F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120283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81A6F6A-829A-41C0-A805-D54D4C2AE6FB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0128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0E31A51-C2BF-4E2D-A72E-CD784DC42DF6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952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6B78DA7-7CC0-4653-89C6-600B75C34CDD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62819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251FA6C-5EA2-4049-B866-E98097C462F5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8591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F6A331-F54E-4609-8E27-A54A2CD21C06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6526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CE459D9-8C5F-40A6-92E2-A2BD57486241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7213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DBE1A5B-84E0-44BC-B4B4-64844335A7D4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57505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1A864B0-A36B-4DBC-9655-8420BE6FF70F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3764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F30F2F7-3CDF-4290-B9A0-C059C4C6A291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334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E6A87-C4CA-4F6B-A7D2-E27494B93A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447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82EF7-4E37-495F-ADF4-340E4D43A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808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58EF4-8316-45E6-8990-94B48FC746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6690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F2BDD-D255-45FE-B4EE-69B0F9D9EE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591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B2812-E770-4B75-9FD5-7E861ADC43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865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2ACC9-B235-4C76-AAB2-9C84E7024D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693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FD543-A3E0-4CCB-B50C-BEC0B3932A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711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0B581-B28C-470B-8980-A9F63FB1B0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92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E6CE4-1710-412F-8C15-A890E5F68F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8211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47E46-8765-47CF-830B-A740BA5DD1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738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A20F7-DA66-45C3-BC37-CC0507CA0B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846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8DF4C-524D-426F-AEDE-D9548A85A4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476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D51A0-ECBE-46D0-8A3F-566DC59AAE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28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AFC3D-46D9-42C6-B029-A9B376D634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61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665B3-7AF3-4309-B963-4B9C58F686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84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B3FC1-61DF-489F-84E3-89F94B92C9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978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>
              <a:defRPr/>
            </a:pPr>
            <a:fld id="{FE2F9311-E8A3-42D3-A48C-630F676DB9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439863"/>
            <a:ext cx="8185150" cy="4908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This unit deals with one of the most practical aspects of everyday life – </a:t>
            </a:r>
            <a:r>
              <a:rPr lang="en-US" altLang="en-US" smtClean="0">
                <a:solidFill>
                  <a:srgbClr val="FF0000"/>
                </a:solidFill>
              </a:rPr>
              <a:t>how we use energy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We do not create energy, but transform it from one form into another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These transformations should be done as efficiently as possible, since natural resources are limited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These issues include science, but political and economic considerations as well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>
          <a:xfrm>
            <a:off x="433388" y="160338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altLang="en-US" u="sng" smtClean="0"/>
              <a:t>L 16 Thermodynamics-1</a:t>
            </a:r>
          </a:p>
        </p:txBody>
      </p:sp>
      <p:sp>
        <p:nvSpPr>
          <p:cNvPr id="20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9A4C1CD-5432-4658-A8E6-7F63E53902B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Engine efficiency</a:t>
            </a:r>
          </a:p>
        </p:txBody>
      </p:sp>
      <p:grpSp>
        <p:nvGrpSpPr>
          <p:cNvPr id="45080" name="Group 24"/>
          <p:cNvGrpSpPr>
            <a:grpSpLocks/>
          </p:cNvGrpSpPr>
          <p:nvPr/>
        </p:nvGrpSpPr>
        <p:grpSpPr bwMode="auto">
          <a:xfrm>
            <a:off x="782638" y="1120775"/>
            <a:ext cx="7205662" cy="2254250"/>
            <a:chOff x="488" y="868"/>
            <a:chExt cx="4539" cy="1420"/>
          </a:xfrm>
        </p:grpSpPr>
        <p:grpSp>
          <p:nvGrpSpPr>
            <p:cNvPr id="11275" name="Group 13"/>
            <p:cNvGrpSpPr>
              <a:grpSpLocks/>
            </p:cNvGrpSpPr>
            <p:nvPr/>
          </p:nvGrpSpPr>
          <p:grpSpPr bwMode="auto">
            <a:xfrm>
              <a:off x="2101" y="868"/>
              <a:ext cx="1420" cy="1420"/>
              <a:chOff x="1942" y="1152"/>
              <a:chExt cx="1420" cy="1420"/>
            </a:xfrm>
          </p:grpSpPr>
          <p:sp>
            <p:nvSpPr>
              <p:cNvPr id="11284" name="Oval 6"/>
              <p:cNvSpPr>
                <a:spLocks noChangeArrowheads="1"/>
              </p:cNvSpPr>
              <p:nvPr/>
            </p:nvSpPr>
            <p:spPr bwMode="auto">
              <a:xfrm>
                <a:off x="1942" y="1152"/>
                <a:ext cx="1420" cy="142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285" name="Text Box 5"/>
              <p:cNvSpPr txBox="1">
                <a:spLocks noChangeArrowheads="1"/>
              </p:cNvSpPr>
              <p:nvPr/>
            </p:nvSpPr>
            <p:spPr bwMode="auto">
              <a:xfrm>
                <a:off x="2199" y="1680"/>
                <a:ext cx="912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u="none"/>
                  <a:t>Engine</a:t>
                </a:r>
              </a:p>
            </p:txBody>
          </p:sp>
        </p:grpSp>
        <p:grpSp>
          <p:nvGrpSpPr>
            <p:cNvPr id="11276" name="Group 8"/>
            <p:cNvGrpSpPr>
              <a:grpSpLocks/>
            </p:cNvGrpSpPr>
            <p:nvPr/>
          </p:nvGrpSpPr>
          <p:grpSpPr bwMode="auto">
            <a:xfrm>
              <a:off x="488" y="1183"/>
              <a:ext cx="1161" cy="764"/>
              <a:chOff x="355" y="2343"/>
              <a:chExt cx="1161" cy="764"/>
            </a:xfrm>
          </p:grpSpPr>
          <p:sp>
            <p:nvSpPr>
              <p:cNvPr id="11282" name="Rectangle 4"/>
              <p:cNvSpPr>
                <a:spLocks noChangeArrowheads="1"/>
              </p:cNvSpPr>
              <p:nvPr/>
            </p:nvSpPr>
            <p:spPr bwMode="auto">
              <a:xfrm>
                <a:off x="355" y="2343"/>
                <a:ext cx="1161" cy="76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283" name="Text Box 7"/>
              <p:cNvSpPr txBox="1">
                <a:spLocks noChangeArrowheads="1"/>
              </p:cNvSpPr>
              <p:nvPr/>
            </p:nvSpPr>
            <p:spPr bwMode="auto">
              <a:xfrm>
                <a:off x="473" y="2420"/>
                <a:ext cx="878" cy="5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u="none"/>
                  <a:t>Energy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u="none"/>
                  <a:t>in ($$$)</a:t>
                </a:r>
              </a:p>
            </p:txBody>
          </p:sp>
        </p:grpSp>
        <p:grpSp>
          <p:nvGrpSpPr>
            <p:cNvPr id="11277" name="Group 12"/>
            <p:cNvGrpSpPr>
              <a:grpSpLocks/>
            </p:cNvGrpSpPr>
            <p:nvPr/>
          </p:nvGrpSpPr>
          <p:grpSpPr bwMode="auto">
            <a:xfrm>
              <a:off x="3866" y="1201"/>
              <a:ext cx="1161" cy="764"/>
              <a:chOff x="3330" y="2265"/>
              <a:chExt cx="1161" cy="764"/>
            </a:xfrm>
          </p:grpSpPr>
          <p:sp>
            <p:nvSpPr>
              <p:cNvPr id="11280" name="Rectangle 10"/>
              <p:cNvSpPr>
                <a:spLocks noChangeArrowheads="1"/>
              </p:cNvSpPr>
              <p:nvPr/>
            </p:nvSpPr>
            <p:spPr bwMode="auto">
              <a:xfrm>
                <a:off x="3330" y="2265"/>
                <a:ext cx="1161" cy="76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281" name="Text Box 11"/>
              <p:cNvSpPr txBox="1">
                <a:spLocks noChangeArrowheads="1"/>
              </p:cNvSpPr>
              <p:nvPr/>
            </p:nvSpPr>
            <p:spPr bwMode="auto">
              <a:xfrm>
                <a:off x="3566" y="2342"/>
                <a:ext cx="639" cy="5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u="none"/>
                  <a:t>Work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u="none"/>
                  <a:t>out</a:t>
                </a:r>
              </a:p>
            </p:txBody>
          </p:sp>
        </p:grpSp>
        <p:sp>
          <p:nvSpPr>
            <p:cNvPr id="11278" name="AutoShape 14"/>
            <p:cNvSpPr>
              <a:spLocks noChangeArrowheads="1"/>
            </p:cNvSpPr>
            <p:nvPr/>
          </p:nvSpPr>
          <p:spPr bwMode="auto">
            <a:xfrm>
              <a:off x="1666" y="1349"/>
              <a:ext cx="529" cy="458"/>
            </a:xfrm>
            <a:prstGeom prst="rightArrow">
              <a:avLst>
                <a:gd name="adj1" fmla="val 50000"/>
                <a:gd name="adj2" fmla="val 28876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9" name="AutoShape 15"/>
            <p:cNvSpPr>
              <a:spLocks noChangeArrowheads="1"/>
            </p:cNvSpPr>
            <p:nvPr/>
          </p:nvSpPr>
          <p:spPr bwMode="auto">
            <a:xfrm>
              <a:off x="3419" y="1382"/>
              <a:ext cx="529" cy="458"/>
            </a:xfrm>
            <a:prstGeom prst="rightArrow">
              <a:avLst>
                <a:gd name="adj1" fmla="val 50000"/>
                <a:gd name="adj2" fmla="val 28876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45076" name="Group 20"/>
          <p:cNvGrpSpPr>
            <a:grpSpLocks/>
          </p:cNvGrpSpPr>
          <p:nvPr/>
        </p:nvGrpSpPr>
        <p:grpSpPr bwMode="auto">
          <a:xfrm>
            <a:off x="2305050" y="3535363"/>
            <a:ext cx="4532313" cy="1131887"/>
            <a:chOff x="541" y="2831"/>
            <a:chExt cx="2855" cy="713"/>
          </a:xfrm>
        </p:grpSpPr>
        <p:sp>
          <p:nvSpPr>
            <p:cNvPr id="11271" name="Text Box 16"/>
            <p:cNvSpPr txBox="1">
              <a:spLocks noChangeArrowheads="1"/>
            </p:cNvSpPr>
            <p:nvPr/>
          </p:nvSpPr>
          <p:spPr bwMode="auto">
            <a:xfrm>
              <a:off x="541" y="2957"/>
              <a:ext cx="133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u="none"/>
                <a:t>Efficiency = </a:t>
              </a:r>
            </a:p>
          </p:txBody>
        </p:sp>
        <p:sp>
          <p:nvSpPr>
            <p:cNvPr id="11272" name="Text Box 17"/>
            <p:cNvSpPr txBox="1">
              <a:spLocks noChangeArrowheads="1"/>
            </p:cNvSpPr>
            <p:nvPr/>
          </p:nvSpPr>
          <p:spPr bwMode="auto">
            <a:xfrm>
              <a:off x="2301" y="2831"/>
              <a:ext cx="101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u="none"/>
                <a:t>Work out</a:t>
              </a:r>
            </a:p>
          </p:txBody>
        </p:sp>
        <p:sp>
          <p:nvSpPr>
            <p:cNvPr id="11273" name="Text Box 18"/>
            <p:cNvSpPr txBox="1">
              <a:spLocks noChangeArrowheads="1"/>
            </p:cNvSpPr>
            <p:nvPr/>
          </p:nvSpPr>
          <p:spPr bwMode="auto">
            <a:xfrm>
              <a:off x="2262" y="3217"/>
              <a:ext cx="10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u="none"/>
                <a:t>Energy in</a:t>
              </a:r>
            </a:p>
          </p:txBody>
        </p:sp>
        <p:sp>
          <p:nvSpPr>
            <p:cNvPr id="11274" name="Line 19"/>
            <p:cNvSpPr>
              <a:spLocks noChangeShapeType="1"/>
            </p:cNvSpPr>
            <p:nvPr/>
          </p:nvSpPr>
          <p:spPr bwMode="auto">
            <a:xfrm>
              <a:off x="2259" y="3180"/>
              <a:ext cx="11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9" name="Text Box 23"/>
          <p:cNvSpPr txBox="1">
            <a:spLocks noChangeArrowheads="1"/>
          </p:cNvSpPr>
          <p:nvPr/>
        </p:nvSpPr>
        <p:spPr bwMode="auto">
          <a:xfrm>
            <a:off x="969963" y="4876800"/>
            <a:ext cx="7059612" cy="1382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 u="none"/>
              <a:t>If we convert all of the energy taken in to work the efficiency would be 100%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u="none"/>
              <a:t>Are there limits on the efficiency?</a:t>
            </a:r>
          </a:p>
        </p:txBody>
      </p:sp>
      <p:sp>
        <p:nvSpPr>
          <p:cNvPr id="1127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9B72339-1B28-43DE-BAEB-D48BF3EE87B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Internal energy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33488"/>
            <a:ext cx="5732463" cy="52768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All systems have </a:t>
            </a:r>
            <a:r>
              <a:rPr lang="en-US" altLang="en-US" sz="2400" b="1" smtClean="0"/>
              <a:t>internal energy-- </a:t>
            </a:r>
            <a:r>
              <a:rPr lang="en-US" altLang="en-US" sz="2400" b="1" i="1" smtClean="0">
                <a:latin typeface="Times New Roman" pitchFamily="18" charset="0"/>
              </a:rPr>
              <a:t>U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solidFill>
                  <a:srgbClr val="FF0000"/>
                </a:solidFill>
              </a:rPr>
              <a:t>The internal energy </a:t>
            </a:r>
            <a:r>
              <a:rPr lang="en-US" altLang="en-US" sz="2400" i="1" smtClean="0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altLang="en-US" sz="2400" smtClean="0">
                <a:solidFill>
                  <a:srgbClr val="FF0000"/>
                </a:solidFill>
              </a:rPr>
              <a:t> is the sum of the energy of all the molecules in the system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For example - in a gas the molecules are in random motion, each molecule has kinetic energy   = ½ m v</a:t>
            </a:r>
            <a:r>
              <a:rPr lang="en-US" altLang="en-US" sz="2400" baseline="30000" smtClean="0"/>
              <a:t>2</a:t>
            </a:r>
            <a:endParaRPr lang="en-US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solidFill>
                  <a:srgbClr val="FF0000"/>
                </a:solidFill>
              </a:rPr>
              <a:t>If we add up all the kinetic energies of all the molecules we get the </a:t>
            </a:r>
            <a:r>
              <a:rPr lang="en-US" altLang="en-US" sz="2400" b="1" u="sng" smtClean="0">
                <a:solidFill>
                  <a:srgbClr val="0000FF"/>
                </a:solidFill>
              </a:rPr>
              <a:t>internal energy of the system:</a:t>
            </a:r>
            <a:br>
              <a:rPr lang="en-US" altLang="en-US" sz="2400" b="1" u="sng" smtClean="0">
                <a:solidFill>
                  <a:srgbClr val="0000FF"/>
                </a:solidFill>
              </a:rPr>
            </a:br>
            <a:endParaRPr lang="en-US" altLang="en-US" sz="2400" b="1" u="sng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i="1" smtClean="0">
                <a:latin typeface="Times New Roman" pitchFamily="18" charset="0"/>
              </a:rPr>
              <a:t>U</a:t>
            </a:r>
            <a:r>
              <a:rPr lang="en-US" altLang="en-US" sz="2400" smtClean="0"/>
              <a:t> cannot be measured directly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Is there a parameter that can be measured that represents </a:t>
            </a:r>
            <a:r>
              <a:rPr lang="en-US" altLang="en-US" sz="2400" i="1" smtClean="0">
                <a:latin typeface="Times New Roman" pitchFamily="18" charset="0"/>
              </a:rPr>
              <a:t>U ?</a:t>
            </a:r>
            <a:endParaRPr lang="en-US" altLang="en-US" sz="2400" smtClean="0"/>
          </a:p>
        </p:txBody>
      </p:sp>
      <p:grpSp>
        <p:nvGrpSpPr>
          <p:cNvPr id="40966" name="Group 6"/>
          <p:cNvGrpSpPr>
            <a:grpSpLocks/>
          </p:cNvGrpSpPr>
          <p:nvPr/>
        </p:nvGrpSpPr>
        <p:grpSpPr bwMode="auto">
          <a:xfrm>
            <a:off x="6038850" y="1911350"/>
            <a:ext cx="2867025" cy="3062288"/>
            <a:chOff x="3830" y="1220"/>
            <a:chExt cx="1806" cy="1929"/>
          </a:xfrm>
        </p:grpSpPr>
        <p:pic>
          <p:nvPicPr>
            <p:cNvPr id="12296" name="Picture 4" descr="hotgas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3" y="1332"/>
              <a:ext cx="1649" cy="1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7" name="Rectangle 5"/>
            <p:cNvSpPr>
              <a:spLocks noChangeArrowheads="1"/>
            </p:cNvSpPr>
            <p:nvPr/>
          </p:nvSpPr>
          <p:spPr bwMode="auto">
            <a:xfrm>
              <a:off x="3830" y="1220"/>
              <a:ext cx="1806" cy="1929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271463" y="4614863"/>
          <a:ext cx="5222875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5" imgW="3022600" imgH="393700" progId="Equation.DSMT4">
                  <p:embed/>
                </p:oleObj>
              </mc:Choice>
              <mc:Fallback>
                <p:oleObj name="Equation" r:id="rId5" imgW="3022600" imgH="3937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3" y="4614863"/>
                        <a:ext cx="5222875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5824538" y="5076825"/>
            <a:ext cx="33194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/>
              <a:t>Box containing N molecules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/>
              <a:t>all moving around randomly</a:t>
            </a:r>
          </a:p>
        </p:txBody>
      </p:sp>
      <p:sp>
        <p:nvSpPr>
          <p:cNvPr id="122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BC4623-A651-4E9B-A77B-293BF92E4A3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  <p:bldP spid="409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125" y="171450"/>
            <a:ext cx="7613650" cy="795338"/>
          </a:xfrm>
        </p:spPr>
        <p:txBody>
          <a:bodyPr/>
          <a:lstStyle/>
          <a:p>
            <a:pPr algn="l" eaLnBrk="1" hangingPunct="1"/>
            <a:r>
              <a:rPr lang="en-US" altLang="en-US" sz="4000" u="sng" smtClean="0"/>
              <a:t>Internal energy and temperature 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555750"/>
            <a:ext cx="86360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in a gas the molecules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 have energy because 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 they are moving.</a:t>
            </a:r>
          </a:p>
          <a:p>
            <a:pPr eaLnBrk="1" hangingPunct="1"/>
            <a:r>
              <a:rPr lang="en-US" altLang="en-US" smtClean="0"/>
              <a:t>the sum of all the energies of all the molecules is the system’s </a:t>
            </a:r>
            <a:r>
              <a:rPr lang="en-US" altLang="en-US" b="1" smtClean="0"/>
              <a:t>internal energy</a:t>
            </a:r>
          </a:p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the temperature of the system is a measure of the </a:t>
            </a:r>
            <a:r>
              <a:rPr lang="en-US" altLang="en-US" i="1" smtClean="0">
                <a:solidFill>
                  <a:srgbClr val="0000FF"/>
                </a:solidFill>
              </a:rPr>
              <a:t>average kinetic energy of the atoms</a:t>
            </a:r>
            <a:r>
              <a:rPr lang="en-US" altLang="en-US" smtClean="0">
                <a:solidFill>
                  <a:srgbClr val="0000FF"/>
                </a:solidFill>
              </a:rPr>
              <a:t>,</a:t>
            </a:r>
            <a:r>
              <a:rPr lang="en-US" altLang="en-US" smtClean="0"/>
              <a:t>  </a:t>
            </a:r>
          </a:p>
          <a:p>
            <a:pPr eaLnBrk="1" hangingPunct="1"/>
            <a:r>
              <a:rPr lang="en-US" altLang="en-US" b="1" smtClean="0">
                <a:solidFill>
                  <a:srgbClr val="FF0000"/>
                </a:solidFill>
              </a:rPr>
              <a:t>Temperature</a:t>
            </a:r>
            <a:r>
              <a:rPr lang="en-US" altLang="en-US" b="1" smtClean="0"/>
              <a:t>  </a:t>
            </a:r>
            <a:r>
              <a:rPr lang="en-US" altLang="en-US" b="1" smtClean="0">
                <a:solidFill>
                  <a:srgbClr val="0000FF"/>
                </a:solidFill>
                <a:sym typeface="Wingdings" pitchFamily="2" charset="2"/>
              </a:rPr>
              <a:t></a:t>
            </a:r>
            <a:r>
              <a:rPr lang="en-US" altLang="en-US" b="1" smtClean="0"/>
              <a:t>  </a:t>
            </a:r>
            <a:r>
              <a:rPr lang="en-US" altLang="en-US" b="1" smtClean="0">
                <a:solidFill>
                  <a:srgbClr val="FF0000"/>
                </a:solidFill>
              </a:rPr>
              <a:t>Average</a:t>
            </a:r>
            <a:r>
              <a:rPr lang="en-US" altLang="en-US" b="1" smtClean="0"/>
              <a:t> </a:t>
            </a:r>
            <a:r>
              <a:rPr lang="en-US" altLang="en-US" b="1" smtClean="0">
                <a:solidFill>
                  <a:srgbClr val="FF0000"/>
                </a:solidFill>
              </a:rPr>
              <a:t>Kinetic Energy</a:t>
            </a:r>
          </a:p>
        </p:txBody>
      </p:sp>
      <p:sp>
        <p:nvSpPr>
          <p:cNvPr id="13316" name="Rectangle 4" descr="5%"/>
          <p:cNvSpPr>
            <a:spLocks noChangeArrowheads="1"/>
          </p:cNvSpPr>
          <p:nvPr/>
        </p:nvSpPr>
        <p:spPr bwMode="auto">
          <a:xfrm>
            <a:off x="5502275" y="1404938"/>
            <a:ext cx="2982913" cy="1565275"/>
          </a:xfrm>
          <a:prstGeom prst="rect">
            <a:avLst/>
          </a:prstGeom>
          <a:pattFill prst="pct5">
            <a:fgClr>
              <a:schemeClr val="tx2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25" name="Oval 5"/>
          <p:cNvSpPr>
            <a:spLocks noChangeArrowheads="1"/>
          </p:cNvSpPr>
          <p:nvPr/>
        </p:nvSpPr>
        <p:spPr bwMode="auto">
          <a:xfrm>
            <a:off x="5984875" y="2255838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26" name="Oval 6"/>
          <p:cNvSpPr>
            <a:spLocks noChangeArrowheads="1"/>
          </p:cNvSpPr>
          <p:nvPr/>
        </p:nvSpPr>
        <p:spPr bwMode="auto">
          <a:xfrm>
            <a:off x="6642100" y="2614613"/>
            <a:ext cx="111125" cy="111125"/>
          </a:xfrm>
          <a:prstGeom prst="ellipse">
            <a:avLst/>
          </a:prstGeom>
          <a:solidFill>
            <a:srgbClr val="0066FF"/>
          </a:solidFill>
          <a:ln w="9525">
            <a:solidFill>
              <a:srgbClr val="00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133127" name="Picture 7" descr="MC90019936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8973">
            <a:off x="7718425" y="466725"/>
            <a:ext cx="296863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50AFCB5-FB17-4380-95BA-57281A1188C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repeatCount="indefinite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33333E-6 L 0.03056 0.08588 L 0.09514 -0.08403 L 0.17101 0.09027 L 0.25642 3.33333E-6 L 0.17413 -0.09028 L 0.07413 0.08379 L 0.03385 -0.08611 L -0.03871 -0.03866 L 0.12257 0.09236 L 0.23229 -0.08611 L 0.25486 -0.02801 L 0.2033 0.08819 L 0.12899 -0.09028 L 0.05642 0.08171 L -0.03871 0.02152 L -5.55556E-7 -0.0926 L 0.01615 0.08588 L 0.25486 -0.0625 " pathEditMode="relative" ptsTypes="AAAAAAAAAAAAAAAAAAA">
                                      <p:cBhvr>
                                        <p:cTn id="11" dur="2000" fill="hold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54106E-7 L -0.06146 -0.17511 L -0.11927 -0.11566 L -0.05903 0.00809 L -0.00608 -0.17511 L 0.03854 0.01272 L 0.17587 -0.07865 L 0.07343 -0.17812 L -0.07604 0.01272 L -0.1217 -0.04326 L -0.03143 -0.17812 L 0.0059 0.00647 L 0.05052 -0.17349 L 0.08663 0.00486 L 0.17587 -0.08837 L -0.1217 -0.10271 " pathEditMode="relative" ptsTypes="AAAAAAAAAAAAAAAA">
                                      <p:cBhvr>
                                        <p:cTn id="13" dur="2000" fill="hold"/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3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/>
      <p:bldP spid="133125" grpId="0" animBg="1"/>
      <p:bldP spid="1331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127000"/>
            <a:ext cx="8229600" cy="996950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Temperature and Internal Energy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223963"/>
            <a:ext cx="8229600" cy="2309812"/>
          </a:xfrm>
        </p:spPr>
        <p:txBody>
          <a:bodyPr/>
          <a:lstStyle/>
          <a:p>
            <a:pPr eaLnBrk="1" hangingPunct="1"/>
            <a:r>
              <a:rPr lang="en-US" altLang="en-US" smtClean="0"/>
              <a:t>Temperature, T, measures the average kinetic energy (KE) of the molecules</a:t>
            </a:r>
          </a:p>
          <a:p>
            <a:pPr eaLnBrk="1" hangingPunct="1"/>
            <a:r>
              <a:rPr lang="en-US" altLang="en-US" smtClean="0"/>
              <a:t>The internal energy, U, is the total energy of all of the molecules</a:t>
            </a: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315913" y="3787775"/>
            <a:ext cx="5145087" cy="2562225"/>
            <a:chOff x="199" y="2386"/>
            <a:chExt cx="3241" cy="1614"/>
          </a:xfrm>
        </p:grpSpPr>
        <p:sp>
          <p:nvSpPr>
            <p:cNvPr id="14343" name="AutoShape 17"/>
            <p:cNvSpPr>
              <a:spLocks noChangeArrowheads="1"/>
            </p:cNvSpPr>
            <p:nvPr/>
          </p:nvSpPr>
          <p:spPr bwMode="auto">
            <a:xfrm>
              <a:off x="199" y="3256"/>
              <a:ext cx="1043" cy="491"/>
            </a:xfrm>
            <a:prstGeom prst="can">
              <a:avLst>
                <a:gd name="adj" fmla="val 25000"/>
              </a:avLst>
            </a:prstGeom>
            <a:solidFill>
              <a:srgbClr val="C0C0C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344" name="AutoShape 4"/>
            <p:cNvSpPr>
              <a:spLocks noChangeArrowheads="1"/>
            </p:cNvSpPr>
            <p:nvPr/>
          </p:nvSpPr>
          <p:spPr bwMode="auto">
            <a:xfrm>
              <a:off x="2397" y="2386"/>
              <a:ext cx="1043" cy="1361"/>
            </a:xfrm>
            <a:prstGeom prst="can">
              <a:avLst>
                <a:gd name="adj" fmla="val 32622"/>
              </a:avLst>
            </a:prstGeom>
            <a:solidFill>
              <a:srgbClr val="C0C0C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 u="none"/>
            </a:p>
          </p:txBody>
        </p:sp>
        <p:sp>
          <p:nvSpPr>
            <p:cNvPr id="14345" name="AutoShape 5"/>
            <p:cNvSpPr>
              <a:spLocks noChangeArrowheads="1"/>
            </p:cNvSpPr>
            <p:nvPr/>
          </p:nvSpPr>
          <p:spPr bwMode="auto">
            <a:xfrm>
              <a:off x="1295" y="2843"/>
              <a:ext cx="1043" cy="904"/>
            </a:xfrm>
            <a:prstGeom prst="can">
              <a:avLst>
                <a:gd name="adj" fmla="val 25000"/>
              </a:avLst>
            </a:prstGeom>
            <a:solidFill>
              <a:srgbClr val="C0C0C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346" name="Text Box 7"/>
            <p:cNvSpPr txBox="1">
              <a:spLocks noChangeArrowheads="1"/>
            </p:cNvSpPr>
            <p:nvPr/>
          </p:nvSpPr>
          <p:spPr bwMode="auto">
            <a:xfrm>
              <a:off x="474" y="3446"/>
              <a:ext cx="47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/>
                <a:t>50</a:t>
              </a:r>
              <a:r>
                <a:rPr lang="en-US" altLang="en-US" sz="1800" b="1" u="none">
                  <a:cs typeface="Arial" charset="0"/>
                </a:rPr>
                <a:t>°</a:t>
              </a:r>
              <a:r>
                <a:rPr lang="en-US" altLang="en-US" sz="1800" b="1" u="none"/>
                <a:t> C</a:t>
              </a:r>
            </a:p>
          </p:txBody>
        </p:sp>
        <p:sp>
          <p:nvSpPr>
            <p:cNvPr id="14347" name="Text Box 10"/>
            <p:cNvSpPr txBox="1">
              <a:spLocks noChangeArrowheads="1"/>
            </p:cNvSpPr>
            <p:nvPr/>
          </p:nvSpPr>
          <p:spPr bwMode="auto">
            <a:xfrm>
              <a:off x="1636" y="3173"/>
              <a:ext cx="47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/>
                <a:t>50</a:t>
              </a:r>
              <a:r>
                <a:rPr lang="en-US" altLang="en-US" sz="1800" b="1" u="none">
                  <a:cs typeface="Arial" charset="0"/>
                </a:rPr>
                <a:t>°</a:t>
              </a:r>
              <a:r>
                <a:rPr lang="en-US" altLang="en-US" sz="1800" b="1" u="none"/>
                <a:t> C</a:t>
              </a:r>
            </a:p>
          </p:txBody>
        </p:sp>
        <p:sp>
          <p:nvSpPr>
            <p:cNvPr id="14348" name="Text Box 11"/>
            <p:cNvSpPr txBox="1">
              <a:spLocks noChangeArrowheads="1"/>
            </p:cNvSpPr>
            <p:nvPr/>
          </p:nvSpPr>
          <p:spPr bwMode="auto">
            <a:xfrm>
              <a:off x="2703" y="2958"/>
              <a:ext cx="47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/>
                <a:t>50</a:t>
              </a:r>
              <a:r>
                <a:rPr lang="en-US" altLang="en-US" sz="1800" b="1" u="none">
                  <a:cs typeface="Arial" charset="0"/>
                </a:rPr>
                <a:t>°</a:t>
              </a:r>
              <a:r>
                <a:rPr lang="en-US" altLang="en-US" sz="1800" b="1" u="none"/>
                <a:t> C</a:t>
              </a:r>
            </a:p>
          </p:txBody>
        </p:sp>
        <p:sp>
          <p:nvSpPr>
            <p:cNvPr id="14349" name="Text Box 12"/>
            <p:cNvSpPr txBox="1">
              <a:spLocks noChangeArrowheads="1"/>
            </p:cNvSpPr>
            <p:nvPr/>
          </p:nvSpPr>
          <p:spPr bwMode="auto">
            <a:xfrm>
              <a:off x="584" y="376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/>
                <a:t>1</a:t>
              </a:r>
            </a:p>
          </p:txBody>
        </p:sp>
        <p:sp>
          <p:nvSpPr>
            <p:cNvPr id="14350" name="Text Box 13"/>
            <p:cNvSpPr txBox="1">
              <a:spLocks noChangeArrowheads="1"/>
            </p:cNvSpPr>
            <p:nvPr/>
          </p:nvSpPr>
          <p:spPr bwMode="auto">
            <a:xfrm>
              <a:off x="1710" y="376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/>
                <a:t>2</a:t>
              </a:r>
            </a:p>
          </p:txBody>
        </p:sp>
        <p:sp>
          <p:nvSpPr>
            <p:cNvPr id="14351" name="Text Box 14"/>
            <p:cNvSpPr txBox="1">
              <a:spLocks noChangeArrowheads="1"/>
            </p:cNvSpPr>
            <p:nvPr/>
          </p:nvSpPr>
          <p:spPr bwMode="auto">
            <a:xfrm>
              <a:off x="2841" y="376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/>
                <a:t>3</a:t>
              </a:r>
            </a:p>
          </p:txBody>
        </p:sp>
      </p:grpSp>
      <p:sp>
        <p:nvSpPr>
          <p:cNvPr id="14341" name="Text Box 15"/>
          <p:cNvSpPr txBox="1">
            <a:spLocks noChangeArrowheads="1"/>
          </p:cNvSpPr>
          <p:nvPr/>
        </p:nvSpPr>
        <p:spPr bwMode="auto">
          <a:xfrm>
            <a:off x="6116638" y="4214813"/>
            <a:ext cx="22923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u="none">
                <a:latin typeface="Times New Roman" pitchFamily="18" charset="0"/>
              </a:rPr>
              <a:t>T</a:t>
            </a:r>
            <a:r>
              <a:rPr lang="en-US" altLang="en-US" sz="2400" b="1" i="1" u="none" baseline="-25000">
                <a:latin typeface="Times New Roman" pitchFamily="18" charset="0"/>
              </a:rPr>
              <a:t>1</a:t>
            </a:r>
            <a:r>
              <a:rPr lang="en-US" altLang="en-US" sz="2400" b="1" i="1" u="none">
                <a:latin typeface="Times New Roman" pitchFamily="18" charset="0"/>
              </a:rPr>
              <a:t> = T</a:t>
            </a:r>
            <a:r>
              <a:rPr lang="en-US" altLang="en-US" sz="2400" b="1" i="1" u="none" baseline="-25000">
                <a:latin typeface="Times New Roman" pitchFamily="18" charset="0"/>
              </a:rPr>
              <a:t>2</a:t>
            </a:r>
            <a:r>
              <a:rPr lang="en-US" altLang="en-US" sz="2400" b="1" i="1" u="none">
                <a:latin typeface="Times New Roman" pitchFamily="18" charset="0"/>
              </a:rPr>
              <a:t> = T</a:t>
            </a:r>
            <a:r>
              <a:rPr lang="en-US" altLang="en-US" sz="2400" b="1" i="1" u="none" baseline="-25000">
                <a:latin typeface="Times New Roman" pitchFamily="18" charset="0"/>
              </a:rPr>
              <a:t>3</a:t>
            </a:r>
            <a:br>
              <a:rPr lang="en-US" altLang="en-US" sz="2400" b="1" i="1" u="none" baseline="-25000">
                <a:latin typeface="Times New Roman" pitchFamily="18" charset="0"/>
              </a:rPr>
            </a:br>
            <a:endParaRPr lang="en-US" altLang="en-US" sz="2400" b="1" i="1" u="none" baseline="-2500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u="none">
                <a:latin typeface="Times New Roman" pitchFamily="18" charset="0"/>
              </a:rPr>
              <a:t>U</a:t>
            </a:r>
            <a:r>
              <a:rPr lang="en-US" altLang="en-US" sz="2400" b="1" i="1" u="none" baseline="-25000">
                <a:latin typeface="Times New Roman" pitchFamily="18" charset="0"/>
              </a:rPr>
              <a:t>3</a:t>
            </a:r>
            <a:r>
              <a:rPr lang="en-US" altLang="en-US" sz="2400" b="1" i="1" u="none">
                <a:latin typeface="Times New Roman" pitchFamily="18" charset="0"/>
              </a:rPr>
              <a:t> &gt; U</a:t>
            </a:r>
            <a:r>
              <a:rPr lang="en-US" altLang="en-US" sz="2400" b="1" i="1" u="none" baseline="-25000">
                <a:latin typeface="Times New Roman" pitchFamily="18" charset="0"/>
              </a:rPr>
              <a:t>2</a:t>
            </a:r>
            <a:r>
              <a:rPr lang="en-US" altLang="en-US" sz="2400" b="1" i="1" u="none">
                <a:latin typeface="Times New Roman" pitchFamily="18" charset="0"/>
              </a:rPr>
              <a:t> &gt; U</a:t>
            </a:r>
            <a:r>
              <a:rPr lang="en-US" altLang="en-US" sz="2400" b="1" i="1" u="none" baseline="-25000">
                <a:latin typeface="Times New Roman" pitchFamily="18" charset="0"/>
              </a:rPr>
              <a:t>1</a:t>
            </a:r>
            <a:endParaRPr lang="en-US" altLang="en-US" sz="2400" b="1" i="1" u="none">
              <a:latin typeface="Times New Roman" pitchFamily="18" charset="0"/>
            </a:endParaRPr>
          </a:p>
        </p:txBody>
      </p:sp>
      <p:sp>
        <p:nvSpPr>
          <p:cNvPr id="1434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3999C59-DA26-4C1A-BDD6-39CE7FF8106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What is heat?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266700" y="3598863"/>
            <a:ext cx="8229600" cy="24971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FF0000"/>
                </a:solidFill>
              </a:rPr>
              <a:t>Heat</a:t>
            </a:r>
            <a:r>
              <a:rPr lang="en-US" altLang="en-US" sz="2800" smtClean="0"/>
              <a:t> is the </a:t>
            </a:r>
            <a:r>
              <a:rPr lang="en-US" altLang="en-US" sz="2800" b="1" smtClean="0"/>
              <a:t>energy</a:t>
            </a:r>
            <a:r>
              <a:rPr lang="en-US" altLang="en-US" sz="2800" smtClean="0"/>
              <a:t> that flows from one system to another </a:t>
            </a:r>
            <a:r>
              <a:rPr lang="en-US" altLang="en-US" sz="2800" smtClean="0">
                <a:solidFill>
                  <a:srgbClr val="FF0000"/>
                </a:solidFill>
              </a:rPr>
              <a:t>because of their temperature difference</a:t>
            </a:r>
            <a:r>
              <a:rPr lang="en-US" altLang="en-US" sz="28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FF0000"/>
                </a:solidFill>
              </a:rPr>
              <a:t>Heat</a:t>
            </a:r>
            <a:r>
              <a:rPr lang="en-US" altLang="en-US" sz="2800" smtClean="0"/>
              <a:t> stops flowing when the two systems come to the same temperature.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FF0000"/>
                </a:solidFill>
              </a:rPr>
              <a:t>Heat</a:t>
            </a:r>
            <a:r>
              <a:rPr lang="en-US" altLang="en-US" sz="2800" smtClean="0"/>
              <a:t> was first thought to be an actual fluid (</a:t>
            </a:r>
            <a:r>
              <a:rPr lang="en-US" altLang="en-US" sz="2800" i="1" smtClean="0"/>
              <a:t>caloric</a:t>
            </a:r>
            <a:r>
              <a:rPr lang="en-US" altLang="en-US" sz="2800" smtClean="0"/>
              <a:t>), but it is </a:t>
            </a:r>
            <a:r>
              <a:rPr lang="en-US" altLang="en-US" sz="2800" i="1" smtClean="0"/>
              <a:t>not</a:t>
            </a:r>
            <a:r>
              <a:rPr lang="en-US" altLang="en-US" sz="2800" smtClean="0"/>
              <a:t> a fluid- </a:t>
            </a:r>
            <a:r>
              <a:rPr lang="en-US" altLang="en-US" sz="2800" smtClean="0">
                <a:solidFill>
                  <a:srgbClr val="FF0000"/>
                </a:solidFill>
              </a:rPr>
              <a:t>it</a:t>
            </a:r>
            <a:r>
              <a:rPr lang="en-US" altLang="en-US" sz="2800" smtClean="0"/>
              <a:t> </a:t>
            </a:r>
            <a:r>
              <a:rPr lang="en-US" altLang="en-US" sz="2800" smtClean="0">
                <a:solidFill>
                  <a:srgbClr val="FF0000"/>
                </a:solidFill>
              </a:rPr>
              <a:t>is energy!</a:t>
            </a:r>
          </a:p>
        </p:txBody>
      </p:sp>
      <p:grpSp>
        <p:nvGrpSpPr>
          <p:cNvPr id="137220" name="Group 4"/>
          <p:cNvGrpSpPr>
            <a:grpSpLocks/>
          </p:cNvGrpSpPr>
          <p:nvPr/>
        </p:nvGrpSpPr>
        <p:grpSpPr bwMode="auto">
          <a:xfrm>
            <a:off x="1963738" y="1520825"/>
            <a:ext cx="2127250" cy="1636713"/>
            <a:chOff x="855" y="1348"/>
            <a:chExt cx="1340" cy="1031"/>
          </a:xfrm>
        </p:grpSpPr>
        <p:sp>
          <p:nvSpPr>
            <p:cNvPr id="15369" name="Rectangle 5"/>
            <p:cNvSpPr>
              <a:spLocks noChangeArrowheads="1"/>
            </p:cNvSpPr>
            <p:nvPr/>
          </p:nvSpPr>
          <p:spPr bwMode="auto">
            <a:xfrm>
              <a:off x="855" y="1348"/>
              <a:ext cx="1338" cy="1031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70" name="Text Box 6"/>
            <p:cNvSpPr txBox="1">
              <a:spLocks noChangeArrowheads="1"/>
            </p:cNvSpPr>
            <p:nvPr/>
          </p:nvSpPr>
          <p:spPr bwMode="auto">
            <a:xfrm>
              <a:off x="873" y="1609"/>
              <a:ext cx="1322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u="none">
                  <a:solidFill>
                    <a:srgbClr val="FFFF00"/>
                  </a:solidFill>
                </a:rPr>
                <a:t>System A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u="none">
                  <a:solidFill>
                    <a:srgbClr val="FFFF00"/>
                  </a:solidFill>
                </a:rPr>
                <a:t>at temp T</a:t>
              </a:r>
              <a:r>
                <a:rPr lang="en-US" altLang="en-US" sz="2800" b="1" u="none" baseline="-25000">
                  <a:solidFill>
                    <a:srgbClr val="FFFF00"/>
                  </a:solidFill>
                </a:rPr>
                <a:t>A</a:t>
              </a:r>
              <a:endParaRPr lang="en-US" altLang="en-US" sz="2800" b="1" u="none">
                <a:solidFill>
                  <a:srgbClr val="FFFF00"/>
                </a:solidFill>
              </a:endParaRPr>
            </a:p>
          </p:txBody>
        </p:sp>
      </p:grpSp>
      <p:grpSp>
        <p:nvGrpSpPr>
          <p:cNvPr id="137223" name="Group 7"/>
          <p:cNvGrpSpPr>
            <a:grpSpLocks/>
          </p:cNvGrpSpPr>
          <p:nvPr/>
        </p:nvGrpSpPr>
        <p:grpSpPr bwMode="auto">
          <a:xfrm>
            <a:off x="4899025" y="1341438"/>
            <a:ext cx="2300288" cy="1828800"/>
            <a:chOff x="2406" y="1282"/>
            <a:chExt cx="1449" cy="1152"/>
          </a:xfrm>
        </p:grpSpPr>
        <p:sp>
          <p:nvSpPr>
            <p:cNvPr id="15367" name="Rectangle 8"/>
            <p:cNvSpPr>
              <a:spLocks noChangeArrowheads="1"/>
            </p:cNvSpPr>
            <p:nvPr/>
          </p:nvSpPr>
          <p:spPr bwMode="auto">
            <a:xfrm>
              <a:off x="2406" y="1282"/>
              <a:ext cx="1449" cy="1152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68" name="Text Box 9"/>
            <p:cNvSpPr txBox="1">
              <a:spLocks noChangeArrowheads="1"/>
            </p:cNvSpPr>
            <p:nvPr/>
          </p:nvSpPr>
          <p:spPr bwMode="auto">
            <a:xfrm>
              <a:off x="2519" y="1585"/>
              <a:ext cx="1267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u="none"/>
                <a:t>System B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u="none"/>
                <a:t>at temp T</a:t>
              </a:r>
              <a:r>
                <a:rPr lang="en-US" altLang="en-US" sz="2800" b="1" u="none" baseline="-25000"/>
                <a:t>B</a:t>
              </a:r>
              <a:endParaRPr lang="en-US" altLang="en-US" sz="2800" b="1" u="none"/>
            </a:p>
          </p:txBody>
        </p:sp>
      </p:grpSp>
      <p:sp>
        <p:nvSpPr>
          <p:cNvPr id="153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961158-5176-4995-BDF5-1A3536774AC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22222E-6 L 0.05173 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7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8.14815E-6 L -0.04184 -8.14815E-6 " pathEditMode="relative" ptsTypes="AA">
                                      <p:cBhvr>
                                        <p:cTn id="20" dur="2000" fill="hold"/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128588"/>
            <a:ext cx="8229600" cy="931862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Work can change internal energy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" y="1527175"/>
            <a:ext cx="8593138" cy="4437063"/>
          </a:xfrm>
        </p:spPr>
        <p:txBody>
          <a:bodyPr/>
          <a:lstStyle/>
          <a:p>
            <a:pPr eaLnBrk="1" hangingPunct="1"/>
            <a:r>
              <a:rPr lang="en-US" altLang="en-US" smtClean="0"/>
              <a:t>When one object is rubbed against another, work is done and heat is produced</a:t>
            </a:r>
          </a:p>
          <a:p>
            <a:pPr eaLnBrk="1" hangingPunct="1"/>
            <a:r>
              <a:rPr lang="en-US" altLang="en-US" smtClean="0"/>
              <a:t>When a gas is compressed its internal energy is increased; when it expands, its internal energy decreases</a:t>
            </a:r>
          </a:p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The internal energy of a system can change if work is done on the system or heat is transferred to it. (1</a:t>
            </a:r>
            <a:r>
              <a:rPr lang="en-US" altLang="en-US" baseline="30000" smtClean="0">
                <a:solidFill>
                  <a:srgbClr val="0000FF"/>
                </a:solidFill>
              </a:rPr>
              <a:t>st</a:t>
            </a:r>
            <a:r>
              <a:rPr lang="en-US" altLang="en-US" smtClean="0">
                <a:solidFill>
                  <a:srgbClr val="0000FF"/>
                </a:solidFill>
              </a:rPr>
              <a:t> Law of Thermo.)</a:t>
            </a:r>
          </a:p>
        </p:txBody>
      </p:sp>
      <p:sp>
        <p:nvSpPr>
          <p:cNvPr id="163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C796143-C254-42AF-A6B1-3E26373A814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096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How is temperature measured?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975" y="1228725"/>
            <a:ext cx="8278813" cy="5253038"/>
          </a:xfrm>
        </p:spPr>
        <p:txBody>
          <a:bodyPr/>
          <a:lstStyle/>
          <a:p>
            <a:pPr eaLnBrk="1" hangingPunct="1"/>
            <a:r>
              <a:rPr lang="en-US" altLang="en-US" smtClean="0"/>
              <a:t>We use the fact that the properties of materials change with temperature</a:t>
            </a:r>
          </a:p>
          <a:p>
            <a:pPr eaLnBrk="1" hangingPunct="1"/>
            <a:r>
              <a:rPr lang="en-US" altLang="en-US" smtClean="0"/>
              <a:t>For example:</a:t>
            </a:r>
          </a:p>
          <a:p>
            <a:pPr lvl="2" eaLnBrk="1" hangingPunct="1">
              <a:buFontTx/>
              <a:buChar char="o"/>
            </a:pPr>
            <a:r>
              <a:rPr lang="en-US" altLang="en-US" smtClean="0"/>
              <a:t>Metals expand with increasing temp</a:t>
            </a:r>
          </a:p>
          <a:p>
            <a:pPr lvl="2" eaLnBrk="1" hangingPunct="1">
              <a:buFontTx/>
              <a:buChar char="o"/>
            </a:pPr>
            <a:r>
              <a:rPr lang="en-US" altLang="en-US" smtClean="0"/>
              <a:t>Length of liquid column expands </a:t>
            </a:r>
            <a:r>
              <a:rPr lang="en-US" altLang="en-US" smtClean="0">
                <a:solidFill>
                  <a:srgbClr val="FF0000"/>
                </a:solidFill>
              </a:rPr>
              <a:t>(DEMO)</a:t>
            </a:r>
          </a:p>
          <a:p>
            <a:pPr lvl="2" eaLnBrk="1" hangingPunct="1">
              <a:buFontTx/>
              <a:buChar char="o"/>
            </a:pPr>
            <a:r>
              <a:rPr lang="en-US" altLang="en-US" smtClean="0"/>
              <a:t>Electrical resistance changes</a:t>
            </a:r>
          </a:p>
          <a:p>
            <a:pPr lvl="2" eaLnBrk="1" hangingPunct="1">
              <a:buFontTx/>
              <a:buChar char="o"/>
            </a:pPr>
            <a:r>
              <a:rPr lang="en-US" altLang="en-US" smtClean="0"/>
              <a:t>Pressure of a gas increases with temperature</a:t>
            </a:r>
          </a:p>
          <a:p>
            <a:pPr lvl="2" eaLnBrk="1" hangingPunct="1">
              <a:buFontTx/>
              <a:buChar char="o"/>
            </a:pPr>
            <a:r>
              <a:rPr lang="en-US" altLang="en-US" smtClean="0"/>
              <a:t>Infrared emission from objects changes color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		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These devices will be discussed in the next lecture.</a:t>
            </a:r>
          </a:p>
        </p:txBody>
      </p:sp>
      <p:sp>
        <p:nvSpPr>
          <p:cNvPr id="174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EDB177B-594B-4231-B675-5587E4B0ECA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7" descr="Light horizontal"/>
          <p:cNvSpPr>
            <a:spLocks noChangeArrowheads="1"/>
          </p:cNvSpPr>
          <p:nvPr/>
        </p:nvSpPr>
        <p:spPr bwMode="auto">
          <a:xfrm>
            <a:off x="1082675" y="1570038"/>
            <a:ext cx="311150" cy="4119562"/>
          </a:xfrm>
          <a:prstGeom prst="rect">
            <a:avLst/>
          </a:prstGeom>
          <a:pattFill prst="ltHorz">
            <a:fgClr>
              <a:schemeClr val="tx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Length of a mercury column</a:t>
            </a:r>
          </a:p>
        </p:txBody>
      </p:sp>
      <p:sp>
        <p:nvSpPr>
          <p:cNvPr id="53264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4035425" y="1524000"/>
            <a:ext cx="4687888" cy="45259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length of the Hg column increases with temperature</a:t>
            </a:r>
          </a:p>
          <a:p>
            <a:pPr eaLnBrk="1" hangingPunct="1"/>
            <a:r>
              <a:rPr lang="en-US" altLang="en-US" sz="2800" smtClean="0"/>
              <a:t>How is the thermometer </a:t>
            </a:r>
            <a:r>
              <a:rPr lang="en-US" altLang="en-US" sz="2800" b="1" smtClean="0"/>
              <a:t>calibrated</a:t>
            </a:r>
            <a:r>
              <a:rPr lang="en-US" altLang="en-US" sz="2800" smtClean="0"/>
              <a:t>?</a:t>
            </a:r>
          </a:p>
          <a:p>
            <a:pPr eaLnBrk="1" hangingPunct="1"/>
            <a:r>
              <a:rPr lang="en-US" altLang="en-US" sz="2800" smtClean="0">
                <a:sym typeface="Wingdings" pitchFamily="2" charset="2"/>
              </a:rPr>
              <a:t> temperature scales</a:t>
            </a:r>
          </a:p>
          <a:p>
            <a:pPr lvl="1" eaLnBrk="1" hangingPunct="1"/>
            <a:r>
              <a:rPr lang="en-US" altLang="en-US" sz="2400" smtClean="0"/>
              <a:t>Fahrenheit</a:t>
            </a:r>
          </a:p>
          <a:p>
            <a:pPr lvl="1" eaLnBrk="1" hangingPunct="1"/>
            <a:r>
              <a:rPr lang="en-US" altLang="en-US" sz="2400" smtClean="0"/>
              <a:t>Celsius (centigrade)</a:t>
            </a:r>
          </a:p>
          <a:p>
            <a:pPr lvl="1" eaLnBrk="1" hangingPunct="1"/>
            <a:r>
              <a:rPr lang="en-US" altLang="en-US" sz="2400" smtClean="0"/>
              <a:t>Kelvin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939800" y="1328738"/>
            <a:ext cx="600075" cy="4546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189038" y="2568575"/>
            <a:ext cx="114300" cy="311943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u="none"/>
          </a:p>
        </p:txBody>
      </p:sp>
      <p:sp>
        <p:nvSpPr>
          <p:cNvPr id="18439" name="Rectangle 6" descr="Light horizontal"/>
          <p:cNvSpPr>
            <a:spLocks noChangeArrowheads="1"/>
          </p:cNvSpPr>
          <p:nvPr/>
        </p:nvSpPr>
        <p:spPr bwMode="auto">
          <a:xfrm>
            <a:off x="1189038" y="1520825"/>
            <a:ext cx="123825" cy="4197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u="none"/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850900" y="5713413"/>
            <a:ext cx="801688" cy="801687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724025" y="3267075"/>
            <a:ext cx="15700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Mercury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column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927225" y="4546600"/>
            <a:ext cx="15716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Mercury</a:t>
            </a:r>
            <a:r>
              <a:rPr lang="en-US" altLang="en-US" sz="1800" u="none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reservoir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H="1">
            <a:off x="1365250" y="4284663"/>
            <a:ext cx="612775" cy="4508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H="1">
            <a:off x="1728788" y="5462588"/>
            <a:ext cx="601662" cy="650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8664D42-8DCC-4DF2-BD3D-EDFBCFA7C2F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3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2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2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2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2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2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2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2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2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4" grpId="0" build="p"/>
      <p:bldP spid="532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430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Temperature scales</a:t>
            </a:r>
            <a:r>
              <a:rPr lang="en-US" altLang="en-US" smtClean="0">
                <a:solidFill>
                  <a:schemeClr val="tx1"/>
                </a:solidFill>
              </a:rPr>
              <a:t>: </a:t>
            </a:r>
            <a:r>
              <a:rPr lang="en-US" altLang="en-US" sz="4000" smtClean="0">
                <a:solidFill>
                  <a:schemeClr val="tx1"/>
                </a:solidFill>
              </a:rPr>
              <a:t>based on freezing and boiling points of water</a:t>
            </a:r>
          </a:p>
        </p:txBody>
      </p:sp>
      <p:grpSp>
        <p:nvGrpSpPr>
          <p:cNvPr id="56340" name="Group 20"/>
          <p:cNvGrpSpPr>
            <a:grpSpLocks/>
          </p:cNvGrpSpPr>
          <p:nvPr/>
        </p:nvGrpSpPr>
        <p:grpSpPr bwMode="auto">
          <a:xfrm>
            <a:off x="3211513" y="2012950"/>
            <a:ext cx="639762" cy="4606925"/>
            <a:chOff x="1926" y="1098"/>
            <a:chExt cx="403" cy="2902"/>
          </a:xfrm>
        </p:grpSpPr>
        <p:grpSp>
          <p:nvGrpSpPr>
            <p:cNvPr id="19480" name="Group 14"/>
            <p:cNvGrpSpPr>
              <a:grpSpLocks/>
            </p:cNvGrpSpPr>
            <p:nvPr/>
          </p:nvGrpSpPr>
          <p:grpSpPr bwMode="auto">
            <a:xfrm>
              <a:off x="1934" y="1098"/>
              <a:ext cx="378" cy="2627"/>
              <a:chOff x="1934" y="1161"/>
              <a:chExt cx="378" cy="2864"/>
            </a:xfrm>
          </p:grpSpPr>
          <p:sp>
            <p:nvSpPr>
              <p:cNvPr id="19482" name="Rectangle 4"/>
              <p:cNvSpPr>
                <a:spLocks noChangeArrowheads="1"/>
              </p:cNvSpPr>
              <p:nvPr/>
            </p:nvSpPr>
            <p:spPr bwMode="auto">
              <a:xfrm>
                <a:off x="1934" y="1161"/>
                <a:ext cx="378" cy="28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9483" name="Rectangle 5"/>
              <p:cNvSpPr>
                <a:spLocks noChangeArrowheads="1"/>
              </p:cNvSpPr>
              <p:nvPr/>
            </p:nvSpPr>
            <p:spPr bwMode="auto">
              <a:xfrm>
                <a:off x="2091" y="2344"/>
                <a:ext cx="72" cy="1657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u="none"/>
              </a:p>
            </p:txBody>
          </p:sp>
          <p:sp>
            <p:nvSpPr>
              <p:cNvPr id="19484" name="Rectangle 6"/>
              <p:cNvSpPr>
                <a:spLocks noChangeArrowheads="1"/>
              </p:cNvSpPr>
              <p:nvPr/>
            </p:nvSpPr>
            <p:spPr bwMode="auto">
              <a:xfrm>
                <a:off x="2091" y="1264"/>
                <a:ext cx="78" cy="108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u="none"/>
              </a:p>
            </p:txBody>
          </p:sp>
        </p:grpSp>
        <p:sp>
          <p:nvSpPr>
            <p:cNvPr id="19481" name="Oval 19"/>
            <p:cNvSpPr>
              <a:spLocks noChangeArrowheads="1"/>
            </p:cNvSpPr>
            <p:nvPr/>
          </p:nvSpPr>
          <p:spPr bwMode="auto">
            <a:xfrm>
              <a:off x="1926" y="3597"/>
              <a:ext cx="403" cy="40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6356" name="Group 36"/>
          <p:cNvGrpSpPr>
            <a:grpSpLocks/>
          </p:cNvGrpSpPr>
          <p:nvPr/>
        </p:nvGrpSpPr>
        <p:grpSpPr bwMode="auto">
          <a:xfrm>
            <a:off x="5291138" y="2036763"/>
            <a:ext cx="639762" cy="4606925"/>
            <a:chOff x="3064" y="1213"/>
            <a:chExt cx="403" cy="2902"/>
          </a:xfrm>
        </p:grpSpPr>
        <p:sp>
          <p:nvSpPr>
            <p:cNvPr id="19476" name="Rectangle 23"/>
            <p:cNvSpPr>
              <a:spLocks noChangeArrowheads="1"/>
            </p:cNvSpPr>
            <p:nvPr/>
          </p:nvSpPr>
          <p:spPr bwMode="auto">
            <a:xfrm>
              <a:off x="3072" y="1213"/>
              <a:ext cx="378" cy="26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9477" name="Rectangle 24"/>
            <p:cNvSpPr>
              <a:spLocks noChangeArrowheads="1"/>
            </p:cNvSpPr>
            <p:nvPr/>
          </p:nvSpPr>
          <p:spPr bwMode="auto">
            <a:xfrm>
              <a:off x="3229" y="1856"/>
              <a:ext cx="93" cy="196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 u="none"/>
            </a:p>
          </p:txBody>
        </p:sp>
        <p:sp>
          <p:nvSpPr>
            <p:cNvPr id="19478" name="Rectangle 25"/>
            <p:cNvSpPr>
              <a:spLocks noChangeArrowheads="1"/>
            </p:cNvSpPr>
            <p:nvPr/>
          </p:nvSpPr>
          <p:spPr bwMode="auto">
            <a:xfrm>
              <a:off x="3229" y="1346"/>
              <a:ext cx="84" cy="50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 u="none"/>
            </a:p>
          </p:txBody>
        </p:sp>
        <p:sp>
          <p:nvSpPr>
            <p:cNvPr id="19479" name="Oval 26"/>
            <p:cNvSpPr>
              <a:spLocks noChangeArrowheads="1"/>
            </p:cNvSpPr>
            <p:nvPr/>
          </p:nvSpPr>
          <p:spPr bwMode="auto">
            <a:xfrm>
              <a:off x="3064" y="3712"/>
              <a:ext cx="403" cy="40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56349" name="Line 29"/>
          <p:cNvSpPr>
            <a:spLocks noChangeShapeType="1"/>
          </p:cNvSpPr>
          <p:nvPr/>
        </p:nvSpPr>
        <p:spPr bwMode="auto">
          <a:xfrm>
            <a:off x="2586038" y="3330575"/>
            <a:ext cx="3656012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1" name="Line 31"/>
          <p:cNvSpPr>
            <a:spLocks noChangeShapeType="1"/>
          </p:cNvSpPr>
          <p:nvPr/>
        </p:nvSpPr>
        <p:spPr bwMode="auto">
          <a:xfrm>
            <a:off x="2536825" y="5113338"/>
            <a:ext cx="3617913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2" name="Text Box 32"/>
          <p:cNvSpPr txBox="1">
            <a:spLocks noChangeArrowheads="1"/>
          </p:cNvSpPr>
          <p:nvPr/>
        </p:nvSpPr>
        <p:spPr bwMode="auto">
          <a:xfrm>
            <a:off x="1874838" y="4906963"/>
            <a:ext cx="5254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0</a:t>
            </a:r>
            <a:r>
              <a:rPr lang="en-US" altLang="en-US" sz="2800" u="none">
                <a:cs typeface="Arial" charset="0"/>
              </a:rPr>
              <a:t>°</a:t>
            </a:r>
          </a:p>
        </p:txBody>
      </p:sp>
      <p:sp>
        <p:nvSpPr>
          <p:cNvPr id="56353" name="Text Box 33"/>
          <p:cNvSpPr txBox="1">
            <a:spLocks noChangeArrowheads="1"/>
          </p:cNvSpPr>
          <p:nvPr/>
        </p:nvSpPr>
        <p:spPr bwMode="auto">
          <a:xfrm>
            <a:off x="1625600" y="3068638"/>
            <a:ext cx="9223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100</a:t>
            </a:r>
            <a:r>
              <a:rPr lang="en-US" altLang="en-US" sz="2800" u="none">
                <a:cs typeface="Arial" charset="0"/>
              </a:rPr>
              <a:t>°</a:t>
            </a:r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6148388" y="4872038"/>
            <a:ext cx="723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32</a:t>
            </a:r>
            <a:r>
              <a:rPr lang="en-US" altLang="en-US" sz="2800" u="none">
                <a:cs typeface="Arial" charset="0"/>
              </a:rPr>
              <a:t>°</a:t>
            </a:r>
          </a:p>
        </p:txBody>
      </p:sp>
      <p:sp>
        <p:nvSpPr>
          <p:cNvPr id="56355" name="Text Box 35"/>
          <p:cNvSpPr txBox="1">
            <a:spLocks noChangeArrowheads="1"/>
          </p:cNvSpPr>
          <p:nvPr/>
        </p:nvSpPr>
        <p:spPr bwMode="auto">
          <a:xfrm>
            <a:off x="6173788" y="2995613"/>
            <a:ext cx="9223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212</a:t>
            </a:r>
            <a:r>
              <a:rPr lang="en-US" altLang="en-US" sz="2800" u="none">
                <a:cs typeface="Arial" charset="0"/>
              </a:rPr>
              <a:t>°</a:t>
            </a:r>
          </a:p>
        </p:txBody>
      </p:sp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3910013" y="2828925"/>
            <a:ext cx="12160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boiling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point</a:t>
            </a: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3832225" y="4608513"/>
            <a:ext cx="14525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freezing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point</a:t>
            </a:r>
          </a:p>
        </p:txBody>
      </p:sp>
      <p:sp>
        <p:nvSpPr>
          <p:cNvPr id="56359" name="Text Box 39"/>
          <p:cNvSpPr txBox="1">
            <a:spLocks noChangeArrowheads="1"/>
          </p:cNvSpPr>
          <p:nvPr/>
        </p:nvSpPr>
        <p:spPr bwMode="auto">
          <a:xfrm>
            <a:off x="1062038" y="1987550"/>
            <a:ext cx="13525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Celsius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scale</a:t>
            </a:r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6223000" y="2014538"/>
            <a:ext cx="18891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Fahrenheit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scale</a:t>
            </a:r>
          </a:p>
        </p:txBody>
      </p:sp>
      <p:sp>
        <p:nvSpPr>
          <p:cNvPr id="56362" name="AutoShape 42"/>
          <p:cNvSpPr>
            <a:spLocks/>
          </p:cNvSpPr>
          <p:nvPr/>
        </p:nvSpPr>
        <p:spPr bwMode="auto">
          <a:xfrm>
            <a:off x="7053263" y="3270250"/>
            <a:ext cx="349250" cy="1990725"/>
          </a:xfrm>
          <a:prstGeom prst="rightBrace">
            <a:avLst>
              <a:gd name="adj1" fmla="val 475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6363" name="Text Box 43"/>
          <p:cNvSpPr txBox="1">
            <a:spLocks noChangeArrowheads="1"/>
          </p:cNvSpPr>
          <p:nvPr/>
        </p:nvSpPr>
        <p:spPr bwMode="auto">
          <a:xfrm>
            <a:off x="7561263" y="3979863"/>
            <a:ext cx="9223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180</a:t>
            </a:r>
            <a:r>
              <a:rPr lang="en-US" altLang="en-US" sz="2800" u="none">
                <a:cs typeface="Arial" charset="0"/>
              </a:rPr>
              <a:t>°</a:t>
            </a:r>
          </a:p>
        </p:txBody>
      </p:sp>
      <p:sp>
        <p:nvSpPr>
          <p:cNvPr id="56364" name="AutoShape 44"/>
          <p:cNvSpPr>
            <a:spLocks/>
          </p:cNvSpPr>
          <p:nvPr/>
        </p:nvSpPr>
        <p:spPr bwMode="auto">
          <a:xfrm rot="10800000">
            <a:off x="1319213" y="3260725"/>
            <a:ext cx="349250" cy="1990725"/>
          </a:xfrm>
          <a:prstGeom prst="rightBrace">
            <a:avLst>
              <a:gd name="adj1" fmla="val 475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6365" name="Text Box 45"/>
          <p:cNvSpPr txBox="1">
            <a:spLocks noChangeArrowheads="1"/>
          </p:cNvSpPr>
          <p:nvPr/>
        </p:nvSpPr>
        <p:spPr bwMode="auto">
          <a:xfrm>
            <a:off x="285750" y="3970338"/>
            <a:ext cx="9223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100</a:t>
            </a:r>
            <a:r>
              <a:rPr lang="en-US" altLang="en-US" sz="2800" u="none">
                <a:cs typeface="Arial" charset="0"/>
              </a:rPr>
              <a:t>°</a:t>
            </a:r>
          </a:p>
        </p:txBody>
      </p:sp>
      <p:sp>
        <p:nvSpPr>
          <p:cNvPr id="1947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FC182E8-FE4B-438B-B50F-1F7AC0175ED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6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6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6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6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6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6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6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6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49" grpId="0" animBg="1"/>
      <p:bldP spid="56351" grpId="0" animBg="1"/>
      <p:bldP spid="56352" grpId="0"/>
      <p:bldP spid="56353" grpId="0"/>
      <p:bldP spid="56354" grpId="0"/>
      <p:bldP spid="56355" grpId="0"/>
      <p:bldP spid="56357" grpId="0"/>
      <p:bldP spid="56358" grpId="0"/>
      <p:bldP spid="56359" grpId="0"/>
      <p:bldP spid="56360" grpId="0"/>
      <p:bldP spid="56362" grpId="0" animBg="1"/>
      <p:bldP spid="56363" grpId="0"/>
      <p:bldP spid="56364" grpId="0" animBg="1"/>
      <p:bldP spid="563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Centigrade &amp; Fahrenheit scales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1650" y="1700213"/>
            <a:ext cx="7640638" cy="249555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Scales are offset ( 0 </a:t>
            </a:r>
            <a:r>
              <a:rPr lang="en-US" altLang="en-US" sz="2800" smtClean="0">
                <a:cs typeface="Arial" charset="0"/>
              </a:rPr>
              <a:t>°F is not 0°C)</a:t>
            </a:r>
          </a:p>
          <a:p>
            <a:pPr eaLnBrk="1" hangingPunct="1"/>
            <a:r>
              <a:rPr lang="en-US" altLang="en-US" sz="2800" smtClean="0">
                <a:cs typeface="Arial" charset="0"/>
              </a:rPr>
              <a:t>Celsius scale is compressed compared</a:t>
            </a:r>
            <a:br>
              <a:rPr lang="en-US" altLang="en-US" sz="2800" smtClean="0">
                <a:cs typeface="Arial" charset="0"/>
              </a:rPr>
            </a:br>
            <a:r>
              <a:rPr lang="en-US" altLang="en-US" sz="2800" smtClean="0">
                <a:cs typeface="Arial" charset="0"/>
              </a:rPr>
              <a:t>to the Fahrenheit scale, 1°C  ≠ 1°F</a:t>
            </a:r>
          </a:p>
          <a:p>
            <a:pPr eaLnBrk="1" hangingPunct="1"/>
            <a:r>
              <a:rPr lang="en-US" altLang="en-US" sz="2800" smtClean="0">
                <a:cs typeface="Arial" charset="0"/>
              </a:rPr>
              <a:t>1°C = 180/100 = 9/5 °F</a:t>
            </a:r>
          </a:p>
          <a:p>
            <a:pPr eaLnBrk="1" hangingPunct="1"/>
            <a:r>
              <a:rPr lang="en-US" altLang="en-US" sz="2800" smtClean="0">
                <a:cs typeface="Arial" charset="0"/>
              </a:rPr>
              <a:t>Conversion formulas:</a:t>
            </a:r>
          </a:p>
        </p:txBody>
      </p:sp>
      <p:graphicFrame>
        <p:nvGraphicFramePr>
          <p:cNvPr id="20484" name="Object 6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473075" y="4772025"/>
          <a:ext cx="34988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4" imgW="1981200" imgH="558800" progId="Equation.DSMT4">
                  <p:embed/>
                </p:oleObj>
              </mc:Choice>
              <mc:Fallback>
                <p:oleObj name="Equation" r:id="rId4" imgW="1981200" imgH="558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4772025"/>
                        <a:ext cx="34988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8"/>
          <p:cNvGraphicFramePr>
            <a:graphicFrameLocks noGrp="1" noChangeAspect="1"/>
          </p:cNvGraphicFramePr>
          <p:nvPr>
            <p:ph sz="half" idx="2"/>
          </p:nvPr>
        </p:nvGraphicFramePr>
        <p:xfrm>
          <a:off x="5114925" y="4667250"/>
          <a:ext cx="3187700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6" imgW="1778000" imgH="660400" progId="Equation.DSMT4">
                  <p:embed/>
                </p:oleObj>
              </mc:Choice>
              <mc:Fallback>
                <p:oleObj name="Equation" r:id="rId6" imgW="1778000" imgH="660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4925" y="4667250"/>
                        <a:ext cx="3187700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ABFAC22-B365-49E3-9100-22138FF1D7C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54013" y="144463"/>
            <a:ext cx="8435975" cy="941387"/>
          </a:xfrm>
        </p:spPr>
        <p:txBody>
          <a:bodyPr/>
          <a:lstStyle/>
          <a:p>
            <a:r>
              <a:rPr lang="en-US" altLang="en-US" smtClean="0"/>
              <a:t>World Energy Consumption 2010</a:t>
            </a:r>
          </a:p>
        </p:txBody>
      </p:sp>
      <p:pic>
        <p:nvPicPr>
          <p:cNvPr id="307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9" t="5922" r="5766" b="8591"/>
          <a:stretch>
            <a:fillRect/>
          </a:stretch>
        </p:blipFill>
        <p:spPr>
          <a:xfrm>
            <a:off x="119063" y="1285875"/>
            <a:ext cx="8905875" cy="4622800"/>
          </a:xfrm>
        </p:spPr>
      </p:pic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EEE7FA2-ADA0-406B-A326-A5EA988B16C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867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Examples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225" y="1057275"/>
            <a:ext cx="8410575" cy="54244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smtClean="0"/>
              <a:t>1) What is the temperature in C if the temperature is 68</a:t>
            </a:r>
            <a:r>
              <a:rPr lang="en-US" altLang="en-US" smtClean="0">
                <a:cs typeface="Arial" charset="0"/>
              </a:rPr>
              <a:t>°F?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mtClean="0">
                <a:cs typeface="Arial" charset="0"/>
              </a:rPr>
              <a:t>	</a:t>
            </a:r>
            <a:r>
              <a:rPr lang="en-US" altLang="en-US" smtClean="0">
                <a:solidFill>
                  <a:srgbClr val="FF0000"/>
                </a:solidFill>
                <a:cs typeface="Arial" charset="0"/>
              </a:rPr>
              <a:t>T</a:t>
            </a:r>
            <a:r>
              <a:rPr lang="en-US" altLang="en-US" baseline="-25000" smtClean="0">
                <a:solidFill>
                  <a:srgbClr val="FF0000"/>
                </a:solidFill>
                <a:cs typeface="Arial" charset="0"/>
              </a:rPr>
              <a:t>C</a:t>
            </a:r>
            <a:r>
              <a:rPr lang="en-US" altLang="en-US" smtClean="0">
                <a:solidFill>
                  <a:srgbClr val="FF0000"/>
                </a:solidFill>
                <a:cs typeface="Arial" charset="0"/>
              </a:rPr>
              <a:t> = (5/9) </a:t>
            </a:r>
            <a:r>
              <a:rPr lang="en-US" altLang="en-US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(T</a:t>
            </a:r>
            <a:r>
              <a:rPr lang="en-US" altLang="en-US" baseline="-2500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F</a:t>
            </a:r>
            <a:r>
              <a:rPr lang="en-US" altLang="en-US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– 32 )</a:t>
            </a:r>
            <a:r>
              <a:rPr lang="en-US" altLang="en-US" smtClean="0">
                <a:cs typeface="Arial" charset="0"/>
                <a:sym typeface="Symbol" pitchFamily="18" charset="2"/>
              </a:rPr>
              <a:t> = (5/9)(68 – 32) 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mtClean="0">
                <a:cs typeface="Arial" charset="0"/>
                <a:sym typeface="Symbol" pitchFamily="18" charset="2"/>
              </a:rPr>
              <a:t>			= (5/9)  (36) = 20°C</a:t>
            </a:r>
          </a:p>
          <a:p>
            <a:pPr marL="609600" indent="-609600" eaLnBrk="1" hangingPunct="1">
              <a:buFontTx/>
              <a:buNone/>
            </a:pPr>
            <a:endParaRPr lang="en-US" altLang="en-US" smtClean="0">
              <a:cs typeface="Arial" charset="0"/>
              <a:sym typeface="Symbol" pitchFamily="18" charset="2"/>
            </a:endParaRPr>
          </a:p>
          <a:p>
            <a:pPr marL="609600" indent="-609600" eaLnBrk="1" hangingPunct="1">
              <a:buFontTx/>
              <a:buNone/>
            </a:pPr>
            <a:r>
              <a:rPr lang="en-US" altLang="en-US" smtClean="0">
                <a:cs typeface="Arial" charset="0"/>
                <a:sym typeface="Symbol" pitchFamily="18" charset="2"/>
              </a:rPr>
              <a:t>2) </a:t>
            </a:r>
            <a:r>
              <a:rPr lang="en-US" altLang="en-US" smtClean="0"/>
              <a:t>What is the temperature in F if the temperature is  – 10 </a:t>
            </a:r>
            <a:r>
              <a:rPr lang="en-US" altLang="en-US" smtClean="0">
                <a:cs typeface="Arial" charset="0"/>
              </a:rPr>
              <a:t>°C?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mtClean="0">
                <a:cs typeface="Arial" charset="0"/>
              </a:rPr>
              <a:t>	</a:t>
            </a:r>
            <a:r>
              <a:rPr lang="en-US" altLang="en-US" smtClean="0">
                <a:solidFill>
                  <a:srgbClr val="FF0000"/>
                </a:solidFill>
                <a:cs typeface="Arial" charset="0"/>
              </a:rPr>
              <a:t>T</a:t>
            </a:r>
            <a:r>
              <a:rPr lang="en-US" altLang="en-US" baseline="-25000" smtClean="0">
                <a:solidFill>
                  <a:srgbClr val="FF0000"/>
                </a:solidFill>
                <a:cs typeface="Arial" charset="0"/>
              </a:rPr>
              <a:t>F</a:t>
            </a:r>
            <a:r>
              <a:rPr lang="en-US" altLang="en-US" smtClean="0">
                <a:solidFill>
                  <a:srgbClr val="FF0000"/>
                </a:solidFill>
                <a:cs typeface="Arial" charset="0"/>
              </a:rPr>
              <a:t> = (9/5 </a:t>
            </a:r>
            <a:r>
              <a:rPr lang="en-US" altLang="en-US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 T</a:t>
            </a:r>
            <a:r>
              <a:rPr lang="en-US" altLang="en-US" baseline="-2500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C</a:t>
            </a:r>
            <a:r>
              <a:rPr lang="en-US" altLang="en-US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) + 32</a:t>
            </a:r>
            <a:r>
              <a:rPr lang="en-US" altLang="en-US" smtClean="0">
                <a:cs typeface="Arial" charset="0"/>
                <a:sym typeface="Symbol" pitchFamily="18" charset="2"/>
              </a:rPr>
              <a:t> = (9/5  – 10) + 32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mtClean="0">
                <a:cs typeface="Arial" charset="0"/>
                <a:sym typeface="Symbol" pitchFamily="18" charset="2"/>
              </a:rPr>
              <a:t>		=  – 18 + 32 = 14°F</a:t>
            </a:r>
          </a:p>
          <a:p>
            <a:pPr marL="609600" indent="-609600" eaLnBrk="1" hangingPunct="1">
              <a:buFontTx/>
              <a:buNone/>
            </a:pPr>
            <a:endParaRPr lang="en-US" altLang="en-US" smtClean="0">
              <a:cs typeface="Arial" charset="0"/>
              <a:sym typeface="Symbol" pitchFamily="18" charset="2"/>
            </a:endParaRPr>
          </a:p>
          <a:p>
            <a:pPr marL="609600" indent="-609600" eaLnBrk="1" hangingPunct="1">
              <a:buFontTx/>
              <a:buNone/>
            </a:pPr>
            <a:endParaRPr lang="en-US" altLang="en-US" smtClean="0">
              <a:cs typeface="Arial" charset="0"/>
              <a:sym typeface="Symbol" pitchFamily="18" charset="2"/>
            </a:endParaRPr>
          </a:p>
          <a:p>
            <a:pPr marL="609600" indent="-609600" eaLnBrk="1" hangingPunct="1">
              <a:buFontTx/>
              <a:buNone/>
            </a:pPr>
            <a:r>
              <a:rPr lang="en-US" altLang="en-US" smtClean="0">
                <a:cs typeface="Arial" charset="0"/>
              </a:rPr>
              <a:t>	</a:t>
            </a:r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05B8CFF-5E5C-4335-AFA9-23FD7EB943A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Absolute zero – as cold as it gets!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93825"/>
            <a:ext cx="8035925" cy="4344988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There is nothing particularly significant about</a:t>
            </a:r>
            <a:br>
              <a:rPr lang="en-US" altLang="en-US" sz="2800" smtClean="0"/>
            </a:br>
            <a:r>
              <a:rPr lang="en-US" altLang="en-US" sz="2800" smtClean="0"/>
              <a:t>0</a:t>
            </a:r>
            <a:r>
              <a:rPr lang="en-US" altLang="en-US" sz="2800" smtClean="0">
                <a:cs typeface="Arial" charset="0"/>
              </a:rPr>
              <a:t>°C or 0°F.</a:t>
            </a:r>
          </a:p>
          <a:p>
            <a:pPr eaLnBrk="1" hangingPunct="1"/>
            <a:r>
              <a:rPr lang="en-US" altLang="en-US" sz="2800" smtClean="0">
                <a:cs typeface="Arial" charset="0"/>
              </a:rPr>
              <a:t>Is there a temperature scale where 0 really is ZERO – the lowest possible temperature?</a:t>
            </a:r>
          </a:p>
          <a:p>
            <a:pPr eaLnBrk="1" hangingPunct="1"/>
            <a:r>
              <a:rPr lang="en-US" altLang="en-US" sz="2800" smtClean="0">
                <a:cs typeface="Arial" charset="0"/>
              </a:rPr>
              <a:t>YES – It is called the </a:t>
            </a:r>
            <a:r>
              <a:rPr lang="en-US" altLang="en-US" sz="2800" b="1" u="sng" smtClean="0">
                <a:cs typeface="Arial" charset="0"/>
              </a:rPr>
              <a:t>KELVIN</a:t>
            </a:r>
            <a:r>
              <a:rPr lang="en-US" altLang="en-US" sz="2800" smtClean="0">
                <a:cs typeface="Arial" charset="0"/>
              </a:rPr>
              <a:t> scale.</a:t>
            </a:r>
          </a:p>
          <a:p>
            <a:pPr eaLnBrk="1" hangingPunct="1"/>
            <a:r>
              <a:rPr lang="en-US" altLang="en-US" sz="2800" smtClean="0">
                <a:cs typeface="Arial" charset="0"/>
              </a:rPr>
              <a:t>It doesn’t get any colder than 0 K!</a:t>
            </a:r>
          </a:p>
          <a:p>
            <a:pPr eaLnBrk="1" hangingPunct="1"/>
            <a:r>
              <a:rPr lang="en-US" altLang="en-US" sz="2800" smtClean="0">
                <a:cs typeface="Arial" charset="0"/>
              </a:rPr>
              <a:t>At zero Kelvin, all molecular motion stops.</a:t>
            </a:r>
          </a:p>
          <a:p>
            <a:pPr eaLnBrk="1" hangingPunct="1"/>
            <a:r>
              <a:rPr lang="en-US" altLang="en-US" sz="2800" smtClean="0">
                <a:cs typeface="Arial" charset="0"/>
              </a:rPr>
              <a:t>We can see this from the behavior of gases,</a:t>
            </a:r>
            <a:br>
              <a:rPr lang="en-US" altLang="en-US" sz="2800" smtClean="0">
                <a:cs typeface="Arial" charset="0"/>
              </a:rPr>
            </a:br>
            <a:r>
              <a:rPr lang="en-US" altLang="en-US" sz="2800" smtClean="0">
                <a:cs typeface="Arial" charset="0"/>
              </a:rPr>
              <a:t>where pressure decreases with temperature.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698E634-80EF-4806-A9BF-BDC92B35E06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38" y="144463"/>
            <a:ext cx="7705725" cy="752475"/>
          </a:xfr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Approaching absolute zero</a:t>
            </a:r>
          </a:p>
        </p:txBody>
      </p:sp>
      <p:sp>
        <p:nvSpPr>
          <p:cNvPr id="23555" name="Text Box 22"/>
          <p:cNvSpPr txBox="1">
            <a:spLocks noChangeArrowheads="1"/>
          </p:cNvSpPr>
          <p:nvPr/>
        </p:nvSpPr>
        <p:spPr bwMode="auto">
          <a:xfrm>
            <a:off x="588963" y="3709988"/>
            <a:ext cx="8520112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 u="none"/>
              <a:t>As a gas is cooled, its pressure decreases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u="none"/>
              <a:t>The P </a:t>
            </a:r>
            <a:r>
              <a:rPr lang="en-US" altLang="en-US" sz="2800" i="1" u="none"/>
              <a:t>vs</a:t>
            </a:r>
            <a:r>
              <a:rPr lang="en-US" altLang="en-US" sz="2800" u="none"/>
              <a:t>. T plot extrapolates to a temperature of</a:t>
            </a:r>
            <a:br>
              <a:rPr lang="en-US" altLang="en-US" sz="2800" u="none"/>
            </a:br>
            <a:r>
              <a:rPr lang="en-US" altLang="en-US" sz="2800" u="none"/>
              <a:t>- 273.15 C for all gases, this is </a:t>
            </a:r>
            <a:r>
              <a:rPr lang="en-US" altLang="en-US" sz="2800" u="none">
                <a:solidFill>
                  <a:srgbClr val="FF0000"/>
                </a:solidFill>
              </a:rPr>
              <a:t>absolute zero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u="none"/>
              <a:t>T</a:t>
            </a:r>
            <a:r>
              <a:rPr lang="en-US" altLang="en-US" sz="2800" u="none" baseline="-25000"/>
              <a:t>K</a:t>
            </a:r>
            <a:r>
              <a:rPr lang="en-US" altLang="en-US" sz="2800" u="none"/>
              <a:t> =  T</a:t>
            </a:r>
            <a:r>
              <a:rPr lang="en-US" altLang="en-US" sz="2800" u="none" baseline="-25000"/>
              <a:t>C</a:t>
            </a:r>
            <a:r>
              <a:rPr lang="en-US" altLang="en-US" sz="2800" u="none"/>
              <a:t> + 273.15</a:t>
            </a:r>
            <a:r>
              <a:rPr lang="en-US" altLang="en-US" sz="2800" u="none">
                <a:cs typeface="Arial" charset="0"/>
              </a:rPr>
              <a:t>° </a:t>
            </a:r>
            <a:r>
              <a:rPr lang="en-US" altLang="en-US" sz="2800" u="none">
                <a:cs typeface="Arial" charset="0"/>
                <a:sym typeface="Symbol" pitchFamily="18" charset="2"/>
              </a:rPr>
              <a:t> </a:t>
            </a:r>
            <a:r>
              <a:rPr lang="en-US" altLang="en-US" sz="2800" u="none"/>
              <a:t>T</a:t>
            </a:r>
            <a:r>
              <a:rPr lang="en-US" altLang="en-US" sz="2800" u="none" baseline="-25000"/>
              <a:t>C</a:t>
            </a:r>
            <a:r>
              <a:rPr lang="en-US" altLang="en-US" sz="2800" u="none"/>
              <a:t> + 273</a:t>
            </a:r>
            <a:r>
              <a:rPr lang="en-US" altLang="en-US" sz="2800" u="none">
                <a:cs typeface="Arial" charset="0"/>
              </a:rPr>
              <a:t>°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u="none">
                <a:cs typeface="Arial" charset="0"/>
              </a:rPr>
              <a:t>One degree K  = one degree C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u="none">
                <a:cs typeface="Arial" charset="0"/>
                <a:sym typeface="Symbol" pitchFamily="18" charset="2"/>
              </a:rPr>
              <a:t>There are </a:t>
            </a:r>
            <a:r>
              <a:rPr lang="en-US" altLang="en-US" sz="2800" u="none">
                <a:solidFill>
                  <a:srgbClr val="FF0000"/>
                </a:solidFill>
                <a:cs typeface="Arial" charset="0"/>
                <a:sym typeface="Symbol" pitchFamily="18" charset="2"/>
              </a:rPr>
              <a:t>no negative Kelvin temperatures</a:t>
            </a:r>
          </a:p>
        </p:txBody>
      </p:sp>
      <p:grpSp>
        <p:nvGrpSpPr>
          <p:cNvPr id="23556" name="Group 21"/>
          <p:cNvGrpSpPr>
            <a:grpSpLocks/>
          </p:cNvGrpSpPr>
          <p:nvPr/>
        </p:nvGrpSpPr>
        <p:grpSpPr bwMode="auto">
          <a:xfrm>
            <a:off x="1125538" y="1228725"/>
            <a:ext cx="6892925" cy="2427288"/>
            <a:chOff x="107" y="1128"/>
            <a:chExt cx="5048" cy="1982"/>
          </a:xfrm>
        </p:grpSpPr>
        <p:sp>
          <p:nvSpPr>
            <p:cNvPr id="23563" name="Line 4"/>
            <p:cNvSpPr>
              <a:spLocks noChangeShapeType="1"/>
            </p:cNvSpPr>
            <p:nvPr/>
          </p:nvSpPr>
          <p:spPr bwMode="auto">
            <a:xfrm>
              <a:off x="2430" y="1128"/>
              <a:ext cx="0" cy="16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Line 5"/>
            <p:cNvSpPr>
              <a:spLocks noChangeShapeType="1"/>
            </p:cNvSpPr>
            <p:nvPr/>
          </p:nvSpPr>
          <p:spPr bwMode="auto">
            <a:xfrm>
              <a:off x="229" y="2667"/>
              <a:ext cx="455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Text Box 6"/>
            <p:cNvSpPr txBox="1">
              <a:spLocks noChangeArrowheads="1"/>
            </p:cNvSpPr>
            <p:nvPr/>
          </p:nvSpPr>
          <p:spPr bwMode="auto">
            <a:xfrm>
              <a:off x="4787" y="2475"/>
              <a:ext cx="36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u="none">
                  <a:cs typeface="Arial" charset="0"/>
                </a:rPr>
                <a:t>°C</a:t>
              </a:r>
            </a:p>
          </p:txBody>
        </p:sp>
        <p:sp>
          <p:nvSpPr>
            <p:cNvPr id="23566" name="Text Box 7"/>
            <p:cNvSpPr txBox="1">
              <a:spLocks noChangeArrowheads="1"/>
            </p:cNvSpPr>
            <p:nvPr/>
          </p:nvSpPr>
          <p:spPr bwMode="auto">
            <a:xfrm>
              <a:off x="539" y="1266"/>
              <a:ext cx="1762" cy="4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u="none"/>
                <a:t>Gas Pressure</a:t>
              </a:r>
            </a:p>
          </p:txBody>
        </p:sp>
        <p:grpSp>
          <p:nvGrpSpPr>
            <p:cNvPr id="23567" name="Group 11"/>
            <p:cNvGrpSpPr>
              <a:grpSpLocks/>
            </p:cNvGrpSpPr>
            <p:nvPr/>
          </p:nvGrpSpPr>
          <p:grpSpPr bwMode="auto">
            <a:xfrm>
              <a:off x="622" y="1266"/>
              <a:ext cx="3644" cy="1400"/>
              <a:chOff x="402" y="1488"/>
              <a:chExt cx="3739" cy="1155"/>
            </a:xfrm>
          </p:grpSpPr>
          <p:sp>
            <p:nvSpPr>
              <p:cNvPr id="23576" name="Line 9"/>
              <p:cNvSpPr>
                <a:spLocks noChangeShapeType="1"/>
              </p:cNvSpPr>
              <p:nvPr/>
            </p:nvSpPr>
            <p:spPr bwMode="auto">
              <a:xfrm flipV="1">
                <a:off x="402" y="2320"/>
                <a:ext cx="1058" cy="323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7" name="Line 10"/>
              <p:cNvSpPr>
                <a:spLocks noChangeShapeType="1"/>
              </p:cNvSpPr>
              <p:nvPr/>
            </p:nvSpPr>
            <p:spPr bwMode="auto">
              <a:xfrm flipV="1">
                <a:off x="1388" y="1488"/>
                <a:ext cx="2753" cy="855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68" name="Group 12"/>
            <p:cNvGrpSpPr>
              <a:grpSpLocks/>
            </p:cNvGrpSpPr>
            <p:nvPr/>
          </p:nvGrpSpPr>
          <p:grpSpPr bwMode="auto">
            <a:xfrm>
              <a:off x="641" y="1749"/>
              <a:ext cx="3826" cy="919"/>
              <a:chOff x="402" y="1488"/>
              <a:chExt cx="3739" cy="1155"/>
            </a:xfrm>
          </p:grpSpPr>
          <p:sp>
            <p:nvSpPr>
              <p:cNvPr id="23574" name="Line 13"/>
              <p:cNvSpPr>
                <a:spLocks noChangeShapeType="1"/>
              </p:cNvSpPr>
              <p:nvPr/>
            </p:nvSpPr>
            <p:spPr bwMode="auto">
              <a:xfrm flipV="1">
                <a:off x="402" y="2320"/>
                <a:ext cx="1058" cy="323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5" name="Line 14"/>
              <p:cNvSpPr>
                <a:spLocks noChangeShapeType="1"/>
              </p:cNvSpPr>
              <p:nvPr/>
            </p:nvSpPr>
            <p:spPr bwMode="auto">
              <a:xfrm flipV="1">
                <a:off x="1388" y="1488"/>
                <a:ext cx="2753" cy="85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69" name="Group 15"/>
            <p:cNvGrpSpPr>
              <a:grpSpLocks/>
            </p:cNvGrpSpPr>
            <p:nvPr/>
          </p:nvGrpSpPr>
          <p:grpSpPr bwMode="auto">
            <a:xfrm>
              <a:off x="666" y="2074"/>
              <a:ext cx="3975" cy="579"/>
              <a:chOff x="402" y="1488"/>
              <a:chExt cx="3739" cy="1155"/>
            </a:xfrm>
          </p:grpSpPr>
          <p:sp>
            <p:nvSpPr>
              <p:cNvPr id="23572" name="Line 16"/>
              <p:cNvSpPr>
                <a:spLocks noChangeShapeType="1"/>
              </p:cNvSpPr>
              <p:nvPr/>
            </p:nvSpPr>
            <p:spPr bwMode="auto">
              <a:xfrm flipV="1">
                <a:off x="402" y="2320"/>
                <a:ext cx="1058" cy="323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3" name="Line 17"/>
              <p:cNvSpPr>
                <a:spLocks noChangeShapeType="1"/>
              </p:cNvSpPr>
              <p:nvPr/>
            </p:nvSpPr>
            <p:spPr bwMode="auto">
              <a:xfrm flipV="1">
                <a:off x="1388" y="1488"/>
                <a:ext cx="2753" cy="855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70" name="Line 18"/>
            <p:cNvSpPr>
              <a:spLocks noChangeShapeType="1"/>
            </p:cNvSpPr>
            <p:nvPr/>
          </p:nvSpPr>
          <p:spPr bwMode="auto">
            <a:xfrm>
              <a:off x="678" y="2564"/>
              <a:ext cx="0" cy="19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Text Box 19"/>
            <p:cNvSpPr txBox="1">
              <a:spLocks noChangeArrowheads="1"/>
            </p:cNvSpPr>
            <p:nvPr/>
          </p:nvSpPr>
          <p:spPr bwMode="auto">
            <a:xfrm>
              <a:off x="107" y="2744"/>
              <a:ext cx="1141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u="none"/>
                <a:t>273.15 </a:t>
              </a:r>
              <a:r>
                <a:rPr lang="en-US" altLang="en-US" sz="2400" u="none">
                  <a:cs typeface="Arial" charset="0"/>
                </a:rPr>
                <a:t>°C</a:t>
              </a:r>
            </a:p>
          </p:txBody>
        </p:sp>
      </p:grpSp>
      <p:grpSp>
        <p:nvGrpSpPr>
          <p:cNvPr id="23557" name="Group 2"/>
          <p:cNvGrpSpPr>
            <a:grpSpLocks/>
          </p:cNvGrpSpPr>
          <p:nvPr/>
        </p:nvGrpSpPr>
        <p:grpSpPr bwMode="auto">
          <a:xfrm>
            <a:off x="6788150" y="1195388"/>
            <a:ext cx="1323975" cy="1360487"/>
            <a:chOff x="6788102" y="1195220"/>
            <a:chExt cx="1323526" cy="1360412"/>
          </a:xfrm>
        </p:grpSpPr>
        <p:sp>
          <p:nvSpPr>
            <p:cNvPr id="23560" name="Text Box 23"/>
            <p:cNvSpPr txBox="1">
              <a:spLocks noChangeArrowheads="1"/>
            </p:cNvSpPr>
            <p:nvPr/>
          </p:nvSpPr>
          <p:spPr bwMode="auto">
            <a:xfrm>
              <a:off x="6788102" y="1195220"/>
              <a:ext cx="9080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>
                  <a:solidFill>
                    <a:srgbClr val="FF0000"/>
                  </a:solidFill>
                </a:rPr>
                <a:t>GAS A</a:t>
              </a:r>
            </a:p>
          </p:txBody>
        </p:sp>
        <p:sp>
          <p:nvSpPr>
            <p:cNvPr id="23561" name="Text Box 24"/>
            <p:cNvSpPr txBox="1">
              <a:spLocks noChangeArrowheads="1"/>
            </p:cNvSpPr>
            <p:nvPr/>
          </p:nvSpPr>
          <p:spPr bwMode="auto">
            <a:xfrm>
              <a:off x="6945446" y="1772361"/>
              <a:ext cx="9080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>
                  <a:solidFill>
                    <a:srgbClr val="0000FF"/>
                  </a:solidFill>
                </a:rPr>
                <a:t>GAS B</a:t>
              </a:r>
            </a:p>
          </p:txBody>
        </p:sp>
        <p:sp>
          <p:nvSpPr>
            <p:cNvPr id="23562" name="Text Box 25"/>
            <p:cNvSpPr txBox="1">
              <a:spLocks noChangeArrowheads="1"/>
            </p:cNvSpPr>
            <p:nvPr/>
          </p:nvSpPr>
          <p:spPr bwMode="auto">
            <a:xfrm>
              <a:off x="7203578" y="2188920"/>
              <a:ext cx="9080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u="none">
                  <a:solidFill>
                    <a:srgbClr val="33CC33"/>
                  </a:solidFill>
                </a:rPr>
                <a:t>GAS C</a:t>
              </a:r>
            </a:p>
          </p:txBody>
        </p:sp>
      </p:grpSp>
      <p:sp>
        <p:nvSpPr>
          <p:cNvPr id="2355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2C33E29-27CC-40C8-AD1C-554157FF860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  <p:sp>
        <p:nvSpPr>
          <p:cNvPr id="23559" name="Rectangle 3"/>
          <p:cNvSpPr>
            <a:spLocks noChangeArrowheads="1"/>
          </p:cNvSpPr>
          <p:nvPr/>
        </p:nvSpPr>
        <p:spPr bwMode="auto">
          <a:xfrm>
            <a:off x="931863" y="1120775"/>
            <a:ext cx="7280275" cy="2589213"/>
          </a:xfrm>
          <a:prstGeom prst="rect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218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Energy use by source</a:t>
            </a:r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5624513"/>
            <a:ext cx="8589963" cy="112395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2400" smtClean="0"/>
              <a:t>Existing energy sources must be used more efficiently</a:t>
            </a:r>
          </a:p>
          <a:p>
            <a:pPr eaLnBrk="1" hangingPunct="1"/>
            <a:r>
              <a:rPr lang="en-US" altLang="en-US" sz="2400" smtClean="0"/>
              <a:t>New energy sources must be developed</a:t>
            </a:r>
          </a:p>
        </p:txBody>
      </p:sp>
      <p:pic>
        <p:nvPicPr>
          <p:cNvPr id="88073" name="Picture 9" descr="Energy_Sourc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27"/>
          <a:stretch>
            <a:fillRect/>
          </a:stretch>
        </p:blipFill>
        <p:spPr bwMode="auto">
          <a:xfrm>
            <a:off x="101600" y="1217613"/>
            <a:ext cx="3700463" cy="409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36E69D0-E77E-4662-95F6-0E6D44D9DD9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pic>
        <p:nvPicPr>
          <p:cNvPr id="410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50" y="1525588"/>
            <a:ext cx="4919663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80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80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8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8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8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8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1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4" r="3047" b="20012"/>
          <a:stretch>
            <a:fillRect/>
          </a:stretch>
        </p:blipFill>
        <p:spPr>
          <a:xfrm>
            <a:off x="206375" y="73025"/>
            <a:ext cx="8743950" cy="6000750"/>
          </a:xfrm>
        </p:spPr>
      </p:pic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A8E9909-D60D-43C2-871F-14A35DBA723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33363" y="274638"/>
            <a:ext cx="8453437" cy="1143000"/>
          </a:xfrm>
        </p:spPr>
        <p:txBody>
          <a:bodyPr/>
          <a:lstStyle/>
          <a:p>
            <a:r>
              <a:rPr lang="en-US" altLang="en-US" sz="4000" smtClean="0"/>
              <a:t>THERMODYNAMICS </a:t>
            </a:r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747449-DCF6-4FAC-9E0E-C5EB93E2A88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96875" y="1543050"/>
            <a:ext cx="8255000" cy="450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en-US" altLang="en-US" u="none" kern="0" dirty="0" smtClean="0"/>
              <a:t>The science dealing with </a:t>
            </a:r>
            <a:r>
              <a:rPr lang="en-US" altLang="en-US" i="1" u="none" kern="0" dirty="0" smtClean="0">
                <a:solidFill>
                  <a:srgbClr val="FF0000"/>
                </a:solidFill>
              </a:rPr>
              <a:t>heat, work and energy</a:t>
            </a:r>
            <a:endParaRPr lang="en-US" altLang="en-US" i="1" u="none" kern="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u="none" kern="0" dirty="0" smtClean="0"/>
              <a:t>The study of </a:t>
            </a:r>
            <a:r>
              <a:rPr lang="en-US" altLang="en-US" i="1" u="none" kern="0" dirty="0" smtClean="0">
                <a:solidFill>
                  <a:srgbClr val="FF0000"/>
                </a:solidFill>
              </a:rPr>
              <a:t>heat energy </a:t>
            </a:r>
            <a:r>
              <a:rPr lang="en-US" altLang="en-US" u="none" kern="0" dirty="0" smtClean="0"/>
              <a:t>and its transformation into </a:t>
            </a:r>
            <a:r>
              <a:rPr lang="en-US" altLang="en-US" i="1" u="none" kern="0" dirty="0" smtClean="0">
                <a:solidFill>
                  <a:srgbClr val="FF0000"/>
                </a:solidFill>
              </a:rPr>
              <a:t>mechanical energy</a:t>
            </a:r>
            <a:r>
              <a:rPr lang="en-US" altLang="en-US" u="none" kern="0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u="none" kern="0" dirty="0" smtClean="0"/>
              <a:t>Is a set of a few basic </a:t>
            </a:r>
            <a:r>
              <a:rPr lang="en-US" altLang="en-US" kern="0" dirty="0" smtClean="0"/>
              <a:t>empirical</a:t>
            </a:r>
            <a:br>
              <a:rPr lang="en-US" altLang="en-US" kern="0" dirty="0" smtClean="0"/>
            </a:br>
            <a:r>
              <a:rPr lang="en-US" altLang="en-US" u="none" kern="0" dirty="0" smtClean="0">
                <a:solidFill>
                  <a:srgbClr val="FF0000"/>
                </a:solidFill>
              </a:rPr>
              <a:t>(</a:t>
            </a:r>
            <a:r>
              <a:rPr lang="en-US" altLang="en-US" i="1" u="none" kern="0" dirty="0" smtClean="0">
                <a:solidFill>
                  <a:srgbClr val="FF0000"/>
                </a:solidFill>
              </a:rPr>
              <a:t>based on observations</a:t>
            </a:r>
            <a:r>
              <a:rPr lang="en-US" altLang="en-US" u="none" kern="0" dirty="0" smtClean="0">
                <a:solidFill>
                  <a:srgbClr val="FF0000"/>
                </a:solidFill>
              </a:rPr>
              <a:t>)</a:t>
            </a:r>
            <a:r>
              <a:rPr lang="en-US" altLang="en-US" u="none" kern="0" dirty="0" smtClean="0"/>
              <a:t> rules that place limits of how these transformations can occur, and how </a:t>
            </a:r>
            <a:r>
              <a:rPr lang="en-US" altLang="en-US" i="1" u="none" kern="0" dirty="0" smtClean="0">
                <a:solidFill>
                  <a:srgbClr val="FF0000"/>
                </a:solidFill>
              </a:rPr>
              <a:t>efficiently</a:t>
            </a:r>
            <a:r>
              <a:rPr lang="en-US" altLang="en-US" u="none" kern="0" dirty="0" smtClean="0"/>
              <a:t> they can be carried out.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96863" y="1333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Some of the topics we will cover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50975"/>
            <a:ext cx="8229600" cy="45894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What is temperature?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How is it measured?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What is heat?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What is internal energy?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What is the difference between internal energy, temperature, and heat?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u="sng" smtClean="0">
                <a:solidFill>
                  <a:srgbClr val="0000FF"/>
                </a:solidFill>
              </a:rPr>
              <a:t>Applications:</a:t>
            </a:r>
            <a:r>
              <a:rPr lang="en-US" altLang="en-US" smtClean="0">
                <a:solidFill>
                  <a:srgbClr val="0000FF"/>
                </a:solidFill>
              </a:rPr>
              <a:t> engines, refrigerators, air conditioners, human body, electric power production systems, the atmosphere</a:t>
            </a:r>
          </a:p>
        </p:txBody>
      </p:sp>
      <p:sp>
        <p:nvSpPr>
          <p:cNvPr id="71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44A1203-3540-461F-BDEA-3F7EEDCBE79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26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Work and Heat produce same effect</a:t>
            </a:r>
          </a:p>
        </p:txBody>
      </p:sp>
      <p:sp>
        <p:nvSpPr>
          <p:cNvPr id="8195" name="Rectangle 8"/>
          <p:cNvSpPr>
            <a:spLocks noGrp="1" noChangeArrowheads="1"/>
          </p:cNvSpPr>
          <p:nvPr>
            <p:ph type="body" sz="half" idx="3"/>
          </p:nvPr>
        </p:nvSpPr>
        <p:spPr>
          <a:xfrm>
            <a:off x="4767263" y="1303338"/>
            <a:ext cx="4243387" cy="532447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2400" smtClean="0"/>
              <a:t>A drill bit gets very hot when drilling a hole</a:t>
            </a:r>
          </a:p>
          <a:p>
            <a:pPr eaLnBrk="1" hangingPunct="1"/>
            <a:r>
              <a:rPr lang="en-US" altLang="en-US" sz="2400" smtClean="0"/>
              <a:t>metal in contact with a grinding wheel gets hot</a:t>
            </a:r>
          </a:p>
          <a:p>
            <a:pPr eaLnBrk="1" hangingPunct="1"/>
            <a:r>
              <a:rPr lang="en-US" altLang="en-US" sz="2400" smtClean="0"/>
              <a:t>You can also get the bit or the metal hot by placing it in a torch</a:t>
            </a:r>
          </a:p>
          <a:p>
            <a:pPr eaLnBrk="1" hangingPunct="1"/>
            <a:r>
              <a:rPr lang="en-US" altLang="en-US" sz="2400" i="1" smtClean="0"/>
              <a:t>Is there a difference in the outcome</a:t>
            </a:r>
            <a:r>
              <a:rPr lang="en-US" altLang="en-US" sz="1800" i="1" smtClean="0"/>
              <a:t>?</a:t>
            </a:r>
          </a:p>
          <a:p>
            <a:pPr eaLnBrk="1" hangingPunct="1"/>
            <a:r>
              <a:rPr lang="en-US" altLang="en-US" sz="2400" smtClean="0"/>
              <a:t>the difference between </a:t>
            </a:r>
            <a:r>
              <a:rPr lang="en-US" altLang="en-US" sz="2400" i="1" smtClean="0">
                <a:solidFill>
                  <a:srgbClr val="FF0000"/>
                </a:solidFill>
              </a:rPr>
              <a:t>work and heat </a:t>
            </a:r>
            <a:r>
              <a:rPr lang="en-US" altLang="en-US" sz="2400" smtClean="0"/>
              <a:t>must be made clear</a:t>
            </a:r>
            <a:endParaRPr lang="en-US" altLang="en-US" sz="2000" smtClean="0"/>
          </a:p>
          <a:p>
            <a:pPr eaLnBrk="1" hangingPunct="1">
              <a:buFontTx/>
              <a:buNone/>
            </a:pPr>
            <a:endParaRPr lang="en-US" altLang="en-US" sz="1800" smtClean="0"/>
          </a:p>
        </p:txBody>
      </p:sp>
      <p:grpSp>
        <p:nvGrpSpPr>
          <p:cNvPr id="8196" name="Group 18"/>
          <p:cNvGrpSpPr>
            <a:grpSpLocks/>
          </p:cNvGrpSpPr>
          <p:nvPr/>
        </p:nvGrpSpPr>
        <p:grpSpPr bwMode="auto">
          <a:xfrm>
            <a:off x="0" y="788988"/>
            <a:ext cx="4784725" cy="2117725"/>
            <a:chOff x="219" y="537"/>
            <a:chExt cx="3014" cy="1334"/>
          </a:xfrm>
        </p:grpSpPr>
        <p:pic>
          <p:nvPicPr>
            <p:cNvPr id="8201" name="Picture 11" descr="hndril1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" y="584"/>
              <a:ext cx="1357" cy="1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8202" name="Picture 12" descr="hndril2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4" y="537"/>
              <a:ext cx="1479" cy="1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8203" name="Line 14"/>
            <p:cNvSpPr>
              <a:spLocks noChangeShapeType="1"/>
            </p:cNvSpPr>
            <p:nvPr/>
          </p:nvSpPr>
          <p:spPr bwMode="auto">
            <a:xfrm flipV="1">
              <a:off x="797" y="664"/>
              <a:ext cx="1263" cy="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Line 16"/>
            <p:cNvSpPr>
              <a:spLocks noChangeShapeType="1"/>
            </p:cNvSpPr>
            <p:nvPr/>
          </p:nvSpPr>
          <p:spPr bwMode="auto">
            <a:xfrm flipV="1">
              <a:off x="780" y="1466"/>
              <a:ext cx="1419" cy="2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8197" name="Picture 17" descr="spark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" y="3144838"/>
            <a:ext cx="3173413" cy="317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19"/>
          <p:cNvSpPr txBox="1">
            <a:spLocks noChangeArrowheads="1"/>
          </p:cNvSpPr>
          <p:nvPr/>
        </p:nvSpPr>
        <p:spPr bwMode="auto">
          <a:xfrm>
            <a:off x="2025650" y="3173413"/>
            <a:ext cx="187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/>
              <a:t>Grinding wheel</a:t>
            </a:r>
          </a:p>
        </p:txBody>
      </p:sp>
      <p:sp>
        <p:nvSpPr>
          <p:cNvPr id="8199" name="Line 20"/>
          <p:cNvSpPr>
            <a:spLocks noChangeShapeType="1"/>
          </p:cNvSpPr>
          <p:nvPr/>
        </p:nvSpPr>
        <p:spPr bwMode="auto">
          <a:xfrm flipH="1">
            <a:off x="2352675" y="3575050"/>
            <a:ext cx="490538" cy="714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A64DBE7-3D7A-49E4-969D-F7BBC7AB712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255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“Engines”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6563" y="1174750"/>
            <a:ext cx="8229600" cy="1406525"/>
          </a:xfrm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/>
              <a:t>Any device which uses heat to do work</a:t>
            </a:r>
          </a:p>
          <a:p>
            <a:pPr eaLnBrk="1" hangingPunct="1"/>
            <a:r>
              <a:rPr lang="en-US" altLang="en-US" smtClean="0"/>
              <a:t>Steam engine, internal combustion engine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33375" y="2728913"/>
            <a:ext cx="8442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none"/>
              <a:t>Burn fuel </a:t>
            </a:r>
            <a:r>
              <a:rPr lang="en-US" altLang="en-US" sz="2800" u="none">
                <a:sym typeface="Wingdings" pitchFamily="2" charset="2"/>
              </a:rPr>
              <a:t> boil water (steam)  push piston (work)</a:t>
            </a:r>
            <a:endParaRPr lang="en-US" altLang="en-US" sz="2800" u="none"/>
          </a:p>
        </p:txBody>
      </p:sp>
      <p:sp>
        <p:nvSpPr>
          <p:cNvPr id="9221" name="Line 8"/>
          <p:cNvSpPr>
            <a:spLocks noChangeShapeType="1"/>
          </p:cNvSpPr>
          <p:nvPr/>
        </p:nvSpPr>
        <p:spPr bwMode="auto">
          <a:xfrm>
            <a:off x="3144838" y="5903913"/>
            <a:ext cx="0" cy="631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330199" y="3539063"/>
            <a:ext cx="1401763" cy="10668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FFFF00"/>
                </a:solidFill>
              </a:rPr>
              <a:t>Hero’s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FFFF00"/>
                </a:solidFill>
              </a:rPr>
              <a:t>engine</a:t>
            </a:r>
          </a:p>
        </p:txBody>
      </p:sp>
      <p:sp>
        <p:nvSpPr>
          <p:cNvPr id="9223" name="AutoShape 6"/>
          <p:cNvSpPr>
            <a:spLocks noChangeArrowheads="1"/>
          </p:cNvSpPr>
          <p:nvPr/>
        </p:nvSpPr>
        <p:spPr bwMode="auto">
          <a:xfrm>
            <a:off x="2295525" y="4157663"/>
            <a:ext cx="1652588" cy="1803400"/>
          </a:xfrm>
          <a:prstGeom prst="can">
            <a:avLst>
              <a:gd name="adj" fmla="val 27281"/>
            </a:avLst>
          </a:pr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 smtClean="0"/>
          </a:p>
        </p:txBody>
      </p:sp>
      <p:sp>
        <p:nvSpPr>
          <p:cNvPr id="9224" name="Line 7"/>
          <p:cNvSpPr>
            <a:spLocks noChangeShapeType="1"/>
          </p:cNvSpPr>
          <p:nvPr/>
        </p:nvSpPr>
        <p:spPr bwMode="auto">
          <a:xfrm>
            <a:off x="3109913" y="3543300"/>
            <a:ext cx="0" cy="8763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Freeform 17"/>
          <p:cNvSpPr>
            <a:spLocks/>
          </p:cNvSpPr>
          <p:nvPr/>
        </p:nvSpPr>
        <p:spPr bwMode="auto">
          <a:xfrm rot="-247896">
            <a:off x="2735263" y="3768725"/>
            <a:ext cx="801687" cy="314325"/>
          </a:xfrm>
          <a:custGeom>
            <a:avLst/>
            <a:gdLst>
              <a:gd name="T0" fmla="*/ 0 w 505"/>
              <a:gd name="T1" fmla="*/ 0 h 198"/>
              <a:gd name="T2" fmla="*/ 2147483647 w 505"/>
              <a:gd name="T3" fmla="*/ 2147483647 h 198"/>
              <a:gd name="T4" fmla="*/ 2147483647 w 505"/>
              <a:gd name="T5" fmla="*/ 2147483647 h 198"/>
              <a:gd name="T6" fmla="*/ 2147483647 w 505"/>
              <a:gd name="T7" fmla="*/ 2147483647 h 198"/>
              <a:gd name="T8" fmla="*/ 2147483647 w 505"/>
              <a:gd name="T9" fmla="*/ 2147483647 h 1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5" h="198">
                <a:moveTo>
                  <a:pt x="0" y="0"/>
                </a:moveTo>
                <a:cubicBezTo>
                  <a:pt x="8" y="50"/>
                  <a:pt x="17" y="101"/>
                  <a:pt x="55" y="134"/>
                </a:cubicBezTo>
                <a:cubicBezTo>
                  <a:pt x="93" y="167"/>
                  <a:pt x="161" y="198"/>
                  <a:pt x="228" y="197"/>
                </a:cubicBezTo>
                <a:cubicBezTo>
                  <a:pt x="295" y="196"/>
                  <a:pt x="411" y="150"/>
                  <a:pt x="457" y="126"/>
                </a:cubicBezTo>
                <a:cubicBezTo>
                  <a:pt x="503" y="102"/>
                  <a:pt x="504" y="78"/>
                  <a:pt x="505" y="55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Freeform 21"/>
          <p:cNvSpPr>
            <a:spLocks/>
          </p:cNvSpPr>
          <p:nvPr/>
        </p:nvSpPr>
        <p:spPr bwMode="auto">
          <a:xfrm>
            <a:off x="1168400" y="4945063"/>
            <a:ext cx="1127125" cy="727075"/>
          </a:xfrm>
          <a:custGeom>
            <a:avLst/>
            <a:gdLst>
              <a:gd name="T0" fmla="*/ 2147483647 w 742"/>
              <a:gd name="T1" fmla="*/ 0 h 458"/>
              <a:gd name="T2" fmla="*/ 2147483647 w 742"/>
              <a:gd name="T3" fmla="*/ 2147483647 h 458"/>
              <a:gd name="T4" fmla="*/ 0 w 742"/>
              <a:gd name="T5" fmla="*/ 2147483647 h 458"/>
              <a:gd name="T6" fmla="*/ 2147483647 w 742"/>
              <a:gd name="T7" fmla="*/ 2147483647 h 458"/>
              <a:gd name="T8" fmla="*/ 2147483647 w 742"/>
              <a:gd name="T9" fmla="*/ 2147483647 h 458"/>
              <a:gd name="T10" fmla="*/ 2147483647 w 742"/>
              <a:gd name="T11" fmla="*/ 2147483647 h 4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42" h="458">
                <a:moveTo>
                  <a:pt x="742" y="0"/>
                </a:moveTo>
                <a:lnTo>
                  <a:pt x="268" y="135"/>
                </a:lnTo>
                <a:lnTo>
                  <a:pt x="0" y="426"/>
                </a:lnTo>
                <a:lnTo>
                  <a:pt x="79" y="458"/>
                </a:lnTo>
                <a:lnTo>
                  <a:pt x="323" y="213"/>
                </a:lnTo>
                <a:lnTo>
                  <a:pt x="742" y="95"/>
                </a:ln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27" name="Freeform 22"/>
          <p:cNvSpPr>
            <a:spLocks/>
          </p:cNvSpPr>
          <p:nvPr/>
        </p:nvSpPr>
        <p:spPr bwMode="auto">
          <a:xfrm rot="10800000">
            <a:off x="3900488" y="4459288"/>
            <a:ext cx="1177925" cy="727075"/>
          </a:xfrm>
          <a:custGeom>
            <a:avLst/>
            <a:gdLst>
              <a:gd name="T0" fmla="*/ 2147483647 w 742"/>
              <a:gd name="T1" fmla="*/ 0 h 458"/>
              <a:gd name="T2" fmla="*/ 2147483647 w 742"/>
              <a:gd name="T3" fmla="*/ 2147483647 h 458"/>
              <a:gd name="T4" fmla="*/ 0 w 742"/>
              <a:gd name="T5" fmla="*/ 2147483647 h 458"/>
              <a:gd name="T6" fmla="*/ 2147483647 w 742"/>
              <a:gd name="T7" fmla="*/ 2147483647 h 458"/>
              <a:gd name="T8" fmla="*/ 2147483647 w 742"/>
              <a:gd name="T9" fmla="*/ 2147483647 h 458"/>
              <a:gd name="T10" fmla="*/ 2147483647 w 742"/>
              <a:gd name="T11" fmla="*/ 2147483647 h 4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42" h="458">
                <a:moveTo>
                  <a:pt x="742" y="0"/>
                </a:moveTo>
                <a:lnTo>
                  <a:pt x="268" y="135"/>
                </a:lnTo>
                <a:lnTo>
                  <a:pt x="0" y="426"/>
                </a:lnTo>
                <a:lnTo>
                  <a:pt x="79" y="458"/>
                </a:lnTo>
                <a:lnTo>
                  <a:pt x="323" y="213"/>
                </a:lnTo>
                <a:lnTo>
                  <a:pt x="742" y="95"/>
                </a:ln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683" name="AutoShape 35"/>
          <p:cNvSpPr>
            <a:spLocks noChangeArrowheads="1"/>
          </p:cNvSpPr>
          <p:nvPr/>
        </p:nvSpPr>
        <p:spPr bwMode="auto">
          <a:xfrm>
            <a:off x="3376613" y="5692775"/>
            <a:ext cx="560387" cy="928688"/>
          </a:xfrm>
          <a:prstGeom prst="upArrow">
            <a:avLst>
              <a:gd name="adj1" fmla="val 50000"/>
              <a:gd name="adj2" fmla="val 41431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84" name="Text Box 36"/>
          <p:cNvSpPr txBox="1">
            <a:spLocks noChangeArrowheads="1"/>
          </p:cNvSpPr>
          <p:nvPr/>
        </p:nvSpPr>
        <p:spPr bwMode="auto">
          <a:xfrm>
            <a:off x="3919538" y="6088063"/>
            <a:ext cx="1014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none">
                <a:solidFill>
                  <a:srgbClr val="FF0000"/>
                </a:solidFill>
              </a:rPr>
              <a:t>HEAT</a:t>
            </a:r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5865813" y="3773488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none"/>
              <a:t>steam</a:t>
            </a:r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1106488" y="5976938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none"/>
              <a:t>steam</a:t>
            </a:r>
          </a:p>
        </p:txBody>
      </p:sp>
      <p:sp>
        <p:nvSpPr>
          <p:cNvPr id="92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8D88B2A-39EA-457A-A36C-604A7508FB5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2" name="Trapezoid 1"/>
          <p:cNvSpPr/>
          <p:nvPr/>
        </p:nvSpPr>
        <p:spPr bwMode="auto">
          <a:xfrm rot="13229126">
            <a:off x="5208588" y="3327400"/>
            <a:ext cx="449262" cy="1349375"/>
          </a:xfrm>
          <a:prstGeom prst="trapezoid">
            <a:avLst>
              <a:gd name="adj" fmla="val 32695"/>
            </a:avLst>
          </a:prstGeom>
          <a:pattFill prst="pct30">
            <a:fgClr>
              <a:schemeClr val="bg2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Trapezoid 19"/>
          <p:cNvSpPr/>
          <p:nvPr/>
        </p:nvSpPr>
        <p:spPr bwMode="auto">
          <a:xfrm rot="2761395">
            <a:off x="625475" y="5316538"/>
            <a:ext cx="447675" cy="1349375"/>
          </a:xfrm>
          <a:prstGeom prst="trapezoid">
            <a:avLst>
              <a:gd name="adj" fmla="val 32695"/>
            </a:avLst>
          </a:prstGeom>
          <a:pattFill prst="pct30">
            <a:fgClr>
              <a:schemeClr val="bg2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5" grpId="0" animBg="1"/>
      <p:bldP spid="27683" grpId="0" animBg="1"/>
      <p:bldP spid="27684" grpId="0"/>
      <p:bldP spid="27685" grpId="0"/>
      <p:bldP spid="276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Human engine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512888"/>
            <a:ext cx="8229600" cy="45005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human body is an engine.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Food in    </a:t>
            </a:r>
            <a:r>
              <a:rPr lang="en-US" altLang="en-US" smtClean="0">
                <a:sym typeface="Wingdings" pitchFamily="2" charset="2"/>
              </a:rPr>
              <a:t>  metabolism    work out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>
                <a:solidFill>
                  <a:srgbClr val="00B050"/>
                </a:solidFill>
                <a:sym typeface="Wingdings" pitchFamily="2" charset="2"/>
              </a:rPr>
              <a:t>Energy in  </a:t>
            </a:r>
            <a:r>
              <a:rPr lang="en-US" altLang="en-US" smtClean="0">
                <a:sym typeface="Wingdings" pitchFamily="2" charset="2"/>
              </a:rPr>
              <a:t>		      </a:t>
            </a:r>
            <a:r>
              <a:rPr lang="en-US" altLang="en-US" b="1" smtClean="0">
                <a:solidFill>
                  <a:srgbClr val="7030A0"/>
                </a:solidFill>
                <a:sym typeface="Wingdings" pitchFamily="2" charset="2"/>
              </a:rPr>
              <a:t>Energy out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ym typeface="Wingdings" pitchFamily="2" charset="2"/>
              </a:rPr>
              <a:t>We are all subject to the laws of thermodynamics</a:t>
            </a:r>
            <a:endParaRPr lang="en-US" altLang="en-US" smtClean="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3441700" y="3516313"/>
            <a:ext cx="2105025" cy="939800"/>
          </a:xfrm>
          <a:prstGeom prst="rect">
            <a:avLst/>
          </a:prstGeom>
          <a:solidFill>
            <a:srgbClr val="FF9966"/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none"/>
              <a:t>BODY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none"/>
              <a:t>ENGINE</a:t>
            </a:r>
          </a:p>
        </p:txBody>
      </p: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A45FB92-82DD-4CFB-AE55-C8A04F4A820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  <p:bldP spid="3891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</TotalTime>
  <Words>882</Words>
  <Application>Microsoft Office PowerPoint</Application>
  <PresentationFormat>On-screen Show (4:3)</PresentationFormat>
  <Paragraphs>208</Paragraphs>
  <Slides>22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Symbol</vt:lpstr>
      <vt:lpstr>Times New Roman</vt:lpstr>
      <vt:lpstr>Wingdings</vt:lpstr>
      <vt:lpstr>Default Design</vt:lpstr>
      <vt:lpstr>Equation</vt:lpstr>
      <vt:lpstr>L 16 Thermodynamics-1</vt:lpstr>
      <vt:lpstr>World Energy Consumption 2010</vt:lpstr>
      <vt:lpstr>Energy use by source</vt:lpstr>
      <vt:lpstr>PowerPoint Presentation</vt:lpstr>
      <vt:lpstr>THERMODYNAMICS </vt:lpstr>
      <vt:lpstr>Some of the topics we will cover</vt:lpstr>
      <vt:lpstr>Work and Heat produce same effect</vt:lpstr>
      <vt:lpstr>“Engines”</vt:lpstr>
      <vt:lpstr>Human engine</vt:lpstr>
      <vt:lpstr>Engine efficiency</vt:lpstr>
      <vt:lpstr>Internal energy</vt:lpstr>
      <vt:lpstr>Internal energy and temperature </vt:lpstr>
      <vt:lpstr>Temperature and Internal Energy </vt:lpstr>
      <vt:lpstr>What is heat?</vt:lpstr>
      <vt:lpstr>Work can change internal energy</vt:lpstr>
      <vt:lpstr>How is temperature measured?</vt:lpstr>
      <vt:lpstr>Length of a mercury column</vt:lpstr>
      <vt:lpstr>Temperature scales: based on freezing and boiling points of water</vt:lpstr>
      <vt:lpstr>Centigrade &amp; Fahrenheit scales</vt:lpstr>
      <vt:lpstr>Examples </vt:lpstr>
      <vt:lpstr>Absolute zero – as cold as it gets!</vt:lpstr>
      <vt:lpstr>Approaching absolute zero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156</cp:revision>
  <dcterms:created xsi:type="dcterms:W3CDTF">2004-10-03T04:28:14Z</dcterms:created>
  <dcterms:modified xsi:type="dcterms:W3CDTF">2014-08-29T20:22:27Z</dcterms:modified>
</cp:coreProperties>
</file>