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59" r:id="rId4"/>
    <p:sldId id="260" r:id="rId5"/>
    <p:sldId id="261" r:id="rId6"/>
    <p:sldId id="28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84" r:id="rId15"/>
    <p:sldId id="273" r:id="rId16"/>
    <p:sldId id="274" r:id="rId17"/>
    <p:sldId id="276" r:id="rId18"/>
    <p:sldId id="277" r:id="rId19"/>
    <p:sldId id="282" r:id="rId20"/>
    <p:sldId id="280" r:id="rId21"/>
    <p:sldId id="281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0066"/>
    <a:srgbClr val="0066FF"/>
    <a:srgbClr val="000050"/>
    <a:srgbClr val="333399"/>
    <a:srgbClr val="FF7C8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1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0DF3BA49-457C-426E-9175-D87C548417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187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22DAD46-934C-44BF-A584-D0149431A0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2787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97198D1-B212-421B-AB19-35B15D903455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z="130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42922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A794506-A20D-432C-8F8C-21CCFBAF3366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z="13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4566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207BF10-DA1F-4C30-BFC5-1E0066035B69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z="13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2311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9E9103-E7F0-4AD5-A906-9EFC8B13B844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z="13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5205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83FC59-6994-4820-A47B-78FDDE9077C5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z="13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6042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4393531-3DF6-43A5-905F-8EF3D7E63939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z="13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60235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914929-7D74-4EF7-A1AB-8907DE27915A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z="13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02397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25F22E9-0004-48B6-8ECF-4933E2B1450A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z="13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869649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F036FB-11DA-4516-9D7B-B7C388F43B07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z="13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18851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D36AC11-3A28-4523-81EF-6AA4FC69A075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z="13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9070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1588E9F-DB83-4F2A-8BCB-27491E300C48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z="13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0978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9588D0-5509-4F87-B6F0-97BEDDBA9C91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z="13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55641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CCC7BDB-678C-4A5E-9AF5-8EA3C3CBA97D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z="13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90787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EE3229E-34A2-4AC7-9EB3-6017D166F439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z="130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5358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9B084B-F96B-4E3E-8877-4FF9B4466BBF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z="130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6662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E90099-81BC-42ED-B052-DEF4D3F67A6B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z="130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78142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361D0BB-522D-4B36-893E-9E9FD08AD2B9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z="13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54712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7D0249-08E7-4E88-926D-4FED358223A4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z="130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9113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FAA96-6DF3-4412-91BC-D528DF1414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44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FA15C-6087-430A-AB7B-B172CF50F0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830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7144C-49EE-4091-BD39-181C8EF5F4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971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83C24-4C4C-4EC7-8AAE-0715C8FDBB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536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23027-DB46-4CA5-88A2-F106516EE2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9513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83370-3911-4447-AA7C-B0F8E7A0DF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58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04808-46FC-4608-819F-9E1EB92FD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43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02CE7-D9E5-49DA-9F44-09B69364EA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8320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FB5D8-EC5D-4FCD-9AEA-9617BA8869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71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1D1CE-A045-4E62-A76F-5C3E28C677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58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43B1B-E1E6-4F8B-9E11-1467066566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4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B3FF5-D78E-40D8-8502-29DAE45D6F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116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025C8-B3E1-4D57-9116-E7140CA3FD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980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2653-D8C5-4B34-88F2-72634B61F6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387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5479D55-36AD-4EA9-BD33-AC08CCB1BB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xox9BVSu7Ok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chemeClr val="tx1"/>
                </a:solidFill>
              </a:rPr>
              <a:t>L 20 – Vibration, Waves and Sound -1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8463" y="1604963"/>
            <a:ext cx="4110037" cy="3648075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0000FF"/>
                </a:solidFill>
                <a:latin typeface="Verdana" pitchFamily="34" charset="0"/>
              </a:rPr>
              <a:t>Resonance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  <a:latin typeface="Verdana" pitchFamily="34" charset="0"/>
              </a:rPr>
              <a:t>The pendulum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  <a:latin typeface="Verdana" pitchFamily="34" charset="0"/>
              </a:rPr>
              <a:t>Springs</a:t>
            </a:r>
          </a:p>
          <a:p>
            <a:pPr eaLnBrk="1" hangingPunct="1"/>
            <a:r>
              <a:rPr lang="en-US" altLang="en-US" sz="2800" smtClean="0">
                <a:solidFill>
                  <a:srgbClr val="00B050"/>
                </a:solidFill>
                <a:latin typeface="Verdana" pitchFamily="34" charset="0"/>
              </a:rPr>
              <a:t>Harmonic motion</a:t>
            </a:r>
          </a:p>
          <a:p>
            <a:pPr eaLnBrk="1" hangingPunct="1"/>
            <a:r>
              <a:rPr lang="en-US" altLang="en-US" sz="2800" smtClean="0">
                <a:solidFill>
                  <a:srgbClr val="00B050"/>
                </a:solidFill>
                <a:latin typeface="Verdana" pitchFamily="34" charset="0"/>
              </a:rPr>
              <a:t>Mechanical waves</a:t>
            </a:r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</a:rPr>
              <a:t>Sound waves</a:t>
            </a:r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  <a:latin typeface="Verdana" pitchFamily="34" charset="0"/>
              </a:rPr>
              <a:t>Musical instruments</a:t>
            </a:r>
          </a:p>
        </p:txBody>
      </p:sp>
      <p:pic>
        <p:nvPicPr>
          <p:cNvPr id="2052" name="Picture 5" descr="TacomaNarrow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13" y="1347788"/>
            <a:ext cx="3916362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840288" y="4321175"/>
            <a:ext cx="4062412" cy="141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Tacoma Narrows Bridge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November 7, 1940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hlinkClick r:id="rId4"/>
              </a:rPr>
              <a:t>http://www.youtube.com/watch?v=xox9BVSu7Ok</a:t>
            </a:r>
            <a:endParaRPr lang="en-US" altLang="en-US" sz="140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205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7042C5C-1369-4324-8278-EECE8DDA9FB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3187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38100" cmpd="sng">
                <a:solidFill>
                  <a:srgbClr val="CC66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the role of the restoring force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74763"/>
            <a:ext cx="8804275" cy="5114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restoring force is the key to understanding systems that oscillate or repeat a motion over and over.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</a:rPr>
              <a:t>the restoring force always points in the direction to bring the object back to equilibrium (for a pendulum at the bottom)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from A  to  B  the restoring force accelerates the pendulum down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</a:rPr>
              <a:t>from B  to C  it slows the pendulum down so that at point C it can turn around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19705FD-65B9-4792-87C8-ECB681DC050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Simple harmonic oscillator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700" y="1235075"/>
            <a:ext cx="8229600" cy="5029200"/>
          </a:xfrm>
        </p:spPr>
        <p:txBody>
          <a:bodyPr/>
          <a:lstStyle/>
          <a:p>
            <a:pPr eaLnBrk="1" hangingPunct="1"/>
            <a:r>
              <a:rPr lang="en-US" altLang="en-US" smtClean="0"/>
              <a:t>if there are no drag forces (friction or air resistance) to interfere with the motion, the motion repeats itself forever </a:t>
            </a:r>
            <a:r>
              <a:rPr lang="en-US" altLang="en-US" smtClean="0">
                <a:sym typeface="Wingdings" pitchFamily="2" charset="2"/>
              </a:rPr>
              <a:t></a:t>
            </a:r>
            <a:r>
              <a:rPr lang="en-US" altLang="en-US" smtClean="0"/>
              <a:t> we call this a </a:t>
            </a:r>
            <a:r>
              <a:rPr lang="en-US" altLang="en-US" i="1" smtClean="0">
                <a:solidFill>
                  <a:srgbClr val="FF0000"/>
                </a:solidFill>
              </a:rPr>
              <a:t>simple harmonic oscillator </a:t>
            </a:r>
          </a:p>
          <a:p>
            <a:pPr eaLnBrk="1" hangingPunct="1"/>
            <a:r>
              <a:rPr lang="en-US" altLang="en-US" i="1" smtClean="0">
                <a:solidFill>
                  <a:srgbClr val="FF0000"/>
                </a:solidFill>
              </a:rPr>
              <a:t>harmonic</a:t>
            </a:r>
            <a:r>
              <a:rPr lang="en-US" altLang="en-US" smtClean="0"/>
              <a:t> </a:t>
            </a:r>
            <a:r>
              <a:rPr lang="en-US" altLang="en-US" smtClean="0">
                <a:solidFill>
                  <a:srgbClr val="0000FF"/>
                </a:solidFill>
              </a:rPr>
              <a:t>– repeats at regular intervals</a:t>
            </a:r>
          </a:p>
          <a:p>
            <a:pPr eaLnBrk="1" hangingPunct="1"/>
            <a:r>
              <a:rPr lang="en-US" altLang="en-US" smtClean="0"/>
              <a:t>The time over which the motion repeats is called the </a:t>
            </a:r>
            <a:r>
              <a:rPr lang="en-US" altLang="en-US" u="sng" smtClean="0">
                <a:solidFill>
                  <a:srgbClr val="FF0000"/>
                </a:solidFill>
              </a:rPr>
              <a:t>period</a:t>
            </a:r>
            <a:r>
              <a:rPr lang="en-US" altLang="en-US" smtClean="0">
                <a:solidFill>
                  <a:srgbClr val="FF0000"/>
                </a:solidFill>
              </a:rPr>
              <a:t> </a:t>
            </a:r>
            <a:r>
              <a:rPr lang="en-US" altLang="en-US" smtClean="0"/>
              <a:t>of oscillation</a:t>
            </a:r>
          </a:p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The number of times each second that the motion repeats is called the </a:t>
            </a:r>
            <a:r>
              <a:rPr lang="en-US" altLang="en-US" u="sng" smtClean="0">
                <a:solidFill>
                  <a:srgbClr val="FF0000"/>
                </a:solidFill>
              </a:rPr>
              <a:t>frequency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CEFBD8-FBA7-44EF-9F78-AC1336ADCD8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It’s the INERTIA!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506538"/>
            <a:ext cx="8229600" cy="4727575"/>
          </a:xfrm>
        </p:spPr>
        <p:txBody>
          <a:bodyPr/>
          <a:lstStyle/>
          <a:p>
            <a:pPr eaLnBrk="1" hangingPunct="1"/>
            <a:r>
              <a:rPr lang="en-US" altLang="en-US" smtClean="0"/>
              <a:t>even though the restoring force is zero at the bottom of the pendulum swing, the ball is moving and since it has </a:t>
            </a:r>
            <a:r>
              <a:rPr lang="en-US" altLang="en-US" smtClean="0">
                <a:solidFill>
                  <a:srgbClr val="FF0000"/>
                </a:solidFill>
              </a:rPr>
              <a:t>inertia</a:t>
            </a:r>
            <a:r>
              <a:rPr lang="en-US" altLang="en-US" smtClean="0"/>
              <a:t> it keeps moving to the left.</a:t>
            </a:r>
          </a:p>
          <a:p>
            <a:pPr eaLnBrk="1" hangingPunct="1"/>
            <a:r>
              <a:rPr lang="en-US" altLang="en-US" smtClean="0"/>
              <a:t>as it moves from B  to C, gravity slows it down (as it would any object that is moving up), until at C it momentarily comes to rest, then gravity pulls it down again</a:t>
            </a:r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09CC029-726B-48B3-9EB3-F9B6EB5398A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96896" y="127572"/>
            <a:ext cx="5559552" cy="859980"/>
          </a:xfrm>
          <a:solidFill>
            <a:schemeClr val="bg1"/>
          </a:solidFill>
        </p:spPr>
        <p:txBody>
          <a:bodyPr/>
          <a:lstStyle/>
          <a:p>
            <a:pPr algn="r" eaLnBrk="1" hangingPunct="1"/>
            <a:r>
              <a:rPr lang="en-US" altLang="en-US" sz="4000" u="sng" dirty="0" smtClean="0">
                <a:solidFill>
                  <a:schemeClr val="tx1"/>
                </a:solidFill>
              </a:rPr>
              <a:t>Energy</a:t>
            </a:r>
            <a:r>
              <a:rPr lang="en-US" altLang="en-US" sz="4000" u="sng" dirty="0">
                <a:solidFill>
                  <a:schemeClr val="tx1"/>
                </a:solidFill>
              </a:rPr>
              <a:t> </a:t>
            </a:r>
            <a:r>
              <a:rPr lang="en-US" altLang="en-US" sz="4000" u="sng" dirty="0" smtClean="0">
                <a:solidFill>
                  <a:schemeClr val="tx1"/>
                </a:solidFill>
              </a:rPr>
              <a:t>of a pendulum 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4BFF9CE-61F2-452F-8A93-01773E5CBB8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218688" y="1956816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356186" y="409062"/>
            <a:ext cx="2676520" cy="2263403"/>
            <a:chOff x="356186" y="667512"/>
            <a:chExt cx="2676520" cy="2263403"/>
          </a:xfrm>
        </p:grpSpPr>
        <p:grpSp>
          <p:nvGrpSpPr>
            <p:cNvPr id="9" name="Group 8"/>
            <p:cNvGrpSpPr/>
            <p:nvPr/>
          </p:nvGrpSpPr>
          <p:grpSpPr>
            <a:xfrm>
              <a:off x="1271016" y="667512"/>
              <a:ext cx="740664" cy="1746504"/>
              <a:chOff x="530352" y="365760"/>
              <a:chExt cx="740664" cy="1746504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530352" y="365760"/>
                <a:ext cx="74066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900684" y="365760"/>
                <a:ext cx="0" cy="1746504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Arc 10"/>
            <p:cNvSpPr/>
            <p:nvPr/>
          </p:nvSpPr>
          <p:spPr>
            <a:xfrm rot="10800000">
              <a:off x="448056" y="1700784"/>
              <a:ext cx="2386584" cy="768096"/>
            </a:xfrm>
            <a:prstGeom prst="arc">
              <a:avLst>
                <a:gd name="adj1" fmla="val 11237676"/>
                <a:gd name="adj2" fmla="val 21136833"/>
              </a:avLst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670048" y="2103120"/>
              <a:ext cx="164592" cy="16459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559052" y="2386585"/>
              <a:ext cx="164592" cy="164592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49579" y="2154937"/>
              <a:ext cx="164592" cy="164592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stCxn id="12" idx="1"/>
            </p:cNvCxnSpPr>
            <p:nvPr/>
          </p:nvCxnSpPr>
          <p:spPr>
            <a:xfrm flipH="1" flipV="1">
              <a:off x="1641348" y="667512"/>
              <a:ext cx="1052804" cy="14597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endCxn id="17" idx="7"/>
            </p:cNvCxnSpPr>
            <p:nvPr/>
          </p:nvCxnSpPr>
          <p:spPr>
            <a:xfrm flipH="1">
              <a:off x="590067" y="667512"/>
              <a:ext cx="1051280" cy="151152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694152" y="2319529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472071" y="2561583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56186" y="2414016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601927"/>
              </p:ext>
            </p:extLst>
          </p:nvPr>
        </p:nvGraphicFramePr>
        <p:xfrm>
          <a:off x="1271016" y="2755806"/>
          <a:ext cx="6643095" cy="369875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1362"/>
                <a:gridCol w="1993803"/>
                <a:gridCol w="3247930"/>
              </a:tblGrid>
              <a:tr h="3652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ENERGY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COMMENTS</a:t>
                      </a:r>
                      <a:endParaRPr lang="en-US" b="1" dirty="0"/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starting position at rest</a:t>
                      </a:r>
                      <a:endParaRPr lang="en-US" dirty="0"/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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 </a:t>
                      </a:r>
                      <a:r>
                        <a:rPr lang="en-US" dirty="0" smtClean="0">
                          <a:sym typeface="SymbolPS"/>
                        </a:rPr>
                        <a:t> </a:t>
                      </a:r>
                      <a:r>
                        <a:rPr lang="en-US" dirty="0" smtClean="0">
                          <a:sym typeface="SymbolPS"/>
                        </a:rPr>
                        <a:t>+ GPE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falling and speeding up</a:t>
                      </a:r>
                      <a:endParaRPr lang="en-US" dirty="0"/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speed</a:t>
                      </a:r>
                      <a:endParaRPr lang="en-US" dirty="0"/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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KE </a:t>
                      </a:r>
                      <a:r>
                        <a:rPr lang="en-US" dirty="0" smtClean="0">
                          <a:sym typeface="SymbolPS"/>
                        </a:rPr>
                        <a:t> </a:t>
                      </a:r>
                      <a:r>
                        <a:rPr lang="en-US" dirty="0" smtClean="0">
                          <a:sym typeface="SymbolPS"/>
                        </a:rPr>
                        <a:t>+ GPE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rising</a:t>
                      </a:r>
                      <a:r>
                        <a:rPr lang="en-US" baseline="0" dirty="0" smtClean="0"/>
                        <a:t> and slowing down</a:t>
                      </a:r>
                      <a:endParaRPr lang="en-US" dirty="0"/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momentarily at rest</a:t>
                      </a:r>
                      <a:endParaRPr lang="en-US" dirty="0"/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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KE </a:t>
                      </a:r>
                      <a:r>
                        <a:rPr lang="en-US" dirty="0" smtClean="0">
                          <a:sym typeface="SymbolPS"/>
                        </a:rPr>
                        <a:t> </a:t>
                      </a:r>
                      <a:r>
                        <a:rPr lang="en-US" dirty="0" smtClean="0">
                          <a:sym typeface="SymbolPS"/>
                        </a:rPr>
                        <a:t>+ GPE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falling and speeding up</a:t>
                      </a:r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speed</a:t>
                      </a:r>
                      <a:endParaRPr lang="en-US" dirty="0"/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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KE </a:t>
                      </a:r>
                      <a:r>
                        <a:rPr lang="en-US" dirty="0" smtClean="0">
                          <a:sym typeface="SymbolPS"/>
                        </a:rPr>
                        <a:t>+ </a:t>
                      </a:r>
                      <a:r>
                        <a:rPr lang="en-US" dirty="0" smtClean="0">
                          <a:sym typeface="SymbolPS"/>
                        </a:rPr>
                        <a:t>GPE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rising</a:t>
                      </a:r>
                      <a:r>
                        <a:rPr lang="en-US" baseline="0" dirty="0" smtClean="0"/>
                        <a:t> and slowing down</a:t>
                      </a:r>
                      <a:endParaRPr lang="en-US" dirty="0"/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momentarily at rest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317421" y="1213687"/>
            <a:ext cx="5213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If there is no friction or air resistance,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the total energy of the pendulum,</a:t>
            </a:r>
          </a:p>
          <a:p>
            <a:r>
              <a:rPr lang="en-US" sz="2400" dirty="0">
                <a:solidFill>
                  <a:srgbClr val="0000FF"/>
                </a:solidFill>
              </a:rPr>
              <a:t>E = KE  + </a:t>
            </a:r>
            <a:r>
              <a:rPr lang="en-US" sz="2400" dirty="0" smtClean="0">
                <a:solidFill>
                  <a:srgbClr val="0000FF"/>
                </a:solidFill>
              </a:rPr>
              <a:t>GPE  is constant.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61963" y="338138"/>
            <a:ext cx="8229600" cy="1609725"/>
          </a:xfrm>
        </p:spPr>
        <p:txBody>
          <a:bodyPr/>
          <a:lstStyle/>
          <a:p>
            <a:r>
              <a:rPr lang="en-US" altLang="en-US" sz="4000" smtClean="0"/>
              <a:t>The horizontal </a:t>
            </a:r>
            <a:r>
              <a:rPr lang="en-US" altLang="en-US" sz="4000" u="sng" smtClean="0"/>
              <a:t>mass/spring system </a:t>
            </a:r>
            <a:r>
              <a:rPr lang="en-US" altLang="en-US" sz="4000" smtClean="0"/>
              <a:t>on the air track – a prototype simple harmonic oscillator</a:t>
            </a:r>
          </a:p>
        </p:txBody>
      </p:sp>
      <p:sp>
        <p:nvSpPr>
          <p:cNvPr id="15363" name="Content Placeholder 45"/>
          <p:cNvSpPr>
            <a:spLocks noGrp="1"/>
          </p:cNvSpPr>
          <p:nvPr>
            <p:ph sz="quarter" idx="4"/>
          </p:nvPr>
        </p:nvSpPr>
        <p:spPr>
          <a:xfrm>
            <a:off x="673100" y="4635500"/>
            <a:ext cx="7797800" cy="914400"/>
          </a:xfrm>
        </p:spPr>
        <p:txBody>
          <a:bodyPr/>
          <a:lstStyle/>
          <a:p>
            <a:r>
              <a:rPr lang="en-US" altLang="en-US" smtClean="0"/>
              <a:t>Gravity plays no role in this simple harmonic oscillator</a:t>
            </a:r>
          </a:p>
          <a:p>
            <a:r>
              <a:rPr lang="en-US" altLang="en-US" smtClean="0"/>
              <a:t>The restoring force is provided by the spring</a:t>
            </a:r>
          </a:p>
        </p:txBody>
      </p:sp>
      <p:sp>
        <p:nvSpPr>
          <p:cNvPr id="1536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89EAC59-C3A4-4971-AD9A-04C4C26FE72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grpSp>
        <p:nvGrpSpPr>
          <p:cNvPr id="15365" name="Group 38"/>
          <p:cNvGrpSpPr>
            <a:grpSpLocks/>
          </p:cNvGrpSpPr>
          <p:nvPr/>
        </p:nvGrpSpPr>
        <p:grpSpPr bwMode="auto">
          <a:xfrm>
            <a:off x="979488" y="2447925"/>
            <a:ext cx="6883400" cy="1417638"/>
            <a:chOff x="742174" y="3368611"/>
            <a:chExt cx="6883360" cy="1417914"/>
          </a:xfrm>
        </p:grpSpPr>
        <p:grpSp>
          <p:nvGrpSpPr>
            <p:cNvPr id="15366" name="Group 36"/>
            <p:cNvGrpSpPr>
              <a:grpSpLocks/>
            </p:cNvGrpSpPr>
            <p:nvPr/>
          </p:nvGrpSpPr>
          <p:grpSpPr bwMode="auto">
            <a:xfrm>
              <a:off x="742174" y="3620878"/>
              <a:ext cx="3597334" cy="913380"/>
              <a:chOff x="1765958" y="4766301"/>
              <a:chExt cx="2856624" cy="495131"/>
            </a:xfrm>
          </p:grpSpPr>
          <p:grpSp>
            <p:nvGrpSpPr>
              <p:cNvPr id="15370" name="Group 5"/>
              <p:cNvGrpSpPr>
                <a:grpSpLocks/>
              </p:cNvGrpSpPr>
              <p:nvPr/>
            </p:nvGrpSpPr>
            <p:grpSpPr bwMode="auto">
              <a:xfrm>
                <a:off x="2316041" y="4766301"/>
                <a:ext cx="1770726" cy="495131"/>
                <a:chOff x="929" y="1197"/>
                <a:chExt cx="1117" cy="396"/>
              </a:xfrm>
            </p:grpSpPr>
            <p:sp>
              <p:nvSpPr>
                <p:cNvPr id="15373" name="Oval 6"/>
                <p:cNvSpPr>
                  <a:spLocks noChangeArrowheads="1"/>
                </p:cNvSpPr>
                <p:nvPr/>
              </p:nvSpPr>
              <p:spPr bwMode="auto">
                <a:xfrm>
                  <a:off x="929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74" name="Oval 7"/>
                <p:cNvSpPr>
                  <a:spLocks noChangeArrowheads="1"/>
                </p:cNvSpPr>
                <p:nvPr/>
              </p:nvSpPr>
              <p:spPr bwMode="auto">
                <a:xfrm>
                  <a:off x="1000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75" name="Oval 8"/>
                <p:cNvSpPr>
                  <a:spLocks noChangeArrowheads="1"/>
                </p:cNvSpPr>
                <p:nvPr/>
              </p:nvSpPr>
              <p:spPr bwMode="auto">
                <a:xfrm>
                  <a:off x="1059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76" name="Oval 9"/>
                <p:cNvSpPr>
                  <a:spLocks noChangeArrowheads="1"/>
                </p:cNvSpPr>
                <p:nvPr/>
              </p:nvSpPr>
              <p:spPr bwMode="auto">
                <a:xfrm>
                  <a:off x="1118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77" name="Oval 10"/>
                <p:cNvSpPr>
                  <a:spLocks noChangeArrowheads="1"/>
                </p:cNvSpPr>
                <p:nvPr/>
              </p:nvSpPr>
              <p:spPr bwMode="auto">
                <a:xfrm>
                  <a:off x="1177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78" name="Oval 11"/>
                <p:cNvSpPr>
                  <a:spLocks noChangeArrowheads="1"/>
                </p:cNvSpPr>
                <p:nvPr/>
              </p:nvSpPr>
              <p:spPr bwMode="auto">
                <a:xfrm>
                  <a:off x="1236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79" name="Oval 12"/>
                <p:cNvSpPr>
                  <a:spLocks noChangeArrowheads="1"/>
                </p:cNvSpPr>
                <p:nvPr/>
              </p:nvSpPr>
              <p:spPr bwMode="auto">
                <a:xfrm>
                  <a:off x="1295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0" name="Oval 13"/>
                <p:cNvSpPr>
                  <a:spLocks noChangeArrowheads="1"/>
                </p:cNvSpPr>
                <p:nvPr/>
              </p:nvSpPr>
              <p:spPr bwMode="auto">
                <a:xfrm>
                  <a:off x="1354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1" name="Oval 14"/>
                <p:cNvSpPr>
                  <a:spLocks noChangeArrowheads="1"/>
                </p:cNvSpPr>
                <p:nvPr/>
              </p:nvSpPr>
              <p:spPr bwMode="auto">
                <a:xfrm>
                  <a:off x="1413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2" name="Oval 15"/>
                <p:cNvSpPr>
                  <a:spLocks noChangeArrowheads="1"/>
                </p:cNvSpPr>
                <p:nvPr/>
              </p:nvSpPr>
              <p:spPr bwMode="auto">
                <a:xfrm>
                  <a:off x="1472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3" name="Oval 16"/>
                <p:cNvSpPr>
                  <a:spLocks noChangeArrowheads="1"/>
                </p:cNvSpPr>
                <p:nvPr/>
              </p:nvSpPr>
              <p:spPr bwMode="auto">
                <a:xfrm>
                  <a:off x="1531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4" name="Oval 17"/>
                <p:cNvSpPr>
                  <a:spLocks noChangeArrowheads="1"/>
                </p:cNvSpPr>
                <p:nvPr/>
              </p:nvSpPr>
              <p:spPr bwMode="auto">
                <a:xfrm>
                  <a:off x="1590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5" name="Oval 18"/>
                <p:cNvSpPr>
                  <a:spLocks noChangeArrowheads="1"/>
                </p:cNvSpPr>
                <p:nvPr/>
              </p:nvSpPr>
              <p:spPr bwMode="auto">
                <a:xfrm>
                  <a:off x="1649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6" name="Oval 19"/>
                <p:cNvSpPr>
                  <a:spLocks noChangeArrowheads="1"/>
                </p:cNvSpPr>
                <p:nvPr/>
              </p:nvSpPr>
              <p:spPr bwMode="auto">
                <a:xfrm>
                  <a:off x="1708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7" name="Oval 20"/>
                <p:cNvSpPr>
                  <a:spLocks noChangeArrowheads="1"/>
                </p:cNvSpPr>
                <p:nvPr/>
              </p:nvSpPr>
              <p:spPr bwMode="auto">
                <a:xfrm>
                  <a:off x="1767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8" name="Oval 21"/>
                <p:cNvSpPr>
                  <a:spLocks noChangeArrowheads="1"/>
                </p:cNvSpPr>
                <p:nvPr/>
              </p:nvSpPr>
              <p:spPr bwMode="auto">
                <a:xfrm>
                  <a:off x="1826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9" name="Oval 22"/>
                <p:cNvSpPr>
                  <a:spLocks noChangeArrowheads="1"/>
                </p:cNvSpPr>
                <p:nvPr/>
              </p:nvSpPr>
              <p:spPr bwMode="auto">
                <a:xfrm>
                  <a:off x="1885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15371" name="Line 23"/>
              <p:cNvSpPr>
                <a:spLocks noChangeShapeType="1"/>
              </p:cNvSpPr>
              <p:nvPr/>
            </p:nvSpPr>
            <p:spPr bwMode="auto">
              <a:xfrm flipH="1">
                <a:off x="1765958" y="5075954"/>
                <a:ext cx="5500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2" name="Line 24"/>
              <p:cNvSpPr>
                <a:spLocks noChangeShapeType="1"/>
              </p:cNvSpPr>
              <p:nvPr/>
            </p:nvSpPr>
            <p:spPr bwMode="auto">
              <a:xfrm>
                <a:off x="4093108" y="5055520"/>
                <a:ext cx="52947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" name="Rectangle 25"/>
            <p:cNvSpPr>
              <a:spLocks noChangeArrowheads="1"/>
            </p:cNvSpPr>
            <p:nvPr/>
          </p:nvSpPr>
          <p:spPr bwMode="auto">
            <a:xfrm>
              <a:off x="4339428" y="3621073"/>
              <a:ext cx="1916101" cy="108606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en-US" altLang="en-US" sz="1800" smtClean="0"/>
            </a:p>
          </p:txBody>
        </p:sp>
        <p:sp>
          <p:nvSpPr>
            <p:cNvPr id="15368" name="Line 26"/>
            <p:cNvSpPr>
              <a:spLocks noChangeShapeType="1"/>
            </p:cNvSpPr>
            <p:nvPr/>
          </p:nvSpPr>
          <p:spPr bwMode="auto">
            <a:xfrm>
              <a:off x="742174" y="4740130"/>
              <a:ext cx="688336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Line 27"/>
            <p:cNvSpPr>
              <a:spLocks noChangeShapeType="1"/>
            </p:cNvSpPr>
            <p:nvPr/>
          </p:nvSpPr>
          <p:spPr bwMode="auto">
            <a:xfrm>
              <a:off x="742174" y="3368611"/>
              <a:ext cx="0" cy="141791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-50800" y="87313"/>
            <a:ext cx="9144000" cy="82867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3600" u="sng" smtClean="0">
                <a:solidFill>
                  <a:schemeClr val="tx1"/>
                </a:solidFill>
              </a:rPr>
              <a:t>Terminology of simple harmonic motion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3165475"/>
            <a:ext cx="8229600" cy="3290888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maximum displacement of an object from equilibrium </a:t>
            </a:r>
            <a:r>
              <a:rPr lang="en-US" altLang="en-US" sz="2800" b="1" smtClean="0">
                <a:solidFill>
                  <a:srgbClr val="FF0000"/>
                </a:solidFill>
              </a:rPr>
              <a:t>(0) </a:t>
            </a:r>
            <a:r>
              <a:rPr lang="en-US" altLang="en-US" sz="2800" smtClean="0"/>
              <a:t>is called the </a:t>
            </a:r>
            <a:r>
              <a:rPr lang="en-US" altLang="en-US" sz="2800" b="1" smtClean="0">
                <a:solidFill>
                  <a:srgbClr val="0000FF"/>
                </a:solidFill>
              </a:rPr>
              <a:t>AMPLITUDE</a:t>
            </a:r>
          </a:p>
          <a:p>
            <a:pPr eaLnBrk="1" hangingPunct="1"/>
            <a:r>
              <a:rPr lang="en-US" altLang="en-US" sz="2800" smtClean="0"/>
              <a:t>the time that it takes to complete one full cycle </a:t>
            </a:r>
            <a:br>
              <a:rPr lang="en-US" altLang="en-US" sz="2800" smtClean="0"/>
            </a:br>
            <a:r>
              <a:rPr lang="en-US" altLang="en-US" sz="2800" smtClean="0"/>
              <a:t>(a </a:t>
            </a:r>
            <a:r>
              <a:rPr lang="en-US" altLang="en-US" sz="2800" smtClean="0">
                <a:sym typeface="Wingdings" pitchFamily="2" charset="2"/>
              </a:rPr>
              <a:t>b</a:t>
            </a:r>
            <a:r>
              <a:rPr lang="en-US" altLang="en-US" sz="2800" smtClean="0"/>
              <a:t> </a:t>
            </a:r>
            <a:r>
              <a:rPr lang="en-US" altLang="en-US" sz="2800" smtClean="0">
                <a:sym typeface="Wingdings" pitchFamily="2" charset="2"/>
              </a:rPr>
              <a:t></a:t>
            </a:r>
            <a:r>
              <a:rPr lang="en-US" altLang="en-US" sz="2800" smtClean="0"/>
              <a:t> c </a:t>
            </a:r>
            <a:r>
              <a:rPr lang="en-US" altLang="en-US" sz="2800" smtClean="0">
                <a:sym typeface="Wingdings" pitchFamily="2" charset="2"/>
              </a:rPr>
              <a:t></a:t>
            </a:r>
            <a:r>
              <a:rPr lang="en-US" altLang="en-US" sz="2800" smtClean="0"/>
              <a:t> b </a:t>
            </a:r>
            <a:r>
              <a:rPr lang="en-US" altLang="en-US" sz="2800" smtClean="0">
                <a:sym typeface="Wingdings" pitchFamily="2" charset="2"/>
              </a:rPr>
              <a:t></a:t>
            </a:r>
            <a:r>
              <a:rPr lang="en-US" altLang="en-US" sz="2800" smtClean="0"/>
              <a:t> a ) is called the </a:t>
            </a:r>
            <a:r>
              <a:rPr lang="en-US" altLang="en-US" sz="2800" b="1" smtClean="0">
                <a:solidFill>
                  <a:srgbClr val="0000FF"/>
                </a:solidFill>
              </a:rPr>
              <a:t>PERIOD</a:t>
            </a:r>
            <a:r>
              <a:rPr lang="en-US" altLang="en-US" sz="2800" smtClean="0"/>
              <a:t> </a:t>
            </a:r>
          </a:p>
          <a:p>
            <a:pPr eaLnBrk="1" hangingPunct="1"/>
            <a:r>
              <a:rPr lang="en-US" altLang="en-US" sz="2800" smtClean="0"/>
              <a:t>if we count the number of full cycles the oscillator completes in a given time, that is called the </a:t>
            </a:r>
            <a:r>
              <a:rPr lang="en-US" altLang="en-US" sz="2800" b="1" smtClean="0">
                <a:solidFill>
                  <a:srgbClr val="0000FF"/>
                </a:solidFill>
              </a:rPr>
              <a:t>FREQUENCY</a:t>
            </a:r>
            <a:r>
              <a:rPr lang="en-US" altLang="en-US" sz="2800" smtClean="0"/>
              <a:t> of the oscillator</a:t>
            </a:r>
          </a:p>
        </p:txBody>
      </p:sp>
      <p:grpSp>
        <p:nvGrpSpPr>
          <p:cNvPr id="16388" name="Group 1"/>
          <p:cNvGrpSpPr>
            <a:grpSpLocks/>
          </p:cNvGrpSpPr>
          <p:nvPr/>
        </p:nvGrpSpPr>
        <p:grpSpPr bwMode="auto">
          <a:xfrm>
            <a:off x="887413" y="915988"/>
            <a:ext cx="6716712" cy="1617662"/>
            <a:chOff x="347663" y="962025"/>
            <a:chExt cx="6716712" cy="1617282"/>
          </a:xfrm>
        </p:grpSpPr>
        <p:grpSp>
          <p:nvGrpSpPr>
            <p:cNvPr id="16392" name="Group 4"/>
            <p:cNvGrpSpPr>
              <a:grpSpLocks/>
            </p:cNvGrpSpPr>
            <p:nvPr/>
          </p:nvGrpSpPr>
          <p:grpSpPr bwMode="auto">
            <a:xfrm>
              <a:off x="347663" y="1463675"/>
              <a:ext cx="6716712" cy="796925"/>
              <a:chOff x="148" y="917"/>
              <a:chExt cx="4237" cy="507"/>
            </a:xfrm>
          </p:grpSpPr>
          <p:grpSp>
            <p:nvGrpSpPr>
              <p:cNvPr id="16401" name="Group 5"/>
              <p:cNvGrpSpPr>
                <a:grpSpLocks/>
              </p:cNvGrpSpPr>
              <p:nvPr/>
            </p:nvGrpSpPr>
            <p:grpSpPr bwMode="auto">
              <a:xfrm>
                <a:off x="1152" y="1011"/>
                <a:ext cx="1117" cy="315"/>
                <a:chOff x="929" y="1197"/>
                <a:chExt cx="1117" cy="396"/>
              </a:xfrm>
            </p:grpSpPr>
            <p:sp>
              <p:nvSpPr>
                <p:cNvPr id="16407" name="Oval 6"/>
                <p:cNvSpPr>
                  <a:spLocks noChangeArrowheads="1"/>
                </p:cNvSpPr>
                <p:nvPr/>
              </p:nvSpPr>
              <p:spPr bwMode="auto">
                <a:xfrm>
                  <a:off x="929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08" name="Oval 7"/>
                <p:cNvSpPr>
                  <a:spLocks noChangeArrowheads="1"/>
                </p:cNvSpPr>
                <p:nvPr/>
              </p:nvSpPr>
              <p:spPr bwMode="auto">
                <a:xfrm>
                  <a:off x="1000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09" name="Oval 8"/>
                <p:cNvSpPr>
                  <a:spLocks noChangeArrowheads="1"/>
                </p:cNvSpPr>
                <p:nvPr/>
              </p:nvSpPr>
              <p:spPr bwMode="auto">
                <a:xfrm>
                  <a:off x="1059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0" name="Oval 9"/>
                <p:cNvSpPr>
                  <a:spLocks noChangeArrowheads="1"/>
                </p:cNvSpPr>
                <p:nvPr/>
              </p:nvSpPr>
              <p:spPr bwMode="auto">
                <a:xfrm>
                  <a:off x="1118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1" name="Oval 10"/>
                <p:cNvSpPr>
                  <a:spLocks noChangeArrowheads="1"/>
                </p:cNvSpPr>
                <p:nvPr/>
              </p:nvSpPr>
              <p:spPr bwMode="auto">
                <a:xfrm>
                  <a:off x="1177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2" name="Oval 11"/>
                <p:cNvSpPr>
                  <a:spLocks noChangeArrowheads="1"/>
                </p:cNvSpPr>
                <p:nvPr/>
              </p:nvSpPr>
              <p:spPr bwMode="auto">
                <a:xfrm>
                  <a:off x="1236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3" name="Oval 12"/>
                <p:cNvSpPr>
                  <a:spLocks noChangeArrowheads="1"/>
                </p:cNvSpPr>
                <p:nvPr/>
              </p:nvSpPr>
              <p:spPr bwMode="auto">
                <a:xfrm>
                  <a:off x="1295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4" name="Oval 13"/>
                <p:cNvSpPr>
                  <a:spLocks noChangeArrowheads="1"/>
                </p:cNvSpPr>
                <p:nvPr/>
              </p:nvSpPr>
              <p:spPr bwMode="auto">
                <a:xfrm>
                  <a:off x="1354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5" name="Oval 14"/>
                <p:cNvSpPr>
                  <a:spLocks noChangeArrowheads="1"/>
                </p:cNvSpPr>
                <p:nvPr/>
              </p:nvSpPr>
              <p:spPr bwMode="auto">
                <a:xfrm>
                  <a:off x="1413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6" name="Oval 15"/>
                <p:cNvSpPr>
                  <a:spLocks noChangeArrowheads="1"/>
                </p:cNvSpPr>
                <p:nvPr/>
              </p:nvSpPr>
              <p:spPr bwMode="auto">
                <a:xfrm>
                  <a:off x="1472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7" name="Oval 16"/>
                <p:cNvSpPr>
                  <a:spLocks noChangeArrowheads="1"/>
                </p:cNvSpPr>
                <p:nvPr/>
              </p:nvSpPr>
              <p:spPr bwMode="auto">
                <a:xfrm>
                  <a:off x="1531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8" name="Oval 17"/>
                <p:cNvSpPr>
                  <a:spLocks noChangeArrowheads="1"/>
                </p:cNvSpPr>
                <p:nvPr/>
              </p:nvSpPr>
              <p:spPr bwMode="auto">
                <a:xfrm>
                  <a:off x="1590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9" name="Oval 18"/>
                <p:cNvSpPr>
                  <a:spLocks noChangeArrowheads="1"/>
                </p:cNvSpPr>
                <p:nvPr/>
              </p:nvSpPr>
              <p:spPr bwMode="auto">
                <a:xfrm>
                  <a:off x="1649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20" name="Oval 19"/>
                <p:cNvSpPr>
                  <a:spLocks noChangeArrowheads="1"/>
                </p:cNvSpPr>
                <p:nvPr/>
              </p:nvSpPr>
              <p:spPr bwMode="auto">
                <a:xfrm>
                  <a:off x="1708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21" name="Oval 20"/>
                <p:cNvSpPr>
                  <a:spLocks noChangeArrowheads="1"/>
                </p:cNvSpPr>
                <p:nvPr/>
              </p:nvSpPr>
              <p:spPr bwMode="auto">
                <a:xfrm>
                  <a:off x="1767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22" name="Oval 21"/>
                <p:cNvSpPr>
                  <a:spLocks noChangeArrowheads="1"/>
                </p:cNvSpPr>
                <p:nvPr/>
              </p:nvSpPr>
              <p:spPr bwMode="auto">
                <a:xfrm>
                  <a:off x="1826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23" name="Oval 22"/>
                <p:cNvSpPr>
                  <a:spLocks noChangeArrowheads="1"/>
                </p:cNvSpPr>
                <p:nvPr/>
              </p:nvSpPr>
              <p:spPr bwMode="auto">
                <a:xfrm>
                  <a:off x="1885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16402" name="Line 23"/>
              <p:cNvSpPr>
                <a:spLocks noChangeShapeType="1"/>
              </p:cNvSpPr>
              <p:nvPr/>
            </p:nvSpPr>
            <p:spPr bwMode="auto">
              <a:xfrm flipH="1">
                <a:off x="805" y="1208"/>
                <a:ext cx="34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3" name="Line 24"/>
              <p:cNvSpPr>
                <a:spLocks noChangeShapeType="1"/>
              </p:cNvSpPr>
              <p:nvPr/>
            </p:nvSpPr>
            <p:spPr bwMode="auto">
              <a:xfrm>
                <a:off x="2273" y="1195"/>
                <a:ext cx="33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4" name="Rectangle 25"/>
              <p:cNvSpPr>
                <a:spLocks noChangeArrowheads="1"/>
              </p:cNvSpPr>
              <p:nvPr/>
            </p:nvSpPr>
            <p:spPr bwMode="auto">
              <a:xfrm>
                <a:off x="2516" y="1015"/>
                <a:ext cx="489" cy="409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05" name="Line 26"/>
              <p:cNvSpPr>
                <a:spLocks noChangeShapeType="1"/>
              </p:cNvSpPr>
              <p:nvPr/>
            </p:nvSpPr>
            <p:spPr bwMode="auto">
              <a:xfrm>
                <a:off x="148" y="1424"/>
                <a:ext cx="4237" cy="0"/>
              </a:xfrm>
              <a:prstGeom prst="line">
                <a:avLst/>
              </a:prstGeom>
              <a:noFill/>
              <a:ln w="76200">
                <a:pattFill prst="dkDnDiag">
                  <a:fgClr>
                    <a:schemeClr val="tx1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6" name="Line 27"/>
              <p:cNvSpPr>
                <a:spLocks noChangeShapeType="1"/>
              </p:cNvSpPr>
              <p:nvPr/>
            </p:nvSpPr>
            <p:spPr bwMode="auto">
              <a:xfrm>
                <a:off x="805" y="917"/>
                <a:ext cx="0" cy="489"/>
              </a:xfrm>
              <a:prstGeom prst="line">
                <a:avLst/>
              </a:prstGeom>
              <a:noFill/>
              <a:ln w="76200">
                <a:pattFill prst="wdUpDiag">
                  <a:fgClr>
                    <a:schemeClr val="tx1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393" name="Line 28"/>
            <p:cNvSpPr>
              <a:spLocks noChangeShapeType="1"/>
            </p:cNvSpPr>
            <p:nvPr/>
          </p:nvSpPr>
          <p:spPr bwMode="auto">
            <a:xfrm>
              <a:off x="4487863" y="1042988"/>
              <a:ext cx="0" cy="127793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Line 29"/>
            <p:cNvSpPr>
              <a:spLocks noChangeShapeType="1"/>
            </p:cNvSpPr>
            <p:nvPr/>
          </p:nvSpPr>
          <p:spPr bwMode="auto">
            <a:xfrm>
              <a:off x="5456238" y="1085850"/>
              <a:ext cx="0" cy="127793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5" name="Line 30"/>
            <p:cNvSpPr>
              <a:spLocks noChangeShapeType="1"/>
            </p:cNvSpPr>
            <p:nvPr/>
          </p:nvSpPr>
          <p:spPr bwMode="auto">
            <a:xfrm>
              <a:off x="3425825" y="1181100"/>
              <a:ext cx="0" cy="127793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6" name="Text Box 31"/>
            <p:cNvSpPr txBox="1">
              <a:spLocks noChangeArrowheads="1"/>
            </p:cNvSpPr>
            <p:nvPr/>
          </p:nvSpPr>
          <p:spPr bwMode="auto">
            <a:xfrm>
              <a:off x="4840288" y="962025"/>
              <a:ext cx="354012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A</a:t>
              </a:r>
            </a:p>
          </p:txBody>
        </p:sp>
        <p:sp>
          <p:nvSpPr>
            <p:cNvPr id="16397" name="Text Box 32"/>
            <p:cNvSpPr txBox="1">
              <a:spLocks noChangeArrowheads="1"/>
            </p:cNvSpPr>
            <p:nvPr/>
          </p:nvSpPr>
          <p:spPr bwMode="auto">
            <a:xfrm>
              <a:off x="3686175" y="985838"/>
              <a:ext cx="3540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A</a:t>
              </a:r>
            </a:p>
          </p:txBody>
        </p:sp>
        <p:sp>
          <p:nvSpPr>
            <p:cNvPr id="16398" name="Text Box 33"/>
            <p:cNvSpPr txBox="1">
              <a:spLocks noChangeArrowheads="1"/>
            </p:cNvSpPr>
            <p:nvPr/>
          </p:nvSpPr>
          <p:spPr bwMode="auto">
            <a:xfrm>
              <a:off x="4406170" y="2274507"/>
              <a:ext cx="2555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6399" name="Line 34"/>
            <p:cNvSpPr>
              <a:spLocks noChangeShapeType="1"/>
            </p:cNvSpPr>
            <p:nvPr/>
          </p:nvSpPr>
          <p:spPr bwMode="auto">
            <a:xfrm>
              <a:off x="4497388" y="1387475"/>
              <a:ext cx="95726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Line 35"/>
            <p:cNvSpPr>
              <a:spLocks noChangeShapeType="1"/>
            </p:cNvSpPr>
            <p:nvPr/>
          </p:nvSpPr>
          <p:spPr bwMode="auto">
            <a:xfrm flipH="1">
              <a:off x="3408363" y="1387475"/>
              <a:ext cx="10668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8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585B84A-1AA5-4C0E-A7F9-E01EF1B0612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  <p:sp>
        <p:nvSpPr>
          <p:cNvPr id="16390" name="TextBox 2"/>
          <p:cNvSpPr txBox="1">
            <a:spLocks noChangeArrowheads="1"/>
          </p:cNvSpPr>
          <p:nvPr/>
        </p:nvSpPr>
        <p:spPr bwMode="auto">
          <a:xfrm>
            <a:off x="3843338" y="2505075"/>
            <a:ext cx="2635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          b          a  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66738" y="915988"/>
            <a:ext cx="7672387" cy="20510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period and frequency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b="1" smtClean="0">
                <a:solidFill>
                  <a:srgbClr val="FF0000"/>
                </a:solidFill>
              </a:rPr>
              <a:t>period T</a:t>
            </a:r>
            <a:r>
              <a:rPr lang="en-US" altLang="en-US" smtClean="0">
                <a:solidFill>
                  <a:srgbClr val="FF0000"/>
                </a:solidFill>
              </a:rPr>
              <a:t> and </a:t>
            </a:r>
            <a:r>
              <a:rPr lang="en-US" altLang="en-US" b="1" smtClean="0">
                <a:solidFill>
                  <a:srgbClr val="FF0000"/>
                </a:solidFill>
              </a:rPr>
              <a:t>frequency </a:t>
            </a:r>
            <a:r>
              <a:rPr lang="en-US" altLang="en-US" b="1" i="1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altLang="en-US" smtClean="0">
                <a:latin typeface="Times New Roman" pitchFamily="18" charset="0"/>
              </a:rPr>
              <a:t> </a:t>
            </a:r>
            <a:r>
              <a:rPr lang="en-US" altLang="en-US" smtClean="0"/>
              <a:t>are related to each other.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it takes ½ second for an oscillator to go through one cycle, its period is T = 0.5 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one second, then the oscillator would complete exactly 2 cycles ( </a:t>
            </a:r>
            <a:r>
              <a:rPr lang="en-US" altLang="en-US" i="1" smtClean="0">
                <a:latin typeface="Times New Roman" pitchFamily="18" charset="0"/>
              </a:rPr>
              <a:t>f</a:t>
            </a:r>
            <a:r>
              <a:rPr lang="en-US" altLang="en-US" smtClean="0">
                <a:latin typeface="Times New Roman" pitchFamily="18" charset="0"/>
              </a:rPr>
              <a:t> </a:t>
            </a:r>
            <a:r>
              <a:rPr lang="en-US" altLang="en-US" smtClean="0"/>
              <a:t>= 2 per second or 2 </a:t>
            </a:r>
            <a:r>
              <a:rPr lang="en-US" altLang="en-US" b="1" smtClean="0"/>
              <a:t>Hertz, Hz</a:t>
            </a:r>
            <a:r>
              <a:rPr lang="en-US" altLang="en-US" smtClean="0"/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>
                <a:solidFill>
                  <a:srgbClr val="FF0000"/>
                </a:solidFill>
              </a:rPr>
              <a:t>1</a:t>
            </a:r>
            <a:r>
              <a:rPr lang="en-US" altLang="en-US" b="1" smtClean="0"/>
              <a:t> </a:t>
            </a:r>
            <a:r>
              <a:rPr lang="en-US" altLang="en-US" b="1" smtClean="0">
                <a:solidFill>
                  <a:srgbClr val="FF0000"/>
                </a:solidFill>
              </a:rPr>
              <a:t>Hz = 1 cycle per second.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thus the frequency is:   </a:t>
            </a:r>
            <a:r>
              <a:rPr lang="en-US" altLang="en-US" b="1" i="1" smtClean="0">
                <a:solidFill>
                  <a:srgbClr val="FF0000"/>
                </a:solidFill>
                <a:latin typeface="Times New Roman" pitchFamily="18" charset="0"/>
              </a:rPr>
              <a:t>f 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= 1/T</a:t>
            </a:r>
            <a:r>
              <a:rPr lang="en-US" altLang="en-US" smtClean="0">
                <a:solidFill>
                  <a:srgbClr val="FF0000"/>
                </a:solidFill>
              </a:rPr>
              <a:t> </a:t>
            </a:r>
            <a:r>
              <a:rPr lang="en-US" altLang="en-US" smtClean="0"/>
              <a:t>and</a:t>
            </a:r>
            <a:r>
              <a:rPr lang="en-US" altLang="en-US" smtClean="0">
                <a:solidFill>
                  <a:srgbClr val="FF0000"/>
                </a:solidFill>
              </a:rPr>
              <a:t>, 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T = 1/</a:t>
            </a:r>
            <a:r>
              <a:rPr lang="en-US" altLang="en-US" b="1" i="1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</a:p>
        </p:txBody>
      </p:sp>
      <p:sp>
        <p:nvSpPr>
          <p:cNvPr id="174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7DED7E9-6F9E-424C-A47A-D5CA3094905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springs are amazing devices!</a:t>
            </a:r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6642100" y="1781175"/>
            <a:ext cx="1122363" cy="744538"/>
          </a:xfrm>
          <a:prstGeom prst="rightArrow">
            <a:avLst>
              <a:gd name="adj1" fmla="val 50000"/>
              <a:gd name="adj2" fmla="val 3768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 rot="10800000">
            <a:off x="5505450" y="1787525"/>
            <a:ext cx="1122363" cy="744538"/>
          </a:xfrm>
          <a:prstGeom prst="rightArrow">
            <a:avLst>
              <a:gd name="adj1" fmla="val 50000"/>
              <a:gd name="adj2" fmla="val 37687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604838" y="3230563"/>
            <a:ext cx="4719637" cy="946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the harder I pull on a spring,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the harder it pulls back</a:t>
            </a:r>
          </a:p>
        </p:txBody>
      </p:sp>
      <p:sp>
        <p:nvSpPr>
          <p:cNvPr id="44041" name="AutoShape 9"/>
          <p:cNvSpPr>
            <a:spLocks noChangeArrowheads="1"/>
          </p:cNvSpPr>
          <p:nvPr/>
        </p:nvSpPr>
        <p:spPr bwMode="auto">
          <a:xfrm rot="10800000">
            <a:off x="2207419" y="4681538"/>
            <a:ext cx="1131888" cy="744537"/>
          </a:xfrm>
          <a:prstGeom prst="rightArrow">
            <a:avLst>
              <a:gd name="adj1" fmla="val 50000"/>
              <a:gd name="adj2" fmla="val 38006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3941064" y="4739481"/>
            <a:ext cx="3551237" cy="13731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the harder I push 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a spring, the harder 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pushes back</a:t>
            </a:r>
          </a:p>
        </p:txBody>
      </p:sp>
      <p:sp>
        <p:nvSpPr>
          <p:cNvPr id="44044" name="AutoShape 12"/>
          <p:cNvSpPr>
            <a:spLocks noChangeArrowheads="1"/>
          </p:cNvSpPr>
          <p:nvPr/>
        </p:nvSpPr>
        <p:spPr bwMode="auto">
          <a:xfrm>
            <a:off x="5716682" y="3173567"/>
            <a:ext cx="2032000" cy="609600"/>
          </a:xfrm>
          <a:prstGeom prst="wedgeRoundRectCallout">
            <a:avLst>
              <a:gd name="adj1" fmla="val -91979"/>
              <a:gd name="adj2" fmla="val -149940"/>
              <a:gd name="adj3" fmla="val 16667"/>
            </a:avLst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FF00"/>
                </a:solidFill>
              </a:rPr>
              <a:t>stretching</a:t>
            </a:r>
          </a:p>
        </p:txBody>
      </p:sp>
      <p:pic>
        <p:nvPicPr>
          <p:cNvPr id="44046" name="Picture 14" descr="MCj0279468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01279">
            <a:off x="2542382" y="-75407"/>
            <a:ext cx="1225550" cy="461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445" name="Group 15"/>
          <p:cNvGrpSpPr>
            <a:grpSpLocks/>
          </p:cNvGrpSpPr>
          <p:nvPr/>
        </p:nvGrpSpPr>
        <p:grpSpPr bwMode="auto">
          <a:xfrm>
            <a:off x="457200" y="1754188"/>
            <a:ext cx="646113" cy="969962"/>
            <a:chOff x="288" y="1105"/>
            <a:chExt cx="407" cy="611"/>
          </a:xfrm>
        </p:grpSpPr>
        <p:sp>
          <p:nvSpPr>
            <p:cNvPr id="18447" name="Line 16"/>
            <p:cNvSpPr>
              <a:spLocks noChangeShapeType="1"/>
            </p:cNvSpPr>
            <p:nvPr/>
          </p:nvSpPr>
          <p:spPr bwMode="auto">
            <a:xfrm flipH="1">
              <a:off x="294" y="1400"/>
              <a:ext cx="380" cy="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Line 17"/>
            <p:cNvSpPr>
              <a:spLocks noChangeShapeType="1"/>
            </p:cNvSpPr>
            <p:nvPr/>
          </p:nvSpPr>
          <p:spPr bwMode="auto">
            <a:xfrm>
              <a:off x="288" y="1105"/>
              <a:ext cx="0" cy="61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Oval 18"/>
            <p:cNvSpPr>
              <a:spLocks noChangeArrowheads="1"/>
            </p:cNvSpPr>
            <p:nvPr/>
          </p:nvSpPr>
          <p:spPr bwMode="auto">
            <a:xfrm>
              <a:off x="604" y="1358"/>
              <a:ext cx="91" cy="91"/>
            </a:xfrm>
            <a:prstGeom prst="ellipse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844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082C0DA-A243-48E8-963D-BBC86C304E4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679442" y="4497583"/>
            <a:ext cx="1460495" cy="1225550"/>
            <a:chOff x="679442" y="4497583"/>
            <a:chExt cx="1460495" cy="1225550"/>
          </a:xfrm>
        </p:grpSpPr>
        <p:sp>
          <p:nvSpPr>
            <p:cNvPr id="18451" name="Line 8"/>
            <p:cNvSpPr>
              <a:spLocks noChangeShapeType="1"/>
            </p:cNvSpPr>
            <p:nvPr/>
          </p:nvSpPr>
          <p:spPr bwMode="auto">
            <a:xfrm>
              <a:off x="679442" y="4625593"/>
              <a:ext cx="0" cy="82232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20" name="Picture 14" descr="MCj02794680000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90251">
              <a:off x="955950" y="4539145"/>
              <a:ext cx="1225550" cy="1142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1" name="Straight Connector 10"/>
            <p:cNvCxnSpPr/>
            <p:nvPr/>
          </p:nvCxnSpPr>
          <p:spPr>
            <a:xfrm>
              <a:off x="679442" y="5036755"/>
              <a:ext cx="351639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ight Arrow 11"/>
          <p:cNvSpPr/>
          <p:nvPr/>
        </p:nvSpPr>
        <p:spPr>
          <a:xfrm>
            <a:off x="1377061" y="4831588"/>
            <a:ext cx="830357" cy="444436"/>
          </a:xfrm>
          <a:prstGeom prst="rightArrow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45" name="AutoShape 13"/>
          <p:cNvSpPr>
            <a:spLocks noChangeArrowheads="1"/>
          </p:cNvSpPr>
          <p:nvPr/>
        </p:nvSpPr>
        <p:spPr bwMode="auto">
          <a:xfrm>
            <a:off x="975518" y="5919788"/>
            <a:ext cx="2463800" cy="609600"/>
          </a:xfrm>
          <a:prstGeom prst="wedgeRoundRectCallout">
            <a:avLst>
              <a:gd name="adj1" fmla="val -43477"/>
              <a:gd name="adj2" fmla="val -143440"/>
              <a:gd name="adj3" fmla="val 16667"/>
            </a:avLst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FF00"/>
                </a:solidFill>
              </a:rPr>
              <a:t>compression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2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animBg="1"/>
      <p:bldP spid="44036" grpId="0" animBg="1"/>
      <p:bldP spid="44037" grpId="0" animBg="1"/>
      <p:bldP spid="44041" grpId="0" animBg="1"/>
      <p:bldP spid="44043" grpId="0" animBg="1"/>
      <p:bldP spid="44044" grpId="0" animBg="1"/>
      <p:bldP spid="12" grpId="0" animBg="1"/>
      <p:bldP spid="4404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6050"/>
            <a:ext cx="8229600" cy="9779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Springs obey Hooke’s Law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300163"/>
            <a:ext cx="4398963" cy="49085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The strength of a spring is  measured by how much force it provides for a given amount of stretch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The force is proportional to the amount of stretch, F </a:t>
            </a:r>
            <a:r>
              <a:rPr lang="en-US" altLang="en-US" smtClean="0">
                <a:sym typeface="SymbolPS" pitchFamily="18" charset="2"/>
              </a:rPr>
              <a:t> x (Hooke’s Law)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A spring is characterized by the ratio of force to stretch, a quantity </a:t>
            </a:r>
            <a:r>
              <a:rPr lang="en-US" altLang="en-US" u="sng" smtClean="0"/>
              <a:t>k called the spring constant</a:t>
            </a:r>
            <a:r>
              <a:rPr lang="en-US" altLang="en-US" smtClean="0"/>
              <a:t> measured in N/m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A “stiffer” spring has a larger value of 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mtClean="0"/>
              <a:t>	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45275" y="6189663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8211B7C-5638-41C9-AAEE-3B498735FDE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65088" y="1647825"/>
            <a:ext cx="4260023" cy="3749675"/>
            <a:chOff x="65087" y="1647825"/>
            <a:chExt cx="4260023" cy="3749104"/>
          </a:xfrm>
        </p:grpSpPr>
        <p:sp>
          <p:nvSpPr>
            <p:cNvPr id="19462" name="Text Box 6"/>
            <p:cNvSpPr txBox="1">
              <a:spLocks noChangeArrowheads="1"/>
            </p:cNvSpPr>
            <p:nvPr/>
          </p:nvSpPr>
          <p:spPr bwMode="auto">
            <a:xfrm rot="10800000">
              <a:off x="65087" y="1647825"/>
              <a:ext cx="549275" cy="2193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spring force (N)</a:t>
              </a:r>
            </a:p>
          </p:txBody>
        </p:sp>
        <p:grpSp>
          <p:nvGrpSpPr>
            <p:cNvPr id="19463" name="Group 6"/>
            <p:cNvGrpSpPr>
              <a:grpSpLocks/>
            </p:cNvGrpSpPr>
            <p:nvPr/>
          </p:nvGrpSpPr>
          <p:grpSpPr bwMode="auto">
            <a:xfrm>
              <a:off x="481012" y="1834579"/>
              <a:ext cx="3844098" cy="3562350"/>
              <a:chOff x="565150" y="1298575"/>
              <a:chExt cx="3844098" cy="3562350"/>
            </a:xfrm>
          </p:grpSpPr>
          <p:grpSp>
            <p:nvGrpSpPr>
              <p:cNvPr id="19464" name="Group 3"/>
              <p:cNvGrpSpPr>
                <a:grpSpLocks/>
              </p:cNvGrpSpPr>
              <p:nvPr/>
            </p:nvGrpSpPr>
            <p:grpSpPr bwMode="auto">
              <a:xfrm>
                <a:off x="763587" y="1362075"/>
                <a:ext cx="3425825" cy="2682875"/>
                <a:chOff x="1552" y="1299"/>
                <a:chExt cx="2158" cy="1690"/>
              </a:xfrm>
            </p:grpSpPr>
            <p:sp>
              <p:nvSpPr>
                <p:cNvPr id="19475" name="Line 4"/>
                <p:cNvSpPr>
                  <a:spLocks noChangeShapeType="1"/>
                </p:cNvSpPr>
                <p:nvPr/>
              </p:nvSpPr>
              <p:spPr bwMode="auto">
                <a:xfrm>
                  <a:off x="1640" y="1299"/>
                  <a:ext cx="0" cy="169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76" name="Line 5"/>
                <p:cNvSpPr>
                  <a:spLocks noChangeShapeType="1"/>
                </p:cNvSpPr>
                <p:nvPr/>
              </p:nvSpPr>
              <p:spPr bwMode="auto">
                <a:xfrm>
                  <a:off x="1552" y="2833"/>
                  <a:ext cx="215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9465" name="Text Box 7"/>
              <p:cNvSpPr txBox="1">
                <a:spLocks noChangeArrowheads="1"/>
              </p:cNvSpPr>
              <p:nvPr/>
            </p:nvSpPr>
            <p:spPr bwMode="auto">
              <a:xfrm>
                <a:off x="665162" y="3976688"/>
                <a:ext cx="3608388" cy="8842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amount of</a:t>
                </a:r>
                <a:r>
                  <a:rPr lang="en-US" altLang="en-US" sz="2800"/>
                  <a:t> </a:t>
                </a:r>
                <a:r>
                  <a:rPr lang="en-US" altLang="en-US" sz="2400"/>
                  <a:t>stretching</a:t>
                </a:r>
                <a:r>
                  <a:rPr lang="en-US" altLang="en-US" sz="2800"/>
                  <a:t>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or compressing in meters</a:t>
                </a:r>
              </a:p>
            </p:txBody>
          </p:sp>
          <p:sp>
            <p:nvSpPr>
              <p:cNvPr id="19466" name="Line 8"/>
              <p:cNvSpPr>
                <a:spLocks noChangeShapeType="1"/>
              </p:cNvSpPr>
              <p:nvPr/>
            </p:nvSpPr>
            <p:spPr bwMode="auto">
              <a:xfrm flipV="1">
                <a:off x="903287" y="1966913"/>
                <a:ext cx="1828800" cy="18288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7" name="Freeform 9"/>
              <p:cNvSpPr>
                <a:spLocks/>
              </p:cNvSpPr>
              <p:nvPr/>
            </p:nvSpPr>
            <p:spPr bwMode="auto">
              <a:xfrm>
                <a:off x="2732087" y="1779588"/>
                <a:ext cx="962025" cy="201612"/>
              </a:xfrm>
              <a:custGeom>
                <a:avLst/>
                <a:gdLst>
                  <a:gd name="T0" fmla="*/ 0 w 606"/>
                  <a:gd name="T1" fmla="*/ 2147483647 h 127"/>
                  <a:gd name="T2" fmla="*/ 2147483647 w 606"/>
                  <a:gd name="T3" fmla="*/ 2147483647 h 127"/>
                  <a:gd name="T4" fmla="*/ 2147483647 w 606"/>
                  <a:gd name="T5" fmla="*/ 2147483647 h 127"/>
                  <a:gd name="T6" fmla="*/ 2147483647 w 606"/>
                  <a:gd name="T7" fmla="*/ 0 h 1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6" h="127">
                    <a:moveTo>
                      <a:pt x="0" y="127"/>
                    </a:moveTo>
                    <a:cubicBezTo>
                      <a:pt x="80" y="91"/>
                      <a:pt x="160" y="55"/>
                      <a:pt x="225" y="39"/>
                    </a:cubicBezTo>
                    <a:cubicBezTo>
                      <a:pt x="290" y="23"/>
                      <a:pt x="328" y="35"/>
                      <a:pt x="391" y="29"/>
                    </a:cubicBezTo>
                    <a:cubicBezTo>
                      <a:pt x="454" y="23"/>
                      <a:pt x="530" y="11"/>
                      <a:pt x="606" y="0"/>
                    </a:cubicBezTo>
                  </a:path>
                </a:pathLst>
              </a:custGeom>
              <a:noFill/>
              <a:ln w="38100" cap="flat" cmpd="sng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8" name="Line 10"/>
              <p:cNvSpPr>
                <a:spLocks noChangeShapeType="1"/>
              </p:cNvSpPr>
              <p:nvPr/>
            </p:nvSpPr>
            <p:spPr bwMode="auto">
              <a:xfrm>
                <a:off x="2747962" y="1298575"/>
                <a:ext cx="0" cy="27289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9" name="Freeform 12"/>
              <p:cNvSpPr>
                <a:spLocks/>
              </p:cNvSpPr>
              <p:nvPr/>
            </p:nvSpPr>
            <p:spPr bwMode="auto">
              <a:xfrm>
                <a:off x="865187" y="3217863"/>
                <a:ext cx="622300" cy="588962"/>
              </a:xfrm>
              <a:custGeom>
                <a:avLst/>
                <a:gdLst>
                  <a:gd name="T0" fmla="*/ 2147483647 w 392"/>
                  <a:gd name="T1" fmla="*/ 2147483647 h 371"/>
                  <a:gd name="T2" fmla="*/ 2147483647 w 392"/>
                  <a:gd name="T3" fmla="*/ 2147483647 h 371"/>
                  <a:gd name="T4" fmla="*/ 2147483647 w 392"/>
                  <a:gd name="T5" fmla="*/ 0 h 371"/>
                  <a:gd name="T6" fmla="*/ 0 w 392"/>
                  <a:gd name="T7" fmla="*/ 0 h 37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92" h="371">
                    <a:moveTo>
                      <a:pt x="379" y="371"/>
                    </a:moveTo>
                    <a:cubicBezTo>
                      <a:pt x="392" y="319"/>
                      <a:pt x="387" y="327"/>
                      <a:pt x="387" y="253"/>
                    </a:cubicBezTo>
                    <a:lnTo>
                      <a:pt x="387" y="0"/>
                    </a:ln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0" name="Freeform 13"/>
              <p:cNvSpPr>
                <a:spLocks/>
              </p:cNvSpPr>
              <p:nvPr/>
            </p:nvSpPr>
            <p:spPr bwMode="auto">
              <a:xfrm>
                <a:off x="879475" y="2668588"/>
                <a:ext cx="1176337" cy="1101725"/>
              </a:xfrm>
              <a:custGeom>
                <a:avLst/>
                <a:gdLst>
                  <a:gd name="T0" fmla="*/ 2147483647 w 741"/>
                  <a:gd name="T1" fmla="*/ 2147483647 h 694"/>
                  <a:gd name="T2" fmla="*/ 2147483647 w 741"/>
                  <a:gd name="T3" fmla="*/ 2147483647 h 694"/>
                  <a:gd name="T4" fmla="*/ 2147483647 w 741"/>
                  <a:gd name="T5" fmla="*/ 0 h 694"/>
                  <a:gd name="T6" fmla="*/ 0 w 741"/>
                  <a:gd name="T7" fmla="*/ 0 h 69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41" h="694">
                    <a:moveTo>
                      <a:pt x="741" y="694"/>
                    </a:moveTo>
                    <a:cubicBezTo>
                      <a:pt x="741" y="599"/>
                      <a:pt x="738" y="646"/>
                      <a:pt x="738" y="499"/>
                    </a:cubicBezTo>
                    <a:lnTo>
                      <a:pt x="738" y="0"/>
                    </a:ln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1" name="AutoShape 14"/>
              <p:cNvSpPr>
                <a:spLocks noChangeArrowheads="1"/>
              </p:cNvSpPr>
              <p:nvPr/>
            </p:nvSpPr>
            <p:spPr bwMode="auto">
              <a:xfrm>
                <a:off x="3201987" y="2150364"/>
                <a:ext cx="1207261" cy="826770"/>
              </a:xfrm>
              <a:prstGeom prst="wedgeRectCallout">
                <a:avLst>
                  <a:gd name="adj1" fmla="val -92019"/>
                  <a:gd name="adj2" fmla="val 142241"/>
                </a:avLst>
              </a:prstGeom>
              <a:solidFill>
                <a:srgbClr val="00B05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FF00"/>
                    </a:solidFill>
                  </a:rPr>
                  <a:t>elastic limit</a:t>
                </a:r>
              </a:p>
            </p:txBody>
          </p:sp>
          <p:grpSp>
            <p:nvGrpSpPr>
              <p:cNvPr id="19472" name="Group 15"/>
              <p:cNvGrpSpPr>
                <a:grpSpLocks/>
              </p:cNvGrpSpPr>
              <p:nvPr/>
            </p:nvGrpSpPr>
            <p:grpSpPr bwMode="auto">
              <a:xfrm>
                <a:off x="565150" y="2601913"/>
                <a:ext cx="1738312" cy="1508125"/>
                <a:chOff x="925" y="1599"/>
                <a:chExt cx="1095" cy="950"/>
              </a:xfrm>
            </p:grpSpPr>
            <p:sp>
              <p:nvSpPr>
                <p:cNvPr id="1947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464" y="2376"/>
                  <a:ext cx="55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solidFill>
                        <a:srgbClr val="0000FF"/>
                      </a:solidFill>
                    </a:rPr>
                    <a:t>1       2</a:t>
                  </a:r>
                </a:p>
              </p:txBody>
            </p:sp>
            <p:sp>
              <p:nvSpPr>
                <p:cNvPr id="19474" name="Text Box 17"/>
                <p:cNvSpPr txBox="1">
                  <a:spLocks noChangeArrowheads="1"/>
                </p:cNvSpPr>
                <p:nvPr/>
              </p:nvSpPr>
              <p:spPr bwMode="auto">
                <a:xfrm rot="10800000">
                  <a:off x="925" y="1599"/>
                  <a:ext cx="173" cy="4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solidFill>
                        <a:srgbClr val="0000FF"/>
                      </a:solidFill>
                    </a:rPr>
                    <a:t>1      2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The spring force</a:t>
            </a:r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93B4DA-0743-4B65-AC14-7E4B041CD6C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709613" y="1439863"/>
            <a:ext cx="987425" cy="2717800"/>
            <a:chOff x="768096" y="1975104"/>
            <a:chExt cx="987552" cy="271653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768096" y="1975104"/>
              <a:ext cx="987552" cy="0"/>
            </a:xfrm>
            <a:prstGeom prst="line">
              <a:avLst/>
            </a:prstGeom>
            <a:ln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20517" name="Group 31"/>
            <p:cNvGrpSpPr>
              <a:grpSpLocks/>
            </p:cNvGrpSpPr>
            <p:nvPr/>
          </p:nvGrpSpPr>
          <p:grpSpPr bwMode="auto">
            <a:xfrm>
              <a:off x="1028700" y="2010918"/>
              <a:ext cx="466344" cy="2680716"/>
              <a:chOff x="4338828" y="2249424"/>
              <a:chExt cx="466344" cy="2680716"/>
            </a:xfrm>
          </p:grpSpPr>
          <p:grpSp>
            <p:nvGrpSpPr>
              <p:cNvPr id="20518" name="Group 27"/>
              <p:cNvGrpSpPr>
                <a:grpSpLocks/>
              </p:cNvGrpSpPr>
              <p:nvPr/>
            </p:nvGrpSpPr>
            <p:grpSpPr bwMode="auto">
              <a:xfrm>
                <a:off x="4338828" y="2679192"/>
                <a:ext cx="466344" cy="1821180"/>
                <a:chOff x="4338828" y="2679192"/>
                <a:chExt cx="466344" cy="1821180"/>
              </a:xfrm>
            </p:grpSpPr>
            <p:sp>
              <p:nvSpPr>
                <p:cNvPr id="13" name="Oval 12"/>
                <p:cNvSpPr/>
                <p:nvPr/>
              </p:nvSpPr>
              <p:spPr>
                <a:xfrm>
                  <a:off x="4338608" y="2686464"/>
                  <a:ext cx="466785" cy="172956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4338608" y="2773735"/>
                  <a:ext cx="466785" cy="166610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4338608" y="2870528"/>
                  <a:ext cx="466785" cy="168196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4338608" y="2986360"/>
                  <a:ext cx="466785" cy="172957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4338608" y="3108541"/>
                  <a:ext cx="466785" cy="172956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4338608" y="3229135"/>
                  <a:ext cx="466785" cy="174543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9" name="Oval 18"/>
                <p:cNvSpPr/>
                <p:nvPr/>
              </p:nvSpPr>
              <p:spPr>
                <a:xfrm>
                  <a:off x="4338608" y="3351315"/>
                  <a:ext cx="466785" cy="174543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4338608" y="3473496"/>
                  <a:ext cx="466785" cy="172956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4338608" y="3595676"/>
                  <a:ext cx="466785" cy="172957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4338608" y="3717857"/>
                  <a:ext cx="466785" cy="172956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4338608" y="3838450"/>
                  <a:ext cx="466785" cy="174543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4338608" y="3960630"/>
                  <a:ext cx="466785" cy="174543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4338608" y="4082811"/>
                  <a:ext cx="466785" cy="172956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4338608" y="4204991"/>
                  <a:ext cx="466785" cy="172957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4338608" y="4327172"/>
                  <a:ext cx="466785" cy="172956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cxnSp>
            <p:nvCxnSpPr>
              <p:cNvPr id="30" name="Straight Connector 29"/>
              <p:cNvCxnSpPr>
                <a:stCxn id="13" idx="0"/>
              </p:cNvCxnSpPr>
              <p:nvPr/>
            </p:nvCxnSpPr>
            <p:spPr>
              <a:xfrm flipV="1">
                <a:off x="4572000" y="2250105"/>
                <a:ext cx="0" cy="430012"/>
              </a:xfrm>
              <a:prstGeom prst="line">
                <a:avLst/>
              </a:prstGeom>
              <a:ln w="38100">
                <a:solidFill>
                  <a:schemeClr val="tx2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V="1">
                <a:off x="4568825" y="4500128"/>
                <a:ext cx="0" cy="430012"/>
              </a:xfrm>
              <a:prstGeom prst="line">
                <a:avLst/>
              </a:prstGeom>
              <a:ln w="38100">
                <a:solidFill>
                  <a:schemeClr val="tx2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0" name="Group 79"/>
          <p:cNvGrpSpPr>
            <a:grpSpLocks/>
          </p:cNvGrpSpPr>
          <p:nvPr/>
        </p:nvGrpSpPr>
        <p:grpSpPr bwMode="auto">
          <a:xfrm>
            <a:off x="2817813" y="1439863"/>
            <a:ext cx="987425" cy="4164012"/>
            <a:chOff x="2818107" y="1440561"/>
            <a:chExt cx="987552" cy="4163640"/>
          </a:xfrm>
        </p:grpSpPr>
        <p:sp>
          <p:nvSpPr>
            <p:cNvPr id="55" name="Can 54"/>
            <p:cNvSpPr/>
            <p:nvPr/>
          </p:nvSpPr>
          <p:spPr>
            <a:xfrm>
              <a:off x="3075315" y="4870842"/>
              <a:ext cx="530293" cy="733359"/>
            </a:xfrm>
            <a:prstGeom prst="can">
              <a:avLst/>
            </a:prstGeom>
            <a:solidFill>
              <a:srgbClr val="00B050"/>
            </a:solidFill>
            <a:ln>
              <a:solidFill>
                <a:schemeClr val="tx2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0496" name="Group 78"/>
            <p:cNvGrpSpPr>
              <a:grpSpLocks/>
            </p:cNvGrpSpPr>
            <p:nvPr/>
          </p:nvGrpSpPr>
          <p:grpSpPr bwMode="auto">
            <a:xfrm>
              <a:off x="2818107" y="1440561"/>
              <a:ext cx="987552" cy="2926910"/>
              <a:chOff x="2877774" y="1603232"/>
              <a:chExt cx="987552" cy="2926910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>
                <a:off x="2877774" y="1603232"/>
                <a:ext cx="987552" cy="0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grpSp>
            <p:nvGrpSpPr>
              <p:cNvPr id="20499" name="Group 36"/>
              <p:cNvGrpSpPr>
                <a:grpSpLocks/>
              </p:cNvGrpSpPr>
              <p:nvPr/>
            </p:nvGrpSpPr>
            <p:grpSpPr bwMode="auto">
              <a:xfrm>
                <a:off x="3167334" y="2153788"/>
                <a:ext cx="466344" cy="2376354"/>
                <a:chOff x="4338828" y="2679192"/>
                <a:chExt cx="466344" cy="182118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4338230" y="2679389"/>
                  <a:ext cx="466785" cy="173962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4338230" y="2765762"/>
                  <a:ext cx="466785" cy="173961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4338230" y="2864299"/>
                  <a:ext cx="466785" cy="172745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4338230" y="2985950"/>
                  <a:ext cx="466785" cy="173962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>
                  <a:off x="4338230" y="3107601"/>
                  <a:ext cx="466785" cy="173962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>
                  <a:off x="4338230" y="3229253"/>
                  <a:ext cx="466785" cy="173962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" name="Oval 45"/>
                <p:cNvSpPr/>
                <p:nvPr/>
              </p:nvSpPr>
              <p:spPr>
                <a:xfrm>
                  <a:off x="4338230" y="3350904"/>
                  <a:ext cx="466785" cy="173962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4338230" y="3473772"/>
                  <a:ext cx="466785" cy="172745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4338230" y="3595423"/>
                  <a:ext cx="466785" cy="173961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4338230" y="3717074"/>
                  <a:ext cx="466785" cy="173961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4338230" y="3838726"/>
                  <a:ext cx="466785" cy="173961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4338230" y="3961593"/>
                  <a:ext cx="466785" cy="172745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>
                  <a:off x="4338230" y="4083244"/>
                  <a:ext cx="466785" cy="173962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>
                  <a:off x="4338230" y="4204896"/>
                  <a:ext cx="466785" cy="173962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4" name="Oval 53"/>
                <p:cNvSpPr/>
                <p:nvPr/>
              </p:nvSpPr>
              <p:spPr>
                <a:xfrm>
                  <a:off x="4338230" y="4326547"/>
                  <a:ext cx="466785" cy="173962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cxnSp>
            <p:nvCxnSpPr>
              <p:cNvPr id="38" name="Straight Connector 37"/>
              <p:cNvCxnSpPr/>
              <p:nvPr/>
            </p:nvCxnSpPr>
            <p:spPr>
              <a:xfrm flipV="1">
                <a:off x="3387427" y="1606407"/>
                <a:ext cx="0" cy="560337"/>
              </a:xfrm>
              <a:prstGeom prst="line">
                <a:avLst/>
              </a:prstGeom>
              <a:ln w="38100">
                <a:solidFill>
                  <a:schemeClr val="tx2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/>
            <p:cNvCxnSpPr/>
            <p:nvPr/>
          </p:nvCxnSpPr>
          <p:spPr>
            <a:xfrm flipH="1" flipV="1">
              <a:off x="3354751" y="4367649"/>
              <a:ext cx="3175" cy="579385"/>
            </a:xfrm>
            <a:prstGeom prst="line">
              <a:avLst/>
            </a:prstGeom>
            <a:ln w="38100">
              <a:solidFill>
                <a:schemeClr val="tx2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Straight Connector 56"/>
          <p:cNvCxnSpPr/>
          <p:nvPr/>
        </p:nvCxnSpPr>
        <p:spPr>
          <a:xfrm>
            <a:off x="792163" y="3732213"/>
            <a:ext cx="3575050" cy="0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Down Arrow 60"/>
          <p:cNvSpPr/>
          <p:nvPr/>
        </p:nvSpPr>
        <p:spPr>
          <a:xfrm>
            <a:off x="3160713" y="5654675"/>
            <a:ext cx="393700" cy="758825"/>
          </a:xfrm>
          <a:prstGeom prst="downArrow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Down Arrow 61"/>
          <p:cNvSpPr/>
          <p:nvPr/>
        </p:nvSpPr>
        <p:spPr>
          <a:xfrm flipV="1">
            <a:off x="3181350" y="4402138"/>
            <a:ext cx="392113" cy="758825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3681413" y="5953125"/>
            <a:ext cx="12509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B050"/>
                </a:solidFill>
              </a:rPr>
              <a:t>W = mg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3805238" y="4627563"/>
            <a:ext cx="1673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F</a:t>
            </a:r>
            <a:r>
              <a:rPr lang="en-US" altLang="en-US" sz="2400" baseline="-25000">
                <a:solidFill>
                  <a:srgbClr val="FF0000"/>
                </a:solidFill>
              </a:rPr>
              <a:t>spring</a:t>
            </a:r>
            <a:r>
              <a:rPr lang="en-US" altLang="en-US" sz="2400">
                <a:solidFill>
                  <a:srgbClr val="FF0000"/>
                </a:solidFill>
              </a:rPr>
              <a:t> = k x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792163" y="4402138"/>
            <a:ext cx="3575050" cy="0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2066925" y="3730625"/>
            <a:ext cx="0" cy="671513"/>
          </a:xfrm>
          <a:prstGeom prst="straightConnector1">
            <a:avLst/>
          </a:prstGeom>
          <a:ln w="38100">
            <a:solidFill>
              <a:srgbClr val="000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2319338" y="3876675"/>
            <a:ext cx="33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x</a:t>
            </a:r>
          </a:p>
        </p:txBody>
      </p:sp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402763"/>
              </p:ext>
            </p:extLst>
          </p:nvPr>
        </p:nvGraphicFramePr>
        <p:xfrm>
          <a:off x="5276089" y="2104231"/>
          <a:ext cx="3436938" cy="177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3" name="Equation" r:id="rId3" imgW="1143000" imgH="634680" progId="Equation.DSMT4">
                  <p:embed/>
                </p:oleObj>
              </mc:Choice>
              <mc:Fallback>
                <p:oleObj name="Equation" r:id="rId3" imgW="1143000" imgH="634680" progId="Equation.DSMT4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089" y="2104231"/>
                        <a:ext cx="3436938" cy="1779587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3" grpId="0"/>
      <p:bldP spid="64" grpId="0"/>
      <p:bldP spid="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Flow past an object</a:t>
            </a:r>
          </a:p>
        </p:txBody>
      </p:sp>
      <p:pic>
        <p:nvPicPr>
          <p:cNvPr id="7171" name="Picture 3" descr="vort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25825" y="2336800"/>
            <a:ext cx="3810000" cy="190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2" name="AutoShape 4"/>
          <p:cNvSpPr>
            <a:spLocks/>
          </p:cNvSpPr>
          <p:nvPr/>
        </p:nvSpPr>
        <p:spPr bwMode="auto">
          <a:xfrm rot="5400000">
            <a:off x="5462588" y="2397125"/>
            <a:ext cx="511175" cy="3463925"/>
          </a:xfrm>
          <a:prstGeom prst="rightBrace">
            <a:avLst>
              <a:gd name="adj1" fmla="val 56470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649288" y="2479675"/>
            <a:ext cx="2651125" cy="1612900"/>
            <a:chOff x="322" y="1835"/>
            <a:chExt cx="1670" cy="1016"/>
          </a:xfrm>
        </p:grpSpPr>
        <p:sp>
          <p:nvSpPr>
            <p:cNvPr id="3088" name="AutoShape 6"/>
            <p:cNvSpPr>
              <a:spLocks noChangeArrowheads="1"/>
            </p:cNvSpPr>
            <p:nvPr/>
          </p:nvSpPr>
          <p:spPr bwMode="auto">
            <a:xfrm>
              <a:off x="322" y="1835"/>
              <a:ext cx="1670" cy="1016"/>
            </a:xfrm>
            <a:prstGeom prst="rightArrow">
              <a:avLst>
                <a:gd name="adj1" fmla="val 50000"/>
                <a:gd name="adj2" fmla="val 41093"/>
              </a:avLst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89" name="Text Box 7"/>
            <p:cNvSpPr txBox="1">
              <a:spLocks noChangeArrowheads="1"/>
            </p:cNvSpPr>
            <p:nvPr/>
          </p:nvSpPr>
          <p:spPr bwMode="auto">
            <a:xfrm>
              <a:off x="566" y="2175"/>
              <a:ext cx="5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</a:rPr>
                <a:t>wind</a:t>
              </a:r>
            </a:p>
          </p:txBody>
        </p:sp>
      </p:grp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240088" y="4567238"/>
            <a:ext cx="44624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vortex street - exerts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periodic force on the object</a:t>
            </a:r>
          </a:p>
        </p:txBody>
      </p:sp>
      <p:grpSp>
        <p:nvGrpSpPr>
          <p:cNvPr id="7177" name="Group 9"/>
          <p:cNvGrpSpPr>
            <a:grpSpLocks/>
          </p:cNvGrpSpPr>
          <p:nvPr/>
        </p:nvGrpSpPr>
        <p:grpSpPr bwMode="auto">
          <a:xfrm>
            <a:off x="3670300" y="1638300"/>
            <a:ext cx="1743075" cy="1446213"/>
            <a:chOff x="2225" y="1305"/>
            <a:chExt cx="1098" cy="911"/>
          </a:xfrm>
        </p:grpSpPr>
        <p:sp>
          <p:nvSpPr>
            <p:cNvPr id="3086" name="Text Box 10"/>
            <p:cNvSpPr txBox="1">
              <a:spLocks noChangeArrowheads="1"/>
            </p:cNvSpPr>
            <p:nvPr/>
          </p:nvSpPr>
          <p:spPr bwMode="auto">
            <a:xfrm>
              <a:off x="2608" y="1305"/>
              <a:ext cx="71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object</a:t>
              </a:r>
            </a:p>
          </p:txBody>
        </p:sp>
        <p:sp>
          <p:nvSpPr>
            <p:cNvPr id="3087" name="Line 11"/>
            <p:cNvSpPr>
              <a:spLocks noChangeShapeType="1"/>
            </p:cNvSpPr>
            <p:nvPr/>
          </p:nvSpPr>
          <p:spPr bwMode="auto">
            <a:xfrm flipH="1">
              <a:off x="2225" y="1562"/>
              <a:ext cx="400" cy="65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38175" y="5738813"/>
            <a:ext cx="78676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an example of </a:t>
            </a:r>
            <a:r>
              <a:rPr lang="en-US" altLang="en-US" sz="2800" i="1">
                <a:solidFill>
                  <a:srgbClr val="FF0000"/>
                </a:solidFill>
              </a:rPr>
              <a:t>resonance</a:t>
            </a:r>
            <a:r>
              <a:rPr lang="en-US" altLang="en-US" sz="2800"/>
              <a:t> in mechanical systems</a:t>
            </a:r>
          </a:p>
        </p:txBody>
      </p:sp>
      <p:grpSp>
        <p:nvGrpSpPr>
          <p:cNvPr id="7181" name="Group 13"/>
          <p:cNvGrpSpPr>
            <a:grpSpLocks/>
          </p:cNvGrpSpPr>
          <p:nvPr/>
        </p:nvGrpSpPr>
        <p:grpSpPr bwMode="auto">
          <a:xfrm>
            <a:off x="6121400" y="1622425"/>
            <a:ext cx="1909763" cy="1322388"/>
            <a:chOff x="3856" y="1022"/>
            <a:chExt cx="1203" cy="833"/>
          </a:xfrm>
        </p:grpSpPr>
        <p:sp>
          <p:nvSpPr>
            <p:cNvPr id="3084" name="Text Box 14"/>
            <p:cNvSpPr txBox="1">
              <a:spLocks noChangeArrowheads="1"/>
            </p:cNvSpPr>
            <p:nvPr/>
          </p:nvSpPr>
          <p:spPr bwMode="auto">
            <a:xfrm>
              <a:off x="4120" y="1022"/>
              <a:ext cx="93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vorticies</a:t>
              </a:r>
            </a:p>
          </p:txBody>
        </p:sp>
        <p:sp>
          <p:nvSpPr>
            <p:cNvPr id="3085" name="Line 15"/>
            <p:cNvSpPr>
              <a:spLocks noChangeShapeType="1"/>
            </p:cNvSpPr>
            <p:nvPr/>
          </p:nvSpPr>
          <p:spPr bwMode="auto">
            <a:xfrm flipH="1">
              <a:off x="3856" y="1368"/>
              <a:ext cx="419" cy="48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4" name="Oval 16"/>
          <p:cNvSpPr>
            <a:spLocks noChangeArrowheads="1"/>
          </p:cNvSpPr>
          <p:nvPr/>
        </p:nvSpPr>
        <p:spPr bwMode="auto">
          <a:xfrm>
            <a:off x="3419475" y="3117850"/>
            <a:ext cx="306388" cy="3063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24928FC-0CAE-4B2D-BE71-AC804D793CD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repeatCount="indefinite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5.20814E-6 L 5.55556E-6 -0.04764 L 0.00122 0.04765 L -0.00121 -0.04764 L 5.55556E-6 0.05088 L 0.00122 -0.04764 L 5.55556E-6 0.04765 L 5.55556E-6 -0.05272 L 0.00122 0.04441 L 0.00122 -0.05087 L 5.55556E-6 0.04927 L -0.00121 -0.05272 L 0.00122 0.04441 " pathEditMode="relative" ptsTypes="AAAAAAAAAAAAA">
                                      <p:cBhvr>
                                        <p:cTn id="45" dur="5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6" grpId="0"/>
      <p:bldP spid="7180" grpId="0"/>
      <p:bldP spid="7184" grpId="0" animBg="1"/>
      <p:bldP spid="7184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6998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chemeClr val="tx1"/>
                </a:solidFill>
              </a:rPr>
              <a:t>The horizontal mass spring oscillator</a:t>
            </a:r>
          </a:p>
        </p:txBody>
      </p:sp>
      <p:sp>
        <p:nvSpPr>
          <p:cNvPr id="21507" name="Freeform 3"/>
          <p:cNvSpPr>
            <a:spLocks/>
          </p:cNvSpPr>
          <p:nvPr/>
        </p:nvSpPr>
        <p:spPr bwMode="auto">
          <a:xfrm>
            <a:off x="1319213" y="3178175"/>
            <a:ext cx="6540500" cy="1533525"/>
          </a:xfrm>
          <a:custGeom>
            <a:avLst/>
            <a:gdLst>
              <a:gd name="T0" fmla="*/ 0 w 3212"/>
              <a:gd name="T1" fmla="*/ 0 h 947"/>
              <a:gd name="T2" fmla="*/ 0 w 3212"/>
              <a:gd name="T3" fmla="*/ 2147483647 h 947"/>
              <a:gd name="T4" fmla="*/ 2147483647 w 3212"/>
              <a:gd name="T5" fmla="*/ 2147483647 h 94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212" h="947">
                <a:moveTo>
                  <a:pt x="0" y="0"/>
                </a:moveTo>
                <a:lnTo>
                  <a:pt x="0" y="947"/>
                </a:lnTo>
                <a:lnTo>
                  <a:pt x="3212" y="947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589463" y="3771900"/>
            <a:ext cx="1022350" cy="91440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3657600" y="3201988"/>
            <a:ext cx="2863850" cy="465137"/>
          </a:xfrm>
          <a:prstGeom prst="leftRightArrow">
            <a:avLst>
              <a:gd name="adj1" fmla="val 50000"/>
              <a:gd name="adj2" fmla="val 123140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941388" y="5549900"/>
            <a:ext cx="7015162" cy="946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the time to complete an oscillation does not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depend on where the mass starts!</a:t>
            </a: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7021513" y="2728913"/>
            <a:ext cx="1674812" cy="871537"/>
          </a:xfrm>
          <a:prstGeom prst="wedgeRectCallout">
            <a:avLst>
              <a:gd name="adj1" fmla="val -85449"/>
              <a:gd name="adj2" fmla="val 167306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frictionless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surface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441325" y="1533525"/>
            <a:ext cx="2495550" cy="1227138"/>
          </a:xfrm>
          <a:prstGeom prst="wedgeRectCallout">
            <a:avLst>
              <a:gd name="adj1" fmla="val 55472"/>
              <a:gd name="adj2" fmla="val 141852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spring that can be stretched or compressed</a:t>
            </a:r>
          </a:p>
        </p:txBody>
      </p:sp>
      <p:grpSp>
        <p:nvGrpSpPr>
          <p:cNvPr id="21513" name="Group 9"/>
          <p:cNvGrpSpPr>
            <a:grpSpLocks/>
          </p:cNvGrpSpPr>
          <p:nvPr/>
        </p:nvGrpSpPr>
        <p:grpSpPr bwMode="auto">
          <a:xfrm>
            <a:off x="1331913" y="3789363"/>
            <a:ext cx="3251200" cy="1020762"/>
            <a:chOff x="853" y="2391"/>
            <a:chExt cx="2048" cy="643"/>
          </a:xfrm>
        </p:grpSpPr>
        <p:pic>
          <p:nvPicPr>
            <p:cNvPr id="21516" name="Picture 10" descr="MCj02794680000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059878">
              <a:off x="1567" y="1752"/>
              <a:ext cx="643" cy="1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17" name="Line 11"/>
            <p:cNvSpPr>
              <a:spLocks noChangeShapeType="1"/>
            </p:cNvSpPr>
            <p:nvPr/>
          </p:nvSpPr>
          <p:spPr bwMode="auto">
            <a:xfrm flipH="1" flipV="1">
              <a:off x="853" y="2674"/>
              <a:ext cx="117" cy="1"/>
            </a:xfrm>
            <a:prstGeom prst="line">
              <a:avLst/>
            </a:prstGeom>
            <a:noFill/>
            <a:ln w="57150">
              <a:solidFill>
                <a:srgbClr val="CC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Line 12"/>
            <p:cNvSpPr>
              <a:spLocks noChangeShapeType="1"/>
            </p:cNvSpPr>
            <p:nvPr/>
          </p:nvSpPr>
          <p:spPr bwMode="auto">
            <a:xfrm>
              <a:off x="2652" y="2560"/>
              <a:ext cx="249" cy="0"/>
            </a:xfrm>
            <a:prstGeom prst="line">
              <a:avLst/>
            </a:prstGeom>
            <a:noFill/>
            <a:ln w="57150">
              <a:solidFill>
                <a:srgbClr val="CC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4" name="Line 13"/>
          <p:cNvSpPr>
            <a:spLocks noChangeShapeType="1"/>
          </p:cNvSpPr>
          <p:nvPr/>
        </p:nvSpPr>
        <p:spPr bwMode="auto">
          <a:xfrm>
            <a:off x="5091113" y="2751138"/>
            <a:ext cx="0" cy="2506662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CD0F1D-7EFB-4A53-8FAC-555D97122F2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3600" u="sng" dirty="0" smtClean="0">
                <a:solidFill>
                  <a:schemeClr val="tx1"/>
                </a:solidFill>
              </a:rPr>
              <a:t>The period (T): time for one </a:t>
            </a:r>
            <a:r>
              <a:rPr lang="en-US" altLang="en-US" sz="3600" i="1" u="sng" dirty="0" smtClean="0">
                <a:solidFill>
                  <a:schemeClr val="tx1"/>
                </a:solidFill>
              </a:rPr>
              <a:t>complete</a:t>
            </a:r>
            <a:r>
              <a:rPr lang="en-US" altLang="en-US" sz="3600" u="sng" dirty="0" smtClean="0">
                <a:solidFill>
                  <a:schemeClr val="tx1"/>
                </a:solidFill>
              </a:rPr>
              <a:t> cycle</a:t>
            </a:r>
          </a:p>
        </p:txBody>
      </p:sp>
      <p:graphicFrame>
        <p:nvGraphicFramePr>
          <p:cNvPr id="22531" name="Object 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19986656"/>
              </p:ext>
            </p:extLst>
          </p:nvPr>
        </p:nvGraphicFramePr>
        <p:xfrm>
          <a:off x="834390" y="2015554"/>
          <a:ext cx="2714625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9" name="Equation" r:id="rId4" imgW="1016000" imgH="469900" progId="Equation.DSMT4">
                  <p:embed/>
                </p:oleObj>
              </mc:Choice>
              <mc:Fallback>
                <p:oleObj name="Equation" r:id="rId4" imgW="1016000" imgH="469900" progId="Equation.DSMT4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390" y="2015554"/>
                        <a:ext cx="2714625" cy="125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96884422"/>
              </p:ext>
            </p:extLst>
          </p:nvPr>
        </p:nvGraphicFramePr>
        <p:xfrm>
          <a:off x="5198809" y="2083054"/>
          <a:ext cx="2936875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0" name="Equation" r:id="rId6" imgW="1129810" imgH="444307" progId="Equation.DSMT4">
                  <p:embed/>
                </p:oleObj>
              </mc:Choice>
              <mc:Fallback>
                <p:oleObj name="Equation" r:id="rId6" imgW="1129810" imgH="444307" progId="Equation.DSMT4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8809" y="2083054"/>
                        <a:ext cx="2936875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8F288C-05C8-475F-A8C8-5ECD7B837ED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18043" y="3337560"/>
            <a:ext cx="451542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 L = length (m)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 g = 10 m/s</a:t>
            </a:r>
            <a:r>
              <a:rPr lang="en-US" altLang="en-US" sz="2800" baseline="30000" dirty="0"/>
              <a:t>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 does not depend </a:t>
            </a:r>
            <a:r>
              <a:rPr lang="en-US" altLang="en-US" sz="2800" dirty="0" smtClean="0"/>
              <a:t>on mass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 </a:t>
            </a:r>
            <a:r>
              <a:rPr lang="en-US" altLang="en-US" sz="2800" dirty="0" smtClean="0"/>
              <a:t>for L = 1 m,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endParaRPr lang="en-US" altLang="en-US" sz="2800" dirty="0" smtClean="0"/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5099461" y="3461512"/>
            <a:ext cx="3525838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m = mass in kg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k = spring constant</a:t>
            </a:r>
            <a:br>
              <a:rPr lang="en-US" altLang="en-US" sz="2800" dirty="0"/>
            </a:br>
            <a:r>
              <a:rPr lang="en-US" altLang="en-US" sz="2800" dirty="0"/>
              <a:t>in N/m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286631"/>
              </p:ext>
            </p:extLst>
          </p:nvPr>
        </p:nvGraphicFramePr>
        <p:xfrm>
          <a:off x="308864" y="5418138"/>
          <a:ext cx="412750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1" name="Equation" r:id="rId8" imgW="1841400" imgH="482400" progId="Equation.DSMT4">
                  <p:embed/>
                </p:oleObj>
              </mc:Choice>
              <mc:Fallback>
                <p:oleObj name="Equation" r:id="rId8" imgW="18414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8864" y="5418138"/>
                        <a:ext cx="4127500" cy="1082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TextBox 3"/>
          <p:cNvSpPr txBox="1">
            <a:spLocks noChangeArrowheads="1"/>
          </p:cNvSpPr>
          <p:nvPr/>
        </p:nvSpPr>
        <p:spPr bwMode="auto">
          <a:xfrm>
            <a:off x="712376" y="1133856"/>
            <a:ext cx="77540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     PENDULUM</a:t>
            </a:r>
            <a:r>
              <a:rPr lang="en-US" altLang="en-US" dirty="0">
                <a:solidFill>
                  <a:srgbClr val="FF0000"/>
                </a:solidFill>
              </a:rPr>
              <a:t>	 </a:t>
            </a:r>
            <a:r>
              <a:rPr lang="en-US" altLang="en-US" dirty="0" smtClean="0">
                <a:solidFill>
                  <a:srgbClr val="FF0000"/>
                </a:solidFill>
              </a:rPr>
              <a:t>        MASS/SPRING</a:t>
            </a:r>
            <a:endParaRPr lang="en-US" altLang="en-US" dirty="0">
              <a:solidFill>
                <a:srgbClr val="FF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00584" y="1133856"/>
            <a:ext cx="8869680" cy="5477256"/>
            <a:chOff x="807179" y="1278764"/>
            <a:chExt cx="7818120" cy="5332348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4890801" y="1278764"/>
              <a:ext cx="0" cy="533234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07179" y="1278764"/>
              <a:ext cx="781812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807179" y="1831663"/>
              <a:ext cx="781812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7650"/>
            <a:ext cx="9144000" cy="7858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chemeClr val="tx1"/>
                </a:solidFill>
                <a:latin typeface="Verdana" pitchFamily="34" charset="0"/>
              </a:rPr>
              <a:t>Vortex street behind Selkirk Island</a:t>
            </a:r>
            <a:br>
              <a:rPr lang="en-US" altLang="en-US" sz="4000" u="sng" smtClean="0">
                <a:solidFill>
                  <a:schemeClr val="tx1"/>
                </a:solidFill>
                <a:latin typeface="Verdana" pitchFamily="34" charset="0"/>
              </a:rPr>
            </a:br>
            <a:endParaRPr lang="en-US" altLang="en-US" sz="3600" u="sng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 rot="-2991889">
            <a:off x="5144294" y="1581944"/>
            <a:ext cx="573088" cy="1301750"/>
          </a:xfrm>
          <a:prstGeom prst="downArrow">
            <a:avLst>
              <a:gd name="adj1" fmla="val 50000"/>
              <a:gd name="adj2" fmla="val 567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4100" name="Picture 4" descr="Selkirk_I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25" b="65237"/>
          <a:stretch>
            <a:fillRect/>
          </a:stretch>
        </p:blipFill>
        <p:spPr>
          <a:xfrm>
            <a:off x="1109663" y="1152525"/>
            <a:ext cx="6923087" cy="1892300"/>
          </a:xfr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80EAF2C-E9E2-424E-BAD3-2D932AB99C9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3429000"/>
            <a:ext cx="4381500" cy="29321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1316038" y="1463675"/>
            <a:ext cx="860425" cy="85883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Arc 3"/>
          <p:cNvSpPr/>
          <p:nvPr/>
        </p:nvSpPr>
        <p:spPr>
          <a:xfrm rot="20566364">
            <a:off x="520700" y="4389438"/>
            <a:ext cx="4073525" cy="2652712"/>
          </a:xfrm>
          <a:prstGeom prst="arc">
            <a:avLst>
              <a:gd name="adj1" fmla="val 11120662"/>
              <a:gd name="adj2" fmla="val 20853452"/>
            </a:avLst>
          </a:prstGeom>
          <a:noFill/>
          <a:ln w="34925"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03775" y="3846513"/>
            <a:ext cx="434022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/>
              <a:t>Vortex street behind</a:t>
            </a:r>
          </a:p>
          <a:p>
            <a:pPr eaLnBrk="1" hangingPunct="1"/>
            <a:r>
              <a:rPr lang="en-US" altLang="en-US" sz="3600"/>
              <a:t>a cylinder in rotating</a:t>
            </a:r>
          </a:p>
          <a:p>
            <a:pPr eaLnBrk="1" hangingPunct="1"/>
            <a:r>
              <a:rPr lang="en-US" altLang="en-US" sz="3600"/>
              <a:t>liquid</a:t>
            </a:r>
          </a:p>
        </p:txBody>
      </p:sp>
      <p:sp>
        <p:nvSpPr>
          <p:cNvPr id="21" name="Freeform 20"/>
          <p:cNvSpPr/>
          <p:nvPr/>
        </p:nvSpPr>
        <p:spPr>
          <a:xfrm>
            <a:off x="1746250" y="676275"/>
            <a:ext cx="5568950" cy="722313"/>
          </a:xfrm>
          <a:custGeom>
            <a:avLst/>
            <a:gdLst>
              <a:gd name="connsiteX0" fmla="*/ 5522976 w 5522976"/>
              <a:gd name="connsiteY0" fmla="*/ 0 h 722376"/>
              <a:gd name="connsiteX1" fmla="*/ 5522976 w 5522976"/>
              <a:gd name="connsiteY1" fmla="*/ 338328 h 722376"/>
              <a:gd name="connsiteX2" fmla="*/ 0 w 5522976"/>
              <a:gd name="connsiteY2" fmla="*/ 338328 h 722376"/>
              <a:gd name="connsiteX3" fmla="*/ 0 w 5522976"/>
              <a:gd name="connsiteY3" fmla="*/ 722376 h 722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22976" h="722376">
                <a:moveTo>
                  <a:pt x="5522976" y="0"/>
                </a:moveTo>
                <a:lnTo>
                  <a:pt x="5522976" y="338328"/>
                </a:lnTo>
                <a:lnTo>
                  <a:pt x="0" y="338328"/>
                </a:lnTo>
                <a:lnTo>
                  <a:pt x="0" y="722376"/>
                </a:ln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219075" y="1527175"/>
            <a:ext cx="1033463" cy="792163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01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The earth is shaking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1733550" y="1068388"/>
            <a:ext cx="5429250" cy="4545012"/>
            <a:chOff x="344" y="929"/>
            <a:chExt cx="4691" cy="3160"/>
          </a:xfrm>
        </p:grpSpPr>
        <p:grpSp>
          <p:nvGrpSpPr>
            <p:cNvPr id="5129" name="Group 4"/>
            <p:cNvGrpSpPr>
              <a:grpSpLocks/>
            </p:cNvGrpSpPr>
            <p:nvPr/>
          </p:nvGrpSpPr>
          <p:grpSpPr bwMode="auto">
            <a:xfrm>
              <a:off x="986" y="929"/>
              <a:ext cx="3604" cy="2926"/>
              <a:chOff x="986" y="929"/>
              <a:chExt cx="3604" cy="2926"/>
            </a:xfrm>
          </p:grpSpPr>
          <p:grpSp>
            <p:nvGrpSpPr>
              <p:cNvPr id="5131" name="Group 5"/>
              <p:cNvGrpSpPr>
                <a:grpSpLocks/>
              </p:cNvGrpSpPr>
              <p:nvPr/>
            </p:nvGrpSpPr>
            <p:grpSpPr bwMode="auto">
              <a:xfrm>
                <a:off x="986" y="929"/>
                <a:ext cx="3604" cy="2926"/>
                <a:chOff x="939" y="994"/>
                <a:chExt cx="3604" cy="2926"/>
              </a:xfrm>
            </p:grpSpPr>
            <p:sp>
              <p:nvSpPr>
                <p:cNvPr id="5133" name="Rectangle 6"/>
                <p:cNvSpPr>
                  <a:spLocks noChangeArrowheads="1"/>
                </p:cNvSpPr>
                <p:nvPr/>
              </p:nvSpPr>
              <p:spPr bwMode="auto">
                <a:xfrm>
                  <a:off x="1318" y="1533"/>
                  <a:ext cx="2843" cy="2387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134" name="AutoShape 7"/>
                <p:cNvSpPr>
                  <a:spLocks noChangeArrowheads="1"/>
                </p:cNvSpPr>
                <p:nvPr/>
              </p:nvSpPr>
              <p:spPr bwMode="auto">
                <a:xfrm>
                  <a:off x="939" y="994"/>
                  <a:ext cx="3604" cy="54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66FF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pic>
            <p:nvPicPr>
              <p:cNvPr id="5132" name="Picture 8" descr="homer3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58" y="2557"/>
                <a:ext cx="538" cy="1275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5130" name="Rectangle 9"/>
            <p:cNvSpPr>
              <a:spLocks noChangeArrowheads="1"/>
            </p:cNvSpPr>
            <p:nvPr/>
          </p:nvSpPr>
          <p:spPr bwMode="auto">
            <a:xfrm>
              <a:off x="344" y="3828"/>
              <a:ext cx="4691" cy="261"/>
            </a:xfrm>
            <a:prstGeom prst="rect">
              <a:avLst/>
            </a:prstGeom>
            <a:solidFill>
              <a:srgbClr val="CC6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1277" name="Group 13"/>
          <p:cNvGrpSpPr>
            <a:grpSpLocks/>
          </p:cNvGrpSpPr>
          <p:nvPr/>
        </p:nvGrpSpPr>
        <p:grpSpPr bwMode="auto">
          <a:xfrm>
            <a:off x="234950" y="2100263"/>
            <a:ext cx="1665288" cy="1266825"/>
            <a:chOff x="148" y="1323"/>
            <a:chExt cx="1049" cy="798"/>
          </a:xfrm>
        </p:grpSpPr>
        <p:sp>
          <p:nvSpPr>
            <p:cNvPr id="5126" name="Text Box 14"/>
            <p:cNvSpPr txBox="1">
              <a:spLocks noChangeArrowheads="1"/>
            </p:cNvSpPr>
            <p:nvPr/>
          </p:nvSpPr>
          <p:spPr bwMode="auto">
            <a:xfrm>
              <a:off x="148" y="1371"/>
              <a:ext cx="820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 waves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 waves   </a:t>
              </a:r>
            </a:p>
          </p:txBody>
        </p:sp>
        <p:sp>
          <p:nvSpPr>
            <p:cNvPr id="5127" name="AutoShape 15"/>
            <p:cNvSpPr>
              <a:spLocks noChangeArrowheads="1"/>
            </p:cNvSpPr>
            <p:nvPr/>
          </p:nvSpPr>
          <p:spPr bwMode="auto">
            <a:xfrm>
              <a:off x="827" y="1909"/>
              <a:ext cx="370" cy="200"/>
            </a:xfrm>
            <a:prstGeom prst="leftRightArrow">
              <a:avLst>
                <a:gd name="adj1" fmla="val 50000"/>
                <a:gd name="adj2" fmla="val 37000"/>
              </a:avLst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28" name="AutoShape 16"/>
            <p:cNvSpPr>
              <a:spLocks noChangeArrowheads="1"/>
            </p:cNvSpPr>
            <p:nvPr/>
          </p:nvSpPr>
          <p:spPr bwMode="auto">
            <a:xfrm>
              <a:off x="904" y="1323"/>
              <a:ext cx="200" cy="300"/>
            </a:xfrm>
            <a:prstGeom prst="upDownArrow">
              <a:avLst>
                <a:gd name="adj1" fmla="val 50000"/>
                <a:gd name="adj2" fmla="val 30000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51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EF168FA-9D92-4536-868B-D8A620A5C59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5.23589E-6 L -0.00122 -0.1908 L 0.00364 0.0148 L -0.00122 -0.19751 L 0.00503 0.04278 L -0.00122 -0.22202 L 0.00121 0.03445 L -0.00244 -0.21231 L 0.00243 0.0148 " pathEditMode="relative" ptsTypes="AAAAAAAAA">
                                      <p:cBhvr>
                                        <p:cTn id="12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16281E-6 L 0.16059 -0.00347 L -0.15295 -0.00185 L 0.15695 -0.00347 L -0.12708 -4.16281E-6 L 0.19028 -0.00347 L -0.18264 0.00648 L 0.13715 0.00648 " pathEditMode="relative" ptsTypes="AAAAAAAA">
                                      <p:cBhvr>
                                        <p:cTn id="16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tsunami_form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94250" y="73025"/>
            <a:ext cx="3963988" cy="65405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12725" y="207963"/>
            <a:ext cx="4102100" cy="946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/>
              <a:t>Earthquakes and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/>
              <a:t>Tsunamis</a:t>
            </a:r>
          </a:p>
        </p:txBody>
      </p:sp>
      <p:pic>
        <p:nvPicPr>
          <p:cNvPr id="6148" name="Picture 5" descr="plate_tectonic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5" t="8411" r="1210" b="8177"/>
          <a:stretch>
            <a:fillRect/>
          </a:stretch>
        </p:blipFill>
        <p:spPr bwMode="auto">
          <a:xfrm>
            <a:off x="630238" y="1285875"/>
            <a:ext cx="3094037" cy="297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307975" y="4462463"/>
            <a:ext cx="3849688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 b="1"/>
              <a:t> Plate tectonics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b="1"/>
              <a:t> A tsunami is caused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  by a sudden upward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  or downward surge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  of water.</a:t>
            </a:r>
          </a:p>
        </p:txBody>
      </p:sp>
      <p:sp>
        <p:nvSpPr>
          <p:cNvPr id="615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361B87D-DB16-44B8-8EF1-4583AB98345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457200" y="73660"/>
            <a:ext cx="8229600" cy="885825"/>
          </a:xfrm>
        </p:spPr>
        <p:txBody>
          <a:bodyPr/>
          <a:lstStyle/>
          <a:p>
            <a:r>
              <a:rPr lang="en-US" altLang="en-US" u="sng" dirty="0" smtClean="0">
                <a:solidFill>
                  <a:schemeClr val="tx1"/>
                </a:solidFill>
              </a:rPr>
              <a:t>Resonance in systems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87743"/>
            <a:ext cx="8229600" cy="3144837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66"/>
                </a:solidFill>
              </a:rPr>
              <a:t>Resonance is the tendency of a system to oscillate with greater amplitude at some frequencies than others– call this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1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 smtClean="0">
                <a:solidFill>
                  <a:srgbClr val="000066"/>
                </a:solidFill>
                <a:latin typeface="+mj-lt"/>
                <a:cs typeface="Times New Roman" panose="02020603050405020304" pitchFamily="18" charset="0"/>
              </a:rPr>
              <a:t>Resonance occurs when energy from one system is transferred to another system</a:t>
            </a:r>
          </a:p>
          <a:p>
            <a:pPr>
              <a:defRPr/>
            </a:pPr>
            <a:r>
              <a:rPr lang="en-US" dirty="0">
                <a:solidFill>
                  <a:srgbClr val="000066"/>
                </a:solidFill>
                <a:latin typeface="+mj-lt"/>
                <a:cs typeface="Times New Roman" panose="02020603050405020304" pitchFamily="18" charset="0"/>
              </a:rPr>
              <a:t>E</a:t>
            </a:r>
            <a:r>
              <a:rPr lang="en-US" dirty="0" smtClean="0">
                <a:solidFill>
                  <a:srgbClr val="000066"/>
                </a:solidFill>
                <a:latin typeface="+mj-lt"/>
                <a:cs typeface="Times New Roman" panose="02020603050405020304" pitchFamily="18" charset="0"/>
              </a:rPr>
              <a:t>xample: pushing a child on a swing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717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F07D86-D1AA-40E6-A8B4-7073037BC16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4217988"/>
            <a:ext cx="3140075" cy="2411412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32250" y="4638675"/>
            <a:ext cx="4425950" cy="157003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66"/>
                </a:solidFill>
              </a:rPr>
              <a:t>To make the child swing </a:t>
            </a:r>
            <a:r>
              <a:rPr lang="en-US" altLang="en-US" sz="2400" dirty="0" smtClean="0">
                <a:solidFill>
                  <a:srgbClr val="000066"/>
                </a:solidFill>
              </a:rPr>
              <a:t>higher </a:t>
            </a:r>
            <a:r>
              <a:rPr lang="en-US" altLang="en-US" sz="2400" dirty="0">
                <a:solidFill>
                  <a:srgbClr val="000066"/>
                </a:solidFill>
              </a:rPr>
              <a:t>you must push her at time intervals corresponding </a:t>
            </a:r>
            <a:r>
              <a:rPr lang="en-US" altLang="en-US" sz="2400" dirty="0" smtClean="0">
                <a:solidFill>
                  <a:srgbClr val="000066"/>
                </a:solidFill>
              </a:rPr>
              <a:t>to the </a:t>
            </a:r>
            <a:r>
              <a:rPr lang="en-US" altLang="en-US" sz="2400" dirty="0">
                <a:solidFill>
                  <a:srgbClr val="000066"/>
                </a:solidFill>
              </a:rPr>
              <a:t>resonance frequency.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3" y="550863"/>
            <a:ext cx="4691062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The Pendulum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3071813"/>
            <a:ext cx="8486775" cy="3630612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First used by Galileo to measure time</a:t>
            </a:r>
          </a:p>
          <a:p>
            <a:pPr eaLnBrk="1" hangingPunct="1"/>
            <a:r>
              <a:rPr lang="en-US" altLang="en-US" sz="2800" dirty="0" smtClean="0"/>
              <a:t>It is a good timekeeping device because the </a:t>
            </a:r>
            <a:r>
              <a:rPr lang="en-US" altLang="en-US" sz="2800" dirty="0" smtClean="0">
                <a:solidFill>
                  <a:srgbClr val="FF0000"/>
                </a:solidFill>
              </a:rPr>
              <a:t>period</a:t>
            </a:r>
            <a:r>
              <a:rPr lang="en-US" altLang="en-US" sz="2800" dirty="0" smtClean="0"/>
              <a:t> (time for a complete cycle) does not depend on its mass, and is approximately independent of </a:t>
            </a:r>
            <a:r>
              <a:rPr lang="en-US" altLang="en-US" sz="2800" dirty="0" smtClean="0">
                <a:solidFill>
                  <a:srgbClr val="FF0000"/>
                </a:solidFill>
              </a:rPr>
              <a:t>amplitude (starting position)</a:t>
            </a:r>
          </a:p>
          <a:p>
            <a:pPr eaLnBrk="1" hangingPunct="1"/>
            <a:r>
              <a:rPr lang="en-US" altLang="en-US" sz="2800" dirty="0" smtClean="0"/>
              <a:t>The pendulum is an example of a </a:t>
            </a:r>
            <a:r>
              <a:rPr lang="en-US" altLang="en-US" sz="2800" dirty="0" smtClean="0">
                <a:solidFill>
                  <a:srgbClr val="FF0000"/>
                </a:solidFill>
              </a:rPr>
              <a:t>harmonic oscillator</a:t>
            </a:r>
            <a:r>
              <a:rPr lang="en-US" altLang="en-US" sz="2800" dirty="0" smtClean="0"/>
              <a:t>– a system which repeats its motion over and over again </a:t>
            </a:r>
          </a:p>
        </p:txBody>
      </p:sp>
      <p:pic>
        <p:nvPicPr>
          <p:cNvPr id="8196" name="Pictur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913" y="187325"/>
            <a:ext cx="3005137" cy="288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Slide Number Placeholder 4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7C8751D-B1D1-4CDF-B4FC-60D3ECF5A90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The pendulum- a closer look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751263" y="1120775"/>
            <a:ext cx="4859337" cy="500538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400" smtClean="0"/>
              <a:t>The pendulum is driven by </a:t>
            </a:r>
            <a:r>
              <a:rPr lang="en-US" altLang="en-US" sz="2400" u="sng" smtClean="0"/>
              <a:t>gravity</a:t>
            </a:r>
            <a:r>
              <a:rPr lang="en-US" altLang="en-US" sz="2400" smtClean="0"/>
              <a:t> – the mass is falling from point A to point B then rises from B to C</a:t>
            </a:r>
          </a:p>
          <a:p>
            <a:pPr eaLnBrk="1" hangingPunct="1"/>
            <a:r>
              <a:rPr lang="en-US" altLang="en-US" sz="2400" smtClean="0"/>
              <a:t>the </a:t>
            </a:r>
            <a:r>
              <a:rPr lang="en-US" altLang="en-US" sz="2400" u="sng" smtClean="0"/>
              <a:t>tension</a:t>
            </a:r>
            <a:r>
              <a:rPr lang="en-US" altLang="en-US" sz="2400" smtClean="0"/>
              <a:t> in the string T provides the </a:t>
            </a:r>
            <a:r>
              <a:rPr lang="en-US" altLang="en-US" sz="2400" u="sng" smtClean="0"/>
              <a:t>centripetal force</a:t>
            </a: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/>
              <a:t>to keep m moving in a circle</a:t>
            </a:r>
          </a:p>
          <a:p>
            <a:pPr eaLnBrk="1" hangingPunct="1"/>
            <a:r>
              <a:rPr lang="en-US" altLang="en-US" sz="2400" smtClean="0"/>
              <a:t>One component of mg is along the circular arc – always pointing toward point B on either side. At point B this blue force vanishes, then reverses direction.</a:t>
            </a:r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z="2400" smtClean="0"/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636588" y="1625600"/>
            <a:ext cx="2324100" cy="2914650"/>
            <a:chOff x="996" y="1366"/>
            <a:chExt cx="1464" cy="1836"/>
          </a:xfrm>
        </p:grpSpPr>
        <p:sp>
          <p:nvSpPr>
            <p:cNvPr id="9251" name="Line 5"/>
            <p:cNvSpPr>
              <a:spLocks noChangeShapeType="1"/>
            </p:cNvSpPr>
            <p:nvPr/>
          </p:nvSpPr>
          <p:spPr bwMode="auto">
            <a:xfrm>
              <a:off x="1474" y="1376"/>
              <a:ext cx="54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6"/>
            <p:cNvSpPr>
              <a:spLocks noChangeShapeType="1"/>
            </p:cNvSpPr>
            <p:nvPr/>
          </p:nvSpPr>
          <p:spPr bwMode="auto">
            <a:xfrm>
              <a:off x="1738" y="1366"/>
              <a:ext cx="0" cy="17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Line 7"/>
            <p:cNvSpPr>
              <a:spLocks noChangeShapeType="1"/>
            </p:cNvSpPr>
            <p:nvPr/>
          </p:nvSpPr>
          <p:spPr bwMode="auto">
            <a:xfrm>
              <a:off x="1738" y="1366"/>
              <a:ext cx="644" cy="14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Oval 8"/>
            <p:cNvSpPr>
              <a:spLocks noChangeArrowheads="1"/>
            </p:cNvSpPr>
            <p:nvPr/>
          </p:nvSpPr>
          <p:spPr bwMode="auto">
            <a:xfrm>
              <a:off x="2304" y="2704"/>
              <a:ext cx="156" cy="1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5" name="Arc 9"/>
            <p:cNvSpPr>
              <a:spLocks/>
            </p:cNvSpPr>
            <p:nvPr/>
          </p:nvSpPr>
          <p:spPr bwMode="auto">
            <a:xfrm rot="8469402">
              <a:off x="996" y="1884"/>
              <a:ext cx="1274" cy="1318"/>
            </a:xfrm>
            <a:custGeom>
              <a:avLst/>
              <a:gdLst>
                <a:gd name="T0" fmla="*/ 0 w 20879"/>
                <a:gd name="T1" fmla="*/ 0 h 21600"/>
                <a:gd name="T2" fmla="*/ 0 w 20879"/>
                <a:gd name="T3" fmla="*/ 0 h 21600"/>
                <a:gd name="T4" fmla="*/ 0 w 2087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879" h="21600" fill="none" extrusionOk="0">
                  <a:moveTo>
                    <a:pt x="-1" y="0"/>
                  </a:moveTo>
                  <a:cubicBezTo>
                    <a:pt x="9798" y="0"/>
                    <a:pt x="18368" y="6595"/>
                    <a:pt x="20879" y="16065"/>
                  </a:cubicBezTo>
                </a:path>
                <a:path w="20879" h="21600" stroke="0" extrusionOk="0">
                  <a:moveTo>
                    <a:pt x="-1" y="0"/>
                  </a:moveTo>
                  <a:cubicBezTo>
                    <a:pt x="9798" y="0"/>
                    <a:pt x="18368" y="6595"/>
                    <a:pt x="20879" y="16065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1809750" y="3128963"/>
            <a:ext cx="1338263" cy="1765300"/>
            <a:chOff x="3612" y="1952"/>
            <a:chExt cx="843" cy="1112"/>
          </a:xfrm>
        </p:grpSpPr>
        <p:grpSp>
          <p:nvGrpSpPr>
            <p:cNvPr id="9244" name="Group 11"/>
            <p:cNvGrpSpPr>
              <a:grpSpLocks/>
            </p:cNvGrpSpPr>
            <p:nvPr/>
          </p:nvGrpSpPr>
          <p:grpSpPr bwMode="auto">
            <a:xfrm>
              <a:off x="3681" y="1980"/>
              <a:ext cx="419" cy="1084"/>
              <a:chOff x="3651" y="2079"/>
              <a:chExt cx="419" cy="1084"/>
            </a:xfrm>
          </p:grpSpPr>
          <p:sp>
            <p:nvSpPr>
              <p:cNvPr id="9248" name="Oval 12"/>
              <p:cNvSpPr>
                <a:spLocks noChangeArrowheads="1"/>
              </p:cNvSpPr>
              <p:nvPr/>
            </p:nvSpPr>
            <p:spPr bwMode="auto">
              <a:xfrm>
                <a:off x="3914" y="2529"/>
                <a:ext cx="156" cy="156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9249" name="Line 13"/>
              <p:cNvSpPr>
                <a:spLocks noChangeShapeType="1"/>
              </p:cNvSpPr>
              <p:nvPr/>
            </p:nvSpPr>
            <p:spPr bwMode="auto">
              <a:xfrm>
                <a:off x="4002" y="2635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0" name="Line 14"/>
              <p:cNvSpPr>
                <a:spLocks noChangeShapeType="1"/>
              </p:cNvSpPr>
              <p:nvPr/>
            </p:nvSpPr>
            <p:spPr bwMode="auto">
              <a:xfrm flipH="1" flipV="1">
                <a:off x="3651" y="2079"/>
                <a:ext cx="332" cy="5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45" name="Line 15"/>
            <p:cNvSpPr>
              <a:spLocks noChangeShapeType="1"/>
            </p:cNvSpPr>
            <p:nvPr/>
          </p:nvSpPr>
          <p:spPr bwMode="auto">
            <a:xfrm flipH="1">
              <a:off x="3612" y="2509"/>
              <a:ext cx="400" cy="264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Text Box 16"/>
            <p:cNvSpPr txBox="1">
              <a:spLocks noChangeArrowheads="1"/>
            </p:cNvSpPr>
            <p:nvPr/>
          </p:nvSpPr>
          <p:spPr bwMode="auto">
            <a:xfrm>
              <a:off x="4072" y="2715"/>
              <a:ext cx="3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mg</a:t>
              </a:r>
            </a:p>
          </p:txBody>
        </p:sp>
        <p:sp>
          <p:nvSpPr>
            <p:cNvPr id="9247" name="Text Box 17"/>
            <p:cNvSpPr txBox="1">
              <a:spLocks noChangeArrowheads="1"/>
            </p:cNvSpPr>
            <p:nvPr/>
          </p:nvSpPr>
          <p:spPr bwMode="auto">
            <a:xfrm>
              <a:off x="3896" y="1952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</a:t>
              </a:r>
            </a:p>
          </p:txBody>
        </p:sp>
      </p:grp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2371725" y="21224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</a:t>
            </a:r>
          </a:p>
        </p:txBody>
      </p:sp>
      <p:grpSp>
        <p:nvGrpSpPr>
          <p:cNvPr id="25619" name="Group 19"/>
          <p:cNvGrpSpPr>
            <a:grpSpLocks/>
          </p:cNvGrpSpPr>
          <p:nvPr/>
        </p:nvGrpSpPr>
        <p:grpSpPr bwMode="auto">
          <a:xfrm>
            <a:off x="268288" y="3146425"/>
            <a:ext cx="1374775" cy="1827213"/>
            <a:chOff x="-35" y="2790"/>
            <a:chExt cx="866" cy="1151"/>
          </a:xfrm>
        </p:grpSpPr>
        <p:sp>
          <p:nvSpPr>
            <p:cNvPr id="9238" name="Oval 20"/>
            <p:cNvSpPr>
              <a:spLocks noChangeArrowheads="1"/>
            </p:cNvSpPr>
            <p:nvPr/>
          </p:nvSpPr>
          <p:spPr bwMode="auto">
            <a:xfrm>
              <a:off x="342" y="3238"/>
              <a:ext cx="156" cy="1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9" name="Line 21"/>
            <p:cNvSpPr>
              <a:spLocks noChangeShapeType="1"/>
            </p:cNvSpPr>
            <p:nvPr/>
          </p:nvSpPr>
          <p:spPr bwMode="auto">
            <a:xfrm>
              <a:off x="420" y="3393"/>
              <a:ext cx="0" cy="5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22"/>
            <p:cNvSpPr>
              <a:spLocks noChangeShapeType="1"/>
            </p:cNvSpPr>
            <p:nvPr/>
          </p:nvSpPr>
          <p:spPr bwMode="auto">
            <a:xfrm flipV="1">
              <a:off x="430" y="2838"/>
              <a:ext cx="321" cy="4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Line 23"/>
            <p:cNvSpPr>
              <a:spLocks noChangeShapeType="1"/>
            </p:cNvSpPr>
            <p:nvPr/>
          </p:nvSpPr>
          <p:spPr bwMode="auto">
            <a:xfrm>
              <a:off x="479" y="3337"/>
              <a:ext cx="352" cy="224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Text Box 24"/>
            <p:cNvSpPr txBox="1">
              <a:spLocks noChangeArrowheads="1"/>
            </p:cNvSpPr>
            <p:nvPr/>
          </p:nvSpPr>
          <p:spPr bwMode="auto">
            <a:xfrm>
              <a:off x="-35" y="3653"/>
              <a:ext cx="3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mg</a:t>
              </a:r>
            </a:p>
          </p:txBody>
        </p:sp>
        <p:sp>
          <p:nvSpPr>
            <p:cNvPr id="9243" name="Text Box 25"/>
            <p:cNvSpPr txBox="1">
              <a:spLocks noChangeArrowheads="1"/>
            </p:cNvSpPr>
            <p:nvPr/>
          </p:nvSpPr>
          <p:spPr bwMode="auto">
            <a:xfrm>
              <a:off x="322" y="2790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</a:t>
              </a:r>
            </a:p>
          </p:txBody>
        </p:sp>
      </p:grp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2898775" y="380841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A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1620838" y="4432300"/>
            <a:ext cx="422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B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352425" y="3756025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</a:t>
            </a:r>
          </a:p>
        </p:txBody>
      </p:sp>
      <p:grpSp>
        <p:nvGrpSpPr>
          <p:cNvPr id="25630" name="Group 30"/>
          <p:cNvGrpSpPr>
            <a:grpSpLocks/>
          </p:cNvGrpSpPr>
          <p:nvPr/>
        </p:nvGrpSpPr>
        <p:grpSpPr bwMode="auto">
          <a:xfrm>
            <a:off x="1166813" y="3267075"/>
            <a:ext cx="1112837" cy="1825625"/>
            <a:chOff x="713" y="3012"/>
            <a:chExt cx="701" cy="1150"/>
          </a:xfrm>
        </p:grpSpPr>
        <p:grpSp>
          <p:nvGrpSpPr>
            <p:cNvPr id="9231" name="Group 31"/>
            <p:cNvGrpSpPr>
              <a:grpSpLocks/>
            </p:cNvGrpSpPr>
            <p:nvPr/>
          </p:nvGrpSpPr>
          <p:grpSpPr bwMode="auto">
            <a:xfrm>
              <a:off x="1054" y="3012"/>
              <a:ext cx="156" cy="1065"/>
              <a:chOff x="1054" y="2807"/>
              <a:chExt cx="156" cy="1065"/>
            </a:xfrm>
          </p:grpSpPr>
          <p:sp>
            <p:nvSpPr>
              <p:cNvPr id="9234" name="Line 32"/>
              <p:cNvSpPr>
                <a:spLocks noChangeShapeType="1"/>
              </p:cNvSpPr>
              <p:nvPr/>
            </p:nvSpPr>
            <p:spPr bwMode="auto">
              <a:xfrm>
                <a:off x="1132" y="3344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235" name="Group 33"/>
              <p:cNvGrpSpPr>
                <a:grpSpLocks/>
              </p:cNvGrpSpPr>
              <p:nvPr/>
            </p:nvGrpSpPr>
            <p:grpSpPr bwMode="auto">
              <a:xfrm>
                <a:off x="1054" y="2807"/>
                <a:ext cx="156" cy="626"/>
                <a:chOff x="1054" y="2807"/>
                <a:chExt cx="156" cy="626"/>
              </a:xfrm>
            </p:grpSpPr>
            <p:sp>
              <p:nvSpPr>
                <p:cNvPr id="9236" name="Oval 34"/>
                <p:cNvSpPr>
                  <a:spLocks noChangeArrowheads="1"/>
                </p:cNvSpPr>
                <p:nvPr/>
              </p:nvSpPr>
              <p:spPr bwMode="auto">
                <a:xfrm>
                  <a:off x="1054" y="3277"/>
                  <a:ext cx="156" cy="156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9237" name="Line 35"/>
                <p:cNvSpPr>
                  <a:spLocks noChangeShapeType="1"/>
                </p:cNvSpPr>
                <p:nvPr/>
              </p:nvSpPr>
              <p:spPr bwMode="auto">
                <a:xfrm flipH="1" flipV="1">
                  <a:off x="1123" y="2807"/>
                  <a:ext cx="1" cy="55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232" name="Text Box 36"/>
            <p:cNvSpPr txBox="1">
              <a:spLocks noChangeArrowheads="1"/>
            </p:cNvSpPr>
            <p:nvPr/>
          </p:nvSpPr>
          <p:spPr bwMode="auto">
            <a:xfrm>
              <a:off x="713" y="3874"/>
              <a:ext cx="3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mg</a:t>
              </a:r>
            </a:p>
          </p:txBody>
        </p:sp>
        <p:sp>
          <p:nvSpPr>
            <p:cNvPr id="9233" name="Text Box 37"/>
            <p:cNvSpPr txBox="1">
              <a:spLocks noChangeArrowheads="1"/>
            </p:cNvSpPr>
            <p:nvPr/>
          </p:nvSpPr>
          <p:spPr bwMode="auto">
            <a:xfrm>
              <a:off x="1181" y="3112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</a:t>
              </a:r>
            </a:p>
          </p:txBody>
        </p:sp>
      </p:grpSp>
      <p:sp>
        <p:nvSpPr>
          <p:cNvPr id="922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ACA6D6F-E560-455C-8529-0AD7B3F7D9A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7" name="Freeform 6"/>
          <p:cNvSpPr/>
          <p:nvPr/>
        </p:nvSpPr>
        <p:spPr>
          <a:xfrm>
            <a:off x="2130425" y="4340225"/>
            <a:ext cx="1965325" cy="835025"/>
          </a:xfrm>
          <a:custGeom>
            <a:avLst/>
            <a:gdLst>
              <a:gd name="connsiteX0" fmla="*/ 1965960 w 1965960"/>
              <a:gd name="connsiteY0" fmla="*/ 768096 h 768096"/>
              <a:gd name="connsiteX1" fmla="*/ 347472 w 1965960"/>
              <a:gd name="connsiteY1" fmla="*/ 758952 h 768096"/>
              <a:gd name="connsiteX2" fmla="*/ 0 w 1965960"/>
              <a:gd name="connsiteY2" fmla="*/ 0 h 768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5960" h="768096">
                <a:moveTo>
                  <a:pt x="1965960" y="768096"/>
                </a:moveTo>
                <a:lnTo>
                  <a:pt x="347472" y="758952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1363663" y="4327525"/>
            <a:ext cx="2784475" cy="835025"/>
          </a:xfrm>
          <a:custGeom>
            <a:avLst/>
            <a:gdLst>
              <a:gd name="connsiteX0" fmla="*/ 1965960 w 1965960"/>
              <a:gd name="connsiteY0" fmla="*/ 768096 h 768096"/>
              <a:gd name="connsiteX1" fmla="*/ 347472 w 1965960"/>
              <a:gd name="connsiteY1" fmla="*/ 758952 h 768096"/>
              <a:gd name="connsiteX2" fmla="*/ 0 w 1965960"/>
              <a:gd name="connsiteY2" fmla="*/ 0 h 768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5960" h="768096">
                <a:moveTo>
                  <a:pt x="1965960" y="768096"/>
                </a:moveTo>
                <a:lnTo>
                  <a:pt x="347472" y="758952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25618" grpId="0"/>
      <p:bldP spid="25626" grpId="0"/>
      <p:bldP spid="25628" grpId="0"/>
      <p:bldP spid="256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The “restoring” force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78263" y="1339850"/>
            <a:ext cx="4906962" cy="4865688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To start the pendulum, you displace it from point B to point A and let it go!</a:t>
            </a:r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</a:rPr>
              <a:t>point B is the equilibrium position of the pendulum</a:t>
            </a:r>
          </a:p>
          <a:p>
            <a:pPr eaLnBrk="1" hangingPunct="1"/>
            <a:r>
              <a:rPr lang="en-US" altLang="en-US" sz="2800" smtClean="0"/>
              <a:t>on either side of B the blue force always act to bring (restore) the pendulum back to equilibrium, point B</a:t>
            </a:r>
          </a:p>
          <a:p>
            <a:pPr eaLnBrk="1" hangingPunct="1"/>
            <a:r>
              <a:rPr lang="en-US" altLang="en-US" sz="2800" smtClean="0"/>
              <a:t>this is a </a:t>
            </a:r>
            <a:r>
              <a:rPr lang="en-US" altLang="en-US" b="1" smtClean="0">
                <a:solidFill>
                  <a:srgbClr val="0070C0"/>
                </a:solidFill>
              </a:rPr>
              <a:t>“restoring”</a:t>
            </a:r>
            <a:r>
              <a:rPr lang="en-US" altLang="en-US" sz="2800" smtClean="0">
                <a:solidFill>
                  <a:srgbClr val="0070C0"/>
                </a:solidFill>
              </a:rPr>
              <a:t> </a:t>
            </a:r>
            <a:r>
              <a:rPr lang="en-US" altLang="en-US" sz="2800" smtClean="0"/>
              <a:t>force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384175" y="1452563"/>
            <a:ext cx="3494088" cy="4981575"/>
            <a:chOff x="242" y="817"/>
            <a:chExt cx="2201" cy="3138"/>
          </a:xfrm>
        </p:grpSpPr>
        <p:grpSp>
          <p:nvGrpSpPr>
            <p:cNvPr id="10246" name="Group 5"/>
            <p:cNvGrpSpPr>
              <a:grpSpLocks/>
            </p:cNvGrpSpPr>
            <p:nvPr/>
          </p:nvGrpSpPr>
          <p:grpSpPr bwMode="auto">
            <a:xfrm>
              <a:off x="507" y="817"/>
              <a:ext cx="1464" cy="1836"/>
              <a:chOff x="996" y="1366"/>
              <a:chExt cx="1464" cy="1836"/>
            </a:xfrm>
          </p:grpSpPr>
          <p:sp>
            <p:nvSpPr>
              <p:cNvPr id="10273" name="Line 6"/>
              <p:cNvSpPr>
                <a:spLocks noChangeShapeType="1"/>
              </p:cNvSpPr>
              <p:nvPr/>
            </p:nvSpPr>
            <p:spPr bwMode="auto">
              <a:xfrm>
                <a:off x="1474" y="1376"/>
                <a:ext cx="547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4" name="Line 7"/>
              <p:cNvSpPr>
                <a:spLocks noChangeShapeType="1"/>
              </p:cNvSpPr>
              <p:nvPr/>
            </p:nvSpPr>
            <p:spPr bwMode="auto">
              <a:xfrm>
                <a:off x="1738" y="1366"/>
                <a:ext cx="0" cy="177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5" name="Line 8"/>
              <p:cNvSpPr>
                <a:spLocks noChangeShapeType="1"/>
              </p:cNvSpPr>
              <p:nvPr/>
            </p:nvSpPr>
            <p:spPr bwMode="auto">
              <a:xfrm>
                <a:off x="1738" y="1366"/>
                <a:ext cx="644" cy="14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6" name="Oval 9"/>
              <p:cNvSpPr>
                <a:spLocks noChangeArrowheads="1"/>
              </p:cNvSpPr>
              <p:nvPr/>
            </p:nvSpPr>
            <p:spPr bwMode="auto">
              <a:xfrm>
                <a:off x="2304" y="2704"/>
                <a:ext cx="156" cy="156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77" name="Arc 10"/>
              <p:cNvSpPr>
                <a:spLocks/>
              </p:cNvSpPr>
              <p:nvPr/>
            </p:nvSpPr>
            <p:spPr bwMode="auto">
              <a:xfrm rot="8469402">
                <a:off x="996" y="1884"/>
                <a:ext cx="1274" cy="1318"/>
              </a:xfrm>
              <a:custGeom>
                <a:avLst/>
                <a:gdLst>
                  <a:gd name="T0" fmla="*/ 0 w 20879"/>
                  <a:gd name="T1" fmla="*/ 0 h 21600"/>
                  <a:gd name="T2" fmla="*/ 0 w 20879"/>
                  <a:gd name="T3" fmla="*/ 0 h 21600"/>
                  <a:gd name="T4" fmla="*/ 0 w 2087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879" h="21600" fill="none" extrusionOk="0">
                    <a:moveTo>
                      <a:pt x="-1" y="0"/>
                    </a:moveTo>
                    <a:cubicBezTo>
                      <a:pt x="9798" y="0"/>
                      <a:pt x="18368" y="6595"/>
                      <a:pt x="20879" y="16065"/>
                    </a:cubicBezTo>
                  </a:path>
                  <a:path w="20879" h="21600" stroke="0" extrusionOk="0">
                    <a:moveTo>
                      <a:pt x="-1" y="0"/>
                    </a:moveTo>
                    <a:cubicBezTo>
                      <a:pt x="9798" y="0"/>
                      <a:pt x="18368" y="6595"/>
                      <a:pt x="20879" y="160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247" name="Group 11"/>
            <p:cNvGrpSpPr>
              <a:grpSpLocks/>
            </p:cNvGrpSpPr>
            <p:nvPr/>
          </p:nvGrpSpPr>
          <p:grpSpPr bwMode="auto">
            <a:xfrm>
              <a:off x="1600" y="2516"/>
              <a:ext cx="843" cy="1112"/>
              <a:chOff x="3612" y="1952"/>
              <a:chExt cx="843" cy="1112"/>
            </a:xfrm>
          </p:grpSpPr>
          <p:grpSp>
            <p:nvGrpSpPr>
              <p:cNvPr id="10266" name="Group 12"/>
              <p:cNvGrpSpPr>
                <a:grpSpLocks/>
              </p:cNvGrpSpPr>
              <p:nvPr/>
            </p:nvGrpSpPr>
            <p:grpSpPr bwMode="auto">
              <a:xfrm>
                <a:off x="3681" y="1980"/>
                <a:ext cx="419" cy="1084"/>
                <a:chOff x="3651" y="2079"/>
                <a:chExt cx="419" cy="1084"/>
              </a:xfrm>
            </p:grpSpPr>
            <p:sp>
              <p:nvSpPr>
                <p:cNvPr id="10270" name="Oval 13"/>
                <p:cNvSpPr>
                  <a:spLocks noChangeArrowheads="1"/>
                </p:cNvSpPr>
                <p:nvPr/>
              </p:nvSpPr>
              <p:spPr bwMode="auto">
                <a:xfrm>
                  <a:off x="3914" y="2529"/>
                  <a:ext cx="156" cy="156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0271" name="Line 14"/>
                <p:cNvSpPr>
                  <a:spLocks noChangeShapeType="1"/>
                </p:cNvSpPr>
                <p:nvPr/>
              </p:nvSpPr>
              <p:spPr bwMode="auto">
                <a:xfrm>
                  <a:off x="4002" y="2635"/>
                  <a:ext cx="0" cy="528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2" name="Line 15"/>
                <p:cNvSpPr>
                  <a:spLocks noChangeShapeType="1"/>
                </p:cNvSpPr>
                <p:nvPr/>
              </p:nvSpPr>
              <p:spPr bwMode="auto">
                <a:xfrm flipH="1" flipV="1">
                  <a:off x="3651" y="2079"/>
                  <a:ext cx="332" cy="528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67" name="Line 16"/>
              <p:cNvSpPr>
                <a:spLocks noChangeShapeType="1"/>
              </p:cNvSpPr>
              <p:nvPr/>
            </p:nvSpPr>
            <p:spPr bwMode="auto">
              <a:xfrm flipH="1">
                <a:off x="3612" y="2509"/>
                <a:ext cx="400" cy="264"/>
              </a:xfrm>
              <a:prstGeom prst="line">
                <a:avLst/>
              </a:prstGeom>
              <a:noFill/>
              <a:ln w="57150">
                <a:solidFill>
                  <a:srgbClr val="0066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8" name="Text Box 17"/>
              <p:cNvSpPr txBox="1">
                <a:spLocks noChangeArrowheads="1"/>
              </p:cNvSpPr>
              <p:nvPr/>
            </p:nvSpPr>
            <p:spPr bwMode="auto">
              <a:xfrm>
                <a:off x="4072" y="2715"/>
                <a:ext cx="38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mg</a:t>
                </a:r>
              </a:p>
            </p:txBody>
          </p:sp>
          <p:sp>
            <p:nvSpPr>
              <p:cNvPr id="10269" name="Text Box 18"/>
              <p:cNvSpPr txBox="1">
                <a:spLocks noChangeArrowheads="1"/>
              </p:cNvSpPr>
              <p:nvPr/>
            </p:nvSpPr>
            <p:spPr bwMode="auto">
              <a:xfrm>
                <a:off x="3896" y="1952"/>
                <a:ext cx="23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T</a:t>
                </a:r>
              </a:p>
            </p:txBody>
          </p:sp>
        </p:grpSp>
        <p:sp>
          <p:nvSpPr>
            <p:cNvPr id="10248" name="Text Box 19"/>
            <p:cNvSpPr txBox="1">
              <a:spLocks noChangeArrowheads="1"/>
            </p:cNvSpPr>
            <p:nvPr/>
          </p:nvSpPr>
          <p:spPr bwMode="auto">
            <a:xfrm>
              <a:off x="1600" y="1130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L</a:t>
              </a:r>
            </a:p>
          </p:txBody>
        </p:sp>
        <p:grpSp>
          <p:nvGrpSpPr>
            <p:cNvPr id="10249" name="Group 20"/>
            <p:cNvGrpSpPr>
              <a:grpSpLocks/>
            </p:cNvGrpSpPr>
            <p:nvPr/>
          </p:nvGrpSpPr>
          <p:grpSpPr bwMode="auto">
            <a:xfrm>
              <a:off x="242" y="2574"/>
              <a:ext cx="521" cy="1131"/>
              <a:chOff x="322" y="2790"/>
              <a:chExt cx="521" cy="1131"/>
            </a:xfrm>
          </p:grpSpPr>
          <p:sp>
            <p:nvSpPr>
              <p:cNvPr id="10260" name="Oval 21"/>
              <p:cNvSpPr>
                <a:spLocks noChangeArrowheads="1"/>
              </p:cNvSpPr>
              <p:nvPr/>
            </p:nvSpPr>
            <p:spPr bwMode="auto">
              <a:xfrm>
                <a:off x="342" y="3238"/>
                <a:ext cx="156" cy="156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61" name="Line 22"/>
              <p:cNvSpPr>
                <a:spLocks noChangeShapeType="1"/>
              </p:cNvSpPr>
              <p:nvPr/>
            </p:nvSpPr>
            <p:spPr bwMode="auto">
              <a:xfrm>
                <a:off x="420" y="3393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" name="Line 23"/>
              <p:cNvSpPr>
                <a:spLocks noChangeShapeType="1"/>
              </p:cNvSpPr>
              <p:nvPr/>
            </p:nvSpPr>
            <p:spPr bwMode="auto">
              <a:xfrm flipV="1">
                <a:off x="430" y="2838"/>
                <a:ext cx="321" cy="48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" name="Line 24"/>
              <p:cNvSpPr>
                <a:spLocks noChangeShapeType="1"/>
              </p:cNvSpPr>
              <p:nvPr/>
            </p:nvSpPr>
            <p:spPr bwMode="auto">
              <a:xfrm>
                <a:off x="479" y="3337"/>
                <a:ext cx="352" cy="224"/>
              </a:xfrm>
              <a:prstGeom prst="line">
                <a:avLst/>
              </a:prstGeom>
              <a:noFill/>
              <a:ln w="57150">
                <a:solidFill>
                  <a:srgbClr val="0066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4" name="Text Box 25"/>
              <p:cNvSpPr txBox="1">
                <a:spLocks noChangeArrowheads="1"/>
              </p:cNvSpPr>
              <p:nvPr/>
            </p:nvSpPr>
            <p:spPr bwMode="auto">
              <a:xfrm>
                <a:off x="460" y="3572"/>
                <a:ext cx="38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mg</a:t>
                </a:r>
              </a:p>
            </p:txBody>
          </p:sp>
          <p:sp>
            <p:nvSpPr>
              <p:cNvPr id="10265" name="Text Box 26"/>
              <p:cNvSpPr txBox="1">
                <a:spLocks noChangeArrowheads="1"/>
              </p:cNvSpPr>
              <p:nvPr/>
            </p:nvSpPr>
            <p:spPr bwMode="auto">
              <a:xfrm>
                <a:off x="322" y="2790"/>
                <a:ext cx="23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T</a:t>
                </a:r>
              </a:p>
            </p:txBody>
          </p:sp>
        </p:grpSp>
        <p:sp>
          <p:nvSpPr>
            <p:cNvPr id="10250" name="Text Box 27"/>
            <p:cNvSpPr txBox="1">
              <a:spLocks noChangeArrowheads="1"/>
            </p:cNvSpPr>
            <p:nvPr/>
          </p:nvSpPr>
          <p:spPr bwMode="auto">
            <a:xfrm>
              <a:off x="1932" y="2192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10251" name="Text Box 28"/>
            <p:cNvSpPr txBox="1">
              <a:spLocks noChangeArrowheads="1"/>
            </p:cNvSpPr>
            <p:nvPr/>
          </p:nvSpPr>
          <p:spPr bwMode="auto">
            <a:xfrm>
              <a:off x="1110" y="2483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10252" name="Text Box 29"/>
            <p:cNvSpPr txBox="1">
              <a:spLocks noChangeArrowheads="1"/>
            </p:cNvSpPr>
            <p:nvPr/>
          </p:nvSpPr>
          <p:spPr bwMode="auto">
            <a:xfrm>
              <a:off x="328" y="2150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grpSp>
          <p:nvGrpSpPr>
            <p:cNvPr id="10253" name="Group 30"/>
            <p:cNvGrpSpPr>
              <a:grpSpLocks/>
            </p:cNvGrpSpPr>
            <p:nvPr/>
          </p:nvGrpSpPr>
          <p:grpSpPr bwMode="auto">
            <a:xfrm>
              <a:off x="1160" y="2805"/>
              <a:ext cx="156" cy="1065"/>
              <a:chOff x="1054" y="2807"/>
              <a:chExt cx="156" cy="1065"/>
            </a:xfrm>
          </p:grpSpPr>
          <p:sp>
            <p:nvSpPr>
              <p:cNvPr id="10256" name="Line 31"/>
              <p:cNvSpPr>
                <a:spLocks noChangeShapeType="1"/>
              </p:cNvSpPr>
              <p:nvPr/>
            </p:nvSpPr>
            <p:spPr bwMode="auto">
              <a:xfrm>
                <a:off x="1132" y="3344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257" name="Group 32"/>
              <p:cNvGrpSpPr>
                <a:grpSpLocks/>
              </p:cNvGrpSpPr>
              <p:nvPr/>
            </p:nvGrpSpPr>
            <p:grpSpPr bwMode="auto">
              <a:xfrm>
                <a:off x="1054" y="2807"/>
                <a:ext cx="156" cy="626"/>
                <a:chOff x="1054" y="2807"/>
                <a:chExt cx="156" cy="626"/>
              </a:xfrm>
            </p:grpSpPr>
            <p:sp>
              <p:nvSpPr>
                <p:cNvPr id="10258" name="Oval 33"/>
                <p:cNvSpPr>
                  <a:spLocks noChangeArrowheads="1"/>
                </p:cNvSpPr>
                <p:nvPr/>
              </p:nvSpPr>
              <p:spPr bwMode="auto">
                <a:xfrm>
                  <a:off x="1054" y="3277"/>
                  <a:ext cx="156" cy="156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0259" name="Line 34"/>
                <p:cNvSpPr>
                  <a:spLocks noChangeShapeType="1"/>
                </p:cNvSpPr>
                <p:nvPr/>
              </p:nvSpPr>
              <p:spPr bwMode="auto">
                <a:xfrm flipH="1" flipV="1">
                  <a:off x="1123" y="2807"/>
                  <a:ext cx="1" cy="55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254" name="Text Box 35"/>
            <p:cNvSpPr txBox="1">
              <a:spLocks noChangeArrowheads="1"/>
            </p:cNvSpPr>
            <p:nvPr/>
          </p:nvSpPr>
          <p:spPr bwMode="auto">
            <a:xfrm>
              <a:off x="819" y="3667"/>
              <a:ext cx="3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mg</a:t>
              </a:r>
            </a:p>
          </p:txBody>
        </p:sp>
        <p:sp>
          <p:nvSpPr>
            <p:cNvPr id="10255" name="Text Box 36"/>
            <p:cNvSpPr txBox="1">
              <a:spLocks noChangeArrowheads="1"/>
            </p:cNvSpPr>
            <p:nvPr/>
          </p:nvSpPr>
          <p:spPr bwMode="auto">
            <a:xfrm>
              <a:off x="1287" y="2905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</a:t>
              </a:r>
            </a:p>
          </p:txBody>
        </p:sp>
      </p:grp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A5CC1A8-F093-466B-9998-6B3DD4C53B5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1060</Words>
  <Application>Microsoft Office PowerPoint</Application>
  <PresentationFormat>On-screen Show (4:3)</PresentationFormat>
  <Paragraphs>216</Paragraphs>
  <Slides>21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SymbolPS</vt:lpstr>
      <vt:lpstr>Times New Roman</vt:lpstr>
      <vt:lpstr>Verdana</vt:lpstr>
      <vt:lpstr>Wingdings</vt:lpstr>
      <vt:lpstr>Default Design</vt:lpstr>
      <vt:lpstr>Equation</vt:lpstr>
      <vt:lpstr>L 20 – Vibration, Waves and Sound -1</vt:lpstr>
      <vt:lpstr>Flow past an object</vt:lpstr>
      <vt:lpstr>Vortex street behind Selkirk Island </vt:lpstr>
      <vt:lpstr>The earth is shaking</vt:lpstr>
      <vt:lpstr>PowerPoint Presentation</vt:lpstr>
      <vt:lpstr>Resonance in systems</vt:lpstr>
      <vt:lpstr>The Pendulum</vt:lpstr>
      <vt:lpstr>The pendulum- a closer look</vt:lpstr>
      <vt:lpstr>The “restoring” force</vt:lpstr>
      <vt:lpstr>the role of the restoring force</vt:lpstr>
      <vt:lpstr>Simple harmonic oscillator</vt:lpstr>
      <vt:lpstr>It’s the INERTIA!</vt:lpstr>
      <vt:lpstr>Energy of a pendulum </vt:lpstr>
      <vt:lpstr>The horizontal mass/spring system on the air track – a prototype simple harmonic oscillator</vt:lpstr>
      <vt:lpstr>Terminology of simple harmonic motion</vt:lpstr>
      <vt:lpstr>period and frequency</vt:lpstr>
      <vt:lpstr>springs are amazing devices!</vt:lpstr>
      <vt:lpstr>Springs obey Hooke’s Law</vt:lpstr>
      <vt:lpstr>The spring force</vt:lpstr>
      <vt:lpstr>The horizontal mass spring oscillator</vt:lpstr>
      <vt:lpstr>The period (T): time for one complete cycle</vt:lpstr>
    </vt:vector>
  </TitlesOfParts>
  <Company>The 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21 – Vibration and Sound [1]</dc:title>
  <dc:creator>Robert L. Merlino</dc:creator>
  <cp:lastModifiedBy>Merlino, Robert L</cp:lastModifiedBy>
  <cp:revision>80</cp:revision>
  <dcterms:created xsi:type="dcterms:W3CDTF">2011-10-13T13:51:33Z</dcterms:created>
  <dcterms:modified xsi:type="dcterms:W3CDTF">2014-09-02T19:16:52Z</dcterms:modified>
</cp:coreProperties>
</file>