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81" r:id="rId5"/>
    <p:sldId id="260" r:id="rId6"/>
    <p:sldId id="261" r:id="rId7"/>
    <p:sldId id="283" r:id="rId8"/>
    <p:sldId id="285" r:id="rId9"/>
    <p:sldId id="286" r:id="rId10"/>
    <p:sldId id="262" r:id="rId11"/>
    <p:sldId id="279" r:id="rId12"/>
    <p:sldId id="263" r:id="rId13"/>
    <p:sldId id="264" r:id="rId14"/>
    <p:sldId id="266" r:id="rId15"/>
    <p:sldId id="280" r:id="rId16"/>
    <p:sldId id="267" r:id="rId17"/>
    <p:sldId id="268" r:id="rId18"/>
    <p:sldId id="269" r:id="rId19"/>
    <p:sldId id="270" r:id="rId20"/>
    <p:sldId id="271" r:id="rId21"/>
    <p:sldId id="272" r:id="rId22"/>
    <p:sldId id="284" r:id="rId23"/>
    <p:sldId id="274" r:id="rId24"/>
    <p:sldId id="275" r:id="rId25"/>
    <p:sldId id="276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66FF"/>
    <a:srgbClr val="1C1C1C"/>
    <a:srgbClr val="000099"/>
    <a:srgbClr val="0000CC"/>
    <a:srgbClr val="0000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46" y="120"/>
      </p:cViewPr>
      <p:guideLst>
        <p:guide orient="horz" pos="2160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D385B18-3F2E-4E10-98C6-459D94221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9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C61C20-B4C5-47D0-82B9-3106CAE7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164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026CE1-8F54-43BE-B2D6-CAD1DDBD0C8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0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965341-6880-421A-B08D-F9C79F4B2FC3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866FB-EF28-4177-989D-DF08DB03AC59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3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39ED85-C214-4E49-8FD7-C08B7FC0584A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5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E769F-951E-47C8-9029-A3DAC81CC026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2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B01F81-3E73-443B-A116-E02BEFE07C5A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0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E81CEA-F91C-4FBE-A1F2-A39E4D584B64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6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5B8ADE-C5AF-486F-89A3-50863C9D276B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CAB045-4D8F-4952-B085-6D20B09BE274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5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D2E3F6-B948-47D1-8BD2-211F7A46858C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56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0E513C-A299-41D1-A2A0-28D46A12B311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0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20799F-90BD-4925-B7AF-A8C02DA176AF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80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FA9105-2EE0-4814-92FA-468AC55FFAFD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ACF514-62BB-41DD-B953-34F7CC3FE09F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B862E2-A153-423D-8984-EF643F127BAE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1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1B903B-6B81-438D-8FF0-CD912A404564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25824C-3D34-4636-AFF2-80F65AF847F3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6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DC1EE9-3CC8-49A1-8C81-0B5D0F17B7C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1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70B54E-FBEF-421E-9586-EE00DCEF73EB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4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902B5-0D92-47A8-AC70-6D595A084D43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53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0D5237-A6B9-4351-93A5-3B2EBD851F1D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311DB-56DD-43DE-A239-00EE655C6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92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98C3A-D297-4D17-9622-C40B23C32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10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675B5-7893-410F-8D95-88975552C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06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0C40A-2848-4EB7-9D38-A7ADC7665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36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6D85B-0983-43C0-81AF-716381C6E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92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26EF3-A549-4F6C-AF9E-05E5DECA5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3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DAF76-3551-4AB6-85DE-36C9CD8D8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5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EEB9F-97F3-48D7-9BAA-A5FE45814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99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B9526-06EC-40C5-8140-F9B2B83C8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6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C3BB3-D48B-4852-AEBE-CD7B1F8A9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94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4D389-0AEC-4B88-9104-FC2CEF20C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9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970BB-7A57-40E1-BA49-944264E42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3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C60AB-ABFD-45F2-89CD-B78CF700A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2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CFE09-F7FC-40FA-821E-9AEB8FCF2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32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35B1E-353A-48C5-9290-8F8B39EE2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0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791755-C172-4573-930A-3F848F8E06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D5270F-55B5-4D22-A101-0616E8D9139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 27 Electricity &amp; Magnetism [5]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2690813"/>
            <a:ext cx="6157913" cy="360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Magnets</a:t>
            </a:r>
          </a:p>
          <a:p>
            <a:pPr lvl="1" eaLnBrk="1" hangingPunct="1"/>
            <a:r>
              <a:rPr lang="en-US" altLang="en-US" sz="3200" dirty="0" smtClean="0"/>
              <a:t>permanent magnets</a:t>
            </a:r>
          </a:p>
          <a:p>
            <a:pPr lvl="1" eaLnBrk="1" hangingPunct="1"/>
            <a:r>
              <a:rPr lang="en-US" altLang="en-US" sz="3200" dirty="0"/>
              <a:t>e</a:t>
            </a:r>
            <a:r>
              <a:rPr lang="en-US" altLang="en-US" sz="3200" dirty="0" smtClean="0"/>
              <a:t>lectromagnets</a:t>
            </a:r>
            <a:endParaRPr lang="en-US" altLang="en-US" sz="3200" dirty="0" smtClean="0"/>
          </a:p>
          <a:p>
            <a:pPr lvl="1" eaLnBrk="1" hangingPunct="1"/>
            <a:r>
              <a:rPr lang="en-US" altLang="en-US" sz="3200" dirty="0"/>
              <a:t>t</a:t>
            </a:r>
            <a:r>
              <a:rPr lang="en-US" altLang="en-US" sz="3200" dirty="0" smtClean="0"/>
              <a:t>he </a:t>
            </a:r>
            <a:r>
              <a:rPr lang="en-US" altLang="en-US" sz="3200" dirty="0" smtClean="0"/>
              <a:t>Earth’s magnetic field</a:t>
            </a:r>
          </a:p>
          <a:p>
            <a:pPr eaLnBrk="1" hangingPunct="1"/>
            <a:r>
              <a:rPr lang="en-US" altLang="en-US" dirty="0" smtClean="0"/>
              <a:t>magnetic forces</a:t>
            </a:r>
          </a:p>
          <a:p>
            <a:pPr eaLnBrk="1" hangingPunct="1"/>
            <a:r>
              <a:rPr lang="en-US" altLang="en-US" dirty="0" smtClean="0"/>
              <a:t>applications</a:t>
            </a:r>
            <a:endParaRPr lang="en-US" altLang="en-US" sz="24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84400" y="1597025"/>
            <a:ext cx="3536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/>
              <a:t>Magnetism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reeform 4"/>
          <p:cNvSpPr>
            <a:spLocks/>
          </p:cNvSpPr>
          <p:nvPr/>
        </p:nvSpPr>
        <p:spPr bwMode="auto">
          <a:xfrm rot="-5400000">
            <a:off x="4143376" y="311150"/>
            <a:ext cx="857250" cy="3324225"/>
          </a:xfrm>
          <a:custGeom>
            <a:avLst/>
            <a:gdLst>
              <a:gd name="T0" fmla="*/ 515973407 w 527"/>
              <a:gd name="T1" fmla="*/ 443547500 h 2094"/>
              <a:gd name="T2" fmla="*/ 26460884 w 527"/>
              <a:gd name="T3" fmla="*/ 294859075 h 2094"/>
              <a:gd name="T4" fmla="*/ 0 w 527"/>
              <a:gd name="T5" fmla="*/ 25201563 h 2094"/>
              <a:gd name="T6" fmla="*/ 1394452951 w 527"/>
              <a:gd name="T7" fmla="*/ 0 h 2094"/>
              <a:gd name="T8" fmla="*/ 1367992067 w 527"/>
              <a:gd name="T9" fmla="*/ 342741250 h 2094"/>
              <a:gd name="T10" fmla="*/ 852018660 w 527"/>
              <a:gd name="T11" fmla="*/ 393144375 h 2094"/>
              <a:gd name="T12" fmla="*/ 801745096 w 527"/>
              <a:gd name="T13" fmla="*/ 2147483647 h 2094"/>
              <a:gd name="T14" fmla="*/ 722364071 w 527"/>
              <a:gd name="T15" fmla="*/ 2147483647 h 2094"/>
              <a:gd name="T16" fmla="*/ 542434291 w 527"/>
              <a:gd name="T17" fmla="*/ 2147483647 h 2094"/>
              <a:gd name="T18" fmla="*/ 515973407 w 527"/>
              <a:gd name="T19" fmla="*/ 443547500 h 20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7" h="2094">
                <a:moveTo>
                  <a:pt x="195" y="176"/>
                </a:moveTo>
                <a:lnTo>
                  <a:pt x="10" y="117"/>
                </a:lnTo>
                <a:lnTo>
                  <a:pt x="0" y="10"/>
                </a:lnTo>
                <a:lnTo>
                  <a:pt x="527" y="0"/>
                </a:lnTo>
                <a:lnTo>
                  <a:pt x="517" y="136"/>
                </a:lnTo>
                <a:lnTo>
                  <a:pt x="322" y="156"/>
                </a:lnTo>
                <a:lnTo>
                  <a:pt x="303" y="1982"/>
                </a:lnTo>
                <a:lnTo>
                  <a:pt x="273" y="2094"/>
                </a:lnTo>
                <a:lnTo>
                  <a:pt x="205" y="1991"/>
                </a:lnTo>
                <a:lnTo>
                  <a:pt x="195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ABC7C4-0923-4809-BB6D-97B56B199CC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-1588"/>
            <a:ext cx="9144000" cy="1150938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Homemade magnets</a:t>
            </a: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482975" y="2774950"/>
            <a:ext cx="2081213" cy="849313"/>
            <a:chOff x="2148" y="2766"/>
            <a:chExt cx="1367" cy="535"/>
          </a:xfrm>
        </p:grpSpPr>
        <p:grpSp>
          <p:nvGrpSpPr>
            <p:cNvPr id="11283" name="Group 13"/>
            <p:cNvGrpSpPr>
              <a:grpSpLocks/>
            </p:cNvGrpSpPr>
            <p:nvPr/>
          </p:nvGrpSpPr>
          <p:grpSpPr bwMode="auto">
            <a:xfrm>
              <a:off x="2204" y="2766"/>
              <a:ext cx="1241" cy="291"/>
              <a:chOff x="2195" y="3166"/>
              <a:chExt cx="1241" cy="291"/>
            </a:xfrm>
          </p:grpSpPr>
          <p:sp>
            <p:nvSpPr>
              <p:cNvPr id="11286" name="AutoShape 14"/>
              <p:cNvSpPr>
                <a:spLocks noChangeArrowheads="1"/>
              </p:cNvSpPr>
              <p:nvPr/>
            </p:nvSpPr>
            <p:spPr bwMode="auto">
              <a:xfrm rot="5400000">
                <a:off x="2637" y="2724"/>
                <a:ext cx="272" cy="1156"/>
              </a:xfrm>
              <a:prstGeom prst="can">
                <a:avLst>
                  <a:gd name="adj" fmla="val 70578"/>
                </a:avLst>
              </a:prstGeom>
              <a:solidFill>
                <a:srgbClr val="0066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87" name="Text Box 15"/>
              <p:cNvSpPr txBox="1">
                <a:spLocks noChangeArrowheads="1"/>
              </p:cNvSpPr>
              <p:nvPr/>
            </p:nvSpPr>
            <p:spPr bwMode="auto">
              <a:xfrm>
                <a:off x="2256" y="3169"/>
                <a:ext cx="8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</a:rPr>
                  <a:t>Duracell</a:t>
                </a:r>
              </a:p>
            </p:txBody>
          </p:sp>
          <p:sp>
            <p:nvSpPr>
              <p:cNvPr id="11288" name="Rectangle 16"/>
              <p:cNvSpPr>
                <a:spLocks noChangeArrowheads="1"/>
              </p:cNvSpPr>
              <p:nvPr/>
            </p:nvSpPr>
            <p:spPr bwMode="auto">
              <a:xfrm>
                <a:off x="3241" y="3271"/>
                <a:ext cx="195" cy="8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1284" name="Text Box 17"/>
            <p:cNvSpPr txBox="1">
              <a:spLocks noChangeArrowheads="1"/>
            </p:cNvSpPr>
            <p:nvPr/>
          </p:nvSpPr>
          <p:spPr bwMode="auto">
            <a:xfrm>
              <a:off x="3242" y="3013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2148" y="3153"/>
              <a:ext cx="1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33388" y="3800475"/>
            <a:ext cx="80279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You can think of the nail as a collection of little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magnets that are randomly aligned. The magnetic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field of the coil aligns these little magnets giving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larger field than that of the coil alone. We say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nail becomes </a:t>
            </a:r>
            <a:r>
              <a:rPr lang="en-US" altLang="en-US" sz="2800">
                <a:solidFill>
                  <a:srgbClr val="FF0000"/>
                </a:solidFill>
              </a:rPr>
              <a:t>“magnetized”,</a:t>
            </a:r>
            <a:r>
              <a:rPr lang="en-US" altLang="en-US" sz="2800"/>
              <a:t> but the effect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not permanent.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126288" y="1387475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COIL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85838" y="1479550"/>
            <a:ext cx="1452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Iron nail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2487613" y="1749425"/>
            <a:ext cx="695325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5635625" y="1641475"/>
            <a:ext cx="1490663" cy="1254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427413" y="1636713"/>
            <a:ext cx="2114550" cy="1381125"/>
            <a:chOff x="3427598" y="1637025"/>
            <a:chExt cx="2114900" cy="1381056"/>
          </a:xfrm>
        </p:grpSpPr>
        <p:sp>
          <p:nvSpPr>
            <p:cNvPr id="3" name="Freeform 2"/>
            <p:cNvSpPr/>
            <p:nvPr/>
          </p:nvSpPr>
          <p:spPr>
            <a:xfrm>
              <a:off x="3429185" y="1651311"/>
              <a:ext cx="200058" cy="768312"/>
            </a:xfrm>
            <a:custGeom>
              <a:avLst/>
              <a:gdLst>
                <a:gd name="connsiteX0" fmla="*/ 0 w 200025"/>
                <a:gd name="connsiteY0" fmla="*/ 768110 h 768110"/>
                <a:gd name="connsiteX1" fmla="*/ 9525 w 200025"/>
                <a:gd name="connsiteY1" fmla="*/ 549035 h 768110"/>
                <a:gd name="connsiteX2" fmla="*/ 28575 w 200025"/>
                <a:gd name="connsiteY2" fmla="*/ 101360 h 768110"/>
                <a:gd name="connsiteX3" fmla="*/ 142875 w 200025"/>
                <a:gd name="connsiteY3" fmla="*/ 6110 h 768110"/>
                <a:gd name="connsiteX4" fmla="*/ 200025 w 200025"/>
                <a:gd name="connsiteY4" fmla="*/ 215660 h 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768110">
                  <a:moveTo>
                    <a:pt x="0" y="768110"/>
                  </a:moveTo>
                  <a:cubicBezTo>
                    <a:pt x="2381" y="714135"/>
                    <a:pt x="4762" y="660160"/>
                    <a:pt x="9525" y="549035"/>
                  </a:cubicBezTo>
                  <a:cubicBezTo>
                    <a:pt x="14288" y="437910"/>
                    <a:pt x="6350" y="191847"/>
                    <a:pt x="28575" y="101360"/>
                  </a:cubicBezTo>
                  <a:cubicBezTo>
                    <a:pt x="50800" y="10872"/>
                    <a:pt x="114300" y="-12940"/>
                    <a:pt x="142875" y="6110"/>
                  </a:cubicBezTo>
                  <a:cubicBezTo>
                    <a:pt x="171450" y="25160"/>
                    <a:pt x="185737" y="120410"/>
                    <a:pt x="200025" y="21566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641945" y="1651311"/>
              <a:ext cx="457276" cy="620682"/>
            </a:xfrm>
            <a:custGeom>
              <a:avLst/>
              <a:gdLst>
                <a:gd name="connsiteX0" fmla="*/ 0 w 457200"/>
                <a:gd name="connsiteY0" fmla="*/ 494105 h 733003"/>
                <a:gd name="connsiteX1" fmla="*/ 28575 w 457200"/>
                <a:gd name="connsiteY1" fmla="*/ 703655 h 733003"/>
                <a:gd name="connsiteX2" fmla="*/ 142875 w 457200"/>
                <a:gd name="connsiteY2" fmla="*/ 713180 h 733003"/>
                <a:gd name="connsiteX3" fmla="*/ 228600 w 457200"/>
                <a:gd name="connsiteY3" fmla="*/ 532205 h 733003"/>
                <a:gd name="connsiteX4" fmla="*/ 266700 w 457200"/>
                <a:gd name="connsiteY4" fmla="*/ 75005 h 733003"/>
                <a:gd name="connsiteX5" fmla="*/ 390525 w 457200"/>
                <a:gd name="connsiteY5" fmla="*/ 27380 h 733003"/>
                <a:gd name="connsiteX6" fmla="*/ 457200 w 457200"/>
                <a:gd name="connsiteY6" fmla="*/ 351230 h 733003"/>
                <a:gd name="connsiteX0" fmla="*/ 0 w 457200"/>
                <a:gd name="connsiteY0" fmla="*/ 488868 h 727766"/>
                <a:gd name="connsiteX1" fmla="*/ 28575 w 457200"/>
                <a:gd name="connsiteY1" fmla="*/ 698418 h 727766"/>
                <a:gd name="connsiteX2" fmla="*/ 142875 w 457200"/>
                <a:gd name="connsiteY2" fmla="*/ 707943 h 727766"/>
                <a:gd name="connsiteX3" fmla="*/ 228600 w 457200"/>
                <a:gd name="connsiteY3" fmla="*/ 526968 h 727766"/>
                <a:gd name="connsiteX4" fmla="*/ 266700 w 457200"/>
                <a:gd name="connsiteY4" fmla="*/ 69768 h 727766"/>
                <a:gd name="connsiteX5" fmla="*/ 390525 w 457200"/>
                <a:gd name="connsiteY5" fmla="*/ 22143 h 727766"/>
                <a:gd name="connsiteX6" fmla="*/ 457200 w 457200"/>
                <a:gd name="connsiteY6" fmla="*/ 273582 h 7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727766">
                  <a:moveTo>
                    <a:pt x="0" y="488868"/>
                  </a:moveTo>
                  <a:cubicBezTo>
                    <a:pt x="2381" y="575387"/>
                    <a:pt x="4763" y="661906"/>
                    <a:pt x="28575" y="698418"/>
                  </a:cubicBezTo>
                  <a:cubicBezTo>
                    <a:pt x="52387" y="734930"/>
                    <a:pt x="109538" y="736518"/>
                    <a:pt x="142875" y="707943"/>
                  </a:cubicBezTo>
                  <a:cubicBezTo>
                    <a:pt x="176213" y="679368"/>
                    <a:pt x="207963" y="633330"/>
                    <a:pt x="228600" y="526968"/>
                  </a:cubicBezTo>
                  <a:cubicBezTo>
                    <a:pt x="249237" y="420606"/>
                    <a:pt x="239713" y="153905"/>
                    <a:pt x="266700" y="69768"/>
                  </a:cubicBezTo>
                  <a:cubicBezTo>
                    <a:pt x="293687" y="-14369"/>
                    <a:pt x="358775" y="-11826"/>
                    <a:pt x="390525" y="22143"/>
                  </a:cubicBezTo>
                  <a:cubicBezTo>
                    <a:pt x="422275" y="56112"/>
                    <a:pt x="439737" y="134675"/>
                    <a:pt x="457200" y="27358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15099" y="1643375"/>
              <a:ext cx="457276" cy="620681"/>
            </a:xfrm>
            <a:custGeom>
              <a:avLst/>
              <a:gdLst>
                <a:gd name="connsiteX0" fmla="*/ 0 w 457200"/>
                <a:gd name="connsiteY0" fmla="*/ 494105 h 733003"/>
                <a:gd name="connsiteX1" fmla="*/ 28575 w 457200"/>
                <a:gd name="connsiteY1" fmla="*/ 703655 h 733003"/>
                <a:gd name="connsiteX2" fmla="*/ 142875 w 457200"/>
                <a:gd name="connsiteY2" fmla="*/ 713180 h 733003"/>
                <a:gd name="connsiteX3" fmla="*/ 228600 w 457200"/>
                <a:gd name="connsiteY3" fmla="*/ 532205 h 733003"/>
                <a:gd name="connsiteX4" fmla="*/ 266700 w 457200"/>
                <a:gd name="connsiteY4" fmla="*/ 75005 h 733003"/>
                <a:gd name="connsiteX5" fmla="*/ 390525 w 457200"/>
                <a:gd name="connsiteY5" fmla="*/ 27380 h 733003"/>
                <a:gd name="connsiteX6" fmla="*/ 457200 w 457200"/>
                <a:gd name="connsiteY6" fmla="*/ 351230 h 733003"/>
                <a:gd name="connsiteX0" fmla="*/ 0 w 457200"/>
                <a:gd name="connsiteY0" fmla="*/ 488868 h 727766"/>
                <a:gd name="connsiteX1" fmla="*/ 28575 w 457200"/>
                <a:gd name="connsiteY1" fmla="*/ 698418 h 727766"/>
                <a:gd name="connsiteX2" fmla="*/ 142875 w 457200"/>
                <a:gd name="connsiteY2" fmla="*/ 707943 h 727766"/>
                <a:gd name="connsiteX3" fmla="*/ 228600 w 457200"/>
                <a:gd name="connsiteY3" fmla="*/ 526968 h 727766"/>
                <a:gd name="connsiteX4" fmla="*/ 266700 w 457200"/>
                <a:gd name="connsiteY4" fmla="*/ 69768 h 727766"/>
                <a:gd name="connsiteX5" fmla="*/ 390525 w 457200"/>
                <a:gd name="connsiteY5" fmla="*/ 22143 h 727766"/>
                <a:gd name="connsiteX6" fmla="*/ 457200 w 457200"/>
                <a:gd name="connsiteY6" fmla="*/ 273582 h 7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727766">
                  <a:moveTo>
                    <a:pt x="0" y="488868"/>
                  </a:moveTo>
                  <a:cubicBezTo>
                    <a:pt x="2381" y="575387"/>
                    <a:pt x="4763" y="661906"/>
                    <a:pt x="28575" y="698418"/>
                  </a:cubicBezTo>
                  <a:cubicBezTo>
                    <a:pt x="52387" y="734930"/>
                    <a:pt x="109538" y="736518"/>
                    <a:pt x="142875" y="707943"/>
                  </a:cubicBezTo>
                  <a:cubicBezTo>
                    <a:pt x="176213" y="679368"/>
                    <a:pt x="207963" y="633330"/>
                    <a:pt x="228600" y="526968"/>
                  </a:cubicBezTo>
                  <a:cubicBezTo>
                    <a:pt x="249237" y="420606"/>
                    <a:pt x="239713" y="153905"/>
                    <a:pt x="266700" y="69768"/>
                  </a:cubicBezTo>
                  <a:cubicBezTo>
                    <a:pt x="293687" y="-14369"/>
                    <a:pt x="358775" y="-11826"/>
                    <a:pt x="390525" y="22143"/>
                  </a:cubicBezTo>
                  <a:cubicBezTo>
                    <a:pt x="422275" y="56112"/>
                    <a:pt x="439737" y="134675"/>
                    <a:pt x="457200" y="27358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572374" y="1643375"/>
              <a:ext cx="457276" cy="620681"/>
            </a:xfrm>
            <a:custGeom>
              <a:avLst/>
              <a:gdLst>
                <a:gd name="connsiteX0" fmla="*/ 0 w 457200"/>
                <a:gd name="connsiteY0" fmla="*/ 494105 h 733003"/>
                <a:gd name="connsiteX1" fmla="*/ 28575 w 457200"/>
                <a:gd name="connsiteY1" fmla="*/ 703655 h 733003"/>
                <a:gd name="connsiteX2" fmla="*/ 142875 w 457200"/>
                <a:gd name="connsiteY2" fmla="*/ 713180 h 733003"/>
                <a:gd name="connsiteX3" fmla="*/ 228600 w 457200"/>
                <a:gd name="connsiteY3" fmla="*/ 532205 h 733003"/>
                <a:gd name="connsiteX4" fmla="*/ 266700 w 457200"/>
                <a:gd name="connsiteY4" fmla="*/ 75005 h 733003"/>
                <a:gd name="connsiteX5" fmla="*/ 390525 w 457200"/>
                <a:gd name="connsiteY5" fmla="*/ 27380 h 733003"/>
                <a:gd name="connsiteX6" fmla="*/ 457200 w 457200"/>
                <a:gd name="connsiteY6" fmla="*/ 351230 h 733003"/>
                <a:gd name="connsiteX0" fmla="*/ 0 w 457200"/>
                <a:gd name="connsiteY0" fmla="*/ 488868 h 727766"/>
                <a:gd name="connsiteX1" fmla="*/ 28575 w 457200"/>
                <a:gd name="connsiteY1" fmla="*/ 698418 h 727766"/>
                <a:gd name="connsiteX2" fmla="*/ 142875 w 457200"/>
                <a:gd name="connsiteY2" fmla="*/ 707943 h 727766"/>
                <a:gd name="connsiteX3" fmla="*/ 228600 w 457200"/>
                <a:gd name="connsiteY3" fmla="*/ 526968 h 727766"/>
                <a:gd name="connsiteX4" fmla="*/ 266700 w 457200"/>
                <a:gd name="connsiteY4" fmla="*/ 69768 h 727766"/>
                <a:gd name="connsiteX5" fmla="*/ 390525 w 457200"/>
                <a:gd name="connsiteY5" fmla="*/ 22143 h 727766"/>
                <a:gd name="connsiteX6" fmla="*/ 457200 w 457200"/>
                <a:gd name="connsiteY6" fmla="*/ 273582 h 7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727766">
                  <a:moveTo>
                    <a:pt x="0" y="488868"/>
                  </a:moveTo>
                  <a:cubicBezTo>
                    <a:pt x="2381" y="575387"/>
                    <a:pt x="4763" y="661906"/>
                    <a:pt x="28575" y="698418"/>
                  </a:cubicBezTo>
                  <a:cubicBezTo>
                    <a:pt x="52387" y="734930"/>
                    <a:pt x="109538" y="736518"/>
                    <a:pt x="142875" y="707943"/>
                  </a:cubicBezTo>
                  <a:cubicBezTo>
                    <a:pt x="176213" y="679368"/>
                    <a:pt x="207963" y="633330"/>
                    <a:pt x="228600" y="526968"/>
                  </a:cubicBezTo>
                  <a:cubicBezTo>
                    <a:pt x="249237" y="420606"/>
                    <a:pt x="239713" y="153905"/>
                    <a:pt x="266700" y="69768"/>
                  </a:cubicBezTo>
                  <a:cubicBezTo>
                    <a:pt x="293687" y="-14369"/>
                    <a:pt x="358775" y="-11826"/>
                    <a:pt x="390525" y="22143"/>
                  </a:cubicBezTo>
                  <a:cubicBezTo>
                    <a:pt x="422275" y="56112"/>
                    <a:pt x="439737" y="134675"/>
                    <a:pt x="457200" y="27358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55054" y="1637025"/>
              <a:ext cx="462039" cy="620681"/>
            </a:xfrm>
            <a:custGeom>
              <a:avLst/>
              <a:gdLst>
                <a:gd name="connsiteX0" fmla="*/ 0 w 457200"/>
                <a:gd name="connsiteY0" fmla="*/ 494105 h 733003"/>
                <a:gd name="connsiteX1" fmla="*/ 28575 w 457200"/>
                <a:gd name="connsiteY1" fmla="*/ 703655 h 733003"/>
                <a:gd name="connsiteX2" fmla="*/ 142875 w 457200"/>
                <a:gd name="connsiteY2" fmla="*/ 713180 h 733003"/>
                <a:gd name="connsiteX3" fmla="*/ 228600 w 457200"/>
                <a:gd name="connsiteY3" fmla="*/ 532205 h 733003"/>
                <a:gd name="connsiteX4" fmla="*/ 266700 w 457200"/>
                <a:gd name="connsiteY4" fmla="*/ 75005 h 733003"/>
                <a:gd name="connsiteX5" fmla="*/ 390525 w 457200"/>
                <a:gd name="connsiteY5" fmla="*/ 27380 h 733003"/>
                <a:gd name="connsiteX6" fmla="*/ 457200 w 457200"/>
                <a:gd name="connsiteY6" fmla="*/ 351230 h 733003"/>
                <a:gd name="connsiteX0" fmla="*/ 0 w 457200"/>
                <a:gd name="connsiteY0" fmla="*/ 488868 h 727766"/>
                <a:gd name="connsiteX1" fmla="*/ 28575 w 457200"/>
                <a:gd name="connsiteY1" fmla="*/ 698418 h 727766"/>
                <a:gd name="connsiteX2" fmla="*/ 142875 w 457200"/>
                <a:gd name="connsiteY2" fmla="*/ 707943 h 727766"/>
                <a:gd name="connsiteX3" fmla="*/ 228600 w 457200"/>
                <a:gd name="connsiteY3" fmla="*/ 526968 h 727766"/>
                <a:gd name="connsiteX4" fmla="*/ 266700 w 457200"/>
                <a:gd name="connsiteY4" fmla="*/ 69768 h 727766"/>
                <a:gd name="connsiteX5" fmla="*/ 390525 w 457200"/>
                <a:gd name="connsiteY5" fmla="*/ 22143 h 727766"/>
                <a:gd name="connsiteX6" fmla="*/ 457200 w 457200"/>
                <a:gd name="connsiteY6" fmla="*/ 273582 h 727766"/>
                <a:gd name="connsiteX0" fmla="*/ 0 w 462810"/>
                <a:gd name="connsiteY0" fmla="*/ 489341 h 728239"/>
                <a:gd name="connsiteX1" fmla="*/ 28575 w 462810"/>
                <a:gd name="connsiteY1" fmla="*/ 698891 h 728239"/>
                <a:gd name="connsiteX2" fmla="*/ 142875 w 462810"/>
                <a:gd name="connsiteY2" fmla="*/ 708416 h 728239"/>
                <a:gd name="connsiteX3" fmla="*/ 228600 w 462810"/>
                <a:gd name="connsiteY3" fmla="*/ 527441 h 728239"/>
                <a:gd name="connsiteX4" fmla="*/ 266700 w 462810"/>
                <a:gd name="connsiteY4" fmla="*/ 70241 h 728239"/>
                <a:gd name="connsiteX5" fmla="*/ 390525 w 462810"/>
                <a:gd name="connsiteY5" fmla="*/ 22616 h 728239"/>
                <a:gd name="connsiteX6" fmla="*/ 462810 w 462810"/>
                <a:gd name="connsiteY6" fmla="*/ 280637 h 72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810" h="728239">
                  <a:moveTo>
                    <a:pt x="0" y="489341"/>
                  </a:moveTo>
                  <a:cubicBezTo>
                    <a:pt x="2381" y="575860"/>
                    <a:pt x="4763" y="662379"/>
                    <a:pt x="28575" y="698891"/>
                  </a:cubicBezTo>
                  <a:cubicBezTo>
                    <a:pt x="52387" y="735403"/>
                    <a:pt x="109538" y="736991"/>
                    <a:pt x="142875" y="708416"/>
                  </a:cubicBezTo>
                  <a:cubicBezTo>
                    <a:pt x="176213" y="679841"/>
                    <a:pt x="207963" y="633803"/>
                    <a:pt x="228600" y="527441"/>
                  </a:cubicBezTo>
                  <a:cubicBezTo>
                    <a:pt x="249237" y="421079"/>
                    <a:pt x="239713" y="154378"/>
                    <a:pt x="266700" y="70241"/>
                  </a:cubicBezTo>
                  <a:cubicBezTo>
                    <a:pt x="293687" y="-13896"/>
                    <a:pt x="357840" y="-12450"/>
                    <a:pt x="390525" y="22616"/>
                  </a:cubicBezTo>
                  <a:cubicBezTo>
                    <a:pt x="423210" y="57682"/>
                    <a:pt x="445347" y="141730"/>
                    <a:pt x="462810" y="28063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27598" y="2411686"/>
              <a:ext cx="134959" cy="588933"/>
            </a:xfrm>
            <a:custGeom>
              <a:avLst/>
              <a:gdLst>
                <a:gd name="connsiteX0" fmla="*/ 0 w 134635"/>
                <a:gd name="connsiteY0" fmla="*/ 0 h 589031"/>
                <a:gd name="connsiteX1" fmla="*/ 0 w 134635"/>
                <a:gd name="connsiteY1" fmla="*/ 589031 h 589031"/>
                <a:gd name="connsiteX2" fmla="*/ 134635 w 134635"/>
                <a:gd name="connsiteY2" fmla="*/ 589031 h 58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35" h="589031">
                  <a:moveTo>
                    <a:pt x="0" y="0"/>
                  </a:moveTo>
                  <a:lnTo>
                    <a:pt x="0" y="589031"/>
                  </a:lnTo>
                  <a:lnTo>
                    <a:pt x="134635" y="58903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47232" y="2059279"/>
              <a:ext cx="95266" cy="958802"/>
            </a:xfrm>
            <a:custGeom>
              <a:avLst/>
              <a:gdLst>
                <a:gd name="connsiteX0" fmla="*/ 95367 w 95367"/>
                <a:gd name="connsiteY0" fmla="*/ 0 h 959279"/>
                <a:gd name="connsiteX1" fmla="*/ 95367 w 95367"/>
                <a:gd name="connsiteY1" fmla="*/ 959279 h 959279"/>
                <a:gd name="connsiteX2" fmla="*/ 0 w 95367"/>
                <a:gd name="connsiteY2" fmla="*/ 959279 h 9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67" h="959279">
                  <a:moveTo>
                    <a:pt x="95367" y="0"/>
                  </a:moveTo>
                  <a:lnTo>
                    <a:pt x="95367" y="959279"/>
                  </a:lnTo>
                  <a:lnTo>
                    <a:pt x="0" y="95927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15" grpId="0"/>
      <p:bldP spid="8216" grpId="0"/>
      <p:bldP spid="8213" grpId="0"/>
      <p:bldP spid="8214" grpId="0" animBg="1"/>
      <p:bldP spid="82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958F87-6354-4A57-8B6B-E2D1690CBF0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2291" name="Freeform 5"/>
          <p:cNvSpPr>
            <a:spLocks/>
          </p:cNvSpPr>
          <p:nvPr/>
        </p:nvSpPr>
        <p:spPr bwMode="auto">
          <a:xfrm>
            <a:off x="2705100" y="763588"/>
            <a:ext cx="4637088" cy="619125"/>
          </a:xfrm>
          <a:custGeom>
            <a:avLst/>
            <a:gdLst>
              <a:gd name="T0" fmla="*/ 0 w 2078"/>
              <a:gd name="T1" fmla="*/ 239908810 h 582"/>
              <a:gd name="T2" fmla="*/ 0 w 2078"/>
              <a:gd name="T3" fmla="*/ 0 h 582"/>
              <a:gd name="T4" fmla="*/ 547763272 w 2078"/>
              <a:gd name="T5" fmla="*/ 0 h 582"/>
              <a:gd name="T6" fmla="*/ 547763272 w 2078"/>
              <a:gd name="T7" fmla="*/ 231987840 h 582"/>
              <a:gd name="T8" fmla="*/ 2147483647 w 2078"/>
              <a:gd name="T9" fmla="*/ 231987840 h 582"/>
              <a:gd name="T10" fmla="*/ 2147483647 w 2078"/>
              <a:gd name="T11" fmla="*/ 348547163 h 582"/>
              <a:gd name="T12" fmla="*/ 2147483647 w 2078"/>
              <a:gd name="T13" fmla="*/ 439078769 h 582"/>
              <a:gd name="T14" fmla="*/ 612497289 w 2078"/>
              <a:gd name="T15" fmla="*/ 439078769 h 582"/>
              <a:gd name="T16" fmla="*/ 612497289 w 2078"/>
              <a:gd name="T17" fmla="*/ 658618154 h 582"/>
              <a:gd name="T18" fmla="*/ 34858495 w 2078"/>
              <a:gd name="T19" fmla="*/ 658618154 h 582"/>
              <a:gd name="T20" fmla="*/ 0 w 2078"/>
              <a:gd name="T21" fmla="*/ 239908810 h 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8" h="582">
                <a:moveTo>
                  <a:pt x="0" y="212"/>
                </a:moveTo>
                <a:lnTo>
                  <a:pt x="0" y="0"/>
                </a:lnTo>
                <a:lnTo>
                  <a:pt x="110" y="0"/>
                </a:lnTo>
                <a:lnTo>
                  <a:pt x="110" y="205"/>
                </a:lnTo>
                <a:lnTo>
                  <a:pt x="1899" y="205"/>
                </a:lnTo>
                <a:lnTo>
                  <a:pt x="2078" y="308"/>
                </a:lnTo>
                <a:lnTo>
                  <a:pt x="1940" y="388"/>
                </a:lnTo>
                <a:lnTo>
                  <a:pt x="123" y="388"/>
                </a:lnTo>
                <a:lnTo>
                  <a:pt x="123" y="582"/>
                </a:lnTo>
                <a:lnTo>
                  <a:pt x="7" y="582"/>
                </a:lnTo>
                <a:lnTo>
                  <a:pt x="0" y="2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51" name="Group 91"/>
          <p:cNvGrpSpPr>
            <a:grpSpLocks/>
          </p:cNvGrpSpPr>
          <p:nvPr/>
        </p:nvGrpSpPr>
        <p:grpSpPr bwMode="auto">
          <a:xfrm>
            <a:off x="2820988" y="1685925"/>
            <a:ext cx="3995737" cy="1414463"/>
            <a:chOff x="1777" y="1062"/>
            <a:chExt cx="2517" cy="891"/>
          </a:xfrm>
        </p:grpSpPr>
        <p:sp>
          <p:nvSpPr>
            <p:cNvPr id="12361" name="Rectangle 6"/>
            <p:cNvSpPr>
              <a:spLocks noChangeArrowheads="1"/>
            </p:cNvSpPr>
            <p:nvPr/>
          </p:nvSpPr>
          <p:spPr bwMode="auto">
            <a:xfrm>
              <a:off x="1777" y="1062"/>
              <a:ext cx="2517" cy="89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62" name="Group 9"/>
            <p:cNvGrpSpPr>
              <a:grpSpLocks/>
            </p:cNvGrpSpPr>
            <p:nvPr/>
          </p:nvGrpSpPr>
          <p:grpSpPr bwMode="auto">
            <a:xfrm rot="-1198987">
              <a:off x="1919" y="1202"/>
              <a:ext cx="410" cy="231"/>
              <a:chOff x="1766" y="3500"/>
              <a:chExt cx="410" cy="231"/>
            </a:xfrm>
          </p:grpSpPr>
          <p:sp>
            <p:nvSpPr>
              <p:cNvPr id="12384" name="Rectangle 7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85" name="Text Box 8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3" name="Group 10"/>
            <p:cNvGrpSpPr>
              <a:grpSpLocks/>
            </p:cNvGrpSpPr>
            <p:nvPr/>
          </p:nvGrpSpPr>
          <p:grpSpPr bwMode="auto">
            <a:xfrm rot="1752109">
              <a:off x="3290" y="1166"/>
              <a:ext cx="410" cy="231"/>
              <a:chOff x="1765" y="3499"/>
              <a:chExt cx="410" cy="231"/>
            </a:xfrm>
          </p:grpSpPr>
          <p:sp>
            <p:nvSpPr>
              <p:cNvPr id="12382" name="Rectangle 11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83" name="Text Box 12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4" name="Group 13"/>
            <p:cNvGrpSpPr>
              <a:grpSpLocks/>
            </p:cNvGrpSpPr>
            <p:nvPr/>
          </p:nvGrpSpPr>
          <p:grpSpPr bwMode="auto">
            <a:xfrm rot="10168753">
              <a:off x="2077" y="1655"/>
              <a:ext cx="410" cy="231"/>
              <a:chOff x="1766" y="3500"/>
              <a:chExt cx="410" cy="231"/>
            </a:xfrm>
          </p:grpSpPr>
          <p:sp>
            <p:nvSpPr>
              <p:cNvPr id="12380" name="Rectangle 14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81" name="Text Box 15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5" name="Group 16"/>
            <p:cNvGrpSpPr>
              <a:grpSpLocks/>
            </p:cNvGrpSpPr>
            <p:nvPr/>
          </p:nvGrpSpPr>
          <p:grpSpPr bwMode="auto">
            <a:xfrm rot="3662656">
              <a:off x="2427" y="1243"/>
              <a:ext cx="410" cy="231"/>
              <a:chOff x="1766" y="3500"/>
              <a:chExt cx="410" cy="231"/>
            </a:xfrm>
          </p:grpSpPr>
          <p:sp>
            <p:nvSpPr>
              <p:cNvPr id="12378" name="Rectangle 17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9" name="Text Box 18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6" name="Group 19"/>
            <p:cNvGrpSpPr>
              <a:grpSpLocks/>
            </p:cNvGrpSpPr>
            <p:nvPr/>
          </p:nvGrpSpPr>
          <p:grpSpPr bwMode="auto">
            <a:xfrm rot="-4357411">
              <a:off x="2755" y="1525"/>
              <a:ext cx="410" cy="231"/>
              <a:chOff x="1766" y="3500"/>
              <a:chExt cx="410" cy="231"/>
            </a:xfrm>
          </p:grpSpPr>
          <p:sp>
            <p:nvSpPr>
              <p:cNvPr id="12376" name="Rectangle 20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7" name="Text Box 21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7" name="Group 22"/>
            <p:cNvGrpSpPr>
              <a:grpSpLocks/>
            </p:cNvGrpSpPr>
            <p:nvPr/>
          </p:nvGrpSpPr>
          <p:grpSpPr bwMode="auto">
            <a:xfrm rot="1752109">
              <a:off x="3188" y="1524"/>
              <a:ext cx="410" cy="231"/>
              <a:chOff x="1766" y="3500"/>
              <a:chExt cx="410" cy="231"/>
            </a:xfrm>
          </p:grpSpPr>
          <p:sp>
            <p:nvSpPr>
              <p:cNvPr id="12374" name="Rectangle 23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5" name="Text Box 24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8" name="Group 25"/>
            <p:cNvGrpSpPr>
              <a:grpSpLocks/>
            </p:cNvGrpSpPr>
            <p:nvPr/>
          </p:nvGrpSpPr>
          <p:grpSpPr bwMode="auto">
            <a:xfrm rot="10041982">
              <a:off x="3757" y="1654"/>
              <a:ext cx="410" cy="231"/>
              <a:chOff x="1766" y="3500"/>
              <a:chExt cx="410" cy="231"/>
            </a:xfrm>
          </p:grpSpPr>
          <p:sp>
            <p:nvSpPr>
              <p:cNvPr id="12372" name="Rectangle 26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3" name="Text Box 27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9" name="Group 28"/>
            <p:cNvGrpSpPr>
              <a:grpSpLocks/>
            </p:cNvGrpSpPr>
            <p:nvPr/>
          </p:nvGrpSpPr>
          <p:grpSpPr bwMode="auto">
            <a:xfrm rot="-5669936">
              <a:off x="3894" y="1242"/>
              <a:ext cx="410" cy="231"/>
              <a:chOff x="1765" y="3499"/>
              <a:chExt cx="410" cy="231"/>
            </a:xfrm>
          </p:grpSpPr>
          <p:sp>
            <p:nvSpPr>
              <p:cNvPr id="12370" name="Rectangle 29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1" name="Text Box 30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2852738" y="3189288"/>
            <a:ext cx="3995737" cy="1414462"/>
            <a:chOff x="1797" y="2009"/>
            <a:chExt cx="2517" cy="891"/>
          </a:xfrm>
        </p:grpSpPr>
        <p:sp>
          <p:nvSpPr>
            <p:cNvPr id="12336" name="Rectangle 31"/>
            <p:cNvSpPr>
              <a:spLocks noChangeArrowheads="1"/>
            </p:cNvSpPr>
            <p:nvPr/>
          </p:nvSpPr>
          <p:spPr bwMode="auto">
            <a:xfrm>
              <a:off x="1797" y="2009"/>
              <a:ext cx="2517" cy="89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37" name="Group 32"/>
            <p:cNvGrpSpPr>
              <a:grpSpLocks/>
            </p:cNvGrpSpPr>
            <p:nvPr/>
          </p:nvGrpSpPr>
          <p:grpSpPr bwMode="auto">
            <a:xfrm rot="-1198987">
              <a:off x="1939" y="2149"/>
              <a:ext cx="410" cy="231"/>
              <a:chOff x="1766" y="3500"/>
              <a:chExt cx="410" cy="231"/>
            </a:xfrm>
          </p:grpSpPr>
          <p:sp>
            <p:nvSpPr>
              <p:cNvPr id="12359" name="Rectangle 33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60" name="Text Box 34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38" name="Group 35"/>
            <p:cNvGrpSpPr>
              <a:grpSpLocks/>
            </p:cNvGrpSpPr>
            <p:nvPr/>
          </p:nvGrpSpPr>
          <p:grpSpPr bwMode="auto">
            <a:xfrm rot="1752109">
              <a:off x="3174" y="2100"/>
              <a:ext cx="410" cy="231"/>
              <a:chOff x="1765" y="3499"/>
              <a:chExt cx="410" cy="231"/>
            </a:xfrm>
          </p:grpSpPr>
          <p:sp>
            <p:nvSpPr>
              <p:cNvPr id="12357" name="Rectangle 36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8" name="Text Box 37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39" name="Group 38"/>
            <p:cNvGrpSpPr>
              <a:grpSpLocks/>
            </p:cNvGrpSpPr>
            <p:nvPr/>
          </p:nvGrpSpPr>
          <p:grpSpPr bwMode="auto">
            <a:xfrm rot="-1198987">
              <a:off x="2097" y="2602"/>
              <a:ext cx="410" cy="231"/>
              <a:chOff x="1766" y="3500"/>
              <a:chExt cx="410" cy="231"/>
            </a:xfrm>
          </p:grpSpPr>
          <p:sp>
            <p:nvSpPr>
              <p:cNvPr id="12355" name="Rectangle 39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6" name="Text Box 40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0" name="Group 41"/>
            <p:cNvGrpSpPr>
              <a:grpSpLocks/>
            </p:cNvGrpSpPr>
            <p:nvPr/>
          </p:nvGrpSpPr>
          <p:grpSpPr bwMode="auto">
            <a:xfrm rot="778434">
              <a:off x="2447" y="2190"/>
              <a:ext cx="410" cy="231"/>
              <a:chOff x="1766" y="3500"/>
              <a:chExt cx="410" cy="231"/>
            </a:xfrm>
          </p:grpSpPr>
          <p:sp>
            <p:nvSpPr>
              <p:cNvPr id="12353" name="Rectangle 42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4" name="Text Box 43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1" name="Group 44"/>
            <p:cNvGrpSpPr>
              <a:grpSpLocks/>
            </p:cNvGrpSpPr>
            <p:nvPr/>
          </p:nvGrpSpPr>
          <p:grpSpPr bwMode="auto">
            <a:xfrm rot="-1358956">
              <a:off x="2727" y="2568"/>
              <a:ext cx="410" cy="231"/>
              <a:chOff x="1766" y="3500"/>
              <a:chExt cx="410" cy="231"/>
            </a:xfrm>
          </p:grpSpPr>
          <p:sp>
            <p:nvSpPr>
              <p:cNvPr id="12351" name="Rectangle 45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2" name="Text Box 46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2" name="Group 47"/>
            <p:cNvGrpSpPr>
              <a:grpSpLocks/>
            </p:cNvGrpSpPr>
            <p:nvPr/>
          </p:nvGrpSpPr>
          <p:grpSpPr bwMode="auto">
            <a:xfrm rot="1752109">
              <a:off x="3208" y="2471"/>
              <a:ext cx="410" cy="231"/>
              <a:chOff x="1766" y="3500"/>
              <a:chExt cx="410" cy="231"/>
            </a:xfrm>
          </p:grpSpPr>
          <p:sp>
            <p:nvSpPr>
              <p:cNvPr id="12349" name="Rectangle 48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0" name="Text Box 49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3" name="Group 50"/>
            <p:cNvGrpSpPr>
              <a:grpSpLocks/>
            </p:cNvGrpSpPr>
            <p:nvPr/>
          </p:nvGrpSpPr>
          <p:grpSpPr bwMode="auto">
            <a:xfrm rot="-1000688">
              <a:off x="3722" y="2532"/>
              <a:ext cx="410" cy="231"/>
              <a:chOff x="1766" y="3500"/>
              <a:chExt cx="410" cy="231"/>
            </a:xfrm>
          </p:grpSpPr>
          <p:sp>
            <p:nvSpPr>
              <p:cNvPr id="12347" name="Rectangle 51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48" name="Text Box 52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4" name="Group 53"/>
            <p:cNvGrpSpPr>
              <a:grpSpLocks/>
            </p:cNvGrpSpPr>
            <p:nvPr/>
          </p:nvGrpSpPr>
          <p:grpSpPr bwMode="auto">
            <a:xfrm rot="882847">
              <a:off x="3804" y="2169"/>
              <a:ext cx="410" cy="231"/>
              <a:chOff x="1765" y="3499"/>
              <a:chExt cx="410" cy="231"/>
            </a:xfrm>
          </p:grpSpPr>
          <p:sp>
            <p:nvSpPr>
              <p:cNvPr id="12345" name="Rectangle 54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46" name="Text Box 55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</p:grpSp>
      <p:grpSp>
        <p:nvGrpSpPr>
          <p:cNvPr id="41053" name="Group 93"/>
          <p:cNvGrpSpPr>
            <a:grpSpLocks/>
          </p:cNvGrpSpPr>
          <p:nvPr/>
        </p:nvGrpSpPr>
        <p:grpSpPr bwMode="auto">
          <a:xfrm>
            <a:off x="2873375" y="4802188"/>
            <a:ext cx="3995738" cy="1414462"/>
            <a:chOff x="1810" y="3025"/>
            <a:chExt cx="2517" cy="891"/>
          </a:xfrm>
        </p:grpSpPr>
        <p:sp>
          <p:nvSpPr>
            <p:cNvPr id="12311" name="Rectangle 56"/>
            <p:cNvSpPr>
              <a:spLocks noChangeArrowheads="1"/>
            </p:cNvSpPr>
            <p:nvPr/>
          </p:nvSpPr>
          <p:spPr bwMode="auto">
            <a:xfrm>
              <a:off x="1810" y="3025"/>
              <a:ext cx="2517" cy="89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12" name="Group 57"/>
            <p:cNvGrpSpPr>
              <a:grpSpLocks/>
            </p:cNvGrpSpPr>
            <p:nvPr/>
          </p:nvGrpSpPr>
          <p:grpSpPr bwMode="auto">
            <a:xfrm>
              <a:off x="1932" y="3171"/>
              <a:ext cx="410" cy="231"/>
              <a:chOff x="1766" y="3500"/>
              <a:chExt cx="410" cy="231"/>
            </a:xfrm>
          </p:grpSpPr>
          <p:sp>
            <p:nvSpPr>
              <p:cNvPr id="12334" name="Rectangle 58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35" name="Text Box 59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3" name="Group 60"/>
            <p:cNvGrpSpPr>
              <a:grpSpLocks/>
            </p:cNvGrpSpPr>
            <p:nvPr/>
          </p:nvGrpSpPr>
          <p:grpSpPr bwMode="auto">
            <a:xfrm>
              <a:off x="3043" y="3171"/>
              <a:ext cx="410" cy="231"/>
              <a:chOff x="1765" y="3499"/>
              <a:chExt cx="410" cy="231"/>
            </a:xfrm>
          </p:grpSpPr>
          <p:sp>
            <p:nvSpPr>
              <p:cNvPr id="12332" name="Rectangle 61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33" name="Text Box 62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4" name="Group 63"/>
            <p:cNvGrpSpPr>
              <a:grpSpLocks/>
            </p:cNvGrpSpPr>
            <p:nvPr/>
          </p:nvGrpSpPr>
          <p:grpSpPr bwMode="auto">
            <a:xfrm>
              <a:off x="2090" y="3624"/>
              <a:ext cx="410" cy="231"/>
              <a:chOff x="1766" y="3500"/>
              <a:chExt cx="410" cy="231"/>
            </a:xfrm>
          </p:grpSpPr>
          <p:sp>
            <p:nvSpPr>
              <p:cNvPr id="12330" name="Rectangle 64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31" name="Text Box 65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5" name="Group 66"/>
            <p:cNvGrpSpPr>
              <a:grpSpLocks/>
            </p:cNvGrpSpPr>
            <p:nvPr/>
          </p:nvGrpSpPr>
          <p:grpSpPr bwMode="auto">
            <a:xfrm>
              <a:off x="2542" y="3171"/>
              <a:ext cx="410" cy="231"/>
              <a:chOff x="1766" y="3499"/>
              <a:chExt cx="410" cy="206"/>
            </a:xfrm>
          </p:grpSpPr>
          <p:sp>
            <p:nvSpPr>
              <p:cNvPr id="12328" name="Rectangle 67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9" name="Text Box 68"/>
              <p:cNvSpPr txBox="1">
                <a:spLocks noChangeArrowheads="1"/>
              </p:cNvSpPr>
              <p:nvPr/>
            </p:nvSpPr>
            <p:spPr bwMode="auto">
              <a:xfrm>
                <a:off x="1766" y="3499"/>
                <a:ext cx="410" cy="2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6" name="Group 69"/>
            <p:cNvGrpSpPr>
              <a:grpSpLocks/>
            </p:cNvGrpSpPr>
            <p:nvPr/>
          </p:nvGrpSpPr>
          <p:grpSpPr bwMode="auto">
            <a:xfrm>
              <a:off x="2720" y="3624"/>
              <a:ext cx="410" cy="231"/>
              <a:chOff x="1766" y="3500"/>
              <a:chExt cx="410" cy="231"/>
            </a:xfrm>
          </p:grpSpPr>
          <p:sp>
            <p:nvSpPr>
              <p:cNvPr id="12326" name="Rectangle 70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7" name="Text Box 71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7" name="Group 72"/>
            <p:cNvGrpSpPr>
              <a:grpSpLocks/>
            </p:cNvGrpSpPr>
            <p:nvPr/>
          </p:nvGrpSpPr>
          <p:grpSpPr bwMode="auto">
            <a:xfrm>
              <a:off x="3283" y="3624"/>
              <a:ext cx="410" cy="231"/>
              <a:chOff x="1766" y="3500"/>
              <a:chExt cx="410" cy="231"/>
            </a:xfrm>
          </p:grpSpPr>
          <p:sp>
            <p:nvSpPr>
              <p:cNvPr id="12324" name="Rectangle 73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5" name="Text Box 74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8" name="Group 75"/>
            <p:cNvGrpSpPr>
              <a:grpSpLocks/>
            </p:cNvGrpSpPr>
            <p:nvPr/>
          </p:nvGrpSpPr>
          <p:grpSpPr bwMode="auto">
            <a:xfrm>
              <a:off x="3839" y="3624"/>
              <a:ext cx="410" cy="231"/>
              <a:chOff x="1766" y="3500"/>
              <a:chExt cx="410" cy="231"/>
            </a:xfrm>
          </p:grpSpPr>
          <p:sp>
            <p:nvSpPr>
              <p:cNvPr id="12322" name="Rectangle 76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3" name="Text Box 77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9" name="Group 78"/>
            <p:cNvGrpSpPr>
              <a:grpSpLocks/>
            </p:cNvGrpSpPr>
            <p:nvPr/>
          </p:nvGrpSpPr>
          <p:grpSpPr bwMode="auto">
            <a:xfrm>
              <a:off x="3729" y="3171"/>
              <a:ext cx="410" cy="231"/>
              <a:chOff x="1765" y="3499"/>
              <a:chExt cx="410" cy="231"/>
            </a:xfrm>
          </p:grpSpPr>
          <p:sp>
            <p:nvSpPr>
              <p:cNvPr id="12320" name="Rectangle 79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1" name="Text Box 80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</p:grpSp>
      <p:grpSp>
        <p:nvGrpSpPr>
          <p:cNvPr id="41045" name="Group 85"/>
          <p:cNvGrpSpPr>
            <a:grpSpLocks/>
          </p:cNvGrpSpPr>
          <p:nvPr/>
        </p:nvGrpSpPr>
        <p:grpSpPr bwMode="auto">
          <a:xfrm>
            <a:off x="2836863" y="1008063"/>
            <a:ext cx="3976687" cy="701675"/>
            <a:chOff x="1817" y="515"/>
            <a:chExt cx="2523" cy="562"/>
          </a:xfrm>
        </p:grpSpPr>
        <p:sp>
          <p:nvSpPr>
            <p:cNvPr id="12308" name="Line 81"/>
            <p:cNvSpPr>
              <a:spLocks noChangeShapeType="1"/>
            </p:cNvSpPr>
            <p:nvPr/>
          </p:nvSpPr>
          <p:spPr bwMode="auto">
            <a:xfrm flipH="1">
              <a:off x="1817" y="563"/>
              <a:ext cx="1042" cy="4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82"/>
            <p:cNvSpPr>
              <a:spLocks noChangeShapeType="1"/>
            </p:cNvSpPr>
            <p:nvPr/>
          </p:nvSpPr>
          <p:spPr bwMode="auto">
            <a:xfrm>
              <a:off x="3037" y="583"/>
              <a:ext cx="1303" cy="4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Oval 83"/>
            <p:cNvSpPr>
              <a:spLocks noChangeArrowheads="1"/>
            </p:cNvSpPr>
            <p:nvPr/>
          </p:nvSpPr>
          <p:spPr bwMode="auto">
            <a:xfrm>
              <a:off x="2805" y="515"/>
              <a:ext cx="261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047" name="AutoShape 87"/>
          <p:cNvSpPr>
            <a:spLocks noChangeArrowheads="1"/>
          </p:cNvSpPr>
          <p:nvPr/>
        </p:nvSpPr>
        <p:spPr bwMode="auto">
          <a:xfrm>
            <a:off x="7348538" y="2076450"/>
            <a:ext cx="1360487" cy="835025"/>
          </a:xfrm>
          <a:prstGeom prst="wedgeRoundRectCallout">
            <a:avLst>
              <a:gd name="adj1" fmla="val -105074"/>
              <a:gd name="adj2" fmla="val 34222"/>
              <a:gd name="adj3" fmla="val 16667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atomic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magnets</a:t>
            </a:r>
          </a:p>
        </p:txBody>
      </p:sp>
      <p:sp>
        <p:nvSpPr>
          <p:cNvPr id="41048" name="Text Box 88"/>
          <p:cNvSpPr txBox="1">
            <a:spLocks noChangeArrowheads="1"/>
          </p:cNvSpPr>
          <p:nvPr/>
        </p:nvSpPr>
        <p:spPr bwMode="auto">
          <a:xfrm rot="10800000">
            <a:off x="2360613" y="5116513"/>
            <a:ext cx="4587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41049" name="Text Box 89"/>
          <p:cNvSpPr txBox="1">
            <a:spLocks noChangeArrowheads="1"/>
          </p:cNvSpPr>
          <p:nvPr/>
        </p:nvSpPr>
        <p:spPr bwMode="auto">
          <a:xfrm>
            <a:off x="6894513" y="5135563"/>
            <a:ext cx="4587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SOUTH</a:t>
            </a:r>
          </a:p>
        </p:txBody>
      </p:sp>
      <p:sp>
        <p:nvSpPr>
          <p:cNvPr id="41050" name="Text Box 90"/>
          <p:cNvSpPr txBox="1">
            <a:spLocks noChangeArrowheads="1"/>
          </p:cNvSpPr>
          <p:nvPr/>
        </p:nvSpPr>
        <p:spPr bwMode="auto">
          <a:xfrm>
            <a:off x="333375" y="20828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UNMAGNETIZED</a:t>
            </a:r>
          </a:p>
        </p:txBody>
      </p:sp>
      <p:sp>
        <p:nvSpPr>
          <p:cNvPr id="41054" name="Text Box 94"/>
          <p:cNvSpPr txBox="1">
            <a:spLocks noChangeArrowheads="1"/>
          </p:cNvSpPr>
          <p:nvPr/>
        </p:nvSpPr>
        <p:spPr bwMode="auto">
          <a:xfrm>
            <a:off x="473075" y="3432175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PARTIALLY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MAGNETIZED</a:t>
            </a:r>
          </a:p>
        </p:txBody>
      </p:sp>
      <p:sp>
        <p:nvSpPr>
          <p:cNvPr id="41055" name="Text Box 95"/>
          <p:cNvSpPr txBox="1">
            <a:spLocks noChangeArrowheads="1"/>
          </p:cNvSpPr>
          <p:nvPr/>
        </p:nvSpPr>
        <p:spPr bwMode="auto">
          <a:xfrm>
            <a:off x="320675" y="52720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MAGNETIZED</a:t>
            </a:r>
          </a:p>
        </p:txBody>
      </p:sp>
      <p:grpSp>
        <p:nvGrpSpPr>
          <p:cNvPr id="41061" name="Group 101"/>
          <p:cNvGrpSpPr>
            <a:grpSpLocks/>
          </p:cNvGrpSpPr>
          <p:nvPr/>
        </p:nvGrpSpPr>
        <p:grpSpPr bwMode="auto">
          <a:xfrm>
            <a:off x="7620000" y="3417888"/>
            <a:ext cx="1111250" cy="2322512"/>
            <a:chOff x="4800" y="2153"/>
            <a:chExt cx="700" cy="1463"/>
          </a:xfrm>
        </p:grpSpPr>
        <p:sp>
          <p:nvSpPr>
            <p:cNvPr id="12304" name="Oval 96"/>
            <p:cNvSpPr>
              <a:spLocks noChangeArrowheads="1"/>
            </p:cNvSpPr>
            <p:nvPr/>
          </p:nvSpPr>
          <p:spPr bwMode="auto">
            <a:xfrm>
              <a:off x="4817" y="2432"/>
              <a:ext cx="559" cy="55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5" name="Line 97"/>
            <p:cNvSpPr>
              <a:spLocks noChangeShapeType="1"/>
            </p:cNvSpPr>
            <p:nvPr/>
          </p:nvSpPr>
          <p:spPr bwMode="auto">
            <a:xfrm>
              <a:off x="5102" y="2153"/>
              <a:ext cx="0" cy="10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99"/>
            <p:cNvSpPr>
              <a:spLocks/>
            </p:cNvSpPr>
            <p:nvPr/>
          </p:nvSpPr>
          <p:spPr bwMode="auto">
            <a:xfrm>
              <a:off x="4922" y="2246"/>
              <a:ext cx="367" cy="100"/>
            </a:xfrm>
            <a:custGeom>
              <a:avLst/>
              <a:gdLst>
                <a:gd name="T0" fmla="*/ 0 w 367"/>
                <a:gd name="T1" fmla="*/ 0 h 100"/>
                <a:gd name="T2" fmla="*/ 169 w 367"/>
                <a:gd name="T3" fmla="*/ 98 h 100"/>
                <a:gd name="T4" fmla="*/ 367 w 367"/>
                <a:gd name="T5" fmla="*/ 11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" h="100">
                  <a:moveTo>
                    <a:pt x="0" y="0"/>
                  </a:moveTo>
                  <a:cubicBezTo>
                    <a:pt x="54" y="48"/>
                    <a:pt x="108" y="96"/>
                    <a:pt x="169" y="98"/>
                  </a:cubicBezTo>
                  <a:cubicBezTo>
                    <a:pt x="230" y="100"/>
                    <a:pt x="298" y="55"/>
                    <a:pt x="367" y="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Text Box 100"/>
            <p:cNvSpPr txBox="1">
              <a:spLocks noChangeArrowheads="1"/>
            </p:cNvSpPr>
            <p:nvPr/>
          </p:nvSpPr>
          <p:spPr bwMode="auto">
            <a:xfrm>
              <a:off x="4800" y="3212"/>
              <a:ext cx="7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Spinning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electrons</a:t>
              </a:r>
            </a:p>
          </p:txBody>
        </p:sp>
      </p:grpSp>
      <p:sp>
        <p:nvSpPr>
          <p:cNvPr id="12303" name="Text Box 102"/>
          <p:cNvSpPr txBox="1">
            <a:spLocks noChangeArrowheads="1"/>
          </p:cNvSpPr>
          <p:nvPr/>
        </p:nvSpPr>
        <p:spPr bwMode="auto">
          <a:xfrm>
            <a:off x="3355975" y="130175"/>
            <a:ext cx="3927475" cy="5794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Inside a piece of iron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7" grpId="0" animBg="1"/>
      <p:bldP spid="41048" grpId="0"/>
      <p:bldP spid="41049" grpId="0"/>
      <p:bldP spid="41050" grpId="0"/>
      <p:bldP spid="41054" grpId="0"/>
      <p:bldP spid="410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E9F22C-0258-4A6F-B826-0A92953B622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materials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4463"/>
            <a:ext cx="8229600" cy="4759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materials are naturally magnetic or can be magnetized and retain their magnetism  </a:t>
            </a:r>
            <a:r>
              <a:rPr lang="en-US" altLang="en-US" smtClean="0">
                <a:sym typeface="Wingdings" panose="05000000000000000000" pitchFamily="2" charset="2"/>
              </a:rPr>
              <a:t> </a:t>
            </a:r>
            <a:r>
              <a:rPr lang="en-US" alt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ferro</a:t>
            </a:r>
            <a:r>
              <a:rPr lang="en-US" altLang="en-US" b="1" smtClean="0">
                <a:sym typeface="Wingdings" panose="05000000000000000000" pitchFamily="2" charset="2"/>
              </a:rPr>
              <a:t>magnetic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other materials  (iron) can be magnetized temporarily by placing them near magnets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some materials have essentially no magnetic properties  copper, aluminum, plastics...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heat can destroy magnetism (Curie effect)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 rot="-5400000">
            <a:off x="4010025" y="2373313"/>
            <a:ext cx="433388" cy="1027112"/>
          </a:xfrm>
          <a:prstGeom prst="rightBrace">
            <a:avLst>
              <a:gd name="adj1" fmla="val 19750"/>
              <a:gd name="adj2" fmla="val 50000"/>
            </a:avLst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2AB363-FF21-486A-9411-77A4793DB9A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earth is a big magnet</a:t>
            </a:r>
          </a:p>
        </p:txBody>
      </p:sp>
      <p:pic>
        <p:nvPicPr>
          <p:cNvPr id="10243" name="Picture 3" descr="W0824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5" r="2" b="27754"/>
          <a:stretch>
            <a:fillRect/>
          </a:stretch>
        </p:blipFill>
        <p:spPr>
          <a:xfrm>
            <a:off x="400050" y="1527175"/>
            <a:ext cx="3624263" cy="354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0850" y="1390650"/>
            <a:ext cx="4883150" cy="510698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The earth’s north geographic pole is the south pole of a big magnet.</a:t>
            </a:r>
          </a:p>
          <a:p>
            <a:pPr eaLnBrk="1" hangingPunct="1"/>
            <a:r>
              <a:rPr lang="en-US" altLang="en-US" sz="2800" dirty="0" smtClean="0"/>
              <a:t> A compass needle is attracted to the earth’s north geographic pole</a:t>
            </a: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The earth’s magnetism is due to currents flowing in its molten core (not entirely understood!)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9263" y="4983163"/>
            <a:ext cx="3852862" cy="1570037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The magnetic north pole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inclined about 14</a:t>
            </a: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° from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geographic north pole,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by about 600 miles.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9625" y="6208713"/>
            <a:ext cx="3810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9BE999-2CBB-4E9A-BBF0-2CE587C4ECD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Sun – Earth Connection: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space weather</a:t>
            </a:r>
          </a:p>
        </p:txBody>
      </p:sp>
      <p:pic>
        <p:nvPicPr>
          <p:cNvPr id="12291" name="Picture 3" descr="Imgin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754188"/>
            <a:ext cx="54419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3688" y="4462463"/>
            <a:ext cx="93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SUN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27138" y="2427288"/>
            <a:ext cx="996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earth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297113" y="2698750"/>
            <a:ext cx="1231900" cy="3333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281738" y="5372100"/>
            <a:ext cx="26447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Northern Lights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(aurora)</a:t>
            </a:r>
          </a:p>
        </p:txBody>
      </p:sp>
      <p:pic>
        <p:nvPicPr>
          <p:cNvPr id="12298" name="Picture 10" descr="i05220648682Uni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138" y="1524000"/>
            <a:ext cx="2525712" cy="380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676650" y="469106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solar eruption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 flipV="1">
            <a:off x="2438400" y="4457700"/>
            <a:ext cx="1238250" cy="415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206375" y="5484813"/>
            <a:ext cx="5975350" cy="1200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Space weather can have a large effect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communications, and it can cause damage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to orbiting satellites and the power grid.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5" grpId="0"/>
      <p:bldP spid="12296" grpId="0" animBg="1"/>
      <p:bldP spid="12297" grpId="0"/>
      <p:bldP spid="12299" grpId="0"/>
      <p:bldP spid="12300" grpId="0" animBg="1"/>
      <p:bldP spid="153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FB7D1B-B499-4B08-9BBC-47D3FF4592A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-9525" y="0"/>
            <a:ext cx="9144000" cy="120015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Solar eruptions – CMEs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(solar mass ejections)</a:t>
            </a:r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7950"/>
            <a:ext cx="5467350" cy="4100513"/>
          </a:xfrm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016000" y="5784850"/>
            <a:ext cx="709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CMEs put out roughly 10</a:t>
            </a:r>
            <a:r>
              <a:rPr lang="en-US" altLang="en-US" baseline="30000"/>
              <a:t>12</a:t>
            </a:r>
            <a:r>
              <a:rPr lang="en-US" altLang="en-US"/>
              <a:t> kg of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433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Charges stay on magnetic field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396783" y="1568450"/>
            <a:ext cx="4534153" cy="4914900"/>
          </a:xfrm>
        </p:spPr>
        <p:txBody>
          <a:bodyPr/>
          <a:lstStyle/>
          <a:p>
            <a:r>
              <a:rPr lang="en-US" sz="2400" dirty="0" smtClean="0"/>
              <a:t>Electrons spiral around magnetic field lines – they are trapped</a:t>
            </a:r>
          </a:p>
          <a:p>
            <a:r>
              <a:rPr lang="en-US" sz="2400" dirty="0" smtClean="0"/>
              <a:t>Electrons and protons that originate at the sun flow to earth as the solar wind</a:t>
            </a:r>
          </a:p>
          <a:p>
            <a:r>
              <a:rPr lang="en-US" sz="2400" dirty="0" smtClean="0"/>
              <a:t>The particles get trapped by the earth’s magnetic field</a:t>
            </a:r>
          </a:p>
          <a:p>
            <a:r>
              <a:rPr lang="en-US" sz="2400" dirty="0" smtClean="0"/>
              <a:t>Very energetic particles can damage satellites</a:t>
            </a:r>
            <a:endParaRPr lang="en-US" sz="2400" dirty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69050"/>
            <a:ext cx="81915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FDC316-88FC-452E-A391-595130CC3C6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/>
          </a:p>
        </p:txBody>
      </p:sp>
      <p:pic>
        <p:nvPicPr>
          <p:cNvPr id="13315" name="Picture 3" descr="spi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1" y="3220683"/>
            <a:ext cx="3915200" cy="32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0021" y="2405217"/>
            <a:ext cx="4264641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80571" y="2085621"/>
            <a:ext cx="3754043" cy="639193"/>
          </a:xfrm>
          <a:custGeom>
            <a:avLst/>
            <a:gdLst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577048 w 3906175"/>
              <a:gd name="connsiteY2" fmla="*/ 603682 h 639224"/>
              <a:gd name="connsiteX3" fmla="*/ 301841 w 3906175"/>
              <a:gd name="connsiteY3" fmla="*/ 346229 h 639224"/>
              <a:gd name="connsiteX4" fmla="*/ 594804 w 3906175"/>
              <a:gd name="connsiteY4" fmla="*/ 53266 h 639224"/>
              <a:gd name="connsiteX5" fmla="*/ 807868 w 3906175"/>
              <a:gd name="connsiteY5" fmla="*/ 284086 h 639224"/>
              <a:gd name="connsiteX6" fmla="*/ 763479 w 3906175"/>
              <a:gd name="connsiteY6" fmla="*/ 612559 h 639224"/>
              <a:gd name="connsiteX7" fmla="*/ 603681 w 3906175"/>
              <a:gd name="connsiteY7" fmla="*/ 310719 h 639224"/>
              <a:gd name="connsiteX8" fmla="*/ 932155 w 3906175"/>
              <a:gd name="connsiteY8" fmla="*/ 35511 h 639224"/>
              <a:gd name="connsiteX9" fmla="*/ 1162975 w 3906175"/>
              <a:gd name="connsiteY9" fmla="*/ 346229 h 639224"/>
              <a:gd name="connsiteX10" fmla="*/ 1020932 w 3906175"/>
              <a:gd name="connsiteY10" fmla="*/ 612559 h 639224"/>
              <a:gd name="connsiteX11" fmla="*/ 905522 w 3906175"/>
              <a:gd name="connsiteY11" fmla="*/ 337352 h 639224"/>
              <a:gd name="connsiteX12" fmla="*/ 1207363 w 3906175"/>
              <a:gd name="connsiteY12" fmla="*/ 35511 h 639224"/>
              <a:gd name="connsiteX13" fmla="*/ 1464815 w 3906175"/>
              <a:gd name="connsiteY13" fmla="*/ 319596 h 639224"/>
              <a:gd name="connsiteX14" fmla="*/ 1340528 w 3906175"/>
              <a:gd name="connsiteY14" fmla="*/ 603682 h 639224"/>
              <a:gd name="connsiteX15" fmla="*/ 1233996 w 3906175"/>
              <a:gd name="connsiteY15" fmla="*/ 310719 h 639224"/>
              <a:gd name="connsiteX16" fmla="*/ 1562470 w 3906175"/>
              <a:gd name="connsiteY16" fmla="*/ 35511 h 639224"/>
              <a:gd name="connsiteX17" fmla="*/ 1722268 w 3906175"/>
              <a:gd name="connsiteY17" fmla="*/ 319596 h 639224"/>
              <a:gd name="connsiteX18" fmla="*/ 1597980 w 3906175"/>
              <a:gd name="connsiteY18" fmla="*/ 603682 h 639224"/>
              <a:gd name="connsiteX19" fmla="*/ 1518081 w 3906175"/>
              <a:gd name="connsiteY19" fmla="*/ 319596 h 639224"/>
              <a:gd name="connsiteX20" fmla="*/ 1828800 w 3906175"/>
              <a:gd name="connsiteY20" fmla="*/ 17755 h 639224"/>
              <a:gd name="connsiteX21" fmla="*/ 1970843 w 3906175"/>
              <a:gd name="connsiteY21" fmla="*/ 328474 h 639224"/>
              <a:gd name="connsiteX22" fmla="*/ 1855433 w 3906175"/>
              <a:gd name="connsiteY22" fmla="*/ 621437 h 639224"/>
              <a:gd name="connsiteX23" fmla="*/ 1775534 w 3906175"/>
              <a:gd name="connsiteY23" fmla="*/ 301841 h 639224"/>
              <a:gd name="connsiteX24" fmla="*/ 2121763 w 3906175"/>
              <a:gd name="connsiteY24" fmla="*/ 17755 h 639224"/>
              <a:gd name="connsiteX25" fmla="*/ 2183907 w 3906175"/>
              <a:gd name="connsiteY25" fmla="*/ 319596 h 639224"/>
              <a:gd name="connsiteX26" fmla="*/ 2068497 w 3906175"/>
              <a:gd name="connsiteY26" fmla="*/ 621437 h 639224"/>
              <a:gd name="connsiteX27" fmla="*/ 2032986 w 3906175"/>
              <a:gd name="connsiteY27" fmla="*/ 319596 h 639224"/>
              <a:gd name="connsiteX28" fmla="*/ 2290439 w 3906175"/>
              <a:gd name="connsiteY28" fmla="*/ 26633 h 639224"/>
              <a:gd name="connsiteX29" fmla="*/ 2467992 w 3906175"/>
              <a:gd name="connsiteY29" fmla="*/ 310719 h 639224"/>
              <a:gd name="connsiteX30" fmla="*/ 2325949 w 3906175"/>
              <a:gd name="connsiteY30" fmla="*/ 612559 h 639224"/>
              <a:gd name="connsiteX31" fmla="*/ 2246050 w 3906175"/>
              <a:gd name="connsiteY31" fmla="*/ 319596 h 639224"/>
              <a:gd name="connsiteX32" fmla="*/ 2521258 w 3906175"/>
              <a:gd name="connsiteY32" fmla="*/ 0 h 639224"/>
              <a:gd name="connsiteX33" fmla="*/ 2707689 w 3906175"/>
              <a:gd name="connsiteY33" fmla="*/ 319596 h 639224"/>
              <a:gd name="connsiteX34" fmla="*/ 2592279 w 3906175"/>
              <a:gd name="connsiteY34" fmla="*/ 621437 h 639224"/>
              <a:gd name="connsiteX35" fmla="*/ 2512380 w 3906175"/>
              <a:gd name="connsiteY35" fmla="*/ 328474 h 639224"/>
              <a:gd name="connsiteX36" fmla="*/ 2831976 w 3906175"/>
              <a:gd name="connsiteY36" fmla="*/ 35511 h 639224"/>
              <a:gd name="connsiteX37" fmla="*/ 2965142 w 3906175"/>
              <a:gd name="connsiteY37" fmla="*/ 310719 h 639224"/>
              <a:gd name="connsiteX38" fmla="*/ 2831976 w 3906175"/>
              <a:gd name="connsiteY38" fmla="*/ 621437 h 639224"/>
              <a:gd name="connsiteX39" fmla="*/ 2760955 w 3906175"/>
              <a:gd name="connsiteY39" fmla="*/ 310719 h 639224"/>
              <a:gd name="connsiteX40" fmla="*/ 3098307 w 3906175"/>
              <a:gd name="connsiteY40" fmla="*/ 35511 h 639224"/>
              <a:gd name="connsiteX41" fmla="*/ 3222594 w 3906175"/>
              <a:gd name="connsiteY41" fmla="*/ 319596 h 639224"/>
              <a:gd name="connsiteX42" fmla="*/ 3089429 w 3906175"/>
              <a:gd name="connsiteY42" fmla="*/ 612559 h 639224"/>
              <a:gd name="connsiteX43" fmla="*/ 3000652 w 3906175"/>
              <a:gd name="connsiteY43" fmla="*/ 319596 h 639224"/>
              <a:gd name="connsiteX44" fmla="*/ 3320248 w 3906175"/>
              <a:gd name="connsiteY44" fmla="*/ 26633 h 639224"/>
              <a:gd name="connsiteX45" fmla="*/ 3435658 w 3906175"/>
              <a:gd name="connsiteY45" fmla="*/ 337352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40349 w 3906175"/>
              <a:gd name="connsiteY48" fmla="*/ 328474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443883 w 3906175"/>
              <a:gd name="connsiteY2" fmla="*/ 621438 h 639224"/>
              <a:gd name="connsiteX3" fmla="*/ 301841 w 3906175"/>
              <a:gd name="connsiteY3" fmla="*/ 346229 h 639224"/>
              <a:gd name="connsiteX4" fmla="*/ 594804 w 3906175"/>
              <a:gd name="connsiteY4" fmla="*/ 53266 h 639224"/>
              <a:gd name="connsiteX5" fmla="*/ 807868 w 3906175"/>
              <a:gd name="connsiteY5" fmla="*/ 284086 h 639224"/>
              <a:gd name="connsiteX6" fmla="*/ 763479 w 3906175"/>
              <a:gd name="connsiteY6" fmla="*/ 612559 h 639224"/>
              <a:gd name="connsiteX7" fmla="*/ 603681 w 3906175"/>
              <a:gd name="connsiteY7" fmla="*/ 310719 h 639224"/>
              <a:gd name="connsiteX8" fmla="*/ 932155 w 3906175"/>
              <a:gd name="connsiteY8" fmla="*/ 35511 h 639224"/>
              <a:gd name="connsiteX9" fmla="*/ 1162975 w 3906175"/>
              <a:gd name="connsiteY9" fmla="*/ 346229 h 639224"/>
              <a:gd name="connsiteX10" fmla="*/ 1020932 w 3906175"/>
              <a:gd name="connsiteY10" fmla="*/ 612559 h 639224"/>
              <a:gd name="connsiteX11" fmla="*/ 905522 w 3906175"/>
              <a:gd name="connsiteY11" fmla="*/ 337352 h 639224"/>
              <a:gd name="connsiteX12" fmla="*/ 1207363 w 3906175"/>
              <a:gd name="connsiteY12" fmla="*/ 35511 h 639224"/>
              <a:gd name="connsiteX13" fmla="*/ 1464815 w 3906175"/>
              <a:gd name="connsiteY13" fmla="*/ 319596 h 639224"/>
              <a:gd name="connsiteX14" fmla="*/ 1340528 w 3906175"/>
              <a:gd name="connsiteY14" fmla="*/ 603682 h 639224"/>
              <a:gd name="connsiteX15" fmla="*/ 1233996 w 3906175"/>
              <a:gd name="connsiteY15" fmla="*/ 310719 h 639224"/>
              <a:gd name="connsiteX16" fmla="*/ 1562470 w 3906175"/>
              <a:gd name="connsiteY16" fmla="*/ 35511 h 639224"/>
              <a:gd name="connsiteX17" fmla="*/ 1722268 w 3906175"/>
              <a:gd name="connsiteY17" fmla="*/ 319596 h 639224"/>
              <a:gd name="connsiteX18" fmla="*/ 1597980 w 3906175"/>
              <a:gd name="connsiteY18" fmla="*/ 603682 h 639224"/>
              <a:gd name="connsiteX19" fmla="*/ 1518081 w 3906175"/>
              <a:gd name="connsiteY19" fmla="*/ 319596 h 639224"/>
              <a:gd name="connsiteX20" fmla="*/ 1828800 w 3906175"/>
              <a:gd name="connsiteY20" fmla="*/ 17755 h 639224"/>
              <a:gd name="connsiteX21" fmla="*/ 1970843 w 3906175"/>
              <a:gd name="connsiteY21" fmla="*/ 328474 h 639224"/>
              <a:gd name="connsiteX22" fmla="*/ 1855433 w 3906175"/>
              <a:gd name="connsiteY22" fmla="*/ 621437 h 639224"/>
              <a:gd name="connsiteX23" fmla="*/ 1775534 w 3906175"/>
              <a:gd name="connsiteY23" fmla="*/ 301841 h 639224"/>
              <a:gd name="connsiteX24" fmla="*/ 2121763 w 3906175"/>
              <a:gd name="connsiteY24" fmla="*/ 17755 h 639224"/>
              <a:gd name="connsiteX25" fmla="*/ 2183907 w 3906175"/>
              <a:gd name="connsiteY25" fmla="*/ 319596 h 639224"/>
              <a:gd name="connsiteX26" fmla="*/ 2068497 w 3906175"/>
              <a:gd name="connsiteY26" fmla="*/ 621437 h 639224"/>
              <a:gd name="connsiteX27" fmla="*/ 2032986 w 3906175"/>
              <a:gd name="connsiteY27" fmla="*/ 319596 h 639224"/>
              <a:gd name="connsiteX28" fmla="*/ 2290439 w 3906175"/>
              <a:gd name="connsiteY28" fmla="*/ 26633 h 639224"/>
              <a:gd name="connsiteX29" fmla="*/ 2467992 w 3906175"/>
              <a:gd name="connsiteY29" fmla="*/ 310719 h 639224"/>
              <a:gd name="connsiteX30" fmla="*/ 2325949 w 3906175"/>
              <a:gd name="connsiteY30" fmla="*/ 612559 h 639224"/>
              <a:gd name="connsiteX31" fmla="*/ 2246050 w 3906175"/>
              <a:gd name="connsiteY31" fmla="*/ 319596 h 639224"/>
              <a:gd name="connsiteX32" fmla="*/ 2521258 w 3906175"/>
              <a:gd name="connsiteY32" fmla="*/ 0 h 639224"/>
              <a:gd name="connsiteX33" fmla="*/ 2707689 w 3906175"/>
              <a:gd name="connsiteY33" fmla="*/ 319596 h 639224"/>
              <a:gd name="connsiteX34" fmla="*/ 2592279 w 3906175"/>
              <a:gd name="connsiteY34" fmla="*/ 621437 h 639224"/>
              <a:gd name="connsiteX35" fmla="*/ 2512380 w 3906175"/>
              <a:gd name="connsiteY35" fmla="*/ 328474 h 639224"/>
              <a:gd name="connsiteX36" fmla="*/ 2831976 w 3906175"/>
              <a:gd name="connsiteY36" fmla="*/ 35511 h 639224"/>
              <a:gd name="connsiteX37" fmla="*/ 2965142 w 3906175"/>
              <a:gd name="connsiteY37" fmla="*/ 310719 h 639224"/>
              <a:gd name="connsiteX38" fmla="*/ 2831976 w 3906175"/>
              <a:gd name="connsiteY38" fmla="*/ 621437 h 639224"/>
              <a:gd name="connsiteX39" fmla="*/ 2760955 w 3906175"/>
              <a:gd name="connsiteY39" fmla="*/ 310719 h 639224"/>
              <a:gd name="connsiteX40" fmla="*/ 3098307 w 3906175"/>
              <a:gd name="connsiteY40" fmla="*/ 35511 h 639224"/>
              <a:gd name="connsiteX41" fmla="*/ 3222594 w 3906175"/>
              <a:gd name="connsiteY41" fmla="*/ 319596 h 639224"/>
              <a:gd name="connsiteX42" fmla="*/ 3089429 w 3906175"/>
              <a:gd name="connsiteY42" fmla="*/ 612559 h 639224"/>
              <a:gd name="connsiteX43" fmla="*/ 3000652 w 3906175"/>
              <a:gd name="connsiteY43" fmla="*/ 319596 h 639224"/>
              <a:gd name="connsiteX44" fmla="*/ 3320248 w 3906175"/>
              <a:gd name="connsiteY44" fmla="*/ 26633 h 639224"/>
              <a:gd name="connsiteX45" fmla="*/ 3435658 w 3906175"/>
              <a:gd name="connsiteY45" fmla="*/ 337352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40349 w 3906175"/>
              <a:gd name="connsiteY48" fmla="*/ 328474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443883 w 3906175"/>
              <a:gd name="connsiteY2" fmla="*/ 621438 h 639224"/>
              <a:gd name="connsiteX3" fmla="*/ 230820 w 3906175"/>
              <a:gd name="connsiteY3" fmla="*/ 346229 h 639224"/>
              <a:gd name="connsiteX4" fmla="*/ 594804 w 3906175"/>
              <a:gd name="connsiteY4" fmla="*/ 53266 h 639224"/>
              <a:gd name="connsiteX5" fmla="*/ 807868 w 3906175"/>
              <a:gd name="connsiteY5" fmla="*/ 284086 h 639224"/>
              <a:gd name="connsiteX6" fmla="*/ 763479 w 3906175"/>
              <a:gd name="connsiteY6" fmla="*/ 612559 h 639224"/>
              <a:gd name="connsiteX7" fmla="*/ 603681 w 3906175"/>
              <a:gd name="connsiteY7" fmla="*/ 310719 h 639224"/>
              <a:gd name="connsiteX8" fmla="*/ 932155 w 3906175"/>
              <a:gd name="connsiteY8" fmla="*/ 35511 h 639224"/>
              <a:gd name="connsiteX9" fmla="*/ 1162975 w 3906175"/>
              <a:gd name="connsiteY9" fmla="*/ 346229 h 639224"/>
              <a:gd name="connsiteX10" fmla="*/ 1020932 w 3906175"/>
              <a:gd name="connsiteY10" fmla="*/ 612559 h 639224"/>
              <a:gd name="connsiteX11" fmla="*/ 905522 w 3906175"/>
              <a:gd name="connsiteY11" fmla="*/ 337352 h 639224"/>
              <a:gd name="connsiteX12" fmla="*/ 1207363 w 3906175"/>
              <a:gd name="connsiteY12" fmla="*/ 35511 h 639224"/>
              <a:gd name="connsiteX13" fmla="*/ 1464815 w 3906175"/>
              <a:gd name="connsiteY13" fmla="*/ 319596 h 639224"/>
              <a:gd name="connsiteX14" fmla="*/ 1340528 w 3906175"/>
              <a:gd name="connsiteY14" fmla="*/ 603682 h 639224"/>
              <a:gd name="connsiteX15" fmla="*/ 1233996 w 3906175"/>
              <a:gd name="connsiteY15" fmla="*/ 310719 h 639224"/>
              <a:gd name="connsiteX16" fmla="*/ 1562470 w 3906175"/>
              <a:gd name="connsiteY16" fmla="*/ 35511 h 639224"/>
              <a:gd name="connsiteX17" fmla="*/ 1722268 w 3906175"/>
              <a:gd name="connsiteY17" fmla="*/ 319596 h 639224"/>
              <a:gd name="connsiteX18" fmla="*/ 1597980 w 3906175"/>
              <a:gd name="connsiteY18" fmla="*/ 603682 h 639224"/>
              <a:gd name="connsiteX19" fmla="*/ 1518081 w 3906175"/>
              <a:gd name="connsiteY19" fmla="*/ 319596 h 639224"/>
              <a:gd name="connsiteX20" fmla="*/ 1828800 w 3906175"/>
              <a:gd name="connsiteY20" fmla="*/ 17755 h 639224"/>
              <a:gd name="connsiteX21" fmla="*/ 1970843 w 3906175"/>
              <a:gd name="connsiteY21" fmla="*/ 328474 h 639224"/>
              <a:gd name="connsiteX22" fmla="*/ 1855433 w 3906175"/>
              <a:gd name="connsiteY22" fmla="*/ 621437 h 639224"/>
              <a:gd name="connsiteX23" fmla="*/ 1775534 w 3906175"/>
              <a:gd name="connsiteY23" fmla="*/ 301841 h 639224"/>
              <a:gd name="connsiteX24" fmla="*/ 2121763 w 3906175"/>
              <a:gd name="connsiteY24" fmla="*/ 17755 h 639224"/>
              <a:gd name="connsiteX25" fmla="*/ 2183907 w 3906175"/>
              <a:gd name="connsiteY25" fmla="*/ 319596 h 639224"/>
              <a:gd name="connsiteX26" fmla="*/ 2068497 w 3906175"/>
              <a:gd name="connsiteY26" fmla="*/ 621437 h 639224"/>
              <a:gd name="connsiteX27" fmla="*/ 2032986 w 3906175"/>
              <a:gd name="connsiteY27" fmla="*/ 319596 h 639224"/>
              <a:gd name="connsiteX28" fmla="*/ 2290439 w 3906175"/>
              <a:gd name="connsiteY28" fmla="*/ 26633 h 639224"/>
              <a:gd name="connsiteX29" fmla="*/ 2467992 w 3906175"/>
              <a:gd name="connsiteY29" fmla="*/ 310719 h 639224"/>
              <a:gd name="connsiteX30" fmla="*/ 2325949 w 3906175"/>
              <a:gd name="connsiteY30" fmla="*/ 612559 h 639224"/>
              <a:gd name="connsiteX31" fmla="*/ 2246050 w 3906175"/>
              <a:gd name="connsiteY31" fmla="*/ 319596 h 639224"/>
              <a:gd name="connsiteX32" fmla="*/ 2521258 w 3906175"/>
              <a:gd name="connsiteY32" fmla="*/ 0 h 639224"/>
              <a:gd name="connsiteX33" fmla="*/ 2707689 w 3906175"/>
              <a:gd name="connsiteY33" fmla="*/ 319596 h 639224"/>
              <a:gd name="connsiteX34" fmla="*/ 2592279 w 3906175"/>
              <a:gd name="connsiteY34" fmla="*/ 621437 h 639224"/>
              <a:gd name="connsiteX35" fmla="*/ 2512380 w 3906175"/>
              <a:gd name="connsiteY35" fmla="*/ 328474 h 639224"/>
              <a:gd name="connsiteX36" fmla="*/ 2831976 w 3906175"/>
              <a:gd name="connsiteY36" fmla="*/ 35511 h 639224"/>
              <a:gd name="connsiteX37" fmla="*/ 2965142 w 3906175"/>
              <a:gd name="connsiteY37" fmla="*/ 310719 h 639224"/>
              <a:gd name="connsiteX38" fmla="*/ 2831976 w 3906175"/>
              <a:gd name="connsiteY38" fmla="*/ 621437 h 639224"/>
              <a:gd name="connsiteX39" fmla="*/ 2760955 w 3906175"/>
              <a:gd name="connsiteY39" fmla="*/ 310719 h 639224"/>
              <a:gd name="connsiteX40" fmla="*/ 3098307 w 3906175"/>
              <a:gd name="connsiteY40" fmla="*/ 35511 h 639224"/>
              <a:gd name="connsiteX41" fmla="*/ 3222594 w 3906175"/>
              <a:gd name="connsiteY41" fmla="*/ 319596 h 639224"/>
              <a:gd name="connsiteX42" fmla="*/ 3089429 w 3906175"/>
              <a:gd name="connsiteY42" fmla="*/ 612559 h 639224"/>
              <a:gd name="connsiteX43" fmla="*/ 3000652 w 3906175"/>
              <a:gd name="connsiteY43" fmla="*/ 319596 h 639224"/>
              <a:gd name="connsiteX44" fmla="*/ 3320248 w 3906175"/>
              <a:gd name="connsiteY44" fmla="*/ 26633 h 639224"/>
              <a:gd name="connsiteX45" fmla="*/ 3435658 w 3906175"/>
              <a:gd name="connsiteY45" fmla="*/ 337352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40349 w 3906175"/>
              <a:gd name="connsiteY48" fmla="*/ 328474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435006 w 3906175"/>
              <a:gd name="connsiteY2" fmla="*/ 310719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121763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35658 w 3906175"/>
              <a:gd name="connsiteY46" fmla="*/ 337352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121763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35658 w 3906175"/>
              <a:gd name="connsiteY46" fmla="*/ 337352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121763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35658 w 3906175"/>
              <a:gd name="connsiteY46" fmla="*/ 337352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35658 w 3906175"/>
              <a:gd name="connsiteY46" fmla="*/ 337352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42213 w 3906175"/>
              <a:gd name="connsiteY46" fmla="*/ 281934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40349 w 3906175"/>
              <a:gd name="connsiteY48" fmla="*/ 328474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895690 w 3906175"/>
              <a:gd name="connsiteY12" fmla="*/ 320034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915354 w 3906175"/>
              <a:gd name="connsiteY12" fmla="*/ 309643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11145 w 3906175"/>
              <a:gd name="connsiteY6" fmla="*/ 311795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915354 w 3906175"/>
              <a:gd name="connsiteY12" fmla="*/ 309643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11145 w 3906175"/>
              <a:gd name="connsiteY6" fmla="*/ 311795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915354 w 3906175"/>
              <a:gd name="connsiteY12" fmla="*/ 309643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38069 w 3906175"/>
              <a:gd name="connsiteY22" fmla="*/ 318083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12380 w 3906175"/>
              <a:gd name="connsiteY36" fmla="*/ 328475 h 639225"/>
              <a:gd name="connsiteX37" fmla="*/ 2831976 w 3906175"/>
              <a:gd name="connsiteY37" fmla="*/ 35512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60955 w 3906175"/>
              <a:gd name="connsiteY40" fmla="*/ 310720 h 639225"/>
              <a:gd name="connsiteX41" fmla="*/ 3098307 w 3906175"/>
              <a:gd name="connsiteY41" fmla="*/ 35512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31976 w 3906175"/>
              <a:gd name="connsiteY37" fmla="*/ 35512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60955 w 3906175"/>
              <a:gd name="connsiteY40" fmla="*/ 310720 h 639225"/>
              <a:gd name="connsiteX41" fmla="*/ 3098307 w 3906175"/>
              <a:gd name="connsiteY41" fmla="*/ 35512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31976 w 3906175"/>
              <a:gd name="connsiteY37" fmla="*/ 35512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93730 w 3906175"/>
              <a:gd name="connsiteY40" fmla="*/ 307257 h 639225"/>
              <a:gd name="connsiteX41" fmla="*/ 3098307 w 3906175"/>
              <a:gd name="connsiteY41" fmla="*/ 35512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93730 w 3906175"/>
              <a:gd name="connsiteY40" fmla="*/ 307257 h 639225"/>
              <a:gd name="connsiteX41" fmla="*/ 3098307 w 3906175"/>
              <a:gd name="connsiteY41" fmla="*/ 35512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93730 w 3906175"/>
              <a:gd name="connsiteY40" fmla="*/ 307257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93730 w 3906175"/>
              <a:gd name="connsiteY40" fmla="*/ 307257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64750 w 3906175"/>
              <a:gd name="connsiteY39" fmla="*/ 624901 h 639225"/>
              <a:gd name="connsiteX40" fmla="*/ 2793730 w 3906175"/>
              <a:gd name="connsiteY40" fmla="*/ 307257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653798 w 3906175"/>
              <a:gd name="connsiteY5" fmla="*/ 35949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542207 w 3906175"/>
              <a:gd name="connsiteY2" fmla="*/ 319161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653798 w 3906175"/>
              <a:gd name="connsiteY5" fmla="*/ 35949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542207 w 3906175"/>
              <a:gd name="connsiteY2" fmla="*/ 319161 h 639225"/>
              <a:gd name="connsiteX3" fmla="*/ 443883 w 3906175"/>
              <a:gd name="connsiteY3" fmla="*/ 621439 h 639225"/>
              <a:gd name="connsiteX4" fmla="*/ 368471 w 3906175"/>
              <a:gd name="connsiteY4" fmla="*/ 304667 h 639225"/>
              <a:gd name="connsiteX5" fmla="*/ 653798 w 3906175"/>
              <a:gd name="connsiteY5" fmla="*/ 35949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362330 w 3906175"/>
              <a:gd name="connsiteY1" fmla="*/ 32048 h 639225"/>
              <a:gd name="connsiteX2" fmla="*/ 542207 w 3906175"/>
              <a:gd name="connsiteY2" fmla="*/ 319161 h 639225"/>
              <a:gd name="connsiteX3" fmla="*/ 443883 w 3906175"/>
              <a:gd name="connsiteY3" fmla="*/ 621439 h 639225"/>
              <a:gd name="connsiteX4" fmla="*/ 368471 w 3906175"/>
              <a:gd name="connsiteY4" fmla="*/ 304667 h 639225"/>
              <a:gd name="connsiteX5" fmla="*/ 653798 w 3906175"/>
              <a:gd name="connsiteY5" fmla="*/ 35949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84961 w 3722639"/>
              <a:gd name="connsiteY25" fmla="*/ 17756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26634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914771 w 3722639"/>
              <a:gd name="connsiteY41" fmla="*/ 21657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84961 w 3722639"/>
              <a:gd name="connsiteY25" fmla="*/ 17756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26634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914771 w 3722639"/>
              <a:gd name="connsiteY41" fmla="*/ 21657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26634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914771 w 3722639"/>
              <a:gd name="connsiteY41" fmla="*/ 21657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914771 w 3722639"/>
              <a:gd name="connsiteY41" fmla="*/ 21657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764593 w 3722639"/>
              <a:gd name="connsiteY12" fmla="*/ 309644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579943 w 3722639"/>
              <a:gd name="connsiteY7" fmla="*/ 61256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58601 w 3722639"/>
              <a:gd name="connsiteY7" fmla="*/ 626414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30774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30774 w 3722639"/>
              <a:gd name="connsiteY2" fmla="*/ 319161 h 639225"/>
              <a:gd name="connsiteX3" fmla="*/ 345559 w 3722639"/>
              <a:gd name="connsiteY3" fmla="*/ 628366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66826 w 3722639"/>
              <a:gd name="connsiteY2" fmla="*/ 326088 h 639225"/>
              <a:gd name="connsiteX3" fmla="*/ 345559 w 3722639"/>
              <a:gd name="connsiteY3" fmla="*/ 628366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66826 w 3722639"/>
              <a:gd name="connsiteY2" fmla="*/ 326088 h 639225"/>
              <a:gd name="connsiteX3" fmla="*/ 345559 w 3722639"/>
              <a:gd name="connsiteY3" fmla="*/ 628366 h 639225"/>
              <a:gd name="connsiteX4" fmla="*/ 184935 w 3722639"/>
              <a:gd name="connsiteY4" fmla="*/ 304667 h 639225"/>
              <a:gd name="connsiteX5" fmla="*/ 522701 w 3722639"/>
              <a:gd name="connsiteY5" fmla="*/ 25558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66826 w 3722639"/>
              <a:gd name="connsiteY2" fmla="*/ 326088 h 639225"/>
              <a:gd name="connsiteX3" fmla="*/ 345559 w 3722639"/>
              <a:gd name="connsiteY3" fmla="*/ 628366 h 639225"/>
              <a:gd name="connsiteX4" fmla="*/ 306199 w 3722639"/>
              <a:gd name="connsiteY4" fmla="*/ 308131 h 639225"/>
              <a:gd name="connsiteX5" fmla="*/ 522701 w 3722639"/>
              <a:gd name="connsiteY5" fmla="*/ 25558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66826 w 3722639"/>
              <a:gd name="connsiteY2" fmla="*/ 326088 h 639225"/>
              <a:gd name="connsiteX3" fmla="*/ 375056 w 3722639"/>
              <a:gd name="connsiteY3" fmla="*/ 638757 h 639225"/>
              <a:gd name="connsiteX4" fmla="*/ 306199 w 3722639"/>
              <a:gd name="connsiteY4" fmla="*/ 308131 h 639225"/>
              <a:gd name="connsiteX5" fmla="*/ 522701 w 3722639"/>
              <a:gd name="connsiteY5" fmla="*/ 25558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290226 w 3722639"/>
              <a:gd name="connsiteY1" fmla="*/ 7802 h 639225"/>
              <a:gd name="connsiteX2" fmla="*/ 466826 w 3722639"/>
              <a:gd name="connsiteY2" fmla="*/ 326088 h 639225"/>
              <a:gd name="connsiteX3" fmla="*/ 375056 w 3722639"/>
              <a:gd name="connsiteY3" fmla="*/ 638757 h 639225"/>
              <a:gd name="connsiteX4" fmla="*/ 306199 w 3722639"/>
              <a:gd name="connsiteY4" fmla="*/ 308131 h 639225"/>
              <a:gd name="connsiteX5" fmla="*/ 522701 w 3722639"/>
              <a:gd name="connsiteY5" fmla="*/ 25558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20799 w 3594819"/>
              <a:gd name="connsiteY9" fmla="*/ 35512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29172 w 3594819"/>
              <a:gd name="connsiteY15" fmla="*/ 603683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517444 w 3594819"/>
              <a:gd name="connsiteY21" fmla="*/ 17756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20799 w 3594819"/>
              <a:gd name="connsiteY9" fmla="*/ 35512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29172 w 3594819"/>
              <a:gd name="connsiteY15" fmla="*/ 603683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517444 w 3594819"/>
              <a:gd name="connsiteY21" fmla="*/ 17756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29172 w 3594819"/>
              <a:gd name="connsiteY15" fmla="*/ 603683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517444 w 3594819"/>
              <a:gd name="connsiteY21" fmla="*/ 17756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29172 w 3594819"/>
              <a:gd name="connsiteY15" fmla="*/ 603683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722071 w 3594819"/>
              <a:gd name="connsiteY44" fmla="*/ 326525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722071 w 3594819"/>
              <a:gd name="connsiteY44" fmla="*/ 326525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25716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722071 w 3594819"/>
              <a:gd name="connsiteY44" fmla="*/ 326525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81432 w 3594819"/>
              <a:gd name="connsiteY48" fmla="*/ 325011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722071 w 3594819"/>
              <a:gd name="connsiteY44" fmla="*/ 326525 h 639225"/>
              <a:gd name="connsiteX45" fmla="*/ 2959732 w 3594819"/>
              <a:gd name="connsiteY45" fmla="*/ 12779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81432 w 3594819"/>
              <a:gd name="connsiteY48" fmla="*/ 325011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193"/>
              <a:gd name="connsiteX1" fmla="*/ 162406 w 3594819"/>
              <a:gd name="connsiteY1" fmla="*/ 7802 h 639193"/>
              <a:gd name="connsiteX2" fmla="*/ 339006 w 3594819"/>
              <a:gd name="connsiteY2" fmla="*/ 326088 h 639193"/>
              <a:gd name="connsiteX3" fmla="*/ 247236 w 3594819"/>
              <a:gd name="connsiteY3" fmla="*/ 638757 h 639193"/>
              <a:gd name="connsiteX4" fmla="*/ 178379 w 3594819"/>
              <a:gd name="connsiteY4" fmla="*/ 308131 h 639193"/>
              <a:gd name="connsiteX5" fmla="*/ 394881 w 3594819"/>
              <a:gd name="connsiteY5" fmla="*/ 25558 h 639193"/>
              <a:gd name="connsiteX6" fmla="*/ 601389 w 3594819"/>
              <a:gd name="connsiteY6" fmla="*/ 315260 h 639193"/>
              <a:gd name="connsiteX7" fmla="*/ 520948 w 3594819"/>
              <a:gd name="connsiteY7" fmla="*/ 622950 h 639193"/>
              <a:gd name="connsiteX8" fmla="*/ 452918 w 3594819"/>
              <a:gd name="connsiteY8" fmla="*/ 328038 h 639193"/>
              <a:gd name="connsiteX9" fmla="*/ 656851 w 3594819"/>
              <a:gd name="connsiteY9" fmla="*/ 28585 h 639193"/>
              <a:gd name="connsiteX10" fmla="*/ 871283 w 3594819"/>
              <a:gd name="connsiteY10" fmla="*/ 318520 h 639193"/>
              <a:gd name="connsiteX11" fmla="*/ 775124 w 3594819"/>
              <a:gd name="connsiteY11" fmla="*/ 622951 h 639193"/>
              <a:gd name="connsiteX12" fmla="*/ 712153 w 3594819"/>
              <a:gd name="connsiteY12" fmla="*/ 306180 h 639193"/>
              <a:gd name="connsiteX13" fmla="*/ 945169 w 3594819"/>
              <a:gd name="connsiteY13" fmla="*/ 35512 h 639193"/>
              <a:gd name="connsiteX14" fmla="*/ 1153459 w 3594819"/>
              <a:gd name="connsiteY14" fmla="*/ 319597 h 639193"/>
              <a:gd name="connsiteX15" fmla="*/ 1035728 w 3594819"/>
              <a:gd name="connsiteY15" fmla="*/ 621001 h 639193"/>
              <a:gd name="connsiteX16" fmla="*/ 975078 w 3594819"/>
              <a:gd name="connsiteY16" fmla="*/ 303793 h 639193"/>
              <a:gd name="connsiteX17" fmla="*/ 1218339 w 3594819"/>
              <a:gd name="connsiteY17" fmla="*/ 38976 h 639193"/>
              <a:gd name="connsiteX18" fmla="*/ 1410912 w 3594819"/>
              <a:gd name="connsiteY18" fmla="*/ 319597 h 639193"/>
              <a:gd name="connsiteX19" fmla="*/ 1286624 w 3594819"/>
              <a:gd name="connsiteY19" fmla="*/ 603683 h 639193"/>
              <a:gd name="connsiteX20" fmla="*/ 1206725 w 3594819"/>
              <a:gd name="connsiteY20" fmla="*/ 319597 h 639193"/>
              <a:gd name="connsiteX21" fmla="*/ 1445340 w 3594819"/>
              <a:gd name="connsiteY21" fmla="*/ 21219 h 639193"/>
              <a:gd name="connsiteX22" fmla="*/ 1626713 w 3594819"/>
              <a:gd name="connsiteY22" fmla="*/ 318084 h 639193"/>
              <a:gd name="connsiteX23" fmla="*/ 1544077 w 3594819"/>
              <a:gd name="connsiteY23" fmla="*/ 621438 h 639193"/>
              <a:gd name="connsiteX24" fmla="*/ 1464178 w 3594819"/>
              <a:gd name="connsiteY24" fmla="*/ 301842 h 639193"/>
              <a:gd name="connsiteX25" fmla="*/ 1707979 w 3594819"/>
              <a:gd name="connsiteY25" fmla="*/ 14292 h 639193"/>
              <a:gd name="connsiteX26" fmla="*/ 1872551 w 3594819"/>
              <a:gd name="connsiteY26" fmla="*/ 319597 h 639193"/>
              <a:gd name="connsiteX27" fmla="*/ 1783361 w 3594819"/>
              <a:gd name="connsiteY27" fmla="*/ 628365 h 639193"/>
              <a:gd name="connsiteX28" fmla="*/ 1721630 w 3594819"/>
              <a:gd name="connsiteY28" fmla="*/ 319597 h 639193"/>
              <a:gd name="connsiteX29" fmla="*/ 1979083 w 3594819"/>
              <a:gd name="connsiteY29" fmla="*/ 12779 h 639193"/>
              <a:gd name="connsiteX30" fmla="*/ 2156636 w 3594819"/>
              <a:gd name="connsiteY30" fmla="*/ 310720 h 639193"/>
              <a:gd name="connsiteX31" fmla="*/ 2044090 w 3594819"/>
              <a:gd name="connsiteY31" fmla="*/ 622950 h 639193"/>
              <a:gd name="connsiteX32" fmla="*/ 1970746 w 3594819"/>
              <a:gd name="connsiteY32" fmla="*/ 323061 h 639193"/>
              <a:gd name="connsiteX33" fmla="*/ 2209902 w 3594819"/>
              <a:gd name="connsiteY33" fmla="*/ 1 h 639193"/>
              <a:gd name="connsiteX34" fmla="*/ 2396333 w 3594819"/>
              <a:gd name="connsiteY34" fmla="*/ 319597 h 639193"/>
              <a:gd name="connsiteX35" fmla="*/ 2280923 w 3594819"/>
              <a:gd name="connsiteY35" fmla="*/ 621438 h 639193"/>
              <a:gd name="connsiteX36" fmla="*/ 2233798 w 3594819"/>
              <a:gd name="connsiteY36" fmla="*/ 321548 h 639193"/>
              <a:gd name="connsiteX37" fmla="*/ 2510787 w 3594819"/>
              <a:gd name="connsiteY37" fmla="*/ 11266 h 639193"/>
              <a:gd name="connsiteX38" fmla="*/ 2630845 w 3594819"/>
              <a:gd name="connsiteY38" fmla="*/ 314184 h 639193"/>
              <a:gd name="connsiteX39" fmla="*/ 2553394 w 3594819"/>
              <a:gd name="connsiteY39" fmla="*/ 624901 h 639193"/>
              <a:gd name="connsiteX40" fmla="*/ 2465987 w 3594819"/>
              <a:gd name="connsiteY40" fmla="*/ 314184 h 639193"/>
              <a:gd name="connsiteX41" fmla="*/ 2744344 w 3594819"/>
              <a:gd name="connsiteY41" fmla="*/ 875 h 639193"/>
              <a:gd name="connsiteX42" fmla="*/ 2911238 w 3594819"/>
              <a:gd name="connsiteY42" fmla="*/ 319597 h 639193"/>
              <a:gd name="connsiteX43" fmla="*/ 2778073 w 3594819"/>
              <a:gd name="connsiteY43" fmla="*/ 612560 h 639193"/>
              <a:gd name="connsiteX44" fmla="*/ 2722071 w 3594819"/>
              <a:gd name="connsiteY44" fmla="*/ 326525 h 639193"/>
              <a:gd name="connsiteX45" fmla="*/ 2959732 w 3594819"/>
              <a:gd name="connsiteY45" fmla="*/ 12779 h 639193"/>
              <a:gd name="connsiteX46" fmla="*/ 3142057 w 3594819"/>
              <a:gd name="connsiteY46" fmla="*/ 319597 h 639193"/>
              <a:gd name="connsiteX47" fmla="*/ 3020221 w 3594819"/>
              <a:gd name="connsiteY47" fmla="*/ 628366 h 639193"/>
              <a:gd name="connsiteX48" fmla="*/ 2981432 w 3594819"/>
              <a:gd name="connsiteY48" fmla="*/ 325011 h 639193"/>
              <a:gd name="connsiteX49" fmla="*/ 3159813 w 3594819"/>
              <a:gd name="connsiteY49" fmla="*/ 17756 h 639193"/>
              <a:gd name="connsiteX50" fmla="*/ 3355121 w 3594819"/>
              <a:gd name="connsiteY50" fmla="*/ 319597 h 639193"/>
              <a:gd name="connsiteX51" fmla="*/ 3278086 w 3594819"/>
              <a:gd name="connsiteY51" fmla="*/ 639193 h 639193"/>
              <a:gd name="connsiteX52" fmla="*/ 3215401 w 3594819"/>
              <a:gd name="connsiteY52" fmla="*/ 320034 h 639193"/>
              <a:gd name="connsiteX53" fmla="*/ 3435020 w 3594819"/>
              <a:gd name="connsiteY53" fmla="*/ 26634 h 639193"/>
              <a:gd name="connsiteX54" fmla="*/ 3594819 w 3594819"/>
              <a:gd name="connsiteY54" fmla="*/ 319597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03683 h 639193"/>
              <a:gd name="connsiteX20" fmla="*/ 1206725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280923 w 3552213"/>
              <a:gd name="connsiteY35" fmla="*/ 621438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03683 h 639193"/>
              <a:gd name="connsiteX20" fmla="*/ 1206725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280923 w 3552213"/>
              <a:gd name="connsiteY35" fmla="*/ 621438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03683 h 639193"/>
              <a:gd name="connsiteX20" fmla="*/ 1206725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303865 w 3552213"/>
              <a:gd name="connsiteY35" fmla="*/ 628365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21001 h 639193"/>
              <a:gd name="connsiteX20" fmla="*/ 1206725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303865 w 3552213"/>
              <a:gd name="connsiteY35" fmla="*/ 628365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21001 h 639193"/>
              <a:gd name="connsiteX20" fmla="*/ 1229668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303865 w 3552213"/>
              <a:gd name="connsiteY35" fmla="*/ 628365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21001 h 639193"/>
              <a:gd name="connsiteX20" fmla="*/ 1229668 w 3552213"/>
              <a:gd name="connsiteY20" fmla="*/ 319597 h 639193"/>
              <a:gd name="connsiteX21" fmla="*/ 1425676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303865 w 3552213"/>
              <a:gd name="connsiteY35" fmla="*/ 628365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52213" h="639193">
                <a:moveTo>
                  <a:pt x="0" y="334965"/>
                </a:moveTo>
                <a:cubicBezTo>
                  <a:pt x="68150" y="145238"/>
                  <a:pt x="105905" y="9282"/>
                  <a:pt x="162406" y="7802"/>
                </a:cubicBezTo>
                <a:cubicBezTo>
                  <a:pt x="218907" y="6323"/>
                  <a:pt x="321251" y="228434"/>
                  <a:pt x="339006" y="326088"/>
                </a:cubicBezTo>
                <a:cubicBezTo>
                  <a:pt x="356761" y="423742"/>
                  <a:pt x="274007" y="641750"/>
                  <a:pt x="247236" y="638757"/>
                </a:cubicBezTo>
                <a:cubicBezTo>
                  <a:pt x="220465" y="635764"/>
                  <a:pt x="153772" y="410331"/>
                  <a:pt x="178379" y="308131"/>
                </a:cubicBezTo>
                <a:cubicBezTo>
                  <a:pt x="202987" y="205931"/>
                  <a:pt x="324379" y="24370"/>
                  <a:pt x="394881" y="25558"/>
                </a:cubicBezTo>
                <a:cubicBezTo>
                  <a:pt x="465383" y="26746"/>
                  <a:pt x="580378" y="215695"/>
                  <a:pt x="601389" y="315260"/>
                </a:cubicBezTo>
                <a:cubicBezTo>
                  <a:pt x="622400" y="414825"/>
                  <a:pt x="545693" y="620820"/>
                  <a:pt x="520948" y="622950"/>
                </a:cubicBezTo>
                <a:cubicBezTo>
                  <a:pt x="496203" y="625080"/>
                  <a:pt x="430268" y="427099"/>
                  <a:pt x="452918" y="328038"/>
                </a:cubicBezTo>
                <a:cubicBezTo>
                  <a:pt x="475568" y="228977"/>
                  <a:pt x="587124" y="30171"/>
                  <a:pt x="656851" y="28585"/>
                </a:cubicBezTo>
                <a:cubicBezTo>
                  <a:pt x="726578" y="26999"/>
                  <a:pt x="851571" y="219459"/>
                  <a:pt x="871283" y="318520"/>
                </a:cubicBezTo>
                <a:cubicBezTo>
                  <a:pt x="890995" y="417581"/>
                  <a:pt x="801646" y="625008"/>
                  <a:pt x="775124" y="622951"/>
                </a:cubicBezTo>
                <a:cubicBezTo>
                  <a:pt x="748602" y="620894"/>
                  <a:pt x="683812" y="404086"/>
                  <a:pt x="712153" y="306180"/>
                </a:cubicBezTo>
                <a:cubicBezTo>
                  <a:pt x="740494" y="208274"/>
                  <a:pt x="871618" y="33276"/>
                  <a:pt x="945169" y="35512"/>
                </a:cubicBezTo>
                <a:cubicBezTo>
                  <a:pt x="1018720" y="37748"/>
                  <a:pt x="1138366" y="222016"/>
                  <a:pt x="1153459" y="319597"/>
                </a:cubicBezTo>
                <a:cubicBezTo>
                  <a:pt x="1168552" y="417178"/>
                  <a:pt x="1065458" y="623635"/>
                  <a:pt x="1035728" y="621001"/>
                </a:cubicBezTo>
                <a:cubicBezTo>
                  <a:pt x="1005998" y="618367"/>
                  <a:pt x="944643" y="400797"/>
                  <a:pt x="975078" y="303793"/>
                </a:cubicBezTo>
                <a:cubicBezTo>
                  <a:pt x="1005513" y="206789"/>
                  <a:pt x="1145700" y="36342"/>
                  <a:pt x="1218339" y="38976"/>
                </a:cubicBezTo>
                <a:cubicBezTo>
                  <a:pt x="1290978" y="41610"/>
                  <a:pt x="1399531" y="222593"/>
                  <a:pt x="1410912" y="319597"/>
                </a:cubicBezTo>
                <a:cubicBezTo>
                  <a:pt x="1422293" y="416601"/>
                  <a:pt x="1316831" y="621001"/>
                  <a:pt x="1286624" y="621001"/>
                </a:cubicBezTo>
                <a:cubicBezTo>
                  <a:pt x="1256417" y="621001"/>
                  <a:pt x="1206493" y="419561"/>
                  <a:pt x="1229668" y="319597"/>
                </a:cubicBezTo>
                <a:cubicBezTo>
                  <a:pt x="1252843" y="219633"/>
                  <a:pt x="1359502" y="21471"/>
                  <a:pt x="1425676" y="21219"/>
                </a:cubicBezTo>
                <a:cubicBezTo>
                  <a:pt x="1491850" y="20967"/>
                  <a:pt x="1606980" y="218048"/>
                  <a:pt x="1626713" y="318084"/>
                </a:cubicBezTo>
                <a:cubicBezTo>
                  <a:pt x="1646446" y="418120"/>
                  <a:pt x="1571166" y="624145"/>
                  <a:pt x="1544077" y="621438"/>
                </a:cubicBezTo>
                <a:cubicBezTo>
                  <a:pt x="1516988" y="618731"/>
                  <a:pt x="1436861" y="403033"/>
                  <a:pt x="1464178" y="301842"/>
                </a:cubicBezTo>
                <a:cubicBezTo>
                  <a:pt x="1491495" y="200651"/>
                  <a:pt x="1639917" y="11333"/>
                  <a:pt x="1707979" y="14292"/>
                </a:cubicBezTo>
                <a:cubicBezTo>
                  <a:pt x="1776041" y="17251"/>
                  <a:pt x="1859987" y="217252"/>
                  <a:pt x="1872551" y="319597"/>
                </a:cubicBezTo>
                <a:cubicBezTo>
                  <a:pt x="1885115" y="421943"/>
                  <a:pt x="1808514" y="628365"/>
                  <a:pt x="1783361" y="628365"/>
                </a:cubicBezTo>
                <a:cubicBezTo>
                  <a:pt x="1758208" y="628365"/>
                  <a:pt x="1689010" y="422195"/>
                  <a:pt x="1721630" y="319597"/>
                </a:cubicBezTo>
                <a:cubicBezTo>
                  <a:pt x="1754250" y="216999"/>
                  <a:pt x="1906582" y="14258"/>
                  <a:pt x="1979083" y="12779"/>
                </a:cubicBezTo>
                <a:cubicBezTo>
                  <a:pt x="2051584" y="11299"/>
                  <a:pt x="2145802" y="209025"/>
                  <a:pt x="2156636" y="310720"/>
                </a:cubicBezTo>
                <a:cubicBezTo>
                  <a:pt x="2167470" y="412415"/>
                  <a:pt x="2075072" y="620893"/>
                  <a:pt x="2044090" y="622950"/>
                </a:cubicBezTo>
                <a:cubicBezTo>
                  <a:pt x="2013108" y="625007"/>
                  <a:pt x="1943111" y="426886"/>
                  <a:pt x="1970746" y="323061"/>
                </a:cubicBezTo>
                <a:cubicBezTo>
                  <a:pt x="1998381" y="219236"/>
                  <a:pt x="2138971" y="578"/>
                  <a:pt x="2209902" y="1"/>
                </a:cubicBezTo>
                <a:cubicBezTo>
                  <a:pt x="2280833" y="-576"/>
                  <a:pt x="2380673" y="214870"/>
                  <a:pt x="2396333" y="319597"/>
                </a:cubicBezTo>
                <a:cubicBezTo>
                  <a:pt x="2411993" y="424324"/>
                  <a:pt x="2330954" y="628040"/>
                  <a:pt x="2303865" y="628365"/>
                </a:cubicBezTo>
                <a:cubicBezTo>
                  <a:pt x="2276776" y="628690"/>
                  <a:pt x="2199311" y="424398"/>
                  <a:pt x="2233798" y="321548"/>
                </a:cubicBezTo>
                <a:cubicBezTo>
                  <a:pt x="2268285" y="218698"/>
                  <a:pt x="2444613" y="12493"/>
                  <a:pt x="2510787" y="11266"/>
                </a:cubicBezTo>
                <a:cubicBezTo>
                  <a:pt x="2576961" y="10039"/>
                  <a:pt x="2623744" y="211912"/>
                  <a:pt x="2630845" y="314184"/>
                </a:cubicBezTo>
                <a:cubicBezTo>
                  <a:pt x="2637946" y="416456"/>
                  <a:pt x="2580870" y="624901"/>
                  <a:pt x="2553394" y="624901"/>
                </a:cubicBezTo>
                <a:cubicBezTo>
                  <a:pt x="2525918" y="624901"/>
                  <a:pt x="2434162" y="418188"/>
                  <a:pt x="2465987" y="314184"/>
                </a:cubicBezTo>
                <a:cubicBezTo>
                  <a:pt x="2497812" y="210180"/>
                  <a:pt x="2670136" y="-27"/>
                  <a:pt x="2744344" y="875"/>
                </a:cubicBezTo>
                <a:cubicBezTo>
                  <a:pt x="2818552" y="1777"/>
                  <a:pt x="2905617" y="217650"/>
                  <a:pt x="2911238" y="319597"/>
                </a:cubicBezTo>
                <a:cubicBezTo>
                  <a:pt x="2916859" y="421544"/>
                  <a:pt x="2809601" y="611405"/>
                  <a:pt x="2778073" y="612560"/>
                </a:cubicBezTo>
                <a:cubicBezTo>
                  <a:pt x="2746545" y="613715"/>
                  <a:pt x="2691795" y="426488"/>
                  <a:pt x="2722071" y="326525"/>
                </a:cubicBezTo>
                <a:cubicBezTo>
                  <a:pt x="2752347" y="226562"/>
                  <a:pt x="2889734" y="13934"/>
                  <a:pt x="2959732" y="12779"/>
                </a:cubicBezTo>
                <a:cubicBezTo>
                  <a:pt x="3029730" y="11624"/>
                  <a:pt x="3131976" y="216999"/>
                  <a:pt x="3142057" y="319597"/>
                </a:cubicBezTo>
                <a:cubicBezTo>
                  <a:pt x="3152138" y="422195"/>
                  <a:pt x="3046992" y="627464"/>
                  <a:pt x="3020221" y="628366"/>
                </a:cubicBezTo>
                <a:cubicBezTo>
                  <a:pt x="2993450" y="629268"/>
                  <a:pt x="2958167" y="426779"/>
                  <a:pt x="2981432" y="325011"/>
                </a:cubicBezTo>
                <a:cubicBezTo>
                  <a:pt x="3004697" y="223243"/>
                  <a:pt x="3097532" y="18658"/>
                  <a:pt x="3159813" y="17756"/>
                </a:cubicBezTo>
                <a:cubicBezTo>
                  <a:pt x="3222094" y="16854"/>
                  <a:pt x="3335409" y="216024"/>
                  <a:pt x="3355121" y="319597"/>
                </a:cubicBezTo>
                <a:cubicBezTo>
                  <a:pt x="3374833" y="423170"/>
                  <a:pt x="3301373" y="639120"/>
                  <a:pt x="3278086" y="639193"/>
                </a:cubicBezTo>
                <a:cubicBezTo>
                  <a:pt x="3254799" y="639266"/>
                  <a:pt x="3189245" y="422127"/>
                  <a:pt x="3215401" y="320034"/>
                </a:cubicBezTo>
                <a:cubicBezTo>
                  <a:pt x="3241557" y="217941"/>
                  <a:pt x="3378885" y="27284"/>
                  <a:pt x="3435020" y="26634"/>
                </a:cubicBezTo>
                <a:cubicBezTo>
                  <a:pt x="3491155" y="25984"/>
                  <a:pt x="3526328" y="157782"/>
                  <a:pt x="3552213" y="31613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8450" y="2297359"/>
            <a:ext cx="107858" cy="1078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3125 -0.0324 L 0.09184 0.01158 L 0.05139 0.03241 L 0.06718 -0.03101 L 0.12361 -0.01805 L 0.13732 0.02199 L 0.11024 0.02709 L 0.10347 -0.00254 L 0.11215 -0.02708 L 0.15052 -0.03611 L 0.16423 -0.0324 L 0.18246 -0.01296 L 0.18698 0.00255 L 0.1842 0.01667 L 0.1842 0.0169 L 0.16649 0.02199 L 0.15277 0.00764 L 0.15277 -0.00648 L 0.15277 -0.02338 L 0.18003 -0.02986 L 0.20034 -0.03101 L 0.23645 -0.02708 L 0.25208 -0.01805 L 0.25902 0.00255 L 0.24982 0.01945 L 0.22725 0.02593 L 0.22274 0.00764 L 0.22083 -0.00393 L 0.23402 -0.02453 L 0.25607 -0.02847 L 0.27222 -0.02847 L 0.29305 -0.02847 L 0.30416 -0.01805 C 0.30416 -0.01782 0.31215 -0.00486 0.31319 -0.00138 C 0.31354 0.00093 0.31319 0.00301 0.31319 0.0051 L 0.31319 0.00533 L 0.31059 0.01806 L 0.31059 0.01829 L 0.28819 0.02199 L 0.28368 -0.00254 L 0.28819 -0.0206 L 0.31545 -0.02986 L 0.31545 -0.02963 L 0.34253 -0.02986 L 0.35538 -0.02847 L 0.36267 -0.02338 C 0.36944 -0.01134 0.36944 -0.01574 0.36944 -0.01041 L 0.36944 -0.01018 L 0.36718 0.00764 L 0.36718 0.00787 L 0.36493 0.02199 L 0.33559 0.02593 L 0.33767 0.01158 L 0.33767 -0.00648 L 0.34704 -0.01805 L 0.36493 -0.02708 L 0.36493 -0.02685 L 0.38767 -0.02592 L 0.39913 -0.02338 " pathEditMode="relative" rAng="0" ptsTypes="AAAAAAAAAAAAAAAAAAAAAAAAAAAAAAAAAAAAAAAAAAAAAAAAAAAAAAAAAAAA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F23E44-6E5D-4D90-B1E7-87374AEA97E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21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Van Allen Radiation Belts</a:t>
            </a:r>
          </a:p>
        </p:txBody>
      </p:sp>
      <p:pic>
        <p:nvPicPr>
          <p:cNvPr id="14339" name="Picture 3" descr="Fig4_radiation_bel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4828"/>
          <a:stretch>
            <a:fillRect/>
          </a:stretch>
        </p:blipFill>
        <p:spPr>
          <a:xfrm>
            <a:off x="2001838" y="4410075"/>
            <a:ext cx="5121275" cy="220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magfie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3" y="1846263"/>
            <a:ext cx="5153025" cy="257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892175"/>
            <a:ext cx="9144000" cy="954088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2 regions around the earth where charged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particles are trapped in the earth’s Magnetic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87E233-314B-489D-BACE-B62EA02A46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forces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8275" y="1981200"/>
            <a:ext cx="6334125" cy="925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  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23850" y="1568450"/>
            <a:ext cx="84105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 Magnetic fields exert sidewise forces on charges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 A charge is turned around by the magnetic force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 There is NO magnetic force if the charge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  not moving</a:t>
            </a:r>
          </a:p>
        </p:txBody>
      </p:sp>
      <p:grpSp>
        <p:nvGrpSpPr>
          <p:cNvPr id="19462" name="Group 12"/>
          <p:cNvGrpSpPr>
            <a:grpSpLocks/>
          </p:cNvGrpSpPr>
          <p:nvPr/>
        </p:nvGrpSpPr>
        <p:grpSpPr bwMode="auto">
          <a:xfrm>
            <a:off x="1851025" y="3489325"/>
            <a:ext cx="4962525" cy="3035300"/>
            <a:chOff x="1058" y="2203"/>
            <a:chExt cx="3126" cy="1912"/>
          </a:xfrm>
        </p:grpSpPr>
        <p:pic>
          <p:nvPicPr>
            <p:cNvPr id="19463" name="Picture 4" descr="W0829_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0" r="-9029" b="24457"/>
            <a:stretch>
              <a:fillRect/>
            </a:stretch>
          </p:blipFill>
          <p:spPr bwMode="auto">
            <a:xfrm>
              <a:off x="1385" y="2203"/>
              <a:ext cx="2799" cy="1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1584" y="2730"/>
              <a:ext cx="174" cy="174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058" y="2586"/>
              <a:ext cx="4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FF"/>
                  </a:solidFill>
                  <a:latin typeface="Verdana" panose="020B0604030504040204" pitchFamily="34" charset="0"/>
                </a:rPr>
                <a:t>+q</a:t>
              </a:r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2082" y="2622"/>
              <a:ext cx="1080" cy="546"/>
            </a:xfrm>
            <a:custGeom>
              <a:avLst/>
              <a:gdLst>
                <a:gd name="T0" fmla="*/ 0 w 1080"/>
                <a:gd name="T1" fmla="*/ 354 h 546"/>
                <a:gd name="T2" fmla="*/ 282 w 1080"/>
                <a:gd name="T3" fmla="*/ 456 h 546"/>
                <a:gd name="T4" fmla="*/ 522 w 1080"/>
                <a:gd name="T5" fmla="*/ 522 h 546"/>
                <a:gd name="T6" fmla="*/ 744 w 1080"/>
                <a:gd name="T7" fmla="*/ 546 h 546"/>
                <a:gd name="T8" fmla="*/ 900 w 1080"/>
                <a:gd name="T9" fmla="*/ 522 h 546"/>
                <a:gd name="T10" fmla="*/ 1002 w 1080"/>
                <a:gd name="T11" fmla="*/ 438 h 546"/>
                <a:gd name="T12" fmla="*/ 1050 w 1080"/>
                <a:gd name="T13" fmla="*/ 360 h 546"/>
                <a:gd name="T14" fmla="*/ 1068 w 1080"/>
                <a:gd name="T15" fmla="*/ 258 h 546"/>
                <a:gd name="T16" fmla="*/ 1080 w 1080"/>
                <a:gd name="T17" fmla="*/ 0 h 5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0" h="546">
                  <a:moveTo>
                    <a:pt x="0" y="354"/>
                  </a:moveTo>
                  <a:cubicBezTo>
                    <a:pt x="97" y="391"/>
                    <a:pt x="195" y="428"/>
                    <a:pt x="282" y="456"/>
                  </a:cubicBezTo>
                  <a:cubicBezTo>
                    <a:pt x="369" y="484"/>
                    <a:pt x="445" y="507"/>
                    <a:pt x="522" y="522"/>
                  </a:cubicBezTo>
                  <a:cubicBezTo>
                    <a:pt x="599" y="537"/>
                    <a:pt x="681" y="546"/>
                    <a:pt x="744" y="546"/>
                  </a:cubicBezTo>
                  <a:cubicBezTo>
                    <a:pt x="807" y="546"/>
                    <a:pt x="857" y="540"/>
                    <a:pt x="900" y="522"/>
                  </a:cubicBezTo>
                  <a:cubicBezTo>
                    <a:pt x="943" y="504"/>
                    <a:pt x="977" y="465"/>
                    <a:pt x="1002" y="438"/>
                  </a:cubicBezTo>
                  <a:cubicBezTo>
                    <a:pt x="1027" y="411"/>
                    <a:pt x="1039" y="390"/>
                    <a:pt x="1050" y="360"/>
                  </a:cubicBezTo>
                  <a:cubicBezTo>
                    <a:pt x="1061" y="330"/>
                    <a:pt x="1063" y="318"/>
                    <a:pt x="1068" y="258"/>
                  </a:cubicBezTo>
                  <a:cubicBezTo>
                    <a:pt x="1073" y="198"/>
                    <a:pt x="1076" y="99"/>
                    <a:pt x="108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761" y="2859"/>
              <a:ext cx="309" cy="1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BDEAB9-F31C-493C-8A58-736F9695C39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65263"/>
            <a:ext cx="4003675" cy="38766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i="1" smtClean="0">
                <a:solidFill>
                  <a:schemeClr val="bg1"/>
                </a:solidFill>
              </a:rPr>
              <a:t>Application:</a:t>
            </a:r>
            <a:br>
              <a:rPr lang="en-US" altLang="en-US" sz="4000" i="1" smtClean="0">
                <a:solidFill>
                  <a:schemeClr val="bg1"/>
                </a:solidFill>
              </a:rPr>
            </a:br>
            <a:r>
              <a:rPr lang="en-US" altLang="en-US" sz="4000" smtClean="0"/>
              <a:t> </a:t>
            </a:r>
            <a:r>
              <a:rPr lang="en-US" altLang="en-US" sz="4000" smtClean="0">
                <a:solidFill>
                  <a:schemeClr val="bg1"/>
                </a:solidFill>
              </a:rPr>
              <a:t/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Magnetic deflection of electrons in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a TV tube.</a:t>
            </a:r>
          </a:p>
        </p:txBody>
      </p:sp>
      <p:pic>
        <p:nvPicPr>
          <p:cNvPr id="20484" name="Picture 3" descr="W0855_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9"/>
          <a:stretch>
            <a:fillRect/>
          </a:stretch>
        </p:blipFill>
        <p:spPr>
          <a:xfrm>
            <a:off x="5035550" y="198438"/>
            <a:ext cx="3241675" cy="651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A3CF45-065F-44F1-993D-B773C0F284E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017713"/>
            <a:ext cx="8229600" cy="42005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two sources of magnetism</a:t>
            </a:r>
          </a:p>
          <a:p>
            <a:pPr lvl="2" eaLnBrk="1" hangingPunct="1"/>
            <a:r>
              <a:rPr lang="en-US" altLang="en-US" sz="2800" smtClean="0"/>
              <a:t>permanent magnets</a:t>
            </a:r>
          </a:p>
          <a:p>
            <a:pPr lvl="2" eaLnBrk="1" hangingPunct="1"/>
            <a:r>
              <a:rPr lang="en-US" altLang="en-US" sz="2800" smtClean="0"/>
              <a:t>electromagnets</a:t>
            </a:r>
          </a:p>
          <a:p>
            <a:pPr eaLnBrk="1" hangingPunct="1"/>
            <a:r>
              <a:rPr lang="en-US" altLang="en-US" sz="3600" smtClean="0"/>
              <a:t>the earth’s magnetic field</a:t>
            </a:r>
          </a:p>
          <a:p>
            <a:pPr lvl="2" eaLnBrk="1" hangingPunct="1"/>
            <a:r>
              <a:rPr lang="en-US" altLang="en-US" sz="2800" smtClean="0"/>
              <a:t>how does a compass work</a:t>
            </a:r>
          </a:p>
          <a:p>
            <a:pPr lvl="2" eaLnBrk="1" hangingPunct="1"/>
            <a:r>
              <a:rPr lang="en-US" altLang="en-US" sz="2800" smtClean="0"/>
              <a:t>the north pole is really a south pole!</a:t>
            </a:r>
          </a:p>
          <a:p>
            <a:pPr lvl="2" eaLnBrk="1" hangingPunct="1"/>
            <a:r>
              <a:rPr lang="en-US" altLang="en-US" sz="2800" smtClean="0"/>
              <a:t>Van Allen radiation belts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41BEE4-1BA1-4738-A6A5-2494696F43C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forces on wires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741363" y="3482975"/>
            <a:ext cx="3455987" cy="2476500"/>
            <a:chOff x="401" y="1986"/>
            <a:chExt cx="2177" cy="1560"/>
          </a:xfrm>
        </p:grpSpPr>
        <p:sp>
          <p:nvSpPr>
            <p:cNvPr id="21522" name="Freeform 4" descr="Light upward diagonal"/>
            <p:cNvSpPr>
              <a:spLocks/>
            </p:cNvSpPr>
            <p:nvPr/>
          </p:nvSpPr>
          <p:spPr bwMode="auto">
            <a:xfrm>
              <a:off x="401" y="1993"/>
              <a:ext cx="2177" cy="1553"/>
            </a:xfrm>
            <a:custGeom>
              <a:avLst/>
              <a:gdLst>
                <a:gd name="T0" fmla="*/ 625 w 2733"/>
                <a:gd name="T1" fmla="*/ 5 h 2148"/>
                <a:gd name="T2" fmla="*/ 625 w 2733"/>
                <a:gd name="T3" fmla="*/ 307 h 2148"/>
                <a:gd name="T4" fmla="*/ 310 w 2733"/>
                <a:gd name="T5" fmla="*/ 307 h 2148"/>
                <a:gd name="T6" fmla="*/ 310 w 2733"/>
                <a:gd name="T7" fmla="*/ 827 h 2148"/>
                <a:gd name="T8" fmla="*/ 1418 w 2733"/>
                <a:gd name="T9" fmla="*/ 827 h 2148"/>
                <a:gd name="T10" fmla="*/ 1418 w 2733"/>
                <a:gd name="T11" fmla="*/ 291 h 2148"/>
                <a:gd name="T12" fmla="*/ 1016 w 2733"/>
                <a:gd name="T13" fmla="*/ 291 h 2148"/>
                <a:gd name="T14" fmla="*/ 1016 w 2733"/>
                <a:gd name="T15" fmla="*/ 10 h 2148"/>
                <a:gd name="T16" fmla="*/ 1734 w 2733"/>
                <a:gd name="T17" fmla="*/ 10 h 2148"/>
                <a:gd name="T18" fmla="*/ 1734 w 2733"/>
                <a:gd name="T19" fmla="*/ 1123 h 2148"/>
                <a:gd name="T20" fmla="*/ 0 w 2733"/>
                <a:gd name="T21" fmla="*/ 1123 h 2148"/>
                <a:gd name="T22" fmla="*/ 0 w 2733"/>
                <a:gd name="T23" fmla="*/ 0 h 2148"/>
                <a:gd name="T24" fmla="*/ 625 w 2733"/>
                <a:gd name="T25" fmla="*/ 5 h 2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3" h="2148">
                  <a:moveTo>
                    <a:pt x="986" y="10"/>
                  </a:moveTo>
                  <a:lnTo>
                    <a:pt x="986" y="586"/>
                  </a:lnTo>
                  <a:lnTo>
                    <a:pt x="488" y="586"/>
                  </a:lnTo>
                  <a:lnTo>
                    <a:pt x="488" y="1582"/>
                  </a:lnTo>
                  <a:lnTo>
                    <a:pt x="2235" y="1582"/>
                  </a:lnTo>
                  <a:lnTo>
                    <a:pt x="2235" y="557"/>
                  </a:lnTo>
                  <a:lnTo>
                    <a:pt x="1601" y="557"/>
                  </a:lnTo>
                  <a:lnTo>
                    <a:pt x="1601" y="20"/>
                  </a:lnTo>
                  <a:lnTo>
                    <a:pt x="2733" y="20"/>
                  </a:lnTo>
                  <a:lnTo>
                    <a:pt x="2733" y="2148"/>
                  </a:lnTo>
                  <a:lnTo>
                    <a:pt x="0" y="2148"/>
                  </a:lnTo>
                  <a:lnTo>
                    <a:pt x="0" y="0"/>
                  </a:lnTo>
                  <a:lnTo>
                    <a:pt x="986" y="10"/>
                  </a:lnTo>
                  <a:close/>
                </a:path>
              </a:pathLst>
            </a:custGeom>
            <a:pattFill prst="ltUp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Text Box 5"/>
            <p:cNvSpPr txBox="1">
              <a:spLocks noChangeArrowheads="1"/>
            </p:cNvSpPr>
            <p:nvPr/>
          </p:nvSpPr>
          <p:spPr bwMode="auto">
            <a:xfrm>
              <a:off x="812" y="202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N</a:t>
              </a:r>
            </a:p>
          </p:txBody>
        </p:sp>
        <p:sp>
          <p:nvSpPr>
            <p:cNvPr id="21524" name="Text Box 6"/>
            <p:cNvSpPr txBox="1">
              <a:spLocks noChangeArrowheads="1"/>
            </p:cNvSpPr>
            <p:nvPr/>
          </p:nvSpPr>
          <p:spPr bwMode="auto">
            <a:xfrm>
              <a:off x="1787" y="1986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S</a:t>
              </a:r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5064125" y="3463925"/>
            <a:ext cx="3455988" cy="2476500"/>
            <a:chOff x="401" y="1986"/>
            <a:chExt cx="2177" cy="1560"/>
          </a:xfrm>
        </p:grpSpPr>
        <p:sp>
          <p:nvSpPr>
            <p:cNvPr id="21519" name="Freeform 8" descr="Light upward diagonal"/>
            <p:cNvSpPr>
              <a:spLocks/>
            </p:cNvSpPr>
            <p:nvPr/>
          </p:nvSpPr>
          <p:spPr bwMode="auto">
            <a:xfrm>
              <a:off x="401" y="1993"/>
              <a:ext cx="2177" cy="1553"/>
            </a:xfrm>
            <a:custGeom>
              <a:avLst/>
              <a:gdLst>
                <a:gd name="T0" fmla="*/ 625 w 2733"/>
                <a:gd name="T1" fmla="*/ 5 h 2148"/>
                <a:gd name="T2" fmla="*/ 625 w 2733"/>
                <a:gd name="T3" fmla="*/ 307 h 2148"/>
                <a:gd name="T4" fmla="*/ 310 w 2733"/>
                <a:gd name="T5" fmla="*/ 307 h 2148"/>
                <a:gd name="T6" fmla="*/ 310 w 2733"/>
                <a:gd name="T7" fmla="*/ 827 h 2148"/>
                <a:gd name="T8" fmla="*/ 1418 w 2733"/>
                <a:gd name="T9" fmla="*/ 827 h 2148"/>
                <a:gd name="T10" fmla="*/ 1418 w 2733"/>
                <a:gd name="T11" fmla="*/ 291 h 2148"/>
                <a:gd name="T12" fmla="*/ 1016 w 2733"/>
                <a:gd name="T13" fmla="*/ 291 h 2148"/>
                <a:gd name="T14" fmla="*/ 1016 w 2733"/>
                <a:gd name="T15" fmla="*/ 10 h 2148"/>
                <a:gd name="T16" fmla="*/ 1734 w 2733"/>
                <a:gd name="T17" fmla="*/ 10 h 2148"/>
                <a:gd name="T18" fmla="*/ 1734 w 2733"/>
                <a:gd name="T19" fmla="*/ 1123 h 2148"/>
                <a:gd name="T20" fmla="*/ 0 w 2733"/>
                <a:gd name="T21" fmla="*/ 1123 h 2148"/>
                <a:gd name="T22" fmla="*/ 0 w 2733"/>
                <a:gd name="T23" fmla="*/ 0 h 2148"/>
                <a:gd name="T24" fmla="*/ 625 w 2733"/>
                <a:gd name="T25" fmla="*/ 5 h 2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3" h="2148">
                  <a:moveTo>
                    <a:pt x="986" y="10"/>
                  </a:moveTo>
                  <a:lnTo>
                    <a:pt x="986" y="586"/>
                  </a:lnTo>
                  <a:lnTo>
                    <a:pt x="488" y="586"/>
                  </a:lnTo>
                  <a:lnTo>
                    <a:pt x="488" y="1582"/>
                  </a:lnTo>
                  <a:lnTo>
                    <a:pt x="2235" y="1582"/>
                  </a:lnTo>
                  <a:lnTo>
                    <a:pt x="2235" y="557"/>
                  </a:lnTo>
                  <a:lnTo>
                    <a:pt x="1601" y="557"/>
                  </a:lnTo>
                  <a:lnTo>
                    <a:pt x="1601" y="20"/>
                  </a:lnTo>
                  <a:lnTo>
                    <a:pt x="2733" y="20"/>
                  </a:lnTo>
                  <a:lnTo>
                    <a:pt x="2733" y="2148"/>
                  </a:lnTo>
                  <a:lnTo>
                    <a:pt x="0" y="2148"/>
                  </a:lnTo>
                  <a:lnTo>
                    <a:pt x="0" y="0"/>
                  </a:lnTo>
                  <a:lnTo>
                    <a:pt x="986" y="10"/>
                  </a:lnTo>
                  <a:close/>
                </a:path>
              </a:pathLst>
            </a:custGeom>
            <a:pattFill prst="ltUp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Text Box 9"/>
            <p:cNvSpPr txBox="1">
              <a:spLocks noChangeArrowheads="1"/>
            </p:cNvSpPr>
            <p:nvPr/>
          </p:nvSpPr>
          <p:spPr bwMode="auto">
            <a:xfrm>
              <a:off x="812" y="202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N</a:t>
              </a:r>
            </a:p>
          </p:txBody>
        </p:sp>
        <p:sp>
          <p:nvSpPr>
            <p:cNvPr id="21521" name="Text Box 10"/>
            <p:cNvSpPr txBox="1">
              <a:spLocks noChangeArrowheads="1"/>
            </p:cNvSpPr>
            <p:nvPr/>
          </p:nvSpPr>
          <p:spPr bwMode="auto">
            <a:xfrm>
              <a:off x="1787" y="1986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S</a:t>
              </a:r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831975" y="2466975"/>
            <a:ext cx="1123950" cy="2525713"/>
            <a:chOff x="1106" y="1455"/>
            <a:chExt cx="708" cy="1591"/>
          </a:xfrm>
        </p:grpSpPr>
        <p:sp>
          <p:nvSpPr>
            <p:cNvPr id="21517" name="Line 12"/>
            <p:cNvSpPr>
              <a:spLocks noChangeShapeType="1"/>
            </p:cNvSpPr>
            <p:nvPr/>
          </p:nvSpPr>
          <p:spPr bwMode="auto">
            <a:xfrm flipH="1">
              <a:off x="1106" y="1455"/>
              <a:ext cx="702" cy="159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 rot="1480269">
              <a:off x="1521" y="1593"/>
              <a:ext cx="293" cy="386"/>
            </a:xfrm>
            <a:prstGeom prst="downArrow">
              <a:avLst>
                <a:gd name="adj1" fmla="val 50000"/>
                <a:gd name="adj2" fmla="val 32935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6224588" y="2355850"/>
            <a:ext cx="1214437" cy="2525713"/>
            <a:chOff x="3873" y="1463"/>
            <a:chExt cx="765" cy="1591"/>
          </a:xfrm>
        </p:grpSpPr>
        <p:sp>
          <p:nvSpPr>
            <p:cNvPr id="21515" name="Line 15"/>
            <p:cNvSpPr>
              <a:spLocks noChangeShapeType="1"/>
            </p:cNvSpPr>
            <p:nvPr/>
          </p:nvSpPr>
          <p:spPr bwMode="auto">
            <a:xfrm rot="10800000" flipH="1">
              <a:off x="3873" y="1463"/>
              <a:ext cx="702" cy="159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AutoShape 16"/>
            <p:cNvSpPr>
              <a:spLocks noChangeArrowheads="1"/>
            </p:cNvSpPr>
            <p:nvPr/>
          </p:nvSpPr>
          <p:spPr bwMode="auto">
            <a:xfrm rot="-9319731">
              <a:off x="4345" y="1497"/>
              <a:ext cx="293" cy="386"/>
            </a:xfrm>
            <a:prstGeom prst="downArrow">
              <a:avLst>
                <a:gd name="adj1" fmla="val 50000"/>
                <a:gd name="adj2" fmla="val 32935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181100" y="6078538"/>
            <a:ext cx="262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Wire pushed OUT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726113" y="6069013"/>
            <a:ext cx="2100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Wire pulled IN</a:t>
            </a:r>
          </a:p>
        </p:txBody>
      </p:sp>
      <p:sp>
        <p:nvSpPr>
          <p:cNvPr id="21514" name="Text Box 19"/>
          <p:cNvSpPr txBox="1">
            <a:spLocks noChangeArrowheads="1"/>
          </p:cNvSpPr>
          <p:nvPr/>
        </p:nvSpPr>
        <p:spPr bwMode="auto">
          <a:xfrm>
            <a:off x="498475" y="1387475"/>
            <a:ext cx="8121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Magnetic fields exert forces on the electrons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moving in a wire (current)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6338E-6 L -5.55556E-7 -0.209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83662E-7 L -3.61111E-6 0.168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2B3BD2-2813-487B-A137-EEAE3C554AC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Forces on current carrying wires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303338" y="2422525"/>
            <a:ext cx="0" cy="3441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370138" y="2466975"/>
            <a:ext cx="0" cy="3441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045200" y="2497138"/>
            <a:ext cx="0" cy="3441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451725" y="2462213"/>
            <a:ext cx="0" cy="3441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60400" y="6057900"/>
            <a:ext cx="2679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Opposites repel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27700" y="6127750"/>
            <a:ext cx="210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Likes attract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0" y="1312863"/>
            <a:ext cx="8816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current in one wire makes a magnetic field that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exerts a magnetic force on the current in the other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4509E-6 L -0.0446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19815E-6 L 0.05521 3.1981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3499E-8 L 0.04497 -4.63499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5272E-6 L -0.05677 -1.5527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/>
      <p:bldP spid="184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6BCB79-148C-498F-BD69-CBDF44C2613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97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Torque on a current loop in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a magnetic field</a:t>
            </a:r>
          </a:p>
        </p:txBody>
      </p:sp>
      <p:pic>
        <p:nvPicPr>
          <p:cNvPr id="23556" name="Picture 6" descr="Torqueonco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0" b="32841"/>
          <a:stretch>
            <a:fillRect/>
          </a:stretch>
        </p:blipFill>
        <p:spPr>
          <a:xfrm>
            <a:off x="406400" y="1846263"/>
            <a:ext cx="4603750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289550" y="1779588"/>
            <a:ext cx="357028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loop of wire (coil)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carrying current experiences a torque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when placed in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magnetic field.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torque makes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loop rotate.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712DB1-2131-4244-A97D-04D438BE0B9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chemeClr val="bg1"/>
                </a:solidFill>
              </a:rPr>
              <a:t>Application:</a:t>
            </a:r>
            <a:r>
              <a:rPr lang="en-US" altLang="en-US" smtClean="0">
                <a:solidFill>
                  <a:schemeClr val="bg1"/>
                </a:solidFill>
              </a:rPr>
              <a:t> The electric motor</a:t>
            </a:r>
          </a:p>
        </p:txBody>
      </p:sp>
      <p:pic>
        <p:nvPicPr>
          <p:cNvPr id="20483" name="Picture 3" descr="W0843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5"/>
          <a:stretch>
            <a:fillRect/>
          </a:stretch>
        </p:blipFill>
        <p:spPr bwMode="auto">
          <a:xfrm>
            <a:off x="6337300" y="1357313"/>
            <a:ext cx="253682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W0844_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9"/>
          <a:stretch>
            <a:fillRect/>
          </a:stretch>
        </p:blipFill>
        <p:spPr bwMode="auto">
          <a:xfrm>
            <a:off x="239713" y="1474788"/>
            <a:ext cx="50133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28625" y="5346700"/>
            <a:ext cx="8012113" cy="1287463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When a current is present in a coil, 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experiences a torque and rotates.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6C7312-95D7-4F51-B8A4-4CBD3B4BE0B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i="1" smtClean="0">
                <a:solidFill>
                  <a:schemeClr val="bg1"/>
                </a:solidFill>
              </a:rPr>
              <a:t>Application:</a:t>
            </a:r>
            <a:r>
              <a:rPr lang="en-US" altLang="en-US" sz="3600" smtClean="0">
                <a:solidFill>
                  <a:schemeClr val="bg1"/>
                </a:solidFill>
              </a:rPr>
              <a:t> Magnetic force in a speaker</a:t>
            </a:r>
          </a:p>
        </p:txBody>
      </p:sp>
      <p:pic>
        <p:nvPicPr>
          <p:cNvPr id="25604" name="Picture 3" descr="W0838_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9" b="27272"/>
          <a:stretch>
            <a:fillRect/>
          </a:stretch>
        </p:blipFill>
        <p:spPr>
          <a:xfrm>
            <a:off x="712788" y="1208088"/>
            <a:ext cx="7531100" cy="382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622300" y="5219700"/>
            <a:ext cx="7594600" cy="12779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The force between the permanent magnet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and the voice coil moves the speaker 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B9BA46-FE30-4686-B144-83B90C62903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chemeClr val="bg1"/>
                </a:solidFill>
              </a:rPr>
              <a:t>Application</a:t>
            </a:r>
            <a:r>
              <a:rPr lang="en-US" altLang="en-US" smtClean="0">
                <a:solidFill>
                  <a:schemeClr val="bg1"/>
                </a:solidFill>
              </a:rPr>
              <a:t>: MAGLEV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bg1"/>
                </a:solidFill>
              </a:rPr>
              <a:t>Trains</a:t>
            </a:r>
          </a:p>
        </p:txBody>
      </p:sp>
      <p:pic>
        <p:nvPicPr>
          <p:cNvPr id="26628" name="Picture 3" descr="W0861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2" b="25449"/>
          <a:stretch>
            <a:fillRect/>
          </a:stretch>
        </p:blipFill>
        <p:spPr>
          <a:xfrm>
            <a:off x="0" y="1743075"/>
            <a:ext cx="8963025" cy="285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906463" y="4787900"/>
            <a:ext cx="7312025" cy="155416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Magnetic levitation can be used to keep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the cars on the track, and to propel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them  without touching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E58A56-FA87-420A-A66A-FD5280D266B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Permanent magnetism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1160463"/>
            <a:ext cx="7818437" cy="5354637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certain minerals (magnetite, Fe</a:t>
            </a:r>
            <a:r>
              <a:rPr lang="en-US" altLang="en-US" baseline="-25000" smtClean="0">
                <a:cs typeface="Arial" panose="020B0604020202020204" pitchFamily="34" charset="0"/>
              </a:rPr>
              <a:t>3</a:t>
            </a:r>
            <a:r>
              <a:rPr lang="en-US" altLang="en-US" smtClean="0">
                <a:cs typeface="Arial" panose="020B0604020202020204" pitchFamily="34" charset="0"/>
              </a:rPr>
              <a:t>O</a:t>
            </a:r>
            <a:r>
              <a:rPr lang="en-US" altLang="en-US" baseline="-25000" smtClean="0">
                <a:cs typeface="Arial" panose="020B0604020202020204" pitchFamily="34" charset="0"/>
              </a:rPr>
              <a:t>4</a:t>
            </a:r>
            <a:r>
              <a:rPr lang="en-US" altLang="en-US" smtClean="0">
                <a:cs typeface="Arial" panose="020B0604020202020204" pitchFamily="34" charset="0"/>
              </a:rPr>
              <a:t>) are naturally magnetic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These minerals will attract bits of iron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cs typeface="Arial" panose="020B0604020202020204" pitchFamily="34" charset="0"/>
              </a:rPr>
              <a:t>a magnet produces a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magnetic field</a:t>
            </a:r>
            <a:r>
              <a:rPr lang="en-US" altLang="en-US" smtClean="0">
                <a:solidFill>
                  <a:srgbClr val="FF0000"/>
                </a:solidFill>
                <a:cs typeface="Arial" panose="020B0604020202020204" pitchFamily="34" charset="0"/>
              </a:rPr>
              <a:t> in the space around it, just like the Sun has a gravitational field that holds the planets in their orbits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magnetic field can be visualized with iron filings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geo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347788"/>
            <a:ext cx="56356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67690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2D27ED-8A3D-41BB-B99A-B279E1EBFE2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Earth’s magnetic and gravitational force fields</a:t>
            </a:r>
          </a:p>
        </p:txBody>
      </p:sp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7208838" y="1954213"/>
            <a:ext cx="17446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Magnetic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field</a:t>
            </a:r>
          </a:p>
        </p:txBody>
      </p:sp>
      <p:sp>
        <p:nvSpPr>
          <p:cNvPr id="5126" name="Text Box 31"/>
          <p:cNvSpPr txBox="1">
            <a:spLocks noChangeArrowheads="1"/>
          </p:cNvSpPr>
          <p:nvPr/>
        </p:nvSpPr>
        <p:spPr bwMode="auto">
          <a:xfrm>
            <a:off x="-66675" y="839788"/>
            <a:ext cx="23812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Gravitational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field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676400" y="1317625"/>
            <a:ext cx="5895975" cy="4333875"/>
            <a:chOff x="1676400" y="1317620"/>
            <a:chExt cx="5895975" cy="4333875"/>
          </a:xfrm>
        </p:grpSpPr>
        <p:sp>
          <p:nvSpPr>
            <p:cNvPr id="2" name="Freeform 1"/>
            <p:cNvSpPr/>
            <p:nvPr/>
          </p:nvSpPr>
          <p:spPr>
            <a:xfrm>
              <a:off x="4562475" y="1517645"/>
              <a:ext cx="3009900" cy="3952875"/>
            </a:xfrm>
            <a:custGeom>
              <a:avLst/>
              <a:gdLst>
                <a:gd name="connsiteX0" fmla="*/ 76200 w 3009900"/>
                <a:gd name="connsiteY0" fmla="*/ 190500 h 4210050"/>
                <a:gd name="connsiteX1" fmla="*/ 9525 w 3009900"/>
                <a:gd name="connsiteY1" fmla="*/ 1409700 h 4210050"/>
                <a:gd name="connsiteX2" fmla="*/ 457200 w 3009900"/>
                <a:gd name="connsiteY2" fmla="*/ 1619250 h 4210050"/>
                <a:gd name="connsiteX3" fmla="*/ 647700 w 3009900"/>
                <a:gd name="connsiteY3" fmla="*/ 1952625 h 4210050"/>
                <a:gd name="connsiteX4" fmla="*/ 600075 w 3009900"/>
                <a:gd name="connsiteY4" fmla="*/ 2247900 h 4210050"/>
                <a:gd name="connsiteX5" fmla="*/ 390525 w 3009900"/>
                <a:gd name="connsiteY5" fmla="*/ 2676525 h 4210050"/>
                <a:gd name="connsiteX6" fmla="*/ 123825 w 3009900"/>
                <a:gd name="connsiteY6" fmla="*/ 2800350 h 4210050"/>
                <a:gd name="connsiteX7" fmla="*/ 0 w 3009900"/>
                <a:gd name="connsiteY7" fmla="*/ 2800350 h 4210050"/>
                <a:gd name="connsiteX8" fmla="*/ 38100 w 3009900"/>
                <a:gd name="connsiteY8" fmla="*/ 4029075 h 4210050"/>
                <a:gd name="connsiteX9" fmla="*/ 1133475 w 3009900"/>
                <a:gd name="connsiteY9" fmla="*/ 4210050 h 4210050"/>
                <a:gd name="connsiteX10" fmla="*/ 2905125 w 3009900"/>
                <a:gd name="connsiteY10" fmla="*/ 3409950 h 4210050"/>
                <a:gd name="connsiteX11" fmla="*/ 3009900 w 3009900"/>
                <a:gd name="connsiteY11" fmla="*/ 1352550 h 4210050"/>
                <a:gd name="connsiteX12" fmla="*/ 2057400 w 3009900"/>
                <a:gd name="connsiteY12" fmla="*/ 238125 h 4210050"/>
                <a:gd name="connsiteX13" fmla="*/ 857250 w 3009900"/>
                <a:gd name="connsiteY13" fmla="*/ 0 h 4210050"/>
                <a:gd name="connsiteX14" fmla="*/ 28575 w 3009900"/>
                <a:gd name="connsiteY14" fmla="*/ 219075 h 4210050"/>
                <a:gd name="connsiteX15" fmla="*/ 28575 w 3009900"/>
                <a:gd name="connsiteY15" fmla="*/ 219075 h 4210050"/>
                <a:gd name="connsiteX16" fmla="*/ 76200 w 3009900"/>
                <a:gd name="connsiteY16" fmla="*/ 190500 h 4210050"/>
                <a:gd name="connsiteX0" fmla="*/ 76200 w 3009900"/>
                <a:gd name="connsiteY0" fmla="*/ 190500 h 4210050"/>
                <a:gd name="connsiteX1" fmla="*/ 9525 w 3009900"/>
                <a:gd name="connsiteY1" fmla="*/ 1409700 h 4210050"/>
                <a:gd name="connsiteX2" fmla="*/ 457200 w 3009900"/>
                <a:gd name="connsiteY2" fmla="*/ 1619250 h 4210050"/>
                <a:gd name="connsiteX3" fmla="*/ 647700 w 3009900"/>
                <a:gd name="connsiteY3" fmla="*/ 1952625 h 4210050"/>
                <a:gd name="connsiteX4" fmla="*/ 600075 w 3009900"/>
                <a:gd name="connsiteY4" fmla="*/ 2247900 h 4210050"/>
                <a:gd name="connsiteX5" fmla="*/ 552450 w 3009900"/>
                <a:gd name="connsiteY5" fmla="*/ 2486025 h 4210050"/>
                <a:gd name="connsiteX6" fmla="*/ 390525 w 3009900"/>
                <a:gd name="connsiteY6" fmla="*/ 2676525 h 4210050"/>
                <a:gd name="connsiteX7" fmla="*/ 123825 w 3009900"/>
                <a:gd name="connsiteY7" fmla="*/ 2800350 h 4210050"/>
                <a:gd name="connsiteX8" fmla="*/ 0 w 3009900"/>
                <a:gd name="connsiteY8" fmla="*/ 2800350 h 4210050"/>
                <a:gd name="connsiteX9" fmla="*/ 38100 w 3009900"/>
                <a:gd name="connsiteY9" fmla="*/ 4029075 h 4210050"/>
                <a:gd name="connsiteX10" fmla="*/ 1133475 w 3009900"/>
                <a:gd name="connsiteY10" fmla="*/ 4210050 h 4210050"/>
                <a:gd name="connsiteX11" fmla="*/ 2905125 w 3009900"/>
                <a:gd name="connsiteY11" fmla="*/ 3409950 h 4210050"/>
                <a:gd name="connsiteX12" fmla="*/ 3009900 w 3009900"/>
                <a:gd name="connsiteY12" fmla="*/ 1352550 h 4210050"/>
                <a:gd name="connsiteX13" fmla="*/ 2057400 w 3009900"/>
                <a:gd name="connsiteY13" fmla="*/ 238125 h 4210050"/>
                <a:gd name="connsiteX14" fmla="*/ 857250 w 3009900"/>
                <a:gd name="connsiteY14" fmla="*/ 0 h 4210050"/>
                <a:gd name="connsiteX15" fmla="*/ 28575 w 3009900"/>
                <a:gd name="connsiteY15" fmla="*/ 219075 h 4210050"/>
                <a:gd name="connsiteX16" fmla="*/ 28575 w 3009900"/>
                <a:gd name="connsiteY16" fmla="*/ 219075 h 4210050"/>
                <a:gd name="connsiteX17" fmla="*/ 76200 w 3009900"/>
                <a:gd name="connsiteY17" fmla="*/ 190500 h 4210050"/>
                <a:gd name="connsiteX0" fmla="*/ 76200 w 3009900"/>
                <a:gd name="connsiteY0" fmla="*/ 190500 h 4210050"/>
                <a:gd name="connsiteX1" fmla="*/ 9525 w 3009900"/>
                <a:gd name="connsiteY1" fmla="*/ 1409700 h 4210050"/>
                <a:gd name="connsiteX2" fmla="*/ 257175 w 3009900"/>
                <a:gd name="connsiteY2" fmla="*/ 1476375 h 4210050"/>
                <a:gd name="connsiteX3" fmla="*/ 457200 w 3009900"/>
                <a:gd name="connsiteY3" fmla="*/ 1619250 h 4210050"/>
                <a:gd name="connsiteX4" fmla="*/ 647700 w 3009900"/>
                <a:gd name="connsiteY4" fmla="*/ 1952625 h 4210050"/>
                <a:gd name="connsiteX5" fmla="*/ 600075 w 3009900"/>
                <a:gd name="connsiteY5" fmla="*/ 2247900 h 4210050"/>
                <a:gd name="connsiteX6" fmla="*/ 552450 w 3009900"/>
                <a:gd name="connsiteY6" fmla="*/ 2486025 h 4210050"/>
                <a:gd name="connsiteX7" fmla="*/ 390525 w 3009900"/>
                <a:gd name="connsiteY7" fmla="*/ 2676525 h 4210050"/>
                <a:gd name="connsiteX8" fmla="*/ 123825 w 3009900"/>
                <a:gd name="connsiteY8" fmla="*/ 2800350 h 4210050"/>
                <a:gd name="connsiteX9" fmla="*/ 0 w 3009900"/>
                <a:gd name="connsiteY9" fmla="*/ 2800350 h 4210050"/>
                <a:gd name="connsiteX10" fmla="*/ 38100 w 3009900"/>
                <a:gd name="connsiteY10" fmla="*/ 4029075 h 4210050"/>
                <a:gd name="connsiteX11" fmla="*/ 1133475 w 3009900"/>
                <a:gd name="connsiteY11" fmla="*/ 4210050 h 4210050"/>
                <a:gd name="connsiteX12" fmla="*/ 2905125 w 3009900"/>
                <a:gd name="connsiteY12" fmla="*/ 3409950 h 4210050"/>
                <a:gd name="connsiteX13" fmla="*/ 3009900 w 3009900"/>
                <a:gd name="connsiteY13" fmla="*/ 1352550 h 4210050"/>
                <a:gd name="connsiteX14" fmla="*/ 2057400 w 3009900"/>
                <a:gd name="connsiteY14" fmla="*/ 238125 h 4210050"/>
                <a:gd name="connsiteX15" fmla="*/ 857250 w 3009900"/>
                <a:gd name="connsiteY15" fmla="*/ 0 h 4210050"/>
                <a:gd name="connsiteX16" fmla="*/ 28575 w 3009900"/>
                <a:gd name="connsiteY16" fmla="*/ 219075 h 4210050"/>
                <a:gd name="connsiteX17" fmla="*/ 28575 w 3009900"/>
                <a:gd name="connsiteY17" fmla="*/ 219075 h 4210050"/>
                <a:gd name="connsiteX18" fmla="*/ 76200 w 3009900"/>
                <a:gd name="connsiteY18" fmla="*/ 190500 h 4210050"/>
                <a:gd name="connsiteX0" fmla="*/ 76200 w 3009900"/>
                <a:gd name="connsiteY0" fmla="*/ 190500 h 4210050"/>
                <a:gd name="connsiteX1" fmla="*/ 9525 w 3009900"/>
                <a:gd name="connsiteY1" fmla="*/ 1409700 h 4210050"/>
                <a:gd name="connsiteX2" fmla="*/ 257175 w 3009900"/>
                <a:gd name="connsiteY2" fmla="*/ 1476375 h 4210050"/>
                <a:gd name="connsiteX3" fmla="*/ 457200 w 3009900"/>
                <a:gd name="connsiteY3" fmla="*/ 1619250 h 4210050"/>
                <a:gd name="connsiteX4" fmla="*/ 647700 w 3009900"/>
                <a:gd name="connsiteY4" fmla="*/ 1952625 h 4210050"/>
                <a:gd name="connsiteX5" fmla="*/ 628650 w 3009900"/>
                <a:gd name="connsiteY5" fmla="*/ 2276475 h 4210050"/>
                <a:gd name="connsiteX6" fmla="*/ 552450 w 3009900"/>
                <a:gd name="connsiteY6" fmla="*/ 2486025 h 4210050"/>
                <a:gd name="connsiteX7" fmla="*/ 390525 w 3009900"/>
                <a:gd name="connsiteY7" fmla="*/ 2676525 h 4210050"/>
                <a:gd name="connsiteX8" fmla="*/ 123825 w 3009900"/>
                <a:gd name="connsiteY8" fmla="*/ 2800350 h 4210050"/>
                <a:gd name="connsiteX9" fmla="*/ 0 w 3009900"/>
                <a:gd name="connsiteY9" fmla="*/ 2800350 h 4210050"/>
                <a:gd name="connsiteX10" fmla="*/ 38100 w 3009900"/>
                <a:gd name="connsiteY10" fmla="*/ 4029075 h 4210050"/>
                <a:gd name="connsiteX11" fmla="*/ 1133475 w 3009900"/>
                <a:gd name="connsiteY11" fmla="*/ 4210050 h 4210050"/>
                <a:gd name="connsiteX12" fmla="*/ 2905125 w 3009900"/>
                <a:gd name="connsiteY12" fmla="*/ 3409950 h 4210050"/>
                <a:gd name="connsiteX13" fmla="*/ 3009900 w 3009900"/>
                <a:gd name="connsiteY13" fmla="*/ 1352550 h 4210050"/>
                <a:gd name="connsiteX14" fmla="*/ 2057400 w 3009900"/>
                <a:gd name="connsiteY14" fmla="*/ 238125 h 4210050"/>
                <a:gd name="connsiteX15" fmla="*/ 857250 w 3009900"/>
                <a:gd name="connsiteY15" fmla="*/ 0 h 4210050"/>
                <a:gd name="connsiteX16" fmla="*/ 28575 w 3009900"/>
                <a:gd name="connsiteY16" fmla="*/ 219075 h 4210050"/>
                <a:gd name="connsiteX17" fmla="*/ 28575 w 3009900"/>
                <a:gd name="connsiteY17" fmla="*/ 219075 h 4210050"/>
                <a:gd name="connsiteX18" fmla="*/ 76200 w 3009900"/>
                <a:gd name="connsiteY18" fmla="*/ 190500 h 4210050"/>
                <a:gd name="connsiteX0" fmla="*/ 76200 w 3009900"/>
                <a:gd name="connsiteY0" fmla="*/ 104775 h 4124325"/>
                <a:gd name="connsiteX1" fmla="*/ 9525 w 3009900"/>
                <a:gd name="connsiteY1" fmla="*/ 1323975 h 4124325"/>
                <a:gd name="connsiteX2" fmla="*/ 257175 w 3009900"/>
                <a:gd name="connsiteY2" fmla="*/ 1390650 h 4124325"/>
                <a:gd name="connsiteX3" fmla="*/ 457200 w 3009900"/>
                <a:gd name="connsiteY3" fmla="*/ 1533525 h 4124325"/>
                <a:gd name="connsiteX4" fmla="*/ 647700 w 3009900"/>
                <a:gd name="connsiteY4" fmla="*/ 1866900 h 4124325"/>
                <a:gd name="connsiteX5" fmla="*/ 628650 w 3009900"/>
                <a:gd name="connsiteY5" fmla="*/ 2190750 h 4124325"/>
                <a:gd name="connsiteX6" fmla="*/ 552450 w 3009900"/>
                <a:gd name="connsiteY6" fmla="*/ 2400300 h 4124325"/>
                <a:gd name="connsiteX7" fmla="*/ 390525 w 3009900"/>
                <a:gd name="connsiteY7" fmla="*/ 2590800 h 4124325"/>
                <a:gd name="connsiteX8" fmla="*/ 123825 w 3009900"/>
                <a:gd name="connsiteY8" fmla="*/ 2714625 h 4124325"/>
                <a:gd name="connsiteX9" fmla="*/ 0 w 3009900"/>
                <a:gd name="connsiteY9" fmla="*/ 2714625 h 4124325"/>
                <a:gd name="connsiteX10" fmla="*/ 38100 w 3009900"/>
                <a:gd name="connsiteY10" fmla="*/ 3943350 h 4124325"/>
                <a:gd name="connsiteX11" fmla="*/ 1133475 w 3009900"/>
                <a:gd name="connsiteY11" fmla="*/ 4124325 h 4124325"/>
                <a:gd name="connsiteX12" fmla="*/ 2905125 w 3009900"/>
                <a:gd name="connsiteY12" fmla="*/ 3324225 h 4124325"/>
                <a:gd name="connsiteX13" fmla="*/ 3009900 w 3009900"/>
                <a:gd name="connsiteY13" fmla="*/ 1266825 h 4124325"/>
                <a:gd name="connsiteX14" fmla="*/ 2057400 w 3009900"/>
                <a:gd name="connsiteY14" fmla="*/ 152400 h 4124325"/>
                <a:gd name="connsiteX15" fmla="*/ 895350 w 3009900"/>
                <a:gd name="connsiteY15" fmla="*/ 0 h 4124325"/>
                <a:gd name="connsiteX16" fmla="*/ 28575 w 3009900"/>
                <a:gd name="connsiteY16" fmla="*/ 133350 h 4124325"/>
                <a:gd name="connsiteX17" fmla="*/ 28575 w 3009900"/>
                <a:gd name="connsiteY17" fmla="*/ 133350 h 4124325"/>
                <a:gd name="connsiteX18" fmla="*/ 76200 w 3009900"/>
                <a:gd name="connsiteY18" fmla="*/ 104775 h 4124325"/>
                <a:gd name="connsiteX0" fmla="*/ 76200 w 3009900"/>
                <a:gd name="connsiteY0" fmla="*/ 104775 h 4124325"/>
                <a:gd name="connsiteX1" fmla="*/ 9525 w 3009900"/>
                <a:gd name="connsiteY1" fmla="*/ 1323975 h 4124325"/>
                <a:gd name="connsiteX2" fmla="*/ 257175 w 3009900"/>
                <a:gd name="connsiteY2" fmla="*/ 1390650 h 4124325"/>
                <a:gd name="connsiteX3" fmla="*/ 457200 w 3009900"/>
                <a:gd name="connsiteY3" fmla="*/ 1533525 h 4124325"/>
                <a:gd name="connsiteX4" fmla="*/ 647700 w 3009900"/>
                <a:gd name="connsiteY4" fmla="*/ 1866900 h 4124325"/>
                <a:gd name="connsiteX5" fmla="*/ 628650 w 3009900"/>
                <a:gd name="connsiteY5" fmla="*/ 2190750 h 4124325"/>
                <a:gd name="connsiteX6" fmla="*/ 552450 w 3009900"/>
                <a:gd name="connsiteY6" fmla="*/ 2400300 h 4124325"/>
                <a:gd name="connsiteX7" fmla="*/ 390525 w 3009900"/>
                <a:gd name="connsiteY7" fmla="*/ 2590800 h 4124325"/>
                <a:gd name="connsiteX8" fmla="*/ 123825 w 3009900"/>
                <a:gd name="connsiteY8" fmla="*/ 2714625 h 4124325"/>
                <a:gd name="connsiteX9" fmla="*/ 0 w 3009900"/>
                <a:gd name="connsiteY9" fmla="*/ 2714625 h 4124325"/>
                <a:gd name="connsiteX10" fmla="*/ 38100 w 3009900"/>
                <a:gd name="connsiteY10" fmla="*/ 3943350 h 4124325"/>
                <a:gd name="connsiteX11" fmla="*/ 1133475 w 3009900"/>
                <a:gd name="connsiteY11" fmla="*/ 4124325 h 4124325"/>
                <a:gd name="connsiteX12" fmla="*/ 2905125 w 3009900"/>
                <a:gd name="connsiteY12" fmla="*/ 3324225 h 4124325"/>
                <a:gd name="connsiteX13" fmla="*/ 3009900 w 3009900"/>
                <a:gd name="connsiteY13" fmla="*/ 1266825 h 4124325"/>
                <a:gd name="connsiteX14" fmla="*/ 2057400 w 3009900"/>
                <a:gd name="connsiteY14" fmla="*/ 152400 h 4124325"/>
                <a:gd name="connsiteX15" fmla="*/ 895350 w 3009900"/>
                <a:gd name="connsiteY15" fmla="*/ 0 h 4124325"/>
                <a:gd name="connsiteX16" fmla="*/ 28575 w 3009900"/>
                <a:gd name="connsiteY16" fmla="*/ 133350 h 4124325"/>
                <a:gd name="connsiteX17" fmla="*/ 28575 w 3009900"/>
                <a:gd name="connsiteY17" fmla="*/ 133350 h 4124325"/>
                <a:gd name="connsiteX18" fmla="*/ 76200 w 3009900"/>
                <a:gd name="connsiteY18" fmla="*/ 104775 h 4124325"/>
                <a:gd name="connsiteX0" fmla="*/ 66675 w 3009900"/>
                <a:gd name="connsiteY0" fmla="*/ 180975 h 4124325"/>
                <a:gd name="connsiteX1" fmla="*/ 9525 w 3009900"/>
                <a:gd name="connsiteY1" fmla="*/ 1323975 h 4124325"/>
                <a:gd name="connsiteX2" fmla="*/ 257175 w 3009900"/>
                <a:gd name="connsiteY2" fmla="*/ 1390650 h 4124325"/>
                <a:gd name="connsiteX3" fmla="*/ 457200 w 3009900"/>
                <a:gd name="connsiteY3" fmla="*/ 1533525 h 4124325"/>
                <a:gd name="connsiteX4" fmla="*/ 647700 w 3009900"/>
                <a:gd name="connsiteY4" fmla="*/ 1866900 h 4124325"/>
                <a:gd name="connsiteX5" fmla="*/ 628650 w 3009900"/>
                <a:gd name="connsiteY5" fmla="*/ 2190750 h 4124325"/>
                <a:gd name="connsiteX6" fmla="*/ 552450 w 3009900"/>
                <a:gd name="connsiteY6" fmla="*/ 2400300 h 4124325"/>
                <a:gd name="connsiteX7" fmla="*/ 390525 w 3009900"/>
                <a:gd name="connsiteY7" fmla="*/ 2590800 h 4124325"/>
                <a:gd name="connsiteX8" fmla="*/ 123825 w 3009900"/>
                <a:gd name="connsiteY8" fmla="*/ 2714625 h 4124325"/>
                <a:gd name="connsiteX9" fmla="*/ 0 w 3009900"/>
                <a:gd name="connsiteY9" fmla="*/ 2714625 h 4124325"/>
                <a:gd name="connsiteX10" fmla="*/ 38100 w 3009900"/>
                <a:gd name="connsiteY10" fmla="*/ 3943350 h 4124325"/>
                <a:gd name="connsiteX11" fmla="*/ 1133475 w 3009900"/>
                <a:gd name="connsiteY11" fmla="*/ 4124325 h 4124325"/>
                <a:gd name="connsiteX12" fmla="*/ 2905125 w 3009900"/>
                <a:gd name="connsiteY12" fmla="*/ 3324225 h 4124325"/>
                <a:gd name="connsiteX13" fmla="*/ 3009900 w 3009900"/>
                <a:gd name="connsiteY13" fmla="*/ 1266825 h 4124325"/>
                <a:gd name="connsiteX14" fmla="*/ 2057400 w 3009900"/>
                <a:gd name="connsiteY14" fmla="*/ 152400 h 4124325"/>
                <a:gd name="connsiteX15" fmla="*/ 895350 w 3009900"/>
                <a:gd name="connsiteY15" fmla="*/ 0 h 4124325"/>
                <a:gd name="connsiteX16" fmla="*/ 28575 w 3009900"/>
                <a:gd name="connsiteY16" fmla="*/ 133350 h 4124325"/>
                <a:gd name="connsiteX17" fmla="*/ 28575 w 3009900"/>
                <a:gd name="connsiteY17" fmla="*/ 133350 h 4124325"/>
                <a:gd name="connsiteX18" fmla="*/ 66675 w 3009900"/>
                <a:gd name="connsiteY18" fmla="*/ 180975 h 4124325"/>
                <a:gd name="connsiteX0" fmla="*/ 66675 w 3009900"/>
                <a:gd name="connsiteY0" fmla="*/ 114300 h 4057650"/>
                <a:gd name="connsiteX1" fmla="*/ 9525 w 3009900"/>
                <a:gd name="connsiteY1" fmla="*/ 1257300 h 4057650"/>
                <a:gd name="connsiteX2" fmla="*/ 257175 w 3009900"/>
                <a:gd name="connsiteY2" fmla="*/ 1323975 h 4057650"/>
                <a:gd name="connsiteX3" fmla="*/ 457200 w 3009900"/>
                <a:gd name="connsiteY3" fmla="*/ 1466850 h 4057650"/>
                <a:gd name="connsiteX4" fmla="*/ 647700 w 3009900"/>
                <a:gd name="connsiteY4" fmla="*/ 1800225 h 4057650"/>
                <a:gd name="connsiteX5" fmla="*/ 628650 w 3009900"/>
                <a:gd name="connsiteY5" fmla="*/ 2124075 h 4057650"/>
                <a:gd name="connsiteX6" fmla="*/ 552450 w 3009900"/>
                <a:gd name="connsiteY6" fmla="*/ 2333625 h 4057650"/>
                <a:gd name="connsiteX7" fmla="*/ 390525 w 3009900"/>
                <a:gd name="connsiteY7" fmla="*/ 2524125 h 4057650"/>
                <a:gd name="connsiteX8" fmla="*/ 123825 w 3009900"/>
                <a:gd name="connsiteY8" fmla="*/ 2647950 h 4057650"/>
                <a:gd name="connsiteX9" fmla="*/ 0 w 3009900"/>
                <a:gd name="connsiteY9" fmla="*/ 2647950 h 4057650"/>
                <a:gd name="connsiteX10" fmla="*/ 38100 w 3009900"/>
                <a:gd name="connsiteY10" fmla="*/ 3876675 h 4057650"/>
                <a:gd name="connsiteX11" fmla="*/ 1133475 w 3009900"/>
                <a:gd name="connsiteY11" fmla="*/ 4057650 h 4057650"/>
                <a:gd name="connsiteX12" fmla="*/ 2905125 w 3009900"/>
                <a:gd name="connsiteY12" fmla="*/ 3257550 h 4057650"/>
                <a:gd name="connsiteX13" fmla="*/ 3009900 w 3009900"/>
                <a:gd name="connsiteY13" fmla="*/ 1200150 h 4057650"/>
                <a:gd name="connsiteX14" fmla="*/ 2057400 w 3009900"/>
                <a:gd name="connsiteY14" fmla="*/ 85725 h 4057650"/>
                <a:gd name="connsiteX15" fmla="*/ 885825 w 3009900"/>
                <a:gd name="connsiteY15" fmla="*/ 0 h 4057650"/>
                <a:gd name="connsiteX16" fmla="*/ 28575 w 3009900"/>
                <a:gd name="connsiteY16" fmla="*/ 66675 h 4057650"/>
                <a:gd name="connsiteX17" fmla="*/ 28575 w 3009900"/>
                <a:gd name="connsiteY17" fmla="*/ 66675 h 4057650"/>
                <a:gd name="connsiteX18" fmla="*/ 66675 w 3009900"/>
                <a:gd name="connsiteY18" fmla="*/ 114300 h 4057650"/>
                <a:gd name="connsiteX0" fmla="*/ 66675 w 3009900"/>
                <a:gd name="connsiteY0" fmla="*/ 114300 h 3952875"/>
                <a:gd name="connsiteX1" fmla="*/ 9525 w 3009900"/>
                <a:gd name="connsiteY1" fmla="*/ 1257300 h 3952875"/>
                <a:gd name="connsiteX2" fmla="*/ 257175 w 3009900"/>
                <a:gd name="connsiteY2" fmla="*/ 1323975 h 3952875"/>
                <a:gd name="connsiteX3" fmla="*/ 457200 w 3009900"/>
                <a:gd name="connsiteY3" fmla="*/ 1466850 h 3952875"/>
                <a:gd name="connsiteX4" fmla="*/ 647700 w 3009900"/>
                <a:gd name="connsiteY4" fmla="*/ 1800225 h 3952875"/>
                <a:gd name="connsiteX5" fmla="*/ 628650 w 3009900"/>
                <a:gd name="connsiteY5" fmla="*/ 2124075 h 3952875"/>
                <a:gd name="connsiteX6" fmla="*/ 552450 w 3009900"/>
                <a:gd name="connsiteY6" fmla="*/ 2333625 h 3952875"/>
                <a:gd name="connsiteX7" fmla="*/ 390525 w 3009900"/>
                <a:gd name="connsiteY7" fmla="*/ 2524125 h 3952875"/>
                <a:gd name="connsiteX8" fmla="*/ 123825 w 3009900"/>
                <a:gd name="connsiteY8" fmla="*/ 2647950 h 3952875"/>
                <a:gd name="connsiteX9" fmla="*/ 0 w 3009900"/>
                <a:gd name="connsiteY9" fmla="*/ 2647950 h 3952875"/>
                <a:gd name="connsiteX10" fmla="*/ 38100 w 3009900"/>
                <a:gd name="connsiteY10" fmla="*/ 3876675 h 3952875"/>
                <a:gd name="connsiteX11" fmla="*/ 1152525 w 3009900"/>
                <a:gd name="connsiteY11" fmla="*/ 3952875 h 3952875"/>
                <a:gd name="connsiteX12" fmla="*/ 2905125 w 3009900"/>
                <a:gd name="connsiteY12" fmla="*/ 3257550 h 3952875"/>
                <a:gd name="connsiteX13" fmla="*/ 3009900 w 3009900"/>
                <a:gd name="connsiteY13" fmla="*/ 1200150 h 3952875"/>
                <a:gd name="connsiteX14" fmla="*/ 2057400 w 3009900"/>
                <a:gd name="connsiteY14" fmla="*/ 85725 h 3952875"/>
                <a:gd name="connsiteX15" fmla="*/ 885825 w 3009900"/>
                <a:gd name="connsiteY15" fmla="*/ 0 h 3952875"/>
                <a:gd name="connsiteX16" fmla="*/ 28575 w 3009900"/>
                <a:gd name="connsiteY16" fmla="*/ 66675 h 3952875"/>
                <a:gd name="connsiteX17" fmla="*/ 28575 w 3009900"/>
                <a:gd name="connsiteY17" fmla="*/ 66675 h 3952875"/>
                <a:gd name="connsiteX18" fmla="*/ 66675 w 3009900"/>
                <a:gd name="connsiteY18" fmla="*/ 114300 h 3952875"/>
                <a:gd name="connsiteX0" fmla="*/ 66675 w 3009900"/>
                <a:gd name="connsiteY0" fmla="*/ 114300 h 3952875"/>
                <a:gd name="connsiteX1" fmla="*/ 9525 w 3009900"/>
                <a:gd name="connsiteY1" fmla="*/ 1257300 h 3952875"/>
                <a:gd name="connsiteX2" fmla="*/ 257175 w 3009900"/>
                <a:gd name="connsiteY2" fmla="*/ 1323975 h 3952875"/>
                <a:gd name="connsiteX3" fmla="*/ 457200 w 3009900"/>
                <a:gd name="connsiteY3" fmla="*/ 1466850 h 3952875"/>
                <a:gd name="connsiteX4" fmla="*/ 647700 w 3009900"/>
                <a:gd name="connsiteY4" fmla="*/ 1800225 h 3952875"/>
                <a:gd name="connsiteX5" fmla="*/ 628650 w 3009900"/>
                <a:gd name="connsiteY5" fmla="*/ 2124075 h 3952875"/>
                <a:gd name="connsiteX6" fmla="*/ 552450 w 3009900"/>
                <a:gd name="connsiteY6" fmla="*/ 2333625 h 3952875"/>
                <a:gd name="connsiteX7" fmla="*/ 390525 w 3009900"/>
                <a:gd name="connsiteY7" fmla="*/ 2524125 h 3952875"/>
                <a:gd name="connsiteX8" fmla="*/ 123825 w 3009900"/>
                <a:gd name="connsiteY8" fmla="*/ 2647950 h 3952875"/>
                <a:gd name="connsiteX9" fmla="*/ 0 w 3009900"/>
                <a:gd name="connsiteY9" fmla="*/ 2647950 h 3952875"/>
                <a:gd name="connsiteX10" fmla="*/ 38100 w 3009900"/>
                <a:gd name="connsiteY10" fmla="*/ 3876675 h 3952875"/>
                <a:gd name="connsiteX11" fmla="*/ 581025 w 3009900"/>
                <a:gd name="connsiteY11" fmla="*/ 3867150 h 3952875"/>
                <a:gd name="connsiteX12" fmla="*/ 1152525 w 3009900"/>
                <a:gd name="connsiteY12" fmla="*/ 3952875 h 3952875"/>
                <a:gd name="connsiteX13" fmla="*/ 2905125 w 3009900"/>
                <a:gd name="connsiteY13" fmla="*/ 3257550 h 3952875"/>
                <a:gd name="connsiteX14" fmla="*/ 3009900 w 3009900"/>
                <a:gd name="connsiteY14" fmla="*/ 1200150 h 3952875"/>
                <a:gd name="connsiteX15" fmla="*/ 2057400 w 3009900"/>
                <a:gd name="connsiteY15" fmla="*/ 85725 h 3952875"/>
                <a:gd name="connsiteX16" fmla="*/ 885825 w 3009900"/>
                <a:gd name="connsiteY16" fmla="*/ 0 h 3952875"/>
                <a:gd name="connsiteX17" fmla="*/ 28575 w 3009900"/>
                <a:gd name="connsiteY17" fmla="*/ 66675 h 3952875"/>
                <a:gd name="connsiteX18" fmla="*/ 28575 w 3009900"/>
                <a:gd name="connsiteY18" fmla="*/ 66675 h 3952875"/>
                <a:gd name="connsiteX19" fmla="*/ 66675 w 3009900"/>
                <a:gd name="connsiteY19" fmla="*/ 114300 h 3952875"/>
                <a:gd name="connsiteX0" fmla="*/ 66675 w 3009900"/>
                <a:gd name="connsiteY0" fmla="*/ 114300 h 3952875"/>
                <a:gd name="connsiteX1" fmla="*/ 9525 w 3009900"/>
                <a:gd name="connsiteY1" fmla="*/ 1257300 h 3952875"/>
                <a:gd name="connsiteX2" fmla="*/ 257175 w 3009900"/>
                <a:gd name="connsiteY2" fmla="*/ 1323975 h 3952875"/>
                <a:gd name="connsiteX3" fmla="*/ 457200 w 3009900"/>
                <a:gd name="connsiteY3" fmla="*/ 1466850 h 3952875"/>
                <a:gd name="connsiteX4" fmla="*/ 647700 w 3009900"/>
                <a:gd name="connsiteY4" fmla="*/ 1800225 h 3952875"/>
                <a:gd name="connsiteX5" fmla="*/ 628650 w 3009900"/>
                <a:gd name="connsiteY5" fmla="*/ 2124075 h 3952875"/>
                <a:gd name="connsiteX6" fmla="*/ 552450 w 3009900"/>
                <a:gd name="connsiteY6" fmla="*/ 2333625 h 3952875"/>
                <a:gd name="connsiteX7" fmla="*/ 390525 w 3009900"/>
                <a:gd name="connsiteY7" fmla="*/ 2524125 h 3952875"/>
                <a:gd name="connsiteX8" fmla="*/ 123825 w 3009900"/>
                <a:gd name="connsiteY8" fmla="*/ 2647950 h 3952875"/>
                <a:gd name="connsiteX9" fmla="*/ 0 w 3009900"/>
                <a:gd name="connsiteY9" fmla="*/ 2647950 h 3952875"/>
                <a:gd name="connsiteX10" fmla="*/ 9525 w 3009900"/>
                <a:gd name="connsiteY10" fmla="*/ 3848100 h 3952875"/>
                <a:gd name="connsiteX11" fmla="*/ 581025 w 3009900"/>
                <a:gd name="connsiteY11" fmla="*/ 3867150 h 3952875"/>
                <a:gd name="connsiteX12" fmla="*/ 1152525 w 3009900"/>
                <a:gd name="connsiteY12" fmla="*/ 3952875 h 3952875"/>
                <a:gd name="connsiteX13" fmla="*/ 2905125 w 3009900"/>
                <a:gd name="connsiteY13" fmla="*/ 3257550 h 3952875"/>
                <a:gd name="connsiteX14" fmla="*/ 3009900 w 3009900"/>
                <a:gd name="connsiteY14" fmla="*/ 1200150 h 3952875"/>
                <a:gd name="connsiteX15" fmla="*/ 2057400 w 3009900"/>
                <a:gd name="connsiteY15" fmla="*/ 85725 h 3952875"/>
                <a:gd name="connsiteX16" fmla="*/ 885825 w 3009900"/>
                <a:gd name="connsiteY16" fmla="*/ 0 h 3952875"/>
                <a:gd name="connsiteX17" fmla="*/ 28575 w 3009900"/>
                <a:gd name="connsiteY17" fmla="*/ 66675 h 3952875"/>
                <a:gd name="connsiteX18" fmla="*/ 28575 w 3009900"/>
                <a:gd name="connsiteY18" fmla="*/ 66675 h 3952875"/>
                <a:gd name="connsiteX19" fmla="*/ 66675 w 3009900"/>
                <a:gd name="connsiteY19" fmla="*/ 114300 h 3952875"/>
                <a:gd name="connsiteX0" fmla="*/ 19050 w 3009900"/>
                <a:gd name="connsiteY0" fmla="*/ 133350 h 3952875"/>
                <a:gd name="connsiteX1" fmla="*/ 9525 w 3009900"/>
                <a:gd name="connsiteY1" fmla="*/ 1257300 h 3952875"/>
                <a:gd name="connsiteX2" fmla="*/ 257175 w 3009900"/>
                <a:gd name="connsiteY2" fmla="*/ 1323975 h 3952875"/>
                <a:gd name="connsiteX3" fmla="*/ 457200 w 3009900"/>
                <a:gd name="connsiteY3" fmla="*/ 1466850 h 3952875"/>
                <a:gd name="connsiteX4" fmla="*/ 647700 w 3009900"/>
                <a:gd name="connsiteY4" fmla="*/ 1800225 h 3952875"/>
                <a:gd name="connsiteX5" fmla="*/ 628650 w 3009900"/>
                <a:gd name="connsiteY5" fmla="*/ 2124075 h 3952875"/>
                <a:gd name="connsiteX6" fmla="*/ 552450 w 3009900"/>
                <a:gd name="connsiteY6" fmla="*/ 2333625 h 3952875"/>
                <a:gd name="connsiteX7" fmla="*/ 390525 w 3009900"/>
                <a:gd name="connsiteY7" fmla="*/ 2524125 h 3952875"/>
                <a:gd name="connsiteX8" fmla="*/ 123825 w 3009900"/>
                <a:gd name="connsiteY8" fmla="*/ 2647950 h 3952875"/>
                <a:gd name="connsiteX9" fmla="*/ 0 w 3009900"/>
                <a:gd name="connsiteY9" fmla="*/ 2647950 h 3952875"/>
                <a:gd name="connsiteX10" fmla="*/ 9525 w 3009900"/>
                <a:gd name="connsiteY10" fmla="*/ 3848100 h 3952875"/>
                <a:gd name="connsiteX11" fmla="*/ 581025 w 3009900"/>
                <a:gd name="connsiteY11" fmla="*/ 3867150 h 3952875"/>
                <a:gd name="connsiteX12" fmla="*/ 1152525 w 3009900"/>
                <a:gd name="connsiteY12" fmla="*/ 3952875 h 3952875"/>
                <a:gd name="connsiteX13" fmla="*/ 2905125 w 3009900"/>
                <a:gd name="connsiteY13" fmla="*/ 3257550 h 3952875"/>
                <a:gd name="connsiteX14" fmla="*/ 3009900 w 3009900"/>
                <a:gd name="connsiteY14" fmla="*/ 1200150 h 3952875"/>
                <a:gd name="connsiteX15" fmla="*/ 2057400 w 3009900"/>
                <a:gd name="connsiteY15" fmla="*/ 85725 h 3952875"/>
                <a:gd name="connsiteX16" fmla="*/ 885825 w 3009900"/>
                <a:gd name="connsiteY16" fmla="*/ 0 h 3952875"/>
                <a:gd name="connsiteX17" fmla="*/ 28575 w 3009900"/>
                <a:gd name="connsiteY17" fmla="*/ 66675 h 3952875"/>
                <a:gd name="connsiteX18" fmla="*/ 28575 w 3009900"/>
                <a:gd name="connsiteY18" fmla="*/ 66675 h 3952875"/>
                <a:gd name="connsiteX19" fmla="*/ 19050 w 3009900"/>
                <a:gd name="connsiteY19" fmla="*/ 133350 h 395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09900" h="3952875">
                  <a:moveTo>
                    <a:pt x="19050" y="133350"/>
                  </a:moveTo>
                  <a:lnTo>
                    <a:pt x="9525" y="1257300"/>
                  </a:lnTo>
                  <a:cubicBezTo>
                    <a:pt x="82550" y="1289050"/>
                    <a:pt x="184150" y="1292225"/>
                    <a:pt x="257175" y="1323975"/>
                  </a:cubicBezTo>
                  <a:lnTo>
                    <a:pt x="457200" y="1466850"/>
                  </a:lnTo>
                  <a:lnTo>
                    <a:pt x="647700" y="1800225"/>
                  </a:lnTo>
                  <a:lnTo>
                    <a:pt x="628650" y="2124075"/>
                  </a:lnTo>
                  <a:cubicBezTo>
                    <a:pt x="600075" y="2193925"/>
                    <a:pt x="581025" y="2263775"/>
                    <a:pt x="552450" y="2333625"/>
                  </a:cubicBezTo>
                  <a:lnTo>
                    <a:pt x="390525" y="2524125"/>
                  </a:lnTo>
                  <a:lnTo>
                    <a:pt x="123825" y="2647950"/>
                  </a:lnTo>
                  <a:lnTo>
                    <a:pt x="0" y="2647950"/>
                  </a:lnTo>
                  <a:lnTo>
                    <a:pt x="9525" y="3848100"/>
                  </a:lnTo>
                  <a:cubicBezTo>
                    <a:pt x="190500" y="3863975"/>
                    <a:pt x="400050" y="3851275"/>
                    <a:pt x="581025" y="3867150"/>
                  </a:cubicBezTo>
                  <a:lnTo>
                    <a:pt x="1152525" y="3952875"/>
                  </a:lnTo>
                  <a:lnTo>
                    <a:pt x="2905125" y="3257550"/>
                  </a:lnTo>
                  <a:lnTo>
                    <a:pt x="3009900" y="1200150"/>
                  </a:lnTo>
                  <a:lnTo>
                    <a:pt x="2057400" y="85725"/>
                  </a:lnTo>
                  <a:lnTo>
                    <a:pt x="885825" y="0"/>
                  </a:lnTo>
                  <a:cubicBezTo>
                    <a:pt x="615950" y="73025"/>
                    <a:pt x="317500" y="22225"/>
                    <a:pt x="28575" y="66675"/>
                  </a:cubicBezTo>
                  <a:lnTo>
                    <a:pt x="28575" y="66675"/>
                  </a:lnTo>
                  <a:lnTo>
                    <a:pt x="19050" y="1333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76400" y="1317620"/>
              <a:ext cx="2857500" cy="4333875"/>
            </a:xfrm>
            <a:custGeom>
              <a:avLst/>
              <a:gdLst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00300 w 2857500"/>
                <a:gd name="connsiteY13" fmla="*/ 2628900 h 4333875"/>
                <a:gd name="connsiteX14" fmla="*/ 2200275 w 2857500"/>
                <a:gd name="connsiteY14" fmla="*/ 2171700 h 4333875"/>
                <a:gd name="connsiteX15" fmla="*/ 2295525 w 2857500"/>
                <a:gd name="connsiteY15" fmla="*/ 1733550 h 4333875"/>
                <a:gd name="connsiteX16" fmla="*/ 2543175 w 2857500"/>
                <a:gd name="connsiteY16" fmla="*/ 1514475 h 4333875"/>
                <a:gd name="connsiteX17" fmla="*/ 2857500 w 2857500"/>
                <a:gd name="connsiteY17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00300 w 2857500"/>
                <a:gd name="connsiteY13" fmla="*/ 2628900 h 4333875"/>
                <a:gd name="connsiteX14" fmla="*/ 2238375 w 2857500"/>
                <a:gd name="connsiteY14" fmla="*/ 2390775 h 4333875"/>
                <a:gd name="connsiteX15" fmla="*/ 2200275 w 2857500"/>
                <a:gd name="connsiteY15" fmla="*/ 2171700 h 4333875"/>
                <a:gd name="connsiteX16" fmla="*/ 2295525 w 2857500"/>
                <a:gd name="connsiteY16" fmla="*/ 1733550 h 4333875"/>
                <a:gd name="connsiteX17" fmla="*/ 2543175 w 2857500"/>
                <a:gd name="connsiteY17" fmla="*/ 1514475 h 4333875"/>
                <a:gd name="connsiteX18" fmla="*/ 2857500 w 2857500"/>
                <a:gd name="connsiteY18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00300 w 2857500"/>
                <a:gd name="connsiteY13" fmla="*/ 2628900 h 4333875"/>
                <a:gd name="connsiteX14" fmla="*/ 2238375 w 2857500"/>
                <a:gd name="connsiteY14" fmla="*/ 2390775 h 4333875"/>
                <a:gd name="connsiteX15" fmla="*/ 2200275 w 2857500"/>
                <a:gd name="connsiteY15" fmla="*/ 2171700 h 4333875"/>
                <a:gd name="connsiteX16" fmla="*/ 2181225 w 2857500"/>
                <a:gd name="connsiteY16" fmla="*/ 1971675 h 4333875"/>
                <a:gd name="connsiteX17" fmla="*/ 2295525 w 2857500"/>
                <a:gd name="connsiteY17" fmla="*/ 1733550 h 4333875"/>
                <a:gd name="connsiteX18" fmla="*/ 2543175 w 2857500"/>
                <a:gd name="connsiteY18" fmla="*/ 1514475 h 4333875"/>
                <a:gd name="connsiteX19" fmla="*/ 2857500 w 2857500"/>
                <a:gd name="connsiteY19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38400 w 2857500"/>
                <a:gd name="connsiteY13" fmla="*/ 2724150 h 4333875"/>
                <a:gd name="connsiteX14" fmla="*/ 2400300 w 2857500"/>
                <a:gd name="connsiteY14" fmla="*/ 2628900 h 4333875"/>
                <a:gd name="connsiteX15" fmla="*/ 2238375 w 2857500"/>
                <a:gd name="connsiteY15" fmla="*/ 2390775 h 4333875"/>
                <a:gd name="connsiteX16" fmla="*/ 2200275 w 2857500"/>
                <a:gd name="connsiteY16" fmla="*/ 2171700 h 4333875"/>
                <a:gd name="connsiteX17" fmla="*/ 2181225 w 2857500"/>
                <a:gd name="connsiteY17" fmla="*/ 1971675 h 4333875"/>
                <a:gd name="connsiteX18" fmla="*/ 2295525 w 2857500"/>
                <a:gd name="connsiteY18" fmla="*/ 1733550 h 4333875"/>
                <a:gd name="connsiteX19" fmla="*/ 2543175 w 2857500"/>
                <a:gd name="connsiteY19" fmla="*/ 1514475 h 4333875"/>
                <a:gd name="connsiteX20" fmla="*/ 2857500 w 2857500"/>
                <a:gd name="connsiteY20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38375 w 2857500"/>
                <a:gd name="connsiteY15" fmla="*/ 2390775 h 4333875"/>
                <a:gd name="connsiteX16" fmla="*/ 2200275 w 2857500"/>
                <a:gd name="connsiteY16" fmla="*/ 2171700 h 4333875"/>
                <a:gd name="connsiteX17" fmla="*/ 2181225 w 2857500"/>
                <a:gd name="connsiteY17" fmla="*/ 1971675 h 4333875"/>
                <a:gd name="connsiteX18" fmla="*/ 2295525 w 2857500"/>
                <a:gd name="connsiteY18" fmla="*/ 1733550 h 4333875"/>
                <a:gd name="connsiteX19" fmla="*/ 2543175 w 2857500"/>
                <a:gd name="connsiteY19" fmla="*/ 1514475 h 4333875"/>
                <a:gd name="connsiteX20" fmla="*/ 2857500 w 2857500"/>
                <a:gd name="connsiteY20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76550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38375 w 2857500"/>
                <a:gd name="connsiteY15" fmla="*/ 2390775 h 4333875"/>
                <a:gd name="connsiteX16" fmla="*/ 2200275 w 2857500"/>
                <a:gd name="connsiteY16" fmla="*/ 2171700 h 4333875"/>
                <a:gd name="connsiteX17" fmla="*/ 2181225 w 2857500"/>
                <a:gd name="connsiteY17" fmla="*/ 1971675 h 4333875"/>
                <a:gd name="connsiteX18" fmla="*/ 2295525 w 2857500"/>
                <a:gd name="connsiteY18" fmla="*/ 1733550 h 4333875"/>
                <a:gd name="connsiteX19" fmla="*/ 2543175 w 2857500"/>
                <a:gd name="connsiteY19" fmla="*/ 1514475 h 4333875"/>
                <a:gd name="connsiteX20" fmla="*/ 2857500 w 2857500"/>
                <a:gd name="connsiteY20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76550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09800 w 2857500"/>
                <a:gd name="connsiteY15" fmla="*/ 2400300 h 4333875"/>
                <a:gd name="connsiteX16" fmla="*/ 2200275 w 2857500"/>
                <a:gd name="connsiteY16" fmla="*/ 2171700 h 4333875"/>
                <a:gd name="connsiteX17" fmla="*/ 2181225 w 2857500"/>
                <a:gd name="connsiteY17" fmla="*/ 1971675 h 4333875"/>
                <a:gd name="connsiteX18" fmla="*/ 2295525 w 2857500"/>
                <a:gd name="connsiteY18" fmla="*/ 1733550 h 4333875"/>
                <a:gd name="connsiteX19" fmla="*/ 2543175 w 2857500"/>
                <a:gd name="connsiteY19" fmla="*/ 1514475 h 4333875"/>
                <a:gd name="connsiteX20" fmla="*/ 2857500 w 2857500"/>
                <a:gd name="connsiteY20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76550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09800 w 2857500"/>
                <a:gd name="connsiteY15" fmla="*/ 2400300 h 4333875"/>
                <a:gd name="connsiteX16" fmla="*/ 2171700 w 2857500"/>
                <a:gd name="connsiteY16" fmla="*/ 2200275 h 4333875"/>
                <a:gd name="connsiteX17" fmla="*/ 2200275 w 2857500"/>
                <a:gd name="connsiteY17" fmla="*/ 2171700 h 4333875"/>
                <a:gd name="connsiteX18" fmla="*/ 2181225 w 2857500"/>
                <a:gd name="connsiteY18" fmla="*/ 1971675 h 4333875"/>
                <a:gd name="connsiteX19" fmla="*/ 2295525 w 2857500"/>
                <a:gd name="connsiteY19" fmla="*/ 1733550 h 4333875"/>
                <a:gd name="connsiteX20" fmla="*/ 2543175 w 2857500"/>
                <a:gd name="connsiteY20" fmla="*/ 1514475 h 4333875"/>
                <a:gd name="connsiteX21" fmla="*/ 2857500 w 2857500"/>
                <a:gd name="connsiteY21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76550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09800 w 2857500"/>
                <a:gd name="connsiteY15" fmla="*/ 2400300 h 4333875"/>
                <a:gd name="connsiteX16" fmla="*/ 2171700 w 2857500"/>
                <a:gd name="connsiteY16" fmla="*/ 2200275 h 4333875"/>
                <a:gd name="connsiteX17" fmla="*/ 2152650 w 2857500"/>
                <a:gd name="connsiteY17" fmla="*/ 2124075 h 4333875"/>
                <a:gd name="connsiteX18" fmla="*/ 2181225 w 2857500"/>
                <a:gd name="connsiteY18" fmla="*/ 1971675 h 4333875"/>
                <a:gd name="connsiteX19" fmla="*/ 2295525 w 2857500"/>
                <a:gd name="connsiteY19" fmla="*/ 1733550 h 4333875"/>
                <a:gd name="connsiteX20" fmla="*/ 2543175 w 2857500"/>
                <a:gd name="connsiteY20" fmla="*/ 1514475 h 4333875"/>
                <a:gd name="connsiteX21" fmla="*/ 2857500 w 2857500"/>
                <a:gd name="connsiteY21" fmla="*/ 1485900 h 43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57500" h="4333875">
                  <a:moveTo>
                    <a:pt x="2857500" y="1485900"/>
                  </a:moveTo>
                  <a:lnTo>
                    <a:pt x="2762250" y="428625"/>
                  </a:lnTo>
                  <a:lnTo>
                    <a:pt x="2095500" y="0"/>
                  </a:lnTo>
                  <a:lnTo>
                    <a:pt x="409575" y="723900"/>
                  </a:lnTo>
                  <a:lnTo>
                    <a:pt x="0" y="2000250"/>
                  </a:lnTo>
                  <a:lnTo>
                    <a:pt x="47625" y="2695575"/>
                  </a:lnTo>
                  <a:lnTo>
                    <a:pt x="819150" y="3876675"/>
                  </a:lnTo>
                  <a:lnTo>
                    <a:pt x="1714500" y="4219575"/>
                  </a:lnTo>
                  <a:lnTo>
                    <a:pt x="2162175" y="4333875"/>
                  </a:lnTo>
                  <a:lnTo>
                    <a:pt x="2409825" y="4057650"/>
                  </a:lnTo>
                  <a:lnTo>
                    <a:pt x="2790825" y="3600450"/>
                  </a:lnTo>
                  <a:lnTo>
                    <a:pt x="2800350" y="3600450"/>
                  </a:lnTo>
                  <a:lnTo>
                    <a:pt x="2828925" y="2876550"/>
                  </a:lnTo>
                  <a:cubicBezTo>
                    <a:pt x="2695575" y="2813050"/>
                    <a:pt x="2571750" y="2787650"/>
                    <a:pt x="2438400" y="2724150"/>
                  </a:cubicBezTo>
                  <a:lnTo>
                    <a:pt x="2333625" y="2619375"/>
                  </a:lnTo>
                  <a:cubicBezTo>
                    <a:pt x="2292350" y="2533650"/>
                    <a:pt x="2251075" y="2486025"/>
                    <a:pt x="2209800" y="2400300"/>
                  </a:cubicBezTo>
                  <a:cubicBezTo>
                    <a:pt x="2206625" y="2333625"/>
                    <a:pt x="2174875" y="2266950"/>
                    <a:pt x="2171700" y="2200275"/>
                  </a:cubicBezTo>
                  <a:lnTo>
                    <a:pt x="2152650" y="2124075"/>
                  </a:lnTo>
                  <a:cubicBezTo>
                    <a:pt x="2168525" y="2057400"/>
                    <a:pt x="2165350" y="2038350"/>
                    <a:pt x="2181225" y="1971675"/>
                  </a:cubicBezTo>
                  <a:lnTo>
                    <a:pt x="2295525" y="1733550"/>
                  </a:lnTo>
                  <a:lnTo>
                    <a:pt x="2543175" y="1514475"/>
                  </a:lnTo>
                  <a:lnTo>
                    <a:pt x="2857500" y="14859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5300" y="736600"/>
            <a:ext cx="7586663" cy="5978525"/>
            <a:chOff x="495300" y="736599"/>
            <a:chExt cx="7585869" cy="5978526"/>
          </a:xfrm>
        </p:grpSpPr>
        <p:sp>
          <p:nvSpPr>
            <p:cNvPr id="5129" name="Line 51"/>
            <p:cNvSpPr>
              <a:spLocks noChangeShapeType="1"/>
            </p:cNvSpPr>
            <p:nvPr/>
          </p:nvSpPr>
          <p:spPr bwMode="auto">
            <a:xfrm rot="10800000" flipH="1">
              <a:off x="495300" y="3413119"/>
              <a:ext cx="342899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54"/>
            <p:cNvSpPr>
              <a:spLocks noChangeShapeType="1"/>
            </p:cNvSpPr>
            <p:nvPr/>
          </p:nvSpPr>
          <p:spPr bwMode="auto">
            <a:xfrm rot="-5400000">
              <a:off x="3271841" y="5453062"/>
              <a:ext cx="252412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56"/>
            <p:cNvSpPr>
              <a:spLocks noChangeShapeType="1"/>
            </p:cNvSpPr>
            <p:nvPr/>
          </p:nvSpPr>
          <p:spPr bwMode="auto">
            <a:xfrm rot="10800000" flipH="1">
              <a:off x="1123949" y="3803643"/>
              <a:ext cx="2800350" cy="21590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59"/>
            <p:cNvSpPr>
              <a:spLocks noChangeShapeType="1"/>
            </p:cNvSpPr>
            <p:nvPr/>
          </p:nvSpPr>
          <p:spPr bwMode="auto">
            <a:xfrm rot="10800000" flipH="1" flipV="1">
              <a:off x="1957387" y="1422396"/>
              <a:ext cx="2071688" cy="15906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53"/>
            <p:cNvSpPr>
              <a:spLocks noChangeShapeType="1"/>
            </p:cNvSpPr>
            <p:nvPr/>
          </p:nvSpPr>
          <p:spPr bwMode="auto">
            <a:xfrm rot="5400000">
              <a:off x="3519490" y="1751009"/>
              <a:ext cx="2028822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" name="Straight Arrow Connector 4"/>
            <p:cNvCxnSpPr>
              <a:endCxn id="2" idx="3"/>
            </p:cNvCxnSpPr>
            <p:nvPr/>
          </p:nvCxnSpPr>
          <p:spPr>
            <a:xfrm flipH="1">
              <a:off x="5019201" y="1347787"/>
              <a:ext cx="2019089" cy="16367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228730" y="3448049"/>
              <a:ext cx="285243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066822" y="3962400"/>
              <a:ext cx="2714341" cy="16970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1058292" y="3275516"/>
            <a:ext cx="275208" cy="27520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7604 -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7A0DD2-B344-4D9F-B1E1-18A3161C1D6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Permanent magnets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973" y="1579562"/>
            <a:ext cx="7870054" cy="4183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Are made from alloys of some of the rare earth elements like </a:t>
            </a:r>
            <a:r>
              <a:rPr lang="en-US" altLang="en-US" dirty="0" smtClean="0"/>
              <a:t>neodymium, samarium, </a:t>
            </a:r>
            <a:r>
              <a:rPr lang="en-US" altLang="en-US" dirty="0" smtClean="0"/>
              <a:t>and cobalt.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Always have a </a:t>
            </a:r>
            <a:r>
              <a:rPr lang="en-US" altLang="en-US" dirty="0" smtClean="0">
                <a:solidFill>
                  <a:srgbClr val="0000FF"/>
                </a:solidFill>
              </a:rPr>
              <a:t>north</a:t>
            </a:r>
            <a:r>
              <a:rPr lang="en-US" altLang="en-US" dirty="0" smtClean="0"/>
              <a:t> and a </a:t>
            </a:r>
            <a:r>
              <a:rPr lang="en-US" altLang="en-US" dirty="0" smtClean="0">
                <a:solidFill>
                  <a:srgbClr val="FF0000"/>
                </a:solidFill>
              </a:rPr>
              <a:t>south</a:t>
            </a:r>
            <a:r>
              <a:rPr lang="en-US" altLang="en-US" dirty="0" smtClean="0"/>
              <a:t> pole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like poles repel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0000FF"/>
                </a:solidFill>
              </a:rPr>
              <a:t>unlike poles attract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if you break a magnet in half you get 2 magnets </a:t>
            </a:r>
            <a:r>
              <a:rPr lang="en-US" altLang="en-US" dirty="0" smtClean="0">
                <a:sym typeface="Wingdings" panose="05000000000000000000" pitchFamily="2" charset="2"/>
              </a:rPr>
              <a:t> cannot have just a north or just a south pole</a:t>
            </a:r>
            <a:endParaRPr lang="en-US" altLang="en-US" dirty="0" smtClean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5056188" y="5219700"/>
            <a:ext cx="2289175" cy="1038225"/>
            <a:chOff x="2062" y="3219"/>
            <a:chExt cx="1411" cy="654"/>
          </a:xfrm>
        </p:grpSpPr>
        <p:sp>
          <p:nvSpPr>
            <p:cNvPr id="6158" name="AutoShape 5"/>
            <p:cNvSpPr>
              <a:spLocks noChangeArrowheads="1"/>
            </p:cNvSpPr>
            <p:nvPr/>
          </p:nvSpPr>
          <p:spPr bwMode="auto">
            <a:xfrm rot="5400000">
              <a:off x="2441" y="2840"/>
              <a:ext cx="654" cy="1411"/>
            </a:xfrm>
            <a:prstGeom prst="can">
              <a:avLst>
                <a:gd name="adj" fmla="val 5393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9" name="Text Box 6"/>
            <p:cNvSpPr txBox="1">
              <a:spLocks noChangeArrowheads="1"/>
            </p:cNvSpPr>
            <p:nvPr/>
          </p:nvSpPr>
          <p:spPr bwMode="auto">
            <a:xfrm>
              <a:off x="3173" y="3365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6160" name="Text Box 7"/>
            <p:cNvSpPr txBox="1">
              <a:spLocks noChangeArrowheads="1"/>
            </p:cNvSpPr>
            <p:nvPr/>
          </p:nvSpPr>
          <p:spPr bwMode="auto">
            <a:xfrm>
              <a:off x="2087" y="3383"/>
              <a:ext cx="2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5073650" y="5243513"/>
            <a:ext cx="1311275" cy="1038225"/>
            <a:chOff x="3153" y="3313"/>
            <a:chExt cx="808" cy="654"/>
          </a:xfrm>
        </p:grpSpPr>
        <p:sp>
          <p:nvSpPr>
            <p:cNvPr id="6155" name="AutoShape 9"/>
            <p:cNvSpPr>
              <a:spLocks noChangeArrowheads="1"/>
            </p:cNvSpPr>
            <p:nvPr/>
          </p:nvSpPr>
          <p:spPr bwMode="auto">
            <a:xfrm rot="5400000">
              <a:off x="3209" y="3257"/>
              <a:ext cx="654" cy="766"/>
            </a:xfrm>
            <a:prstGeom prst="can">
              <a:avLst>
                <a:gd name="adj" fmla="val 2928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" name="Text Box 10"/>
            <p:cNvSpPr txBox="1">
              <a:spLocks noChangeArrowheads="1"/>
            </p:cNvSpPr>
            <p:nvPr/>
          </p:nvSpPr>
          <p:spPr bwMode="auto">
            <a:xfrm>
              <a:off x="3689" y="3499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6157" name="Text Box 11"/>
            <p:cNvSpPr txBox="1">
              <a:spLocks noChangeArrowheads="1"/>
            </p:cNvSpPr>
            <p:nvPr/>
          </p:nvSpPr>
          <p:spPr bwMode="auto">
            <a:xfrm>
              <a:off x="3167" y="3488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6235700" y="5272088"/>
            <a:ext cx="1311275" cy="1038225"/>
            <a:chOff x="3153" y="3313"/>
            <a:chExt cx="808" cy="654"/>
          </a:xfrm>
        </p:grpSpPr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 rot="5400000">
              <a:off x="3209" y="3257"/>
              <a:ext cx="654" cy="766"/>
            </a:xfrm>
            <a:prstGeom prst="can">
              <a:avLst>
                <a:gd name="adj" fmla="val 2928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3" name="Text Box 14"/>
            <p:cNvSpPr txBox="1">
              <a:spLocks noChangeArrowheads="1"/>
            </p:cNvSpPr>
            <p:nvPr/>
          </p:nvSpPr>
          <p:spPr bwMode="auto">
            <a:xfrm>
              <a:off x="3689" y="3499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6154" name="Text Box 15"/>
            <p:cNvSpPr txBox="1">
              <a:spLocks noChangeArrowheads="1"/>
            </p:cNvSpPr>
            <p:nvPr/>
          </p:nvSpPr>
          <p:spPr bwMode="auto">
            <a:xfrm>
              <a:off x="3167" y="3488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field of a bar magnet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A4E19F-9E11-429C-8624-5BD4ACB2DFD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2" name="Picture 2" descr="W0822_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6"/>
          <a:stretch>
            <a:fillRect/>
          </a:stretch>
        </p:blipFill>
        <p:spPr>
          <a:xfrm>
            <a:off x="1409700" y="1362075"/>
            <a:ext cx="6600825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26"/>
          <p:cNvSpPr txBox="1">
            <a:spLocks noChangeArrowheads="1"/>
          </p:cNvSpPr>
          <p:nvPr/>
        </p:nvSpPr>
        <p:spPr bwMode="auto">
          <a:xfrm>
            <a:off x="749300" y="6335713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Oersted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48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ELECTROMAGNETISM</a:t>
            </a:r>
          </a:p>
        </p:txBody>
      </p:sp>
      <p:sp>
        <p:nvSpPr>
          <p:cNvPr id="8195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39700" y="4095750"/>
            <a:ext cx="4327525" cy="23431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anose="020B0604030504040204" pitchFamily="34" charset="0"/>
                <a:sym typeface="Wingdings" panose="05000000000000000000" pitchFamily="2" charset="2"/>
              </a:rPr>
              <a:t>Hans Christian Oersted in 1820 observed that current flowing in a wire near a compass caused the compass needle to move.</a:t>
            </a:r>
          </a:p>
        </p:txBody>
      </p:sp>
      <p:pic>
        <p:nvPicPr>
          <p:cNvPr id="80926" name="Picture 30" descr="Hans_Christian_Ørst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1123950"/>
            <a:ext cx="1701800" cy="255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818063" y="4095750"/>
            <a:ext cx="3867150" cy="2009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anose="020B0604030504040204" pitchFamily="34" charset="0"/>
                <a:sym typeface="Wingdings" panose="05000000000000000000" pitchFamily="2" charset="2"/>
              </a:rPr>
              <a:t>André-Marie Ampère in 1820, discovered the law relating the magnetic field and the current.</a:t>
            </a:r>
          </a:p>
        </p:txBody>
      </p:sp>
      <p:pic>
        <p:nvPicPr>
          <p:cNvPr id="80929" name="Picture 33" descr="-Ampere_Andre_182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1450" y="1155700"/>
            <a:ext cx="1857375" cy="250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62725" y="627380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0E67AF-1C08-402B-A1DB-0E5C2D60F65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01938" y="1404938"/>
            <a:ext cx="3379787" cy="2274887"/>
            <a:chOff x="2801938" y="1405731"/>
            <a:chExt cx="3379787" cy="2274094"/>
          </a:xfrm>
        </p:grpSpPr>
        <p:grpSp>
          <p:nvGrpSpPr>
            <p:cNvPr id="24" name="Group 28"/>
            <p:cNvGrpSpPr>
              <a:grpSpLocks/>
            </p:cNvGrpSpPr>
            <p:nvPr/>
          </p:nvGrpSpPr>
          <p:grpSpPr bwMode="auto">
            <a:xfrm>
              <a:off x="2801938" y="1511300"/>
              <a:ext cx="3379787" cy="2168525"/>
              <a:chOff x="3498" y="1137"/>
              <a:chExt cx="2129" cy="1366"/>
            </a:xfrm>
          </p:grpSpPr>
          <p:grpSp>
            <p:nvGrpSpPr>
              <p:cNvPr id="31" name="Group 16"/>
              <p:cNvGrpSpPr>
                <a:grpSpLocks/>
              </p:cNvGrpSpPr>
              <p:nvPr/>
            </p:nvGrpSpPr>
            <p:grpSpPr bwMode="auto">
              <a:xfrm>
                <a:off x="3909" y="1827"/>
                <a:ext cx="1290" cy="676"/>
                <a:chOff x="3577" y="1805"/>
                <a:chExt cx="1290" cy="676"/>
              </a:xfrm>
            </p:grpSpPr>
            <p:sp>
              <p:nvSpPr>
                <p:cNvPr id="41" name="Freeform 12"/>
                <p:cNvSpPr>
                  <a:spLocks/>
                </p:cNvSpPr>
                <p:nvPr/>
              </p:nvSpPr>
              <p:spPr bwMode="auto">
                <a:xfrm>
                  <a:off x="3577" y="1805"/>
                  <a:ext cx="1290" cy="111"/>
                </a:xfrm>
                <a:custGeom>
                  <a:avLst/>
                  <a:gdLst>
                    <a:gd name="T0" fmla="*/ 0 w 1290"/>
                    <a:gd name="T1" fmla="*/ 11 h 111"/>
                    <a:gd name="T2" fmla="*/ 648 w 1290"/>
                    <a:gd name="T3" fmla="*/ 0 h 111"/>
                    <a:gd name="T4" fmla="*/ 1290 w 1290"/>
                    <a:gd name="T5" fmla="*/ 105 h 111"/>
                    <a:gd name="T6" fmla="*/ 598 w 1290"/>
                    <a:gd name="T7" fmla="*/ 111 h 111"/>
                    <a:gd name="T8" fmla="*/ 0 w 1290"/>
                    <a:gd name="T9" fmla="*/ 11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0" h="111">
                      <a:moveTo>
                        <a:pt x="0" y="11"/>
                      </a:moveTo>
                      <a:lnTo>
                        <a:pt x="648" y="0"/>
                      </a:lnTo>
                      <a:lnTo>
                        <a:pt x="1290" y="105"/>
                      </a:lnTo>
                      <a:lnTo>
                        <a:pt x="598" y="1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auto">
                <a:xfrm>
                  <a:off x="4004" y="2392"/>
                  <a:ext cx="432" cy="89"/>
                </a:xfrm>
                <a:prstGeom prst="ellips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>
                  <a:off x="4215" y="1855"/>
                  <a:ext cx="0" cy="58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Oval 15"/>
                <p:cNvSpPr>
                  <a:spLocks noChangeArrowheads="1"/>
                </p:cNvSpPr>
                <p:nvPr/>
              </p:nvSpPr>
              <p:spPr bwMode="auto">
                <a:xfrm>
                  <a:off x="4165" y="1844"/>
                  <a:ext cx="89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3498" y="1191"/>
                <a:ext cx="2129" cy="533"/>
              </a:xfrm>
              <a:custGeom>
                <a:avLst/>
                <a:gdLst>
                  <a:gd name="T0" fmla="*/ 168 w 2129"/>
                  <a:gd name="T1" fmla="*/ 0 h 533"/>
                  <a:gd name="T2" fmla="*/ 0 w 2129"/>
                  <a:gd name="T3" fmla="*/ 420 h 533"/>
                  <a:gd name="T4" fmla="*/ 1968 w 2129"/>
                  <a:gd name="T5" fmla="*/ 533 h 533"/>
                  <a:gd name="T6" fmla="*/ 2129 w 2129"/>
                  <a:gd name="T7" fmla="*/ 88 h 5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9" h="533">
                    <a:moveTo>
                      <a:pt x="168" y="0"/>
                    </a:moveTo>
                    <a:lnTo>
                      <a:pt x="0" y="420"/>
                    </a:lnTo>
                    <a:lnTo>
                      <a:pt x="1968" y="533"/>
                    </a:lnTo>
                    <a:lnTo>
                      <a:pt x="2129" y="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3946" y="191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4911" y="199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S</a:t>
                </a:r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>
                <a:off x="4213" y="1651"/>
                <a:ext cx="460" cy="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4479" y="1358"/>
                <a:ext cx="1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flipH="1">
                <a:off x="3550" y="1137"/>
                <a:ext cx="132" cy="3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5489" y="1421"/>
                <a:ext cx="89" cy="2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3843" y="1716"/>
                <a:ext cx="94" cy="233"/>
              </a:xfrm>
              <a:custGeom>
                <a:avLst/>
                <a:gdLst>
                  <a:gd name="T0" fmla="*/ 55 w 94"/>
                  <a:gd name="T1" fmla="*/ 233 h 233"/>
                  <a:gd name="T2" fmla="*/ 6 w 94"/>
                  <a:gd name="T3" fmla="*/ 133 h 233"/>
                  <a:gd name="T4" fmla="*/ 94 w 94"/>
                  <a:gd name="T5" fmla="*/ 0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4" h="233">
                    <a:moveTo>
                      <a:pt x="55" y="233"/>
                    </a:moveTo>
                    <a:cubicBezTo>
                      <a:pt x="27" y="202"/>
                      <a:pt x="0" y="172"/>
                      <a:pt x="6" y="133"/>
                    </a:cubicBezTo>
                    <a:cubicBezTo>
                      <a:pt x="12" y="94"/>
                      <a:pt x="53" y="47"/>
                      <a:pt x="9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 flipH="1" flipV="1">
                <a:off x="5190" y="1845"/>
                <a:ext cx="94" cy="233"/>
              </a:xfrm>
              <a:custGeom>
                <a:avLst/>
                <a:gdLst>
                  <a:gd name="T0" fmla="*/ 55 w 94"/>
                  <a:gd name="T1" fmla="*/ 233 h 233"/>
                  <a:gd name="T2" fmla="*/ 6 w 94"/>
                  <a:gd name="T3" fmla="*/ 133 h 233"/>
                  <a:gd name="T4" fmla="*/ 94 w 94"/>
                  <a:gd name="T5" fmla="*/ 0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4" h="233">
                    <a:moveTo>
                      <a:pt x="55" y="233"/>
                    </a:moveTo>
                    <a:cubicBezTo>
                      <a:pt x="27" y="202"/>
                      <a:pt x="0" y="172"/>
                      <a:pt x="6" y="133"/>
                    </a:cubicBezTo>
                    <a:cubicBezTo>
                      <a:pt x="12" y="94"/>
                      <a:pt x="53" y="47"/>
                      <a:pt x="9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5" name="Straight Connector 24"/>
            <p:cNvCxnSpPr>
              <a:stCxn id="37" idx="0"/>
            </p:cNvCxnSpPr>
            <p:nvPr/>
          </p:nvCxnSpPr>
          <p:spPr>
            <a:xfrm>
              <a:off x="3094038" y="1512056"/>
              <a:ext cx="1381125" cy="1015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457700" y="1405731"/>
              <a:ext cx="71438" cy="4284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621213" y="1518404"/>
              <a:ext cx="49212" cy="2729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2" idx="3"/>
            </p:cNvCxnSpPr>
            <p:nvPr/>
          </p:nvCxnSpPr>
          <p:spPr>
            <a:xfrm flipH="1" flipV="1">
              <a:off x="4667250" y="1632664"/>
              <a:ext cx="1514475" cy="1047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937000" y="1562838"/>
              <a:ext cx="295275" cy="349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5340350" y="1656469"/>
              <a:ext cx="295275" cy="349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2241550" y="4360863"/>
            <a:ext cx="0" cy="158115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field of a wire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91500" y="6245225"/>
            <a:ext cx="4953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C04AFF-4D12-4B94-9835-B35ABBFE61B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221" name="Text Box 39"/>
          <p:cNvSpPr txBox="1">
            <a:spLocks noChangeArrowheads="1"/>
          </p:cNvSpPr>
          <p:nvPr/>
        </p:nvSpPr>
        <p:spPr bwMode="auto">
          <a:xfrm>
            <a:off x="1015778" y="1316891"/>
            <a:ext cx="26164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Long straight </a:t>
            </a:r>
            <a:r>
              <a:rPr lang="en-US" altLang="en-US" sz="2400" dirty="0" smtClean="0"/>
              <a:t>wire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</a:t>
            </a:r>
            <a:r>
              <a:rPr lang="en-US" altLang="en-US" sz="2400" dirty="0" smtClean="0"/>
              <a:t>ith current </a:t>
            </a: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7050" y="3027363"/>
            <a:ext cx="3427413" cy="1333500"/>
            <a:chOff x="527050" y="3027363"/>
            <a:chExt cx="3427413" cy="1333500"/>
          </a:xfrm>
        </p:grpSpPr>
        <p:sp>
          <p:nvSpPr>
            <p:cNvPr id="20" name="Oval 19"/>
            <p:cNvSpPr/>
            <p:nvPr/>
          </p:nvSpPr>
          <p:spPr>
            <a:xfrm>
              <a:off x="1384300" y="3384550"/>
              <a:ext cx="1714500" cy="5603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66788" y="3162300"/>
              <a:ext cx="2665412" cy="9842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27050" y="3027363"/>
              <a:ext cx="3427413" cy="1333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054350" y="3606800"/>
              <a:ext cx="44450" cy="936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592513" y="3635375"/>
              <a:ext cx="42862" cy="936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954463" y="3635375"/>
              <a:ext cx="0" cy="952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8" name="Text Box 39"/>
          <p:cNvSpPr txBox="1">
            <a:spLocks noChangeArrowheads="1"/>
          </p:cNvSpPr>
          <p:nvPr/>
        </p:nvSpPr>
        <p:spPr bwMode="auto">
          <a:xfrm>
            <a:off x="2952750" y="4703763"/>
            <a:ext cx="14700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Magnetic</a:t>
            </a:r>
            <a:br>
              <a:rPr lang="en-US" altLang="en-US" sz="2400"/>
            </a:br>
            <a:r>
              <a:rPr lang="en-US" altLang="en-US" sz="2400"/>
              <a:t>field lines</a:t>
            </a:r>
          </a:p>
        </p:txBody>
      </p:sp>
      <p:cxnSp>
        <p:nvCxnSpPr>
          <p:cNvPr id="43" name="Straight Arrow Connector 42"/>
          <p:cNvCxnSpPr>
            <a:endCxn id="23" idx="5"/>
          </p:cNvCxnSpPr>
          <p:nvPr/>
        </p:nvCxnSpPr>
        <p:spPr>
          <a:xfrm flipH="1" flipV="1">
            <a:off x="3452813" y="4165600"/>
            <a:ext cx="360362" cy="538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43438" y="1717675"/>
            <a:ext cx="4243387" cy="440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charset="0"/>
              </a:rPr>
              <a:t>The magnetic field lines form a set of concentric circles surrounding the wire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charset="0"/>
              </a:rPr>
              <a:t>The magnetic field is stronger close to the wire, and gets weaker away from the wire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>
              <a:defRPr/>
            </a:pPr>
            <a:endParaRPr lang="en-US" sz="2800" dirty="0"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41550" y="2151063"/>
            <a:ext cx="0" cy="158115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23" idx="4"/>
          </p:cNvCxnSpPr>
          <p:nvPr/>
        </p:nvCxnSpPr>
        <p:spPr>
          <a:xfrm flipH="1">
            <a:off x="2240757" y="3729038"/>
            <a:ext cx="793" cy="6318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field of a solenoid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6FC6DF-E4E8-4754-8552-6D517ECA46B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581025" y="2038350"/>
            <a:ext cx="7688263" cy="4676775"/>
            <a:chOff x="384643" y="1419225"/>
            <a:chExt cx="7688914" cy="5048250"/>
          </a:xfrm>
        </p:grpSpPr>
        <p:pic>
          <p:nvPicPr>
            <p:cNvPr id="10246" name="Picture 3" descr="W0854_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55" b="18477"/>
            <a:stretch>
              <a:fillRect/>
            </a:stretch>
          </p:blipFill>
          <p:spPr bwMode="auto">
            <a:xfrm>
              <a:off x="384643" y="1419225"/>
              <a:ext cx="7688914" cy="504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81510" y="1419225"/>
              <a:ext cx="2000419" cy="1233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955675" y="1204913"/>
            <a:ext cx="7134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solenoid is a set of circular coils would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cylindrical form. The field is similar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field of a bar magnet.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907</Words>
  <Application>Microsoft Office PowerPoint</Application>
  <PresentationFormat>On-screen Show (4:3)</PresentationFormat>
  <Paragraphs>220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Tahoma</vt:lpstr>
      <vt:lpstr>Times New Roman</vt:lpstr>
      <vt:lpstr>Verdana</vt:lpstr>
      <vt:lpstr>Wingdings</vt:lpstr>
      <vt:lpstr>Default Design</vt:lpstr>
      <vt:lpstr>L 27 Electricity &amp; Magnetism [5]</vt:lpstr>
      <vt:lpstr>Magnetism</vt:lpstr>
      <vt:lpstr>Permanent magnetism</vt:lpstr>
      <vt:lpstr>PowerPoint Presentation</vt:lpstr>
      <vt:lpstr>Permanent magnets</vt:lpstr>
      <vt:lpstr>Magnetic field of a bar magnet</vt:lpstr>
      <vt:lpstr>ELECTROMAGNETISM</vt:lpstr>
      <vt:lpstr>Magnetic field of a wire</vt:lpstr>
      <vt:lpstr>Magnetic field of a solenoid</vt:lpstr>
      <vt:lpstr>Homemade magnets</vt:lpstr>
      <vt:lpstr>PowerPoint Presentation</vt:lpstr>
      <vt:lpstr>Magnetic materials</vt:lpstr>
      <vt:lpstr>The earth is a big magnet</vt:lpstr>
      <vt:lpstr>Sun – Earth Connection: space weather</vt:lpstr>
      <vt:lpstr>PowerPoint Presentation</vt:lpstr>
      <vt:lpstr>Charges stay on magnetic field lines</vt:lpstr>
      <vt:lpstr>Van Allen Radiation Belts</vt:lpstr>
      <vt:lpstr>Magnetic forces</vt:lpstr>
      <vt:lpstr>Application:   Magnetic deflection of electrons in a TV tube.</vt:lpstr>
      <vt:lpstr>Magnetic forces on wires</vt:lpstr>
      <vt:lpstr>Forces on current carrying wires</vt:lpstr>
      <vt:lpstr>Torque on a current loop in a magnetic field</vt:lpstr>
      <vt:lpstr>Application: The electric motor</vt:lpstr>
      <vt:lpstr>Application: Magnetic force in a speaker</vt:lpstr>
      <vt:lpstr>Application: MAGLEV Trains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28 Electricity and Magnetism [5]</dc:title>
  <dc:creator>Robert L. Merlino</dc:creator>
  <cp:lastModifiedBy>Merlino, Robert L</cp:lastModifiedBy>
  <cp:revision>127</cp:revision>
  <dcterms:created xsi:type="dcterms:W3CDTF">2004-11-02T22:44:49Z</dcterms:created>
  <dcterms:modified xsi:type="dcterms:W3CDTF">2014-04-11T14:48:29Z</dcterms:modified>
</cp:coreProperties>
</file>