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95" r:id="rId10"/>
    <p:sldId id="269" r:id="rId11"/>
    <p:sldId id="270" r:id="rId12"/>
    <p:sldId id="263" r:id="rId13"/>
    <p:sldId id="271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8" r:id="rId22"/>
    <p:sldId id="293" r:id="rId23"/>
    <p:sldId id="282" r:id="rId24"/>
    <p:sldId id="29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66FF"/>
    <a:srgbClr val="0099FF"/>
    <a:srgbClr val="FF9900"/>
    <a:srgbClr val="3399FF"/>
    <a:srgbClr val="6699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155772-49C5-4B11-A37E-72F86CECA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6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E069297-7A4B-42C0-8D2D-2F226397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726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D49EFC-38C1-4348-B262-D46D98561858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9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489366-5776-4DE4-BC04-0EEAEACFBBDF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8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73A45E-1228-4E2F-AC5F-E45BC4C43BA9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9ACFB3-2003-4246-B150-7772F183B579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2680A-A05A-4D95-9D24-25BB432D4DC8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D4086C-D2CF-460A-B836-ACE772308130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3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CDFC5B-B1F1-4C5F-9693-7BFDDA501E77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1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38331D-AEEB-4994-97B8-DC04576BAB6D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7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E5B767-748F-4B17-82D6-52DCCCB2837C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30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A1F593-7630-4CED-8736-9570A5AB6E7B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48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7906A-BA5D-43F4-89AF-F134CDD5E9B4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3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09041F-4002-43DC-A85A-C24514BD1EEF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05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FD0945-3242-4E8C-A1E1-E40C7F95F6C1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30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8B33F7-C1D7-4F16-BBC1-9715D78E95F3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C37328-5771-4B45-82BB-669B99B13332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29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6D0FF-714F-411B-B8EE-ADF9602299A2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59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FFA98F-D754-479C-8521-E05CA805815E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6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1AD00-972E-401A-8DBF-1EE05C9AA981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5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C7F68-2C0E-41D1-BA2B-C103C882379E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6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B2E13-14E8-4A2E-89F5-4506F90E8DC1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03FB32-6176-4E75-BEDA-EC9D12807B30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19D660-7D6C-4144-9DA2-B067634CE074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6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BF265C-A5F9-4F0B-B0D5-60205C536AEF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7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A4E0B6-5706-4AE3-AEDC-1D169373DF3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B8093-4F69-4F10-AC1D-B80B2A430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9E716-FAEE-4EFB-8E27-F5F7B1D3E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78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83D6-6888-4407-91EA-FA387FF45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94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19A2B-7917-41CE-9D9D-31769831A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82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10F84-6927-4CEA-8984-872721B43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7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6E0E5-771B-404B-9208-718EF651F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3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A45A6-CCED-4F8E-9A8B-DD6FF0334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95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AAA44-C36C-4D1D-92A6-C1DFAC56F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1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EE942-0CE8-471A-B50D-0F63B9D63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AF227-C896-449E-9026-283B1924A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1E5F7-A348-47FE-B056-041408EB6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47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863BB-CF42-4701-B617-C95C4EBBA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55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77975-6A6F-4B88-BA6A-77739C611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2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D58CD-FCCB-4C74-9DD2-74D17BA12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2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A0A7E6-F40C-4B14-8CD1-349B6465D1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course/urop/8.emfields/Public/animations/dipole_far_cin.m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 28 Electricity and Magnetism [6]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magnetism</a:t>
            </a:r>
          </a:p>
          <a:p>
            <a:pPr eaLnBrk="1" hangingPunct="1"/>
            <a:r>
              <a:rPr lang="en-US" altLang="en-US" smtClean="0"/>
              <a:t>Faraday’s Law of Electromagnetic Induction</a:t>
            </a:r>
          </a:p>
          <a:p>
            <a:pPr lvl="1" eaLnBrk="1" hangingPunct="1"/>
            <a:r>
              <a:rPr lang="en-US" altLang="en-US" smtClean="0"/>
              <a:t>induced currents</a:t>
            </a:r>
          </a:p>
          <a:p>
            <a:pPr lvl="1" eaLnBrk="1" hangingPunct="1"/>
            <a:r>
              <a:rPr lang="en-US" altLang="en-US" smtClean="0"/>
              <a:t>electric generator</a:t>
            </a:r>
          </a:p>
          <a:p>
            <a:pPr lvl="1" eaLnBrk="1" hangingPunct="1"/>
            <a:r>
              <a:rPr lang="en-US" altLang="en-US" smtClean="0"/>
              <a:t>eddy currents</a:t>
            </a:r>
          </a:p>
          <a:p>
            <a:pPr eaLnBrk="1" hangingPunct="1"/>
            <a:r>
              <a:rPr lang="en-US" altLang="en-US" smtClean="0"/>
              <a:t>Electromagnetic Waves (Maxwell &amp; Hertz)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7246DB-1F2F-4788-A623-194F30FA59C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0898a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9"/>
          <a:stretch>
            <a:fillRect/>
          </a:stretch>
        </p:blipFill>
        <p:spPr>
          <a:xfrm>
            <a:off x="334963" y="2619375"/>
            <a:ext cx="3979862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Eddy currents </a:t>
            </a:r>
            <a:r>
              <a:rPr lang="en-US" altLang="en-US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85875"/>
            <a:ext cx="5791200" cy="971550"/>
          </a:xfrm>
          <a:noFill/>
        </p:spPr>
        <p:txBody>
          <a:bodyPr lIns="0" tIns="0" rIns="0" bIns="0"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An induction stove uses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mtClean="0"/>
              <a:t> eddy currents to cook food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08088" y="5810250"/>
            <a:ext cx="6586537" cy="104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Only the metal pot gets hot, not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glass pot or the stove.</a:t>
            </a:r>
          </a:p>
        </p:txBody>
      </p:sp>
      <p:pic>
        <p:nvPicPr>
          <p:cNvPr id="21511" name="Picture 7" descr="Induction_st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635250"/>
            <a:ext cx="30432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0CB15C-64D2-486E-8512-486995C3F6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49288" y="579438"/>
            <a:ext cx="414337" cy="766762"/>
          </a:xfrm>
          <a:prstGeom prst="can">
            <a:avLst>
              <a:gd name="adj" fmla="val 46264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409575" y="1458913"/>
            <a:ext cx="884238" cy="4929187"/>
            <a:chOff x="1252" y="994"/>
            <a:chExt cx="557" cy="3105"/>
          </a:xfrm>
        </p:grpSpPr>
        <p:sp>
          <p:nvSpPr>
            <p:cNvPr id="12298" name="AutoShape 4"/>
            <p:cNvSpPr>
              <a:spLocks noChangeArrowheads="1"/>
            </p:cNvSpPr>
            <p:nvPr/>
          </p:nvSpPr>
          <p:spPr bwMode="auto">
            <a:xfrm>
              <a:off x="1252" y="994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9" name="AutoShape 5"/>
            <p:cNvSpPr>
              <a:spLocks noChangeArrowheads="1"/>
            </p:cNvSpPr>
            <p:nvPr/>
          </p:nvSpPr>
          <p:spPr bwMode="auto">
            <a:xfrm>
              <a:off x="1252" y="1257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0" name="AutoShape 6"/>
            <p:cNvSpPr>
              <a:spLocks noChangeArrowheads="1"/>
            </p:cNvSpPr>
            <p:nvPr/>
          </p:nvSpPr>
          <p:spPr bwMode="auto">
            <a:xfrm>
              <a:off x="1252" y="1520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1" name="AutoShape 7"/>
            <p:cNvSpPr>
              <a:spLocks noChangeArrowheads="1"/>
            </p:cNvSpPr>
            <p:nvPr/>
          </p:nvSpPr>
          <p:spPr bwMode="auto">
            <a:xfrm>
              <a:off x="1252" y="1783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2" name="AutoShape 8"/>
            <p:cNvSpPr>
              <a:spLocks noChangeArrowheads="1"/>
            </p:cNvSpPr>
            <p:nvPr/>
          </p:nvSpPr>
          <p:spPr bwMode="auto">
            <a:xfrm>
              <a:off x="1252" y="2046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3" name="AutoShape 9"/>
            <p:cNvSpPr>
              <a:spLocks noChangeArrowheads="1"/>
            </p:cNvSpPr>
            <p:nvPr/>
          </p:nvSpPr>
          <p:spPr bwMode="auto">
            <a:xfrm>
              <a:off x="1252" y="2309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4" name="AutoShape 10"/>
            <p:cNvSpPr>
              <a:spLocks noChangeArrowheads="1"/>
            </p:cNvSpPr>
            <p:nvPr/>
          </p:nvSpPr>
          <p:spPr bwMode="auto">
            <a:xfrm>
              <a:off x="1252" y="2572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5" name="AutoShape 11"/>
            <p:cNvSpPr>
              <a:spLocks noChangeArrowheads="1"/>
            </p:cNvSpPr>
            <p:nvPr/>
          </p:nvSpPr>
          <p:spPr bwMode="auto">
            <a:xfrm>
              <a:off x="1252" y="2835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6" name="AutoShape 12"/>
            <p:cNvSpPr>
              <a:spLocks noChangeArrowheads="1"/>
            </p:cNvSpPr>
            <p:nvPr/>
          </p:nvSpPr>
          <p:spPr bwMode="auto">
            <a:xfrm>
              <a:off x="1252" y="3098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7" name="AutoShape 13"/>
            <p:cNvSpPr>
              <a:spLocks noChangeArrowheads="1"/>
            </p:cNvSpPr>
            <p:nvPr/>
          </p:nvSpPr>
          <p:spPr bwMode="auto">
            <a:xfrm>
              <a:off x="1252" y="3351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8" name="AutoShape 14"/>
            <p:cNvSpPr>
              <a:spLocks noChangeArrowheads="1"/>
            </p:cNvSpPr>
            <p:nvPr/>
          </p:nvSpPr>
          <p:spPr bwMode="auto">
            <a:xfrm>
              <a:off x="1252" y="3604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9" name="AutoShape 15"/>
            <p:cNvSpPr>
              <a:spLocks noChangeArrowheads="1"/>
            </p:cNvSpPr>
            <p:nvPr/>
          </p:nvSpPr>
          <p:spPr bwMode="auto">
            <a:xfrm>
              <a:off x="1252" y="3857"/>
              <a:ext cx="557" cy="242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735138" y="4381500"/>
            <a:ext cx="2122487" cy="977900"/>
          </a:xfrm>
          <a:prstGeom prst="wedgeRectCallout">
            <a:avLst>
              <a:gd name="adj1" fmla="val -70495"/>
              <a:gd name="adj2" fmla="val -10470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slotted copper pipe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1970088" y="1735138"/>
            <a:ext cx="1651000" cy="977900"/>
          </a:xfrm>
          <a:prstGeom prst="wedgeRectCallout">
            <a:avLst>
              <a:gd name="adj1" fmla="val -107213"/>
              <a:gd name="adj2" fmla="val -12240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magnet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1735138" y="138113"/>
            <a:ext cx="6780212" cy="58420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Floating magnet – induced currents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857625" y="1458913"/>
            <a:ext cx="51530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As the magnet falls, it induces currents in the copper pipe known as eddy currents.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These eddy currents produce a magnetic field that </a:t>
            </a:r>
            <a:r>
              <a:rPr lang="en-US" altLang="en-US" sz="2800" i="1"/>
              <a:t>opposes</a:t>
            </a:r>
            <a:r>
              <a:rPr lang="en-US" altLang="en-US" sz="2800"/>
              <a:t> the field of the falling magnet, so the magnet does not accelerate but descends slowly.</a:t>
            </a:r>
          </a:p>
        </p:txBody>
      </p:sp>
      <p:sp>
        <p:nvSpPr>
          <p:cNvPr id="12296" name="Line 22"/>
          <p:cNvSpPr>
            <a:spLocks noChangeShapeType="1"/>
          </p:cNvSpPr>
          <p:nvPr/>
        </p:nvSpPr>
        <p:spPr bwMode="auto">
          <a:xfrm flipH="1">
            <a:off x="400050" y="1527175"/>
            <a:ext cx="19050" cy="48101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39B668-BA1C-445D-AA02-63B69B4C706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L 0.00157 0.77848 " pathEditMode="relative" ptsTypes="AA">
                                      <p:cBhvr>
                                        <p:cTn id="22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0" grpId="1" animBg="1"/>
      <p:bldP spid="22544" grpId="0" animBg="1"/>
      <p:bldP spid="22545" grpId="0" animBg="1"/>
      <p:bldP spid="225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632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  <a:cs typeface="Arial" panose="020B0604020202020204" pitchFamily="34" charset="0"/>
              </a:rPr>
              <a:t>The Laws of Electricity and Magnetism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276350"/>
            <a:ext cx="83439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Laws of electricity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  <a:sym typeface="Wingdings" pitchFamily="2" charset="2"/>
              </a:rPr>
              <a:t>electric charges produce </a:t>
            </a:r>
            <a:r>
              <a:rPr lang="en-US" altLang="en-US" i="1" dirty="0" smtClean="0">
                <a:latin typeface="+mj-lt"/>
                <a:sym typeface="Wingdings" pitchFamily="2" charset="2"/>
              </a:rPr>
              <a:t>electric </a:t>
            </a:r>
            <a:r>
              <a:rPr lang="en-US" altLang="en-US" dirty="0" smtClean="0">
                <a:latin typeface="+mj-lt"/>
                <a:sym typeface="Wingdings" pitchFamily="2" charset="2"/>
              </a:rPr>
              <a:t>fields (Coulomb)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  <a:sym typeface="Wingdings" pitchFamily="2" charset="2"/>
              </a:rPr>
              <a:t>electric fields begin and end on charges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Laws of magnetism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currents produce </a:t>
            </a:r>
            <a:r>
              <a:rPr lang="en-US" altLang="en-US" i="1" dirty="0" smtClean="0">
                <a:latin typeface="+mj-lt"/>
              </a:rPr>
              <a:t>magnetic</a:t>
            </a:r>
            <a:r>
              <a:rPr lang="en-US" altLang="en-US" dirty="0" smtClean="0">
                <a:latin typeface="+mj-lt"/>
              </a:rPr>
              <a:t> fields (Ampere)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magnetic field lines are closed loops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a changing magnetic field can produce a current (</a:t>
            </a:r>
            <a:r>
              <a:rPr lang="en-US" altLang="en-US" i="1" dirty="0" smtClean="0">
                <a:latin typeface="+mj-lt"/>
              </a:rPr>
              <a:t>induced currents</a:t>
            </a:r>
            <a:r>
              <a:rPr lang="en-US" altLang="en-US" dirty="0" smtClean="0">
                <a:latin typeface="+mj-lt"/>
              </a:rPr>
              <a:t>) (Faraday)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A changing electric field can produce a magnetic field (Maxwell)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4F835E-C1DD-4C55-8639-8303E34F179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58288" cy="100012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bg1"/>
                </a:solidFill>
                <a:cs typeface="Arial" panose="020B0604020202020204" pitchFamily="34" charset="0"/>
              </a:rPr>
              <a:t>ELECTROMAGNETIC (EM) WAVES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263" y="1200150"/>
            <a:ext cx="8753475" cy="657225"/>
          </a:xfrm>
          <a:ln>
            <a:miter lim="800000"/>
            <a:headEnd/>
            <a:tailEnd/>
          </a:ln>
          <a:extLst/>
        </p:spPr>
        <p:txBody>
          <a:bodyPr lIns="0" tIns="0" rIns="0" bIns="0"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dirty="0" smtClean="0">
                <a:latin typeface="+mj-lt"/>
              </a:rPr>
              <a:t>Faraday laid the groundwork with his discovery of electromagnetic induction</a:t>
            </a:r>
            <a:br>
              <a:rPr lang="en-US" altLang="en-US" sz="2800" dirty="0" smtClean="0">
                <a:latin typeface="+mj-lt"/>
              </a:rPr>
            </a:br>
            <a:endParaRPr lang="en-US" altLang="en-US" sz="2800" dirty="0" smtClean="0">
              <a:latin typeface="+mj-lt"/>
            </a:endParaRPr>
          </a:p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latin typeface="+mj-lt"/>
              </a:rPr>
              <a:t/>
            </a:r>
            <a:br>
              <a:rPr lang="en-US" altLang="en-US" sz="2400" dirty="0" smtClean="0">
                <a:latin typeface="+mj-lt"/>
              </a:rPr>
            </a:br>
            <a:r>
              <a:rPr lang="en-US" altLang="en-US" sz="2400" dirty="0" smtClean="0">
                <a:latin typeface="+mj-lt"/>
              </a:rPr>
              <a:t/>
            </a:r>
            <a:br>
              <a:rPr lang="en-US" altLang="en-US" sz="2400" dirty="0" smtClean="0">
                <a:latin typeface="+mj-lt"/>
              </a:rPr>
            </a:br>
            <a:r>
              <a:rPr lang="en-US" altLang="en-US" sz="2400" dirty="0" smtClean="0">
                <a:latin typeface="+mj-lt"/>
              </a:rPr>
              <a:t/>
            </a:r>
            <a:br>
              <a:rPr lang="en-US" altLang="en-US" sz="2400" dirty="0" smtClean="0">
                <a:latin typeface="+mj-lt"/>
              </a:rPr>
            </a:br>
            <a:endParaRPr lang="en-US" altLang="en-US" sz="2400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 smtClean="0">
              <a:latin typeface="+mj-lt"/>
            </a:endParaRPr>
          </a:p>
        </p:txBody>
      </p:sp>
      <p:pic>
        <p:nvPicPr>
          <p:cNvPr id="33798" name="Picture 6" descr="230px-Heinrich_Rudolf_He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147888"/>
            <a:ext cx="2244725" cy="2908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65750" y="5207000"/>
            <a:ext cx="3419475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Heinrich Hertz </a:t>
            </a:r>
            <a:r>
              <a:rPr lang="en-US" altLang="en-US" sz="2400"/>
              <a:t>showed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experimentally</a:t>
            </a:r>
            <a:r>
              <a:rPr lang="en-US" altLang="en-US" sz="2400"/>
              <a:t> in 1886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that EM waves exist</a:t>
            </a:r>
          </a:p>
        </p:txBody>
      </p:sp>
      <p:pic>
        <p:nvPicPr>
          <p:cNvPr id="33800" name="Picture 8" descr="Maxwell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092325"/>
            <a:ext cx="2232025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" y="5224463"/>
            <a:ext cx="4419600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James Clerk Maxwell </a:t>
            </a:r>
            <a:r>
              <a:rPr lang="en-US" altLang="en-US" sz="2400"/>
              <a:t> in 1865 predicted </a:t>
            </a:r>
            <a:r>
              <a:rPr lang="en-US" altLang="en-US" sz="2400" u="sng"/>
              <a:t>theoretically</a:t>
            </a:r>
            <a:r>
              <a:rPr lang="en-US" altLang="en-US" sz="2400"/>
              <a:t> that 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waves should exist</a:t>
            </a:r>
            <a:endParaRPr lang="en-US" altLang="en-US" sz="2400" b="1"/>
          </a:p>
        </p:txBody>
      </p:sp>
      <p:sp>
        <p:nvSpPr>
          <p:cNvPr id="2" name="TextBox 1"/>
          <p:cNvSpPr txBox="1"/>
          <p:nvPr/>
        </p:nvSpPr>
        <p:spPr>
          <a:xfrm>
            <a:off x="3403059" y="2079625"/>
            <a:ext cx="2337884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</a:p>
          <a:p>
            <a:pPr algn="ctr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WAVES</a:t>
            </a:r>
          </a:p>
          <a:p>
            <a:pPr algn="ctr">
              <a:defRPr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sym typeface="SymbolPS"/>
            </a:endParaRPr>
          </a:p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PS"/>
              </a:rPr>
              <a:t>LIGHT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F12A06-CFD6-467D-A62A-EFAD4EC617E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" name="Down Arrow 2"/>
          <p:cNvSpPr/>
          <p:nvPr/>
        </p:nvSpPr>
        <p:spPr>
          <a:xfrm>
            <a:off x="4376691" y="3666478"/>
            <a:ext cx="514905" cy="648070"/>
          </a:xfrm>
          <a:prstGeom prst="downArrow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9" grpId="0" animBg="1"/>
      <p:bldP spid="33804" grpId="0" animBg="1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53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(EM) waves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557338"/>
            <a:ext cx="9029700" cy="4405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Mechanical wave</a:t>
            </a:r>
            <a:r>
              <a:rPr lang="en-US" altLang="en-US" dirty="0" smtClean="0">
                <a:latin typeface="+mj-lt"/>
              </a:rPr>
              <a:t>: a disturbance that propagates in a </a:t>
            </a:r>
            <a:r>
              <a:rPr lang="en-US" altLang="en-US" i="1" dirty="0" smtClean="0">
                <a:solidFill>
                  <a:srgbClr val="0000FF"/>
                </a:solidFill>
                <a:latin typeface="+mj-lt"/>
              </a:rPr>
              <a:t>medium 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en-US" dirty="0" err="1" smtClean="0">
                <a:solidFill>
                  <a:srgbClr val="0000FF"/>
                </a:solidFill>
                <a:latin typeface="+mj-lt"/>
              </a:rPr>
              <a:t>eg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, water, strings, air)</a:t>
            </a:r>
            <a:endParaRPr lang="en-US" altLang="en-US" i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An </a:t>
            </a:r>
            <a:r>
              <a:rPr lang="en-US" altLang="en-US" u="sng" dirty="0" smtClean="0">
                <a:latin typeface="+mj-lt"/>
              </a:rPr>
              <a:t>electromagnetic wave</a:t>
            </a:r>
            <a:r>
              <a:rPr lang="en-US" altLang="en-US" dirty="0" smtClean="0">
                <a:latin typeface="+mj-lt"/>
              </a:rPr>
              <a:t> is a combination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of </a:t>
            </a: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electric</a:t>
            </a:r>
            <a:r>
              <a:rPr lang="en-US" altLang="en-US" dirty="0" smtClean="0">
                <a:latin typeface="+mj-lt"/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magnetic</a:t>
            </a:r>
            <a:r>
              <a:rPr lang="en-US" altLang="en-US" dirty="0" smtClean="0">
                <a:latin typeface="+mj-lt"/>
              </a:rPr>
              <a:t> fields that oscillate together in space (</a:t>
            </a:r>
            <a:r>
              <a:rPr lang="en-US" altLang="en-US" i="1" dirty="0" smtClean="0">
                <a:latin typeface="+mj-lt"/>
              </a:rPr>
              <a:t>no medium</a:t>
            </a:r>
            <a:r>
              <a:rPr lang="en-US" altLang="en-US" dirty="0" smtClean="0">
                <a:latin typeface="+mj-lt"/>
              </a:rPr>
              <a:t>) and time in a synchronous manner, and propagate at the speed of light  3 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×10</a:t>
            </a:r>
            <a:r>
              <a:rPr lang="en-US" altLang="en-US" baseline="30000" dirty="0" smtClean="0">
                <a:latin typeface="+mj-lt"/>
                <a:cs typeface="Times New Roman" pitchFamily="18" charset="0"/>
              </a:rPr>
              <a:t>8</a:t>
            </a:r>
            <a:r>
              <a:rPr lang="en-US" altLang="en-US" dirty="0" smtClean="0">
                <a:latin typeface="+mj-lt"/>
              </a:rPr>
              <a:t> m/s  or 186,000 miles/s.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</a:rPr>
              <a:t>EM waves include radio, microwaves, x-rays, light waves, thermal waves gamma rays 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0CFCED-8726-4BCA-B12F-240E4FE31E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</a:rPr>
              <a:t>the generation of an electromagnetic wave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11213" y="2033588"/>
            <a:ext cx="2625725" cy="2625725"/>
            <a:chOff x="1542" y="2499"/>
            <a:chExt cx="1654" cy="1654"/>
          </a:xfrm>
        </p:grpSpPr>
        <p:sp>
          <p:nvSpPr>
            <p:cNvPr id="16399" name="Oval 4"/>
            <p:cNvSpPr>
              <a:spLocks noChangeArrowheads="1"/>
            </p:cNvSpPr>
            <p:nvPr/>
          </p:nvSpPr>
          <p:spPr bwMode="auto">
            <a:xfrm>
              <a:off x="1542" y="2499"/>
              <a:ext cx="1654" cy="1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00" name="Text Box 5"/>
            <p:cNvSpPr txBox="1">
              <a:spLocks noChangeArrowheads="1"/>
            </p:cNvSpPr>
            <p:nvPr/>
          </p:nvSpPr>
          <p:spPr bwMode="auto">
            <a:xfrm>
              <a:off x="1657" y="3033"/>
              <a:ext cx="138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</a:rPr>
                <a:t>wave emitter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</a:rPr>
                <a:t>e.g. antenna</a:t>
              </a:r>
            </a:p>
          </p:txBody>
        </p:sp>
      </p:grp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4646613" y="2446338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71950" y="1571625"/>
            <a:ext cx="2262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electric field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3848100" y="3530600"/>
            <a:ext cx="811213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708400" y="453231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magnetic field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5391150" y="2446338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4594225" y="3530600"/>
            <a:ext cx="811213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6175375" y="2446338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H="1">
            <a:off x="5364163" y="3559175"/>
            <a:ext cx="811212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484188" y="5276850"/>
            <a:ext cx="78676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time varying </a:t>
            </a:r>
            <a:r>
              <a:rPr lang="en-US" altLang="en-US" sz="2800">
                <a:solidFill>
                  <a:srgbClr val="0000FF"/>
                </a:solidFill>
              </a:rPr>
              <a:t>electric field</a:t>
            </a:r>
            <a:r>
              <a:rPr lang="en-US" altLang="en-US" sz="2800"/>
              <a:t> generated the time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varying </a:t>
            </a:r>
            <a:r>
              <a:rPr lang="en-US" altLang="en-US" sz="2800">
                <a:solidFill>
                  <a:srgbClr val="FF0000"/>
                </a:solidFill>
              </a:rPr>
              <a:t>magnetic field</a:t>
            </a:r>
            <a:r>
              <a:rPr lang="en-US" altLang="en-US" sz="2800"/>
              <a:t> which generates the time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varying electric field and so on and so on . . . .  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565900" y="2947988"/>
            <a:ext cx="1900238" cy="857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AD6467-D60F-4A60-8911-0C5DCEA7759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6058 L -0.00434 0.07122 L -0.00399 -0.06058 L -0.00365 0.07122 L -0.00347 -0.06058 L -0.00313 0.07122 L -0.00278 -0.06058 L -0.0026 0.07122 L -0.00226 -0.06058 L -0.00191 0.07122 L -0.00174 -0.06058 L -0.00139 0.07122 L -0.00104 -0.06058 L -0.00087 0.07122 L -0.00052 -0.06058 L -0.00017 0.07122 L 0.00017 -0.06058 " pathEditMode="relative" rAng="0" ptsTypes="FFFFFFFFFFFFFFFFF">
                                      <p:cBhvr>
                                        <p:cTn id="19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4768 L -0.02778 0.04607 L 0.04167 -0.04768 L -0.0283 0.0456 L 0.04011 -0.05023 L -0.02951 0.04352 L 0.03959 -0.05139 L -0.03021 0.04329 L 0.03837 -0.05208 L -0.03125 0.04167 L 0.03785 -0.05301 L -0.03125 0.04074 L 0.03698 -0.05463 L -0.03298 0.03935 L 0.03611 -0.05532 L -0.03385 0.0375 L 0.03525 -0.05648 " pathEditMode="relative" rAng="2660234" ptsTypes="FFFFFFFFFFFFFFFFF">
                                      <p:cBhvr>
                                        <p:cTn id="33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6435 L -0.00434 0.06759 L -0.00399 -0.06435 L -0.00364 0.06759 L -0.00347 -0.06435 L -0.00312 0.06759 L -0.00278 -0.06435 L -0.0026 0.06759 L -0.00226 -0.06435 L -0.00191 0.06759 L -0.00173 -0.06435 L -0.00139 0.06759 L -0.00104 -0.06435 L -0.00087 0.06759 L -0.00052 -0.06435 L -0.00017 0.06759 L 0.00017 -0.06435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-0.04189 L -0.03264 0.05186 L 0.0368 -0.04189 L -0.03316 0.05139 L 0.03524 -0.04444 L -0.03438 0.04931 L 0.03472 -0.0456 L -0.03507 0.04908 L 0.0335 -0.04629 L -0.03612 0.04746 L 0.03298 -0.04722 L -0.03612 0.04653 L 0.03211 -0.04884 L -0.03785 0.04514 L 0.03125 -0.0493 L -0.03872 0.04329 L 0.03038 -0.05069 " pathEditMode="relative" rAng="2660234" ptsTypes="FFFFFFFFFFFFFFFFF">
                                      <p:cBhvr>
                                        <p:cTn id="53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6435 L -0.00434 0.06759 L -0.00399 -0.06435 L -0.00364 0.06759 L -0.00347 -0.06435 L -0.00312 0.06759 L -0.00278 -0.06435 L -0.0026 0.06759 L -0.00226 -0.06435 L -0.00191 0.06759 L -0.00173 -0.06435 L -0.00139 0.06759 L -0.00104 -0.06435 L -0.00087 0.06759 L -0.00052 -0.06435 L -0.00017 0.06759 L 0.00017 -0.06435 " pathEditMode="relative" rAng="0" ptsTypes="FFFFFFFFFFFFFFFFF">
                                      <p:cBhvr>
                                        <p:cTn id="63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3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4468 L -0.0309 0.04907 L 0.03854 -0.04468 L -0.03142 0.04861 L 0.03698 -0.04723 L -0.03264 0.04652 L 0.03646 -0.04838 L -0.03333 0.04629 L 0.03525 -0.04908 L -0.03437 0.04467 L 0.03472 -0.05 L -0.03437 0.04375 L 0.03386 -0.05162 L -0.03611 0.04236 L 0.03299 -0.05209 L -0.03698 0.04051 L 0.03212 -0.05348 " pathEditMode="relative" rAng="2660234" ptsTypes="FFFFFFFFFFFFFFFFF">
                                      <p:cBhvr>
                                        <p:cTn id="73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8" grpId="1" animBg="1"/>
      <p:bldP spid="38919" grpId="0"/>
      <p:bldP spid="38920" grpId="0" animBg="1"/>
      <p:bldP spid="38920" grpId="1" animBg="1"/>
      <p:bldP spid="38921" grpId="0"/>
      <p:bldP spid="38922" grpId="0" animBg="1"/>
      <p:bldP spid="38922" grpId="1" animBg="1"/>
      <p:bldP spid="38923" grpId="0" animBg="1"/>
      <p:bldP spid="38923" grpId="1" animBg="1"/>
      <p:bldP spid="38924" grpId="0" animBg="1"/>
      <p:bldP spid="38924" grpId="1" animBg="1"/>
      <p:bldP spid="38925" grpId="0" animBg="1"/>
      <p:bldP spid="38925" grpId="1" animBg="1"/>
      <p:bldP spid="389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EM waves: transverse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21209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electromagnetic wave is a </a:t>
            </a:r>
            <a:r>
              <a:rPr lang="en-US" altLang="en-US" i="1" smtClean="0">
                <a:solidFill>
                  <a:srgbClr val="FF0000"/>
                </a:solidFill>
              </a:rPr>
              <a:t>transverse wave</a:t>
            </a:r>
            <a:r>
              <a:rPr lang="en-US" altLang="en-US" smtClean="0"/>
              <a:t>, the </a:t>
            </a:r>
            <a:r>
              <a:rPr lang="en-US" altLang="en-US" smtClean="0">
                <a:solidFill>
                  <a:srgbClr val="0000FF"/>
                </a:solidFill>
              </a:rPr>
              <a:t>electric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magnetic </a:t>
            </a:r>
            <a:r>
              <a:rPr lang="en-US" altLang="en-US" smtClean="0"/>
              <a:t>fields oscillate in the direction perpendicular to the direction of propagation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2979738" y="3997325"/>
            <a:ext cx="0" cy="10477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152650" y="5030788"/>
            <a:ext cx="811213" cy="86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171825" y="4673600"/>
            <a:ext cx="1622425" cy="781050"/>
          </a:xfrm>
          <a:prstGeom prst="rightArrow">
            <a:avLst>
              <a:gd name="adj1" fmla="val 50000"/>
              <a:gd name="adj2" fmla="val 51931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57325" y="4178300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E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field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55825" y="5908675"/>
            <a:ext cx="127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B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970463" y="4578350"/>
            <a:ext cx="2241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</a:rPr>
              <a:t>direction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</a:rPr>
              <a:t>propagation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965450" y="3540125"/>
            <a:ext cx="0" cy="15636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1798638" y="5059363"/>
            <a:ext cx="1165225" cy="11652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008313" y="5102225"/>
            <a:ext cx="4616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6ED14D-CB5C-4003-AD62-7AE1CAD2FE4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waves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the EM wave propagates because the electric field recreates the magnetic field and the magnetic field recreates the electric field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an oscillating voltage applied to the antenna makes the charges in the antenna vibrate up and down sending out a synchronized pattern of electric and magnetic fields</a:t>
            </a:r>
          </a:p>
          <a:p>
            <a:pPr eaLnBrk="1" hangingPunct="1"/>
            <a:r>
              <a:rPr lang="en-US" altLang="en-US" sz="2800" i="1" dirty="0" smtClean="0">
                <a:solidFill>
                  <a:srgbClr val="0000FF"/>
                </a:solidFill>
              </a:rPr>
              <a:t>an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electromagnetic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 wave must have both an electric and magnetic field component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D99C46-7C55-4D94-A3E9-3FEA255AA13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How radio waves are produced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748213" y="2036763"/>
            <a:ext cx="0" cy="16383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768850" y="4033838"/>
            <a:ext cx="0" cy="16383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1990725" y="3540125"/>
            <a:ext cx="2743200" cy="628650"/>
          </a:xfrm>
          <a:custGeom>
            <a:avLst/>
            <a:gdLst>
              <a:gd name="T0" fmla="*/ 2147483647 w 1728"/>
              <a:gd name="T1" fmla="*/ 2147483647 h 396"/>
              <a:gd name="T2" fmla="*/ 2147483647 w 1728"/>
              <a:gd name="T3" fmla="*/ 2147483647 h 396"/>
              <a:gd name="T4" fmla="*/ 2147483647 w 1728"/>
              <a:gd name="T5" fmla="*/ 2147483647 h 396"/>
              <a:gd name="T6" fmla="*/ 2147483647 w 1728"/>
              <a:gd name="T7" fmla="*/ 2147483647 h 396"/>
              <a:gd name="T8" fmla="*/ 2147483647 w 1728"/>
              <a:gd name="T9" fmla="*/ 2147483647 h 396"/>
              <a:gd name="T10" fmla="*/ 2147483647 w 1728"/>
              <a:gd name="T11" fmla="*/ 2147483647 h 396"/>
              <a:gd name="T12" fmla="*/ 2147483647 w 1728"/>
              <a:gd name="T13" fmla="*/ 2147483647 h 396"/>
              <a:gd name="T14" fmla="*/ 0 w 1728"/>
              <a:gd name="T15" fmla="*/ 2147483647 h 3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28" h="396">
                <a:moveTo>
                  <a:pt x="1728" y="66"/>
                </a:moveTo>
                <a:cubicBezTo>
                  <a:pt x="1691" y="29"/>
                  <a:pt x="1656" y="2"/>
                  <a:pt x="1579" y="56"/>
                </a:cubicBezTo>
                <a:cubicBezTo>
                  <a:pt x="1502" y="110"/>
                  <a:pt x="1365" y="391"/>
                  <a:pt x="1263" y="391"/>
                </a:cubicBezTo>
                <a:cubicBezTo>
                  <a:pt x="1161" y="391"/>
                  <a:pt x="1062" y="56"/>
                  <a:pt x="966" y="56"/>
                </a:cubicBezTo>
                <a:cubicBezTo>
                  <a:pt x="870" y="56"/>
                  <a:pt x="781" y="396"/>
                  <a:pt x="687" y="391"/>
                </a:cubicBezTo>
                <a:cubicBezTo>
                  <a:pt x="593" y="386"/>
                  <a:pt x="472" y="56"/>
                  <a:pt x="399" y="28"/>
                </a:cubicBezTo>
                <a:cubicBezTo>
                  <a:pt x="326" y="0"/>
                  <a:pt x="318" y="167"/>
                  <a:pt x="251" y="224"/>
                </a:cubicBezTo>
                <a:cubicBezTo>
                  <a:pt x="184" y="281"/>
                  <a:pt x="52" y="341"/>
                  <a:pt x="0" y="37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990725" y="3587750"/>
            <a:ext cx="2732088" cy="628650"/>
          </a:xfrm>
          <a:custGeom>
            <a:avLst/>
            <a:gdLst>
              <a:gd name="T0" fmla="*/ 2147483647 w 1721"/>
              <a:gd name="T1" fmla="*/ 2147483647 h 396"/>
              <a:gd name="T2" fmla="*/ 2147483647 w 1721"/>
              <a:gd name="T3" fmla="*/ 2147483647 h 396"/>
              <a:gd name="T4" fmla="*/ 2147483647 w 1721"/>
              <a:gd name="T5" fmla="*/ 2147483647 h 396"/>
              <a:gd name="T6" fmla="*/ 2147483647 w 1721"/>
              <a:gd name="T7" fmla="*/ 2147483647 h 396"/>
              <a:gd name="T8" fmla="*/ 2147483647 w 1721"/>
              <a:gd name="T9" fmla="*/ 2147483647 h 396"/>
              <a:gd name="T10" fmla="*/ 2147483647 w 1721"/>
              <a:gd name="T11" fmla="*/ 2147483647 h 396"/>
              <a:gd name="T12" fmla="*/ 2147483647 w 1721"/>
              <a:gd name="T13" fmla="*/ 2147483647 h 396"/>
              <a:gd name="T14" fmla="*/ 0 w 1721"/>
              <a:gd name="T15" fmla="*/ 2147483647 h 3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21" h="396">
                <a:moveTo>
                  <a:pt x="1721" y="329"/>
                </a:moveTo>
                <a:cubicBezTo>
                  <a:pt x="1684" y="366"/>
                  <a:pt x="1649" y="393"/>
                  <a:pt x="1572" y="339"/>
                </a:cubicBezTo>
                <a:cubicBezTo>
                  <a:pt x="1495" y="285"/>
                  <a:pt x="1358" y="5"/>
                  <a:pt x="1256" y="5"/>
                </a:cubicBezTo>
                <a:cubicBezTo>
                  <a:pt x="1154" y="5"/>
                  <a:pt x="1055" y="340"/>
                  <a:pt x="959" y="340"/>
                </a:cubicBezTo>
                <a:cubicBezTo>
                  <a:pt x="863" y="340"/>
                  <a:pt x="774" y="0"/>
                  <a:pt x="680" y="5"/>
                </a:cubicBezTo>
                <a:cubicBezTo>
                  <a:pt x="586" y="10"/>
                  <a:pt x="465" y="340"/>
                  <a:pt x="392" y="368"/>
                </a:cubicBezTo>
                <a:cubicBezTo>
                  <a:pt x="319" y="396"/>
                  <a:pt x="309" y="224"/>
                  <a:pt x="244" y="172"/>
                </a:cubicBezTo>
                <a:cubicBezTo>
                  <a:pt x="179" y="120"/>
                  <a:pt x="51" y="79"/>
                  <a:pt x="0" y="5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1003300" y="3538538"/>
            <a:ext cx="796925" cy="796925"/>
            <a:chOff x="966" y="3084"/>
            <a:chExt cx="502" cy="502"/>
          </a:xfrm>
        </p:grpSpPr>
        <p:sp>
          <p:nvSpPr>
            <p:cNvPr id="19481" name="Oval 8"/>
            <p:cNvSpPr>
              <a:spLocks noChangeArrowheads="1"/>
            </p:cNvSpPr>
            <p:nvPr/>
          </p:nvSpPr>
          <p:spPr bwMode="auto">
            <a:xfrm>
              <a:off x="966" y="3084"/>
              <a:ext cx="502" cy="50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82" name="Freeform 9"/>
            <p:cNvSpPr>
              <a:spLocks/>
            </p:cNvSpPr>
            <p:nvPr/>
          </p:nvSpPr>
          <p:spPr bwMode="auto">
            <a:xfrm>
              <a:off x="983" y="3205"/>
              <a:ext cx="447" cy="205"/>
            </a:xfrm>
            <a:custGeom>
              <a:avLst/>
              <a:gdLst>
                <a:gd name="T0" fmla="*/ 0 w 437"/>
                <a:gd name="T1" fmla="*/ 174 h 196"/>
                <a:gd name="T2" fmla="*/ 85 w 437"/>
                <a:gd name="T3" fmla="*/ 174 h 196"/>
                <a:gd name="T4" fmla="*/ 178 w 437"/>
                <a:gd name="T5" fmla="*/ 9 h 196"/>
                <a:gd name="T6" fmla="*/ 344 w 437"/>
                <a:gd name="T7" fmla="*/ 244 h 196"/>
                <a:gd name="T8" fmla="*/ 489 w 437"/>
                <a:gd name="T9" fmla="*/ 23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96">
                  <a:moveTo>
                    <a:pt x="0" y="139"/>
                  </a:moveTo>
                  <a:cubicBezTo>
                    <a:pt x="24" y="150"/>
                    <a:pt x="49" y="161"/>
                    <a:pt x="75" y="139"/>
                  </a:cubicBezTo>
                  <a:cubicBezTo>
                    <a:pt x="101" y="117"/>
                    <a:pt x="119" y="0"/>
                    <a:pt x="158" y="9"/>
                  </a:cubicBezTo>
                  <a:cubicBezTo>
                    <a:pt x="197" y="18"/>
                    <a:pt x="261" y="194"/>
                    <a:pt x="307" y="195"/>
                  </a:cubicBezTo>
                  <a:cubicBezTo>
                    <a:pt x="353" y="196"/>
                    <a:pt x="395" y="107"/>
                    <a:pt x="437" y="1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4" name="Freeform 10"/>
          <p:cNvSpPr>
            <a:spLocks/>
          </p:cNvSpPr>
          <p:nvPr/>
        </p:nvSpPr>
        <p:spPr bwMode="auto">
          <a:xfrm>
            <a:off x="1444625" y="3157538"/>
            <a:ext cx="560388" cy="501650"/>
          </a:xfrm>
          <a:custGeom>
            <a:avLst/>
            <a:gdLst>
              <a:gd name="T0" fmla="*/ 2147483647 w 353"/>
              <a:gd name="T1" fmla="*/ 2147483647 h 316"/>
              <a:gd name="T2" fmla="*/ 2147483647 w 353"/>
              <a:gd name="T3" fmla="*/ 0 h 316"/>
              <a:gd name="T4" fmla="*/ 0 w 353"/>
              <a:gd name="T5" fmla="*/ 0 h 316"/>
              <a:gd name="T6" fmla="*/ 0 w 353"/>
              <a:gd name="T7" fmla="*/ 2147483647 h 3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3" h="316">
                <a:moveTo>
                  <a:pt x="353" y="316"/>
                </a:moveTo>
                <a:cubicBezTo>
                  <a:pt x="353" y="211"/>
                  <a:pt x="353" y="105"/>
                  <a:pt x="353" y="0"/>
                </a:cubicBezTo>
                <a:lnTo>
                  <a:pt x="0" y="0"/>
                </a:lnTo>
                <a:lnTo>
                  <a:pt x="0" y="251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>
            <a:off x="1416050" y="4116388"/>
            <a:ext cx="588963" cy="574675"/>
          </a:xfrm>
          <a:custGeom>
            <a:avLst/>
            <a:gdLst>
              <a:gd name="T0" fmla="*/ 2147483647 w 371"/>
              <a:gd name="T1" fmla="*/ 0 h 362"/>
              <a:gd name="T2" fmla="*/ 2147483647 w 371"/>
              <a:gd name="T3" fmla="*/ 2147483647 h 362"/>
              <a:gd name="T4" fmla="*/ 0 w 371"/>
              <a:gd name="T5" fmla="*/ 2147483647 h 362"/>
              <a:gd name="T6" fmla="*/ 0 w 371"/>
              <a:gd name="T7" fmla="*/ 2147483647 h 3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1" h="362">
                <a:moveTo>
                  <a:pt x="371" y="0"/>
                </a:moveTo>
                <a:lnTo>
                  <a:pt x="371" y="362"/>
                </a:lnTo>
                <a:lnTo>
                  <a:pt x="0" y="362"/>
                </a:lnTo>
                <a:lnTo>
                  <a:pt x="0" y="13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4116388" y="5748338"/>
            <a:ext cx="132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Dipole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Antenna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351088" y="2432050"/>
            <a:ext cx="1897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transmission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line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274638" y="5013325"/>
            <a:ext cx="2338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High Frequency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Oscillator</a:t>
            </a:r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4881563" y="2005013"/>
            <a:ext cx="1128712" cy="3746500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5387975" y="1566863"/>
            <a:ext cx="1128713" cy="4454525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6026150" y="1304925"/>
            <a:ext cx="1128713" cy="5045075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4911725" y="2520950"/>
            <a:ext cx="622300" cy="2566988"/>
          </a:xfrm>
          <a:custGeom>
            <a:avLst/>
            <a:gdLst>
              <a:gd name="T0" fmla="*/ 0 w 392"/>
              <a:gd name="T1" fmla="*/ 0 h 1617"/>
              <a:gd name="T2" fmla="*/ 2147483647 w 392"/>
              <a:gd name="T3" fmla="*/ 2147483647 h 1617"/>
              <a:gd name="T4" fmla="*/ 2147483647 w 392"/>
              <a:gd name="T5" fmla="*/ 2147483647 h 1617"/>
              <a:gd name="T6" fmla="*/ 2147483647 w 392"/>
              <a:gd name="T7" fmla="*/ 2147483647 h 1617"/>
              <a:gd name="T8" fmla="*/ 2147483647 w 392"/>
              <a:gd name="T9" fmla="*/ 2147483647 h 1617"/>
              <a:gd name="T10" fmla="*/ 2147483647 w 392"/>
              <a:gd name="T11" fmla="*/ 2147483647 h 1617"/>
              <a:gd name="T12" fmla="*/ 2147483647 w 392"/>
              <a:gd name="T13" fmla="*/ 2147483647 h 16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1617">
                <a:moveTo>
                  <a:pt x="0" y="0"/>
                </a:moveTo>
                <a:cubicBezTo>
                  <a:pt x="86" y="73"/>
                  <a:pt x="172" y="146"/>
                  <a:pt x="232" y="242"/>
                </a:cubicBezTo>
                <a:cubicBezTo>
                  <a:pt x="292" y="338"/>
                  <a:pt x="336" y="483"/>
                  <a:pt x="362" y="576"/>
                </a:cubicBezTo>
                <a:cubicBezTo>
                  <a:pt x="388" y="669"/>
                  <a:pt x="392" y="711"/>
                  <a:pt x="390" y="799"/>
                </a:cubicBezTo>
                <a:cubicBezTo>
                  <a:pt x="388" y="887"/>
                  <a:pt x="381" y="999"/>
                  <a:pt x="353" y="1106"/>
                </a:cubicBezTo>
                <a:cubicBezTo>
                  <a:pt x="325" y="1213"/>
                  <a:pt x="273" y="1355"/>
                  <a:pt x="223" y="1440"/>
                </a:cubicBezTo>
                <a:cubicBezTo>
                  <a:pt x="173" y="1525"/>
                  <a:pt x="114" y="1571"/>
                  <a:pt x="55" y="161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6723063" y="1236663"/>
            <a:ext cx="1128712" cy="5384800"/>
          </a:xfrm>
          <a:custGeom>
            <a:avLst/>
            <a:gdLst>
              <a:gd name="T0" fmla="*/ 0 w 711"/>
              <a:gd name="T1" fmla="*/ 0 h 2360"/>
              <a:gd name="T2" fmla="*/ 2147483647 w 711"/>
              <a:gd name="T3" fmla="*/ 2147483647 h 2360"/>
              <a:gd name="T4" fmla="*/ 2147483647 w 711"/>
              <a:gd name="T5" fmla="*/ 2147483647 h 2360"/>
              <a:gd name="T6" fmla="*/ 2147483647 w 711"/>
              <a:gd name="T7" fmla="*/ 2147483647 h 2360"/>
              <a:gd name="T8" fmla="*/ 2147483647 w 711"/>
              <a:gd name="T9" fmla="*/ 2147483647 h 2360"/>
              <a:gd name="T10" fmla="*/ 2147483647 w 711"/>
              <a:gd name="T11" fmla="*/ 2147483647 h 2360"/>
              <a:gd name="T12" fmla="*/ 2147483647 w 711"/>
              <a:gd name="T13" fmla="*/ 2147483647 h 2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1" h="2360">
                <a:moveTo>
                  <a:pt x="0" y="0"/>
                </a:moveTo>
                <a:cubicBezTo>
                  <a:pt x="115" y="49"/>
                  <a:pt x="230" y="98"/>
                  <a:pt x="335" y="223"/>
                </a:cubicBezTo>
                <a:cubicBezTo>
                  <a:pt x="440" y="348"/>
                  <a:pt x="572" y="566"/>
                  <a:pt x="632" y="753"/>
                </a:cubicBezTo>
                <a:cubicBezTo>
                  <a:pt x="692" y="940"/>
                  <a:pt x="711" y="1170"/>
                  <a:pt x="697" y="1348"/>
                </a:cubicBezTo>
                <a:cubicBezTo>
                  <a:pt x="683" y="1526"/>
                  <a:pt x="610" y="1682"/>
                  <a:pt x="548" y="1821"/>
                </a:cubicBezTo>
                <a:cubicBezTo>
                  <a:pt x="486" y="1960"/>
                  <a:pt x="402" y="2094"/>
                  <a:pt x="325" y="2184"/>
                </a:cubicBezTo>
                <a:cubicBezTo>
                  <a:pt x="248" y="2274"/>
                  <a:pt x="166" y="2317"/>
                  <a:pt x="84" y="23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043488" y="3863975"/>
            <a:ext cx="3289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V="1">
            <a:off x="5043488" y="1652588"/>
            <a:ext cx="2965450" cy="2197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5102225" y="3878263"/>
            <a:ext cx="2714625" cy="2154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AutoShape 23">
            <a:hlinkClick r:id="rId3"/>
          </p:cNvPr>
          <p:cNvSpPr>
            <a:spLocks noChangeArrowheads="1"/>
          </p:cNvSpPr>
          <p:nvPr/>
        </p:nvSpPr>
        <p:spPr bwMode="auto">
          <a:xfrm>
            <a:off x="560388" y="6267450"/>
            <a:ext cx="427037" cy="4143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4721225" y="4660900"/>
            <a:ext cx="103188" cy="10318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4694238" y="2895600"/>
            <a:ext cx="103187" cy="10318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EC39FA-7CED-4A23-9B11-77E40845BB8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6667 L -0.00156 0.06528 L -0.00121 -0.06667 L -0.00069 0.06528 L -0.00034 -0.06667 L -3.61111E-6 0.06528 L 0.00052 -0.06667 L 0.00087 0.06528 L 0.00139 -0.06667 L 0.00174 0.06528 L 0.00209 -0.06667 L 0.00261 0.06528 L 0.00296 -0.06667 L 0.0033 0.06528 L 0.00382 -0.06667 L 0.00417 0.06528 L 0.00469 -0.0666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6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6019 L -0.00312 0.06759 L -0.00295 -0.06019 L -0.0026 0.06759 L -0.00225 -0.06019 L -0.0019 0.06759 L -0.00157 -0.06019 L -0.00138 0.06759 L -0.00104 -0.06019 L -0.00087 0.06759 L -0.00052 -0.06019 L -0.00017 0.06759 L 5.E-6 -0.06019 L 0.00035 0.06759 L 0.0007 -0.06019 L 0.00105 0.06759 L 0.00138 -0.06019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6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  <p:bldP spid="42001" grpId="0" animBg="1"/>
      <p:bldP spid="42002" grpId="0" animBg="1"/>
      <p:bldP spid="42003" grpId="0" animBg="1"/>
      <p:bldP spid="42004" grpId="0" animBg="1"/>
      <p:bldP spid="42005" grpId="0" animBg="1"/>
      <p:bldP spid="42006" grpId="0" animBg="1"/>
      <p:bldP spid="42008" grpId="0" animBg="1"/>
      <p:bldP spid="420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Waves</a:t>
            </a:r>
          </a:p>
        </p:txBody>
      </p:sp>
      <p:pic>
        <p:nvPicPr>
          <p:cNvPr id="20483" name="Picture 3" descr="W0972_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6"/>
          <a:stretch>
            <a:fillRect/>
          </a:stretch>
        </p:blipFill>
        <p:spPr>
          <a:xfrm>
            <a:off x="533400" y="1257300"/>
            <a:ext cx="7935913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15900" y="4351338"/>
            <a:ext cx="1862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Antenna: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emits waves</a:t>
            </a:r>
          </a:p>
        </p:txBody>
      </p:sp>
      <p:sp>
        <p:nvSpPr>
          <p:cNvPr id="43014" name="AutoShape 6"/>
          <p:cNvSpPr>
            <a:spLocks/>
          </p:cNvSpPr>
          <p:nvPr/>
        </p:nvSpPr>
        <p:spPr bwMode="auto">
          <a:xfrm rot="5400000">
            <a:off x="4731544" y="1078706"/>
            <a:ext cx="434975" cy="5313363"/>
          </a:xfrm>
          <a:prstGeom prst="rightBrace">
            <a:avLst>
              <a:gd name="adj1" fmla="val 101794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847975" y="4108450"/>
            <a:ext cx="45704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EM WAVE: time and space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varying electric and magnetic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fields moving through space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at the speed of light, c =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 x 10</a:t>
            </a:r>
            <a:r>
              <a:rPr lang="en-US" altLang="en-US" sz="2400" baseline="30000"/>
              <a:t>8</a:t>
            </a:r>
            <a:r>
              <a:rPr lang="en-US" altLang="en-US" sz="2400"/>
              <a:t> m/s = 186,000 miles/sec</a:t>
            </a:r>
            <a:r>
              <a:rPr lang="en-US" altLang="en-US" sz="1800"/>
              <a:t> </a:t>
            </a:r>
          </a:p>
        </p:txBody>
      </p:sp>
      <p:sp>
        <p:nvSpPr>
          <p:cNvPr id="204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7A9B08-9287-45D5-A109-7FC8EB36573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 animBg="1"/>
      <p:bldP spid="430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Basic facts of Magnetism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1314450"/>
            <a:ext cx="853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u="sng" dirty="0" err="1">
                <a:cs typeface="Arial" panose="020B0604020202020204" pitchFamily="34" charset="0"/>
                <a:sym typeface="Wingdings" panose="05000000000000000000" pitchFamily="2" charset="2"/>
              </a:rPr>
              <a:t>Oersted</a:t>
            </a:r>
            <a:r>
              <a:rPr lang="en-US" altLang="en-US" sz="2800" u="sng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cs typeface="Arial" panose="020B0604020202020204" pitchFamily="34" charset="0"/>
                <a:sym typeface="Wingdings" panose="05000000000000000000" pitchFamily="2" charset="2"/>
              </a:rPr>
              <a:t>discovered that a compass needle responded to the a current in a loop of wire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Ampere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deduced the law describing how a magnetic field is produced by the current in a wire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cs typeface="Arial" panose="020B0604020202020204" pitchFamily="34" charset="0"/>
                <a:sym typeface="Wingdings" panose="05000000000000000000" pitchFamily="2" charset="2"/>
              </a:rPr>
              <a:t>magnetic field lines are always closed loops</a:t>
            </a:r>
            <a:r>
              <a:rPr lang="en-US" altLang="en-US" sz="2800" dirty="0">
                <a:cs typeface="Arial" panose="020B0604020202020204" pitchFamily="34" charset="0"/>
                <a:sym typeface="Wingdings" panose="05000000000000000000" pitchFamily="2" charset="2"/>
              </a:rPr>
              <a:t> – no isolated magnetic poles; magnets always have a north and south pole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</a:rPr>
              <a:t>permanent magnets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:  the currents are 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atomic currents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– due to electrons spinning in atoms - these currents are always there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cs typeface="Arial" panose="020B0604020202020204" pitchFamily="34" charset="0"/>
              </a:rPr>
              <a:t>electromagnets:</a:t>
            </a:r>
            <a:r>
              <a:rPr lang="en-US" altLang="en-US" sz="2800" dirty="0">
                <a:cs typeface="Arial" panose="020B0604020202020204" pitchFamily="34" charset="0"/>
              </a:rPr>
              <a:t> currents in wires produce magnetic fields</a:t>
            </a:r>
            <a:endParaRPr lang="en-US" altLang="en-US" sz="2800" i="1" dirty="0">
              <a:cs typeface="Arial" panose="020B0604020202020204" pitchFamily="34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4E6799-5202-46D2-81DE-5D4145BCB29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4191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Radio antenna</a:t>
            </a:r>
          </a:p>
        </p:txBody>
      </p:sp>
      <p:pic>
        <p:nvPicPr>
          <p:cNvPr id="20483" name="Picture 3" descr="11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725" y="1625600"/>
            <a:ext cx="5108575" cy="463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83300" y="1277938"/>
            <a:ext cx="2922588" cy="2473325"/>
          </a:xfrm>
          <a:prstGeom prst="wedgeRoundRectCallout">
            <a:avLst>
              <a:gd name="adj1" fmla="val -105046"/>
              <a:gd name="adj2" fmla="val 96324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EM wave causes the electrons in the receiving antenna to oscillate at the same frequency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6178550" y="4970463"/>
            <a:ext cx="2527300" cy="1597025"/>
          </a:xfrm>
          <a:prstGeom prst="wedgeRoundRectCallout">
            <a:avLst>
              <a:gd name="adj1" fmla="val -100060"/>
              <a:gd name="adj2" fmla="val 3574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amplifier converts the electrical signal</a:t>
            </a:r>
            <a:br>
              <a:rPr lang="en-US" altLang="en-US" sz="2400"/>
            </a:br>
            <a:r>
              <a:rPr lang="en-US" altLang="en-US" sz="2400"/>
              <a:t>to sound waves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8638" y="120650"/>
            <a:ext cx="3067050" cy="2951163"/>
            <a:chOff x="973500" y="547178"/>
            <a:chExt cx="3066042" cy="2951671"/>
          </a:xfrm>
        </p:grpSpPr>
        <p:grpSp>
          <p:nvGrpSpPr>
            <p:cNvPr id="21514" name="Group 5"/>
            <p:cNvGrpSpPr>
              <a:grpSpLocks/>
            </p:cNvGrpSpPr>
            <p:nvPr/>
          </p:nvGrpSpPr>
          <p:grpSpPr bwMode="auto">
            <a:xfrm>
              <a:off x="1030650" y="666750"/>
              <a:ext cx="2773362" cy="2773362"/>
              <a:chOff x="1203" y="617"/>
              <a:chExt cx="1747" cy="1747"/>
            </a:xfrm>
          </p:grpSpPr>
          <p:sp>
            <p:nvSpPr>
              <p:cNvPr id="21522" name="Oval 6"/>
              <p:cNvSpPr>
                <a:spLocks noChangeArrowheads="1"/>
              </p:cNvSpPr>
              <p:nvPr/>
            </p:nvSpPr>
            <p:spPr bwMode="auto">
              <a:xfrm>
                <a:off x="1588" y="1002"/>
                <a:ext cx="976" cy="97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3" name="Oval 7"/>
              <p:cNvSpPr>
                <a:spLocks noChangeArrowheads="1"/>
              </p:cNvSpPr>
              <p:nvPr/>
            </p:nvSpPr>
            <p:spPr bwMode="auto">
              <a:xfrm>
                <a:off x="1389" y="803"/>
                <a:ext cx="1375" cy="13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24" name="Oval 8"/>
              <p:cNvSpPr>
                <a:spLocks noChangeArrowheads="1"/>
              </p:cNvSpPr>
              <p:nvPr/>
            </p:nvSpPr>
            <p:spPr bwMode="auto">
              <a:xfrm>
                <a:off x="1203" y="617"/>
                <a:ext cx="1747" cy="174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pic>
          <p:nvPicPr>
            <p:cNvPr id="21515" name="Picture 11" descr="MCj044173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333" y="1010590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2" descr="MCj044173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7020">
              <a:off x="2481400" y="547178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3" descr="MCj0441735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184" y="754491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4" descr="MCj0441735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61655">
              <a:off x="973500" y="1847849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5" descr="MCj0441735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61655">
              <a:off x="3334692" y="1942454"/>
              <a:ext cx="7048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6" descr="MCj04417350000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459" y="2790824"/>
              <a:ext cx="7080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7" descr="MCj0441735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8873">
              <a:off x="3065651" y="2696988"/>
              <a:ext cx="7080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ounded Rectangular Callout 2"/>
          <p:cNvSpPr/>
          <p:nvPr/>
        </p:nvSpPr>
        <p:spPr>
          <a:xfrm>
            <a:off x="0" y="2514600"/>
            <a:ext cx="2206625" cy="2170113"/>
          </a:xfrm>
          <a:prstGeom prst="wedgeRoundRectCallout">
            <a:avLst>
              <a:gd name="adj1" fmla="val 41433"/>
              <a:gd name="adj2" fmla="val 65902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Sound waves are transformed to an electrical signal which is amplified and sent to the transmitter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0800" y="4752975"/>
            <a:ext cx="2317750" cy="1343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908240-6486-4A5F-97F6-845BD607E98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1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The periodic wave relation applies to electromagnetic  waves</a:t>
            </a:r>
          </a:p>
        </p:txBody>
      </p:sp>
      <p:sp>
        <p:nvSpPr>
          <p:cNvPr id="5120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600200"/>
            <a:ext cx="8562975" cy="4945063"/>
          </a:xfrm>
          <a:blipFill rotWithShape="1">
            <a:blip r:embed="rId3"/>
            <a:stretch>
              <a:fillRect l="-1566" t="-1973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867275" y="5219700"/>
            <a:ext cx="1495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4686300" y="574675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8CB319-337C-4BBF-8DC1-4687AFB30C9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Electromagnetic spectrum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990600" y="1314450"/>
            <a:ext cx="7002463" cy="5032375"/>
            <a:chOff x="630" y="941"/>
            <a:chExt cx="4411" cy="3170"/>
          </a:xfrm>
        </p:grpSpPr>
        <p:pic>
          <p:nvPicPr>
            <p:cNvPr id="23560" name="Picture 4" descr="electromagnetic_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1022"/>
              <a:ext cx="4411" cy="3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1" name="Text Box 5"/>
            <p:cNvSpPr txBox="1">
              <a:spLocks noChangeArrowheads="1"/>
            </p:cNvSpPr>
            <p:nvPr/>
          </p:nvSpPr>
          <p:spPr bwMode="auto">
            <a:xfrm>
              <a:off x="1688" y="941"/>
              <a:ext cx="2288" cy="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ym typeface="Symbol" panose="05050102010706020507" pitchFamily="18" charset="2"/>
                </a:rPr>
                <a:t> = c</a:t>
              </a:r>
            </a:p>
          </p:txBody>
        </p:sp>
      </p:grp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1066800" y="5324475"/>
            <a:ext cx="2647950" cy="62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5124450" y="5343525"/>
            <a:ext cx="2743200" cy="60007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575050" y="630396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Visible light</a:t>
            </a: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A2761-DEB9-44E4-948D-DB459356736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209675" y="4851400"/>
            <a:ext cx="6470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AM radio</a:t>
            </a:r>
            <a:r>
              <a:rPr lang="en-US" altLang="en-US" sz="2800">
                <a:solidFill>
                  <a:srgbClr val="0000FF"/>
                </a:solidFill>
              </a:rPr>
              <a:t>:  535 KHz – 1.7 MHz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FM radio</a:t>
            </a:r>
            <a:r>
              <a:rPr lang="en-US" altLang="en-US" sz="2800">
                <a:solidFill>
                  <a:srgbClr val="0000FF"/>
                </a:solidFill>
              </a:rPr>
              <a:t>: 88 – 108 MHz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GPS</a:t>
            </a:r>
            <a:r>
              <a:rPr lang="en-US" altLang="en-US" sz="2800">
                <a:solidFill>
                  <a:srgbClr val="0000FF"/>
                </a:solidFill>
              </a:rPr>
              <a:t>: 1.227 and 1.575 GHz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Cell phones</a:t>
            </a:r>
            <a:r>
              <a:rPr lang="en-US" altLang="en-US" sz="2800">
                <a:solidFill>
                  <a:srgbClr val="0000FF"/>
                </a:solidFill>
              </a:rPr>
              <a:t>: 824  MHz – 2 GHz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81125" y="933450"/>
            <a:ext cx="6254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1 vibration per second = 1 Hertz (Hz)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1 KHz (kilohertz) = 10</a:t>
            </a:r>
            <a:r>
              <a:rPr lang="en-US" altLang="en-US" sz="2800" baseline="30000"/>
              <a:t>3</a:t>
            </a:r>
            <a:r>
              <a:rPr lang="en-US" altLang="en-US" sz="2800"/>
              <a:t> 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1 MHz (megahertz) = 10</a:t>
            </a:r>
            <a:r>
              <a:rPr lang="en-US" altLang="en-US" sz="2800" baseline="30000"/>
              <a:t>6</a:t>
            </a:r>
            <a:r>
              <a:rPr lang="en-US" altLang="en-US" sz="2800"/>
              <a:t> 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1 GHz (gigahertz) = 10</a:t>
            </a:r>
            <a:r>
              <a:rPr lang="en-US" altLang="en-US" sz="2800" baseline="30000"/>
              <a:t>9</a:t>
            </a:r>
            <a:r>
              <a:rPr lang="en-US" altLang="en-US" sz="2800"/>
              <a:t> Hz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39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Common </a:t>
            </a:r>
            <a:r>
              <a:rPr lang="en-US" altLang="en-US" sz="3600" b="1" smtClean="0">
                <a:solidFill>
                  <a:schemeClr val="bg1"/>
                </a:solidFill>
              </a:rPr>
              <a:t>frequency</a:t>
            </a:r>
            <a:r>
              <a:rPr lang="en-US" altLang="en-US" sz="4000" b="1" smtClean="0">
                <a:solidFill>
                  <a:schemeClr val="bg1"/>
                </a:solidFill>
              </a:rPr>
              <a:t> bands</a:t>
            </a:r>
          </a:p>
        </p:txBody>
      </p:sp>
      <p:pic>
        <p:nvPicPr>
          <p:cNvPr id="45061" name="Picture 5" descr="radio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r="9680" b="10059"/>
          <a:stretch>
            <a:fillRect/>
          </a:stretch>
        </p:blipFill>
        <p:spPr bwMode="auto">
          <a:xfrm>
            <a:off x="1276350" y="2876550"/>
            <a:ext cx="6132513" cy="166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DEBDB4-0120-4C24-8E75-2A10BD0958B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Microwaves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90638"/>
            <a:ext cx="8229600" cy="5203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are in the frequency range of a few billion Hz or wavelengths of about several cm (about the same range as radar </a:t>
            </a:r>
            <a:r>
              <a:rPr lang="en-US" altLang="en-US" sz="2800" smtClean="0">
                <a:sym typeface="Wingdings" panose="05000000000000000000" pitchFamily="2" charset="2"/>
              </a:rPr>
              <a:t> the </a:t>
            </a:r>
            <a:r>
              <a:rPr lang="en-US" altLang="en-US" sz="2800" smtClean="0">
                <a:solidFill>
                  <a:srgbClr val="00B050"/>
                </a:solidFill>
                <a:sym typeface="Wingdings" panose="05000000000000000000" pitchFamily="2" charset="2"/>
              </a:rPr>
              <a:t>“Radarange”</a:t>
            </a:r>
            <a:endParaRPr lang="en-US" altLang="en-US" sz="2800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How do microwaves heat water?</a:t>
            </a:r>
          </a:p>
          <a:p>
            <a:pPr eaLnBrk="1" hangingPunct="1"/>
            <a:r>
              <a:rPr lang="en-US" altLang="en-US" sz="2800" smtClean="0"/>
              <a:t>Remember that the water molecule has a positive end and a negative end.</a:t>
            </a:r>
          </a:p>
          <a:p>
            <a:pPr eaLnBrk="1" hangingPunct="1"/>
            <a:r>
              <a:rPr lang="en-US" altLang="en-US" sz="2800" smtClean="0"/>
              <a:t>The electric field of the microwave grabs onto these charges and shakes them violently a few billion times each second</a:t>
            </a:r>
          </a:p>
          <a:p>
            <a:pPr eaLnBrk="1" hangingPunct="1"/>
            <a:r>
              <a:rPr lang="en-US" altLang="en-US" sz="2800" smtClean="0"/>
              <a:t>all this shaking energizes the molecules making the water hotter and hotter.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7580313" y="3125788"/>
            <a:ext cx="1065212" cy="946150"/>
            <a:chOff x="4664" y="1597"/>
            <a:chExt cx="671" cy="596"/>
          </a:xfrm>
        </p:grpSpPr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4664" y="1597"/>
              <a:ext cx="287" cy="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4867" y="1951"/>
              <a:ext cx="242" cy="242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5608" name="Group 7"/>
            <p:cNvGrpSpPr>
              <a:grpSpLocks/>
            </p:cNvGrpSpPr>
            <p:nvPr/>
          </p:nvGrpSpPr>
          <p:grpSpPr bwMode="auto">
            <a:xfrm>
              <a:off x="4701" y="1635"/>
              <a:ext cx="205" cy="186"/>
              <a:chOff x="5193" y="2332"/>
              <a:chExt cx="288" cy="288"/>
            </a:xfrm>
          </p:grpSpPr>
          <p:sp>
            <p:nvSpPr>
              <p:cNvPr id="25614" name="Line 8"/>
              <p:cNvSpPr>
                <a:spLocks noChangeShapeType="1"/>
              </p:cNvSpPr>
              <p:nvPr/>
            </p:nvSpPr>
            <p:spPr bwMode="auto">
              <a:xfrm>
                <a:off x="5342" y="233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Line 9"/>
              <p:cNvSpPr>
                <a:spLocks noChangeShapeType="1"/>
              </p:cNvSpPr>
              <p:nvPr/>
            </p:nvSpPr>
            <p:spPr bwMode="auto">
              <a:xfrm>
                <a:off x="5193" y="2481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Oval 10"/>
            <p:cNvSpPr>
              <a:spLocks noChangeArrowheads="1"/>
            </p:cNvSpPr>
            <p:nvPr/>
          </p:nvSpPr>
          <p:spPr bwMode="auto">
            <a:xfrm>
              <a:off x="5048" y="1609"/>
              <a:ext cx="287" cy="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5610" name="Group 11"/>
            <p:cNvGrpSpPr>
              <a:grpSpLocks/>
            </p:cNvGrpSpPr>
            <p:nvPr/>
          </p:nvGrpSpPr>
          <p:grpSpPr bwMode="auto">
            <a:xfrm>
              <a:off x="5085" y="1647"/>
              <a:ext cx="205" cy="186"/>
              <a:chOff x="5193" y="2332"/>
              <a:chExt cx="288" cy="288"/>
            </a:xfrm>
          </p:grpSpPr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5342" y="233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>
                <a:off x="5193" y="2481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1" name="Line 14"/>
            <p:cNvSpPr>
              <a:spLocks noChangeShapeType="1"/>
            </p:cNvSpPr>
            <p:nvPr/>
          </p:nvSpPr>
          <p:spPr bwMode="auto">
            <a:xfrm>
              <a:off x="4896" y="2062"/>
              <a:ext cx="1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3C3989-5C09-4C8C-9526-BC81AF1C0E7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05549 L -0.02257 0.06058 L -0.01996 -0.05549 L -0.01718 0.06058 L -0.01441 -0.05549 L -0.0118 0.06058 L -0.00902 -0.05549 L -0.00642 0.06058 L -0.00364 -0.05549 L -0.00087 0.06058 L 0.00174 -0.05549 L 0.00452 0.06058 L 0.00712 -0.05549 L 0.0099 0.06058 L 0.01268 -0.05549 L 0.01528 0.06058 L 0.01806 -0.05549 " pathEditMode="relative" rAng="0" ptsTypes="FFFFFFFFFFFFFFFFF">
                                      <p:cBhvr>
                                        <p:cTn id="3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5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Verdana" panose="020B0604030504040204" pitchFamily="34" charset="0"/>
              </a:rPr>
              <a:t>Faraday’s Law of</a:t>
            </a:r>
            <a:r>
              <a:rPr lang="en-US" altLang="en-US" sz="3200" b="1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Verdana" panose="020B0604030504040204" pitchFamily="34" charset="0"/>
              </a:rPr>
              <a:t>Electromagnetic</a:t>
            </a:r>
            <a:r>
              <a:rPr lang="en-US" altLang="en-US" sz="320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Verdana" panose="020B0604030504040204" pitchFamily="34" charset="0"/>
              </a:rPr>
              <a:t>Induction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12" y="1298698"/>
            <a:ext cx="5029200" cy="5057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</a:rPr>
              <a:t>Faraday thought that if currents could produce magnetic fields, (</a:t>
            </a:r>
            <a:r>
              <a:rPr lang="en-US" altLang="en-US" sz="2400" dirty="0" err="1" smtClean="0">
                <a:latin typeface="Verdana" panose="020B0604030504040204" pitchFamily="34" charset="0"/>
              </a:rPr>
              <a:t>Oersted</a:t>
            </a:r>
            <a:r>
              <a:rPr lang="en-US" altLang="en-US" sz="2400" dirty="0" smtClean="0">
                <a:latin typeface="Verdana" panose="020B0604030504040204" pitchFamily="34" charset="0"/>
              </a:rPr>
              <a:t>, Ampere) magnetic fields might produce currents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He was correct, with one important qualification: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/>
            </a:r>
            <a:b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the magnetic field must be </a:t>
            </a:r>
            <a:r>
              <a:rPr lang="en-US" altLang="en-US" sz="2400" i="1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changing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in some way to</a:t>
            </a:r>
            <a:b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</a:b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produce a current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Verdana" panose="020B0604030504040204" pitchFamily="34" charset="0"/>
                <a:sym typeface="Wingdings" panose="05000000000000000000" pitchFamily="2" charset="2"/>
              </a:rPr>
              <a:t>the phenomenon that a changing magnetic field can produce a current is called </a:t>
            </a:r>
            <a:r>
              <a:rPr lang="en-US" altLang="en-US" sz="24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electromagnetic induction</a:t>
            </a:r>
            <a:endParaRPr lang="en-US" altLang="en-US" sz="2400" i="1" dirty="0" smtClean="0">
              <a:solidFill>
                <a:srgbClr val="FF0000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 dirty="0" smtClean="0">
              <a:solidFill>
                <a:srgbClr val="FF0000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245" name="Picture 5" descr="Fara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0670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867400" y="5562600"/>
            <a:ext cx="215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Michael Faraday</a:t>
            </a:r>
            <a:br>
              <a:rPr lang="en-US" altLang="en-US" sz="2000" b="1">
                <a:solidFill>
                  <a:schemeClr val="tx2"/>
                </a:solidFill>
              </a:rPr>
            </a:br>
            <a:r>
              <a:rPr lang="en-US" altLang="en-US" sz="2000" b="1">
                <a:solidFill>
                  <a:schemeClr val="tx2"/>
                </a:solidFill>
              </a:rPr>
              <a:t>(1791-1867)</a:t>
            </a:r>
          </a:p>
        </p:txBody>
      </p:sp>
      <p:sp>
        <p:nvSpPr>
          <p:cNvPr id="41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01829A-69AC-46B8-B1E2-83681A2067E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63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Induced currents (a)</a:t>
            </a:r>
          </a:p>
        </p:txBody>
      </p:sp>
      <p:sp>
        <p:nvSpPr>
          <p:cNvPr id="14390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1450" y="4179888"/>
            <a:ext cx="8515350" cy="2363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When a current is turned on or off in </a:t>
            </a:r>
            <a:r>
              <a:rPr lang="en-US" altLang="en-US" sz="2400" dirty="0" smtClean="0">
                <a:solidFill>
                  <a:srgbClr val="0000FF"/>
                </a:solidFill>
              </a:rPr>
              <a:t>coil A</a:t>
            </a:r>
            <a:r>
              <a:rPr lang="en-US" altLang="en-US" sz="2400" dirty="0" smtClean="0"/>
              <a:t>, a </a:t>
            </a:r>
            <a:r>
              <a:rPr lang="en-US" altLang="en-US" sz="2400" dirty="0" smtClean="0">
                <a:solidFill>
                  <a:srgbClr val="0000FF"/>
                </a:solidFill>
              </a:rPr>
              <a:t>magnetic field</a:t>
            </a:r>
            <a:r>
              <a:rPr lang="en-US" altLang="en-US" sz="2400" dirty="0" smtClean="0"/>
              <a:t> is produced which also passes through </a:t>
            </a:r>
            <a:r>
              <a:rPr lang="en-US" altLang="en-US" sz="2400" dirty="0" smtClean="0">
                <a:solidFill>
                  <a:srgbClr val="FF0000"/>
                </a:solidFill>
              </a:rPr>
              <a:t>coil B</a:t>
            </a:r>
            <a:r>
              <a:rPr lang="en-US" altLang="en-US" sz="2400" dirty="0" smtClean="0">
                <a:solidFill>
                  <a:srgbClr val="0080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 current then </a:t>
            </a:r>
            <a:r>
              <a:rPr lang="en-US" altLang="en-US" sz="2400" b="1" dirty="0" smtClean="0"/>
              <a:t>briefly</a:t>
            </a:r>
            <a:r>
              <a:rPr lang="en-US" altLang="en-US" sz="2400" dirty="0" smtClean="0"/>
              <a:t> appears in </a:t>
            </a:r>
            <a:r>
              <a:rPr lang="en-US" altLang="en-US" sz="2400" dirty="0" smtClean="0">
                <a:solidFill>
                  <a:srgbClr val="FF0000"/>
                </a:solidFill>
              </a:rPr>
              <a:t>coil B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current in coil B is called an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induced current.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current in B is only present when the current in A is turned on or off, that is, when the current in A is </a:t>
            </a:r>
            <a:r>
              <a:rPr lang="en-US" altLang="en-US" sz="2400" i="1" dirty="0" smtClean="0"/>
              <a:t>changing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103563" y="1119188"/>
            <a:ext cx="455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51550" y="1487488"/>
            <a:ext cx="1352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magnetic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field lines</a:t>
            </a:r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5491163" y="2987675"/>
            <a:ext cx="1338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current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indicator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854325" y="3589338"/>
            <a:ext cx="1031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switch</a:t>
            </a: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1393825" y="2738438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battery</a:t>
            </a:r>
          </a:p>
        </p:txBody>
      </p:sp>
      <p:grpSp>
        <p:nvGrpSpPr>
          <p:cNvPr id="5129" name="Group 11"/>
          <p:cNvGrpSpPr>
            <a:grpSpLocks/>
          </p:cNvGrpSpPr>
          <p:nvPr/>
        </p:nvGrpSpPr>
        <p:grpSpPr bwMode="auto">
          <a:xfrm>
            <a:off x="2532063" y="2874963"/>
            <a:ext cx="560387" cy="141287"/>
            <a:chOff x="938" y="2796"/>
            <a:chExt cx="213" cy="93"/>
          </a:xfrm>
        </p:grpSpPr>
        <p:sp>
          <p:nvSpPr>
            <p:cNvPr id="5166" name="Line 12"/>
            <p:cNvSpPr>
              <a:spLocks noChangeShapeType="1"/>
            </p:cNvSpPr>
            <p:nvPr/>
          </p:nvSpPr>
          <p:spPr bwMode="auto">
            <a:xfrm>
              <a:off x="938" y="2796"/>
              <a:ext cx="2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13"/>
            <p:cNvSpPr>
              <a:spLocks noChangeShapeType="1"/>
            </p:cNvSpPr>
            <p:nvPr/>
          </p:nvSpPr>
          <p:spPr bwMode="auto">
            <a:xfrm>
              <a:off x="984" y="2889"/>
              <a:ext cx="1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" name="Freeform 18"/>
          <p:cNvSpPr>
            <a:spLocks/>
          </p:cNvSpPr>
          <p:nvPr/>
        </p:nvSpPr>
        <p:spPr bwMode="auto">
          <a:xfrm>
            <a:off x="3314700" y="2743200"/>
            <a:ext cx="762000" cy="781050"/>
          </a:xfrm>
          <a:custGeom>
            <a:avLst/>
            <a:gdLst>
              <a:gd name="T0" fmla="*/ 2147483647 w 420"/>
              <a:gd name="T1" fmla="*/ 0 h 468"/>
              <a:gd name="T2" fmla="*/ 2147483647 w 420"/>
              <a:gd name="T3" fmla="*/ 2147483647 h 468"/>
              <a:gd name="T4" fmla="*/ 0 w 420"/>
              <a:gd name="T5" fmla="*/ 2147483647 h 4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0" h="468">
                <a:moveTo>
                  <a:pt x="420" y="0"/>
                </a:moveTo>
                <a:lnTo>
                  <a:pt x="420" y="468"/>
                </a:lnTo>
                <a:lnTo>
                  <a:pt x="0" y="46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656138" y="1160463"/>
            <a:ext cx="455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132" name="Line 5"/>
          <p:cNvSpPr>
            <a:spLocks noChangeShapeType="1"/>
          </p:cNvSpPr>
          <p:nvPr/>
        </p:nvSpPr>
        <p:spPr bwMode="auto">
          <a:xfrm>
            <a:off x="5564188" y="2462213"/>
            <a:ext cx="0" cy="3063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3" name="Group 74"/>
          <p:cNvGrpSpPr>
            <a:grpSpLocks/>
          </p:cNvGrpSpPr>
          <p:nvPr/>
        </p:nvGrpSpPr>
        <p:grpSpPr bwMode="auto">
          <a:xfrm>
            <a:off x="4479925" y="2959100"/>
            <a:ext cx="847725" cy="885825"/>
            <a:chOff x="2936" y="2044"/>
            <a:chExt cx="396" cy="444"/>
          </a:xfrm>
        </p:grpSpPr>
        <p:sp>
          <p:nvSpPr>
            <p:cNvPr id="5160" name="AutoShape 68"/>
            <p:cNvSpPr>
              <a:spLocks noChangeArrowheads="1"/>
            </p:cNvSpPr>
            <p:nvPr/>
          </p:nvSpPr>
          <p:spPr bwMode="auto">
            <a:xfrm>
              <a:off x="2936" y="2044"/>
              <a:ext cx="396" cy="4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69"/>
            <p:cNvSpPr>
              <a:spLocks noChangeShapeType="1"/>
            </p:cNvSpPr>
            <p:nvPr/>
          </p:nvSpPr>
          <p:spPr bwMode="auto">
            <a:xfrm>
              <a:off x="3134" y="2045"/>
              <a:ext cx="0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70"/>
            <p:cNvSpPr>
              <a:spLocks noChangeShapeType="1"/>
            </p:cNvSpPr>
            <p:nvPr/>
          </p:nvSpPr>
          <p:spPr bwMode="auto">
            <a:xfrm>
              <a:off x="2987" y="2124"/>
              <a:ext cx="41" cy="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71"/>
            <p:cNvSpPr>
              <a:spLocks noChangeShapeType="1"/>
            </p:cNvSpPr>
            <p:nvPr/>
          </p:nvSpPr>
          <p:spPr bwMode="auto">
            <a:xfrm flipH="1">
              <a:off x="3240" y="2122"/>
              <a:ext cx="40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72"/>
            <p:cNvSpPr>
              <a:spLocks noChangeShapeType="1"/>
            </p:cNvSpPr>
            <p:nvPr/>
          </p:nvSpPr>
          <p:spPr bwMode="auto">
            <a:xfrm flipV="1">
              <a:off x="3134" y="2112"/>
              <a:ext cx="0" cy="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Oval 73"/>
            <p:cNvSpPr>
              <a:spLocks noChangeArrowheads="1"/>
            </p:cNvSpPr>
            <p:nvPr/>
          </p:nvSpPr>
          <p:spPr bwMode="auto">
            <a:xfrm>
              <a:off x="3120" y="2239"/>
              <a:ext cx="27" cy="2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34" name="Freeform 75"/>
          <p:cNvSpPr>
            <a:spLocks/>
          </p:cNvSpPr>
          <p:nvPr/>
        </p:nvSpPr>
        <p:spPr bwMode="auto">
          <a:xfrm>
            <a:off x="4391025" y="2855913"/>
            <a:ext cx="179388" cy="661987"/>
          </a:xfrm>
          <a:custGeom>
            <a:avLst/>
            <a:gdLst>
              <a:gd name="T0" fmla="*/ 0 w 114"/>
              <a:gd name="T1" fmla="*/ 0 h 417"/>
              <a:gd name="T2" fmla="*/ 0 w 114"/>
              <a:gd name="T3" fmla="*/ 2147483647 h 417"/>
              <a:gd name="T4" fmla="*/ 2147483647 w 114"/>
              <a:gd name="T5" fmla="*/ 2147483647 h 417"/>
              <a:gd name="T6" fmla="*/ 2147483647 w 114"/>
              <a:gd name="T7" fmla="*/ 2147483647 h 4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" h="417">
                <a:moveTo>
                  <a:pt x="0" y="0"/>
                </a:moveTo>
                <a:lnTo>
                  <a:pt x="0" y="417"/>
                </a:lnTo>
                <a:lnTo>
                  <a:pt x="114" y="417"/>
                </a:lnTo>
                <a:lnTo>
                  <a:pt x="114" y="343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Freeform 76"/>
          <p:cNvSpPr>
            <a:spLocks/>
          </p:cNvSpPr>
          <p:nvPr/>
        </p:nvSpPr>
        <p:spPr bwMode="auto">
          <a:xfrm>
            <a:off x="5241925" y="2836863"/>
            <a:ext cx="204788" cy="677862"/>
          </a:xfrm>
          <a:custGeom>
            <a:avLst/>
            <a:gdLst>
              <a:gd name="T0" fmla="*/ 2147483647 w 129"/>
              <a:gd name="T1" fmla="*/ 0 h 427"/>
              <a:gd name="T2" fmla="*/ 2147483647 w 129"/>
              <a:gd name="T3" fmla="*/ 2147483647 h 427"/>
              <a:gd name="T4" fmla="*/ 0 w 129"/>
              <a:gd name="T5" fmla="*/ 2147483647 h 427"/>
              <a:gd name="T6" fmla="*/ 0 w 129"/>
              <a:gd name="T7" fmla="*/ 2147483647 h 4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427">
                <a:moveTo>
                  <a:pt x="129" y="0"/>
                </a:moveTo>
                <a:lnTo>
                  <a:pt x="129" y="427"/>
                </a:lnTo>
                <a:lnTo>
                  <a:pt x="0" y="427"/>
                </a:lnTo>
                <a:lnTo>
                  <a:pt x="0" y="357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6" name="Group 83"/>
          <p:cNvGrpSpPr>
            <a:grpSpLocks/>
          </p:cNvGrpSpPr>
          <p:nvPr/>
        </p:nvGrpSpPr>
        <p:grpSpPr bwMode="auto">
          <a:xfrm>
            <a:off x="2809875" y="1504950"/>
            <a:ext cx="1270000" cy="1357313"/>
            <a:chOff x="1614" y="1158"/>
            <a:chExt cx="800" cy="855"/>
          </a:xfrm>
        </p:grpSpPr>
        <p:sp>
          <p:nvSpPr>
            <p:cNvPr id="5156" name="Line 39"/>
            <p:cNvSpPr>
              <a:spLocks noChangeShapeType="1"/>
            </p:cNvSpPr>
            <p:nvPr/>
          </p:nvSpPr>
          <p:spPr bwMode="auto">
            <a:xfrm flipH="1" flipV="1">
              <a:off x="1615" y="1367"/>
              <a:ext cx="4" cy="6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40"/>
            <p:cNvSpPr>
              <a:spLocks/>
            </p:cNvSpPr>
            <p:nvPr/>
          </p:nvSpPr>
          <p:spPr bwMode="auto">
            <a:xfrm>
              <a:off x="1614" y="1163"/>
              <a:ext cx="288" cy="785"/>
            </a:xfrm>
            <a:custGeom>
              <a:avLst/>
              <a:gdLst>
                <a:gd name="T0" fmla="*/ 0 w 288"/>
                <a:gd name="T1" fmla="*/ 207 h 785"/>
                <a:gd name="T2" fmla="*/ 46 w 288"/>
                <a:gd name="T3" fmla="*/ 93 h 785"/>
                <a:gd name="T4" fmla="*/ 216 w 288"/>
                <a:gd name="T5" fmla="*/ 769 h 785"/>
                <a:gd name="T6" fmla="*/ 288 w 288"/>
                <a:gd name="T7" fmla="*/ 191 h 7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785">
                  <a:moveTo>
                    <a:pt x="0" y="207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76" y="753"/>
                    <a:pt x="216" y="769"/>
                  </a:cubicBezTo>
                  <a:cubicBezTo>
                    <a:pt x="256" y="785"/>
                    <a:pt x="273" y="311"/>
                    <a:pt x="288" y="191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41"/>
            <p:cNvSpPr>
              <a:spLocks/>
            </p:cNvSpPr>
            <p:nvPr/>
          </p:nvSpPr>
          <p:spPr bwMode="auto">
            <a:xfrm>
              <a:off x="1902" y="1158"/>
              <a:ext cx="288" cy="787"/>
            </a:xfrm>
            <a:custGeom>
              <a:avLst/>
              <a:gdLst>
                <a:gd name="T0" fmla="*/ 0 w 288"/>
                <a:gd name="T1" fmla="*/ 208 h 787"/>
                <a:gd name="T2" fmla="*/ 46 w 288"/>
                <a:gd name="T3" fmla="*/ 93 h 787"/>
                <a:gd name="T4" fmla="*/ 215 w 288"/>
                <a:gd name="T5" fmla="*/ 770 h 787"/>
                <a:gd name="T6" fmla="*/ 288 w 288"/>
                <a:gd name="T7" fmla="*/ 196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787">
                  <a:moveTo>
                    <a:pt x="0" y="208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75" y="753"/>
                    <a:pt x="215" y="770"/>
                  </a:cubicBezTo>
                  <a:cubicBezTo>
                    <a:pt x="255" y="787"/>
                    <a:pt x="273" y="316"/>
                    <a:pt x="288" y="196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48"/>
            <p:cNvSpPr>
              <a:spLocks/>
            </p:cNvSpPr>
            <p:nvPr/>
          </p:nvSpPr>
          <p:spPr bwMode="auto">
            <a:xfrm>
              <a:off x="2190" y="1173"/>
              <a:ext cx="224" cy="782"/>
            </a:xfrm>
            <a:custGeom>
              <a:avLst/>
              <a:gdLst>
                <a:gd name="T0" fmla="*/ 0 w 224"/>
                <a:gd name="T1" fmla="*/ 193 h 782"/>
                <a:gd name="T2" fmla="*/ 46 w 224"/>
                <a:gd name="T3" fmla="*/ 79 h 782"/>
                <a:gd name="T4" fmla="*/ 195 w 224"/>
                <a:gd name="T5" fmla="*/ 667 h 782"/>
                <a:gd name="T6" fmla="*/ 222 w 224"/>
                <a:gd name="T7" fmla="*/ 769 h 7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4" h="782">
                  <a:moveTo>
                    <a:pt x="0" y="193"/>
                  </a:moveTo>
                  <a:cubicBezTo>
                    <a:pt x="5" y="90"/>
                    <a:pt x="14" y="0"/>
                    <a:pt x="46" y="79"/>
                  </a:cubicBezTo>
                  <a:cubicBezTo>
                    <a:pt x="78" y="158"/>
                    <a:pt x="166" y="552"/>
                    <a:pt x="195" y="667"/>
                  </a:cubicBezTo>
                  <a:cubicBezTo>
                    <a:pt x="224" y="782"/>
                    <a:pt x="217" y="748"/>
                    <a:pt x="222" y="769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7" name="Group 84"/>
          <p:cNvGrpSpPr>
            <a:grpSpLocks/>
          </p:cNvGrpSpPr>
          <p:nvPr/>
        </p:nvGrpSpPr>
        <p:grpSpPr bwMode="auto">
          <a:xfrm>
            <a:off x="4368800" y="1524000"/>
            <a:ext cx="1079500" cy="1352550"/>
            <a:chOff x="2596" y="1170"/>
            <a:chExt cx="680" cy="852"/>
          </a:xfrm>
        </p:grpSpPr>
        <p:sp>
          <p:nvSpPr>
            <p:cNvPr id="5152" name="Line 4"/>
            <p:cNvSpPr>
              <a:spLocks noChangeShapeType="1"/>
            </p:cNvSpPr>
            <p:nvPr/>
          </p:nvSpPr>
          <p:spPr bwMode="auto">
            <a:xfrm flipH="1" flipV="1">
              <a:off x="2597" y="1377"/>
              <a:ext cx="14" cy="6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45"/>
            <p:cNvSpPr>
              <a:spLocks/>
            </p:cNvSpPr>
            <p:nvPr/>
          </p:nvSpPr>
          <p:spPr bwMode="auto">
            <a:xfrm>
              <a:off x="2596" y="1171"/>
              <a:ext cx="266" cy="787"/>
            </a:xfrm>
            <a:custGeom>
              <a:avLst/>
              <a:gdLst>
                <a:gd name="T0" fmla="*/ 0 w 266"/>
                <a:gd name="T1" fmla="*/ 207 h 787"/>
                <a:gd name="T2" fmla="*/ 46 w 266"/>
                <a:gd name="T3" fmla="*/ 93 h 787"/>
                <a:gd name="T4" fmla="*/ 216 w 266"/>
                <a:gd name="T5" fmla="*/ 769 h 787"/>
                <a:gd name="T6" fmla="*/ 266 w 266"/>
                <a:gd name="T7" fmla="*/ 203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6" h="787">
                  <a:moveTo>
                    <a:pt x="0" y="207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79" y="751"/>
                    <a:pt x="216" y="769"/>
                  </a:cubicBezTo>
                  <a:cubicBezTo>
                    <a:pt x="253" y="787"/>
                    <a:pt x="256" y="321"/>
                    <a:pt x="266" y="20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46"/>
            <p:cNvSpPr>
              <a:spLocks/>
            </p:cNvSpPr>
            <p:nvPr/>
          </p:nvSpPr>
          <p:spPr bwMode="auto">
            <a:xfrm>
              <a:off x="2862" y="1170"/>
              <a:ext cx="248" cy="783"/>
            </a:xfrm>
            <a:custGeom>
              <a:avLst/>
              <a:gdLst>
                <a:gd name="T0" fmla="*/ 0 w 248"/>
                <a:gd name="T1" fmla="*/ 208 h 783"/>
                <a:gd name="T2" fmla="*/ 46 w 248"/>
                <a:gd name="T3" fmla="*/ 93 h 783"/>
                <a:gd name="T4" fmla="*/ 215 w 248"/>
                <a:gd name="T5" fmla="*/ 770 h 783"/>
                <a:gd name="T6" fmla="*/ 246 w 248"/>
                <a:gd name="T7" fmla="*/ 171 h 7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783">
                  <a:moveTo>
                    <a:pt x="0" y="208"/>
                  </a:moveTo>
                  <a:cubicBezTo>
                    <a:pt x="5" y="104"/>
                    <a:pt x="10" y="0"/>
                    <a:pt x="46" y="93"/>
                  </a:cubicBezTo>
                  <a:cubicBezTo>
                    <a:pt x="83" y="186"/>
                    <a:pt x="182" y="757"/>
                    <a:pt x="215" y="770"/>
                  </a:cubicBezTo>
                  <a:cubicBezTo>
                    <a:pt x="248" y="783"/>
                    <a:pt x="240" y="296"/>
                    <a:pt x="246" y="17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47"/>
            <p:cNvSpPr>
              <a:spLocks/>
            </p:cNvSpPr>
            <p:nvPr/>
          </p:nvSpPr>
          <p:spPr bwMode="auto">
            <a:xfrm>
              <a:off x="3108" y="1189"/>
              <a:ext cx="168" cy="833"/>
            </a:xfrm>
            <a:custGeom>
              <a:avLst/>
              <a:gdLst>
                <a:gd name="T0" fmla="*/ 0 w 168"/>
                <a:gd name="T1" fmla="*/ 198 h 802"/>
                <a:gd name="T2" fmla="*/ 46 w 168"/>
                <a:gd name="T3" fmla="*/ 60 h 802"/>
                <a:gd name="T4" fmla="*/ 148 w 168"/>
                <a:gd name="T5" fmla="*/ 559 h 802"/>
                <a:gd name="T6" fmla="*/ 168 w 168"/>
                <a:gd name="T7" fmla="*/ 969 h 8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802">
                  <a:moveTo>
                    <a:pt x="0" y="164"/>
                  </a:moveTo>
                  <a:cubicBezTo>
                    <a:pt x="5" y="61"/>
                    <a:pt x="21" y="0"/>
                    <a:pt x="46" y="50"/>
                  </a:cubicBezTo>
                  <a:cubicBezTo>
                    <a:pt x="71" y="100"/>
                    <a:pt x="128" y="337"/>
                    <a:pt x="148" y="462"/>
                  </a:cubicBezTo>
                  <a:cubicBezTo>
                    <a:pt x="168" y="587"/>
                    <a:pt x="164" y="731"/>
                    <a:pt x="168" y="80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1819275" y="1133475"/>
            <a:ext cx="4113213" cy="2019300"/>
            <a:chOff x="1146" y="714"/>
            <a:chExt cx="2591" cy="1272"/>
          </a:xfrm>
        </p:grpSpPr>
        <p:grpSp>
          <p:nvGrpSpPr>
            <p:cNvPr id="5144" name="Group 88"/>
            <p:cNvGrpSpPr>
              <a:grpSpLocks/>
            </p:cNvGrpSpPr>
            <p:nvPr/>
          </p:nvGrpSpPr>
          <p:grpSpPr bwMode="auto">
            <a:xfrm>
              <a:off x="1146" y="714"/>
              <a:ext cx="2591" cy="1272"/>
              <a:chOff x="1146" y="714"/>
              <a:chExt cx="2591" cy="1272"/>
            </a:xfrm>
          </p:grpSpPr>
          <p:sp>
            <p:nvSpPr>
              <p:cNvPr id="5147" name="Freeform 34"/>
              <p:cNvSpPr>
                <a:spLocks/>
              </p:cNvSpPr>
              <p:nvPr/>
            </p:nvSpPr>
            <p:spPr bwMode="auto">
              <a:xfrm>
                <a:off x="1146" y="1334"/>
                <a:ext cx="2591" cy="27"/>
              </a:xfrm>
              <a:custGeom>
                <a:avLst/>
                <a:gdLst>
                  <a:gd name="T0" fmla="*/ 0 w 2525"/>
                  <a:gd name="T1" fmla="*/ 61 h 22"/>
                  <a:gd name="T2" fmla="*/ 2873 w 2525"/>
                  <a:gd name="T3" fmla="*/ 0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25" h="22">
                    <a:moveTo>
                      <a:pt x="0" y="22"/>
                    </a:moveTo>
                    <a:lnTo>
                      <a:pt x="2525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79"/>
              <p:cNvSpPr>
                <a:spLocks/>
              </p:cNvSpPr>
              <p:nvPr/>
            </p:nvSpPr>
            <p:spPr bwMode="auto">
              <a:xfrm>
                <a:off x="1230" y="852"/>
                <a:ext cx="2442" cy="452"/>
              </a:xfrm>
              <a:custGeom>
                <a:avLst/>
                <a:gdLst>
                  <a:gd name="T0" fmla="*/ 0 w 2442"/>
                  <a:gd name="T1" fmla="*/ 114 h 452"/>
                  <a:gd name="T2" fmla="*/ 522 w 2442"/>
                  <a:gd name="T3" fmla="*/ 402 h 452"/>
                  <a:gd name="T4" fmla="*/ 1350 w 2442"/>
                  <a:gd name="T5" fmla="*/ 414 h 452"/>
                  <a:gd name="T6" fmla="*/ 1938 w 2442"/>
                  <a:gd name="T7" fmla="*/ 294 h 452"/>
                  <a:gd name="T8" fmla="*/ 2442 w 2442"/>
                  <a:gd name="T9" fmla="*/ 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2" h="452">
                    <a:moveTo>
                      <a:pt x="0" y="114"/>
                    </a:moveTo>
                    <a:cubicBezTo>
                      <a:pt x="87" y="163"/>
                      <a:pt x="297" y="352"/>
                      <a:pt x="522" y="402"/>
                    </a:cubicBezTo>
                    <a:cubicBezTo>
                      <a:pt x="747" y="452"/>
                      <a:pt x="1114" y="432"/>
                      <a:pt x="1350" y="414"/>
                    </a:cubicBezTo>
                    <a:cubicBezTo>
                      <a:pt x="1586" y="396"/>
                      <a:pt x="1756" y="363"/>
                      <a:pt x="1938" y="294"/>
                    </a:cubicBezTo>
                    <a:cubicBezTo>
                      <a:pt x="2120" y="225"/>
                      <a:pt x="2281" y="112"/>
                      <a:pt x="2442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80"/>
              <p:cNvSpPr>
                <a:spLocks/>
              </p:cNvSpPr>
              <p:nvPr/>
            </p:nvSpPr>
            <p:spPr bwMode="auto">
              <a:xfrm>
                <a:off x="1254" y="1380"/>
                <a:ext cx="2448" cy="456"/>
              </a:xfrm>
              <a:custGeom>
                <a:avLst/>
                <a:gdLst>
                  <a:gd name="T0" fmla="*/ 0 w 2448"/>
                  <a:gd name="T1" fmla="*/ 366 h 456"/>
                  <a:gd name="T2" fmla="*/ 528 w 2448"/>
                  <a:gd name="T3" fmla="*/ 54 h 456"/>
                  <a:gd name="T4" fmla="*/ 1356 w 2448"/>
                  <a:gd name="T5" fmla="*/ 42 h 456"/>
                  <a:gd name="T6" fmla="*/ 1944 w 2448"/>
                  <a:gd name="T7" fmla="*/ 162 h 456"/>
                  <a:gd name="T8" fmla="*/ 2448 w 2448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8" h="456">
                    <a:moveTo>
                      <a:pt x="0" y="366"/>
                    </a:moveTo>
                    <a:cubicBezTo>
                      <a:pt x="87" y="315"/>
                      <a:pt x="302" y="108"/>
                      <a:pt x="528" y="54"/>
                    </a:cubicBezTo>
                    <a:cubicBezTo>
                      <a:pt x="754" y="0"/>
                      <a:pt x="1120" y="24"/>
                      <a:pt x="1356" y="42"/>
                    </a:cubicBezTo>
                    <a:cubicBezTo>
                      <a:pt x="1592" y="60"/>
                      <a:pt x="1762" y="93"/>
                      <a:pt x="1944" y="162"/>
                    </a:cubicBezTo>
                    <a:cubicBezTo>
                      <a:pt x="2126" y="231"/>
                      <a:pt x="2287" y="344"/>
                      <a:pt x="2448" y="45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Oval 81"/>
              <p:cNvSpPr>
                <a:spLocks noChangeArrowheads="1"/>
              </p:cNvSpPr>
              <p:nvPr/>
            </p:nvSpPr>
            <p:spPr bwMode="auto">
              <a:xfrm>
                <a:off x="1584" y="714"/>
                <a:ext cx="1050" cy="4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51" name="Oval 82"/>
              <p:cNvSpPr>
                <a:spLocks noChangeArrowheads="1"/>
              </p:cNvSpPr>
              <p:nvPr/>
            </p:nvSpPr>
            <p:spPr bwMode="auto">
              <a:xfrm>
                <a:off x="1584" y="1548"/>
                <a:ext cx="1050" cy="4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145" name="Line 85"/>
            <p:cNvSpPr>
              <a:spLocks noChangeShapeType="1"/>
            </p:cNvSpPr>
            <p:nvPr/>
          </p:nvSpPr>
          <p:spPr bwMode="auto">
            <a:xfrm flipH="1">
              <a:off x="2082" y="1986"/>
              <a:ext cx="1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86"/>
            <p:cNvSpPr>
              <a:spLocks noChangeShapeType="1"/>
            </p:cNvSpPr>
            <p:nvPr/>
          </p:nvSpPr>
          <p:spPr bwMode="auto">
            <a:xfrm flipH="1">
              <a:off x="2034" y="714"/>
              <a:ext cx="1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2819400" y="3022600"/>
            <a:ext cx="158750" cy="501650"/>
          </a:xfrm>
          <a:custGeom>
            <a:avLst/>
            <a:gdLst>
              <a:gd name="connsiteX0" fmla="*/ 0 w 158750"/>
              <a:gd name="connsiteY0" fmla="*/ 0 h 520700"/>
              <a:gd name="connsiteX1" fmla="*/ 0 w 158750"/>
              <a:gd name="connsiteY1" fmla="*/ 520700 h 520700"/>
              <a:gd name="connsiteX2" fmla="*/ 158750 w 1587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520700">
                <a:moveTo>
                  <a:pt x="0" y="0"/>
                </a:moveTo>
                <a:lnTo>
                  <a:pt x="0" y="520700"/>
                </a:lnTo>
                <a:lnTo>
                  <a:pt x="158750" y="5207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 flipV="1">
            <a:off x="2978150" y="3348038"/>
            <a:ext cx="392113" cy="1762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</p:cNvCxnSpPr>
          <p:nvPr/>
        </p:nvCxnSpPr>
        <p:spPr>
          <a:xfrm flipV="1">
            <a:off x="2978150" y="3517900"/>
            <a:ext cx="422275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FFBBB7-E7C2-467E-A745-C2BD2288F1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" name="Can 1"/>
          <p:cNvSpPr/>
          <p:nvPr/>
        </p:nvSpPr>
        <p:spPr>
          <a:xfrm rot="5400000">
            <a:off x="3623372" y="445170"/>
            <a:ext cx="906656" cy="3414574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0" grpId="0" uiExpand="1" build="p"/>
      <p:bldP spid="143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Induced currents (b)</a:t>
            </a:r>
          </a:p>
        </p:txBody>
      </p:sp>
      <p:pic>
        <p:nvPicPr>
          <p:cNvPr id="6147" name="Picture 3" descr="W0894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3"/>
          <a:stretch>
            <a:fillRect/>
          </a:stretch>
        </p:blipFill>
        <p:spPr>
          <a:xfrm>
            <a:off x="239713" y="1303338"/>
            <a:ext cx="8788400" cy="278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1638" y="4318000"/>
            <a:ext cx="8229600" cy="2289175"/>
          </a:xfrm>
        </p:spPr>
        <p:txBody>
          <a:bodyPr/>
          <a:lstStyle/>
          <a:p>
            <a:pPr marL="457200" indent="-457200" eaLnBrk="1" hangingPunct="1">
              <a:buFontTx/>
              <a:buAutoNum type="alphaLcParenR"/>
            </a:pPr>
            <a:r>
              <a:rPr lang="en-US" altLang="en-US" sz="2400" smtClean="0"/>
              <a:t>No current is induced if the magnet is stationary.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altLang="en-US" sz="2400" smtClean="0"/>
              <a:t>When the magnet is pushed toward the coil or pulled away from it, an induced current appears in the coil. 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altLang="en-US" sz="2400" smtClean="0"/>
              <a:t>The induced current only appears when the magnet is being moved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88975" y="166528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(a)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3051175" y="16367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(b)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6127750" y="15795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(c)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BDDEB0-F8C6-49C9-B959-2B29A30154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Induced currents (c)</a:t>
            </a:r>
          </a:p>
        </p:txBody>
      </p:sp>
      <p:pic>
        <p:nvPicPr>
          <p:cNvPr id="7171" name="Picture 3" descr="0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1835150"/>
            <a:ext cx="331787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342747"/>
            <a:ext cx="4735512" cy="513795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If an AC (time varying) current is used in the primary circuit, a current is induced in the secondary windings. </a:t>
            </a:r>
          </a:p>
          <a:p>
            <a:pPr eaLnBrk="1" hangingPunct="1"/>
            <a:r>
              <a:rPr lang="en-US" altLang="en-US" sz="2800" dirty="0" smtClean="0"/>
              <a:t>If the current in the primary windings were DC, there would be NO induced current in the secondary circuit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Levitated coil demo</a:t>
            </a:r>
            <a:endParaRPr lang="en-US" altLang="en-US" sz="2800" dirty="0" smtClean="0"/>
          </a:p>
        </p:txBody>
      </p:sp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066772-C929-4FD6-9614-F1AB9A9CF58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electric generators</a:t>
            </a:r>
          </a:p>
        </p:txBody>
      </p:sp>
      <p:pic>
        <p:nvPicPr>
          <p:cNvPr id="8195" name="Picture 3" descr="W0904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5" b="23788"/>
          <a:stretch>
            <a:fillRect/>
          </a:stretch>
        </p:blipFill>
        <p:spPr>
          <a:xfrm>
            <a:off x="615950" y="1220788"/>
            <a:ext cx="2965450" cy="374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W0906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b="31467"/>
          <a:stretch>
            <a:fillRect/>
          </a:stretch>
        </p:blipFill>
        <p:spPr>
          <a:xfrm>
            <a:off x="5165725" y="1193800"/>
            <a:ext cx="3222625" cy="364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30550" y="2170113"/>
            <a:ext cx="2076450" cy="260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2425" y="4946650"/>
            <a:ext cx="8385175" cy="1658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When a coil is rotated in a magnetic field,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induced current appears in it. </a:t>
            </a:r>
            <a:r>
              <a:rPr lang="en-US" altLang="en-US" sz="2800">
                <a:solidFill>
                  <a:srgbClr val="FF0000"/>
                </a:solidFill>
              </a:rPr>
              <a:t>This is how electricity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is generated.</a:t>
            </a:r>
            <a:r>
              <a:rPr lang="en-US" altLang="en-US" sz="2800"/>
              <a:t>  Some external source of energy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needed to rotate the turbine which turns the coil.</a:t>
            </a:r>
          </a:p>
        </p:txBody>
      </p:sp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E66DC3-E07D-481C-8422-D9B879D30C6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transformer</a:t>
            </a:r>
          </a:p>
        </p:txBody>
      </p:sp>
      <p:pic>
        <p:nvPicPr>
          <p:cNvPr id="9219" name="Picture 3" descr="W0911_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>
            <a:fillRect/>
          </a:stretch>
        </p:blipFill>
        <p:spPr>
          <a:xfrm>
            <a:off x="430213" y="1233488"/>
            <a:ext cx="8048625" cy="305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4260850"/>
            <a:ext cx="8391525" cy="235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voltage on the secondary depends on the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turns on the primary and secondary.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Step-up </a:t>
            </a:r>
            <a:r>
              <a:rPr lang="en-US" altLang="en-US" sz="2400">
                <a:sym typeface="Wingdings" panose="05000000000000000000" pitchFamily="2" charset="2"/>
              </a:rPr>
              <a:t> the secondary has more turns than the primary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ym typeface="Wingdings" panose="05000000000000000000" pitchFamily="2" charset="2"/>
              </a:rPr>
              <a:t>Step-down </a:t>
            </a:r>
            <a:r>
              <a:rPr lang="en-US" altLang="en-US" sz="2400">
                <a:sym typeface="Wingdings" panose="05000000000000000000" pitchFamily="2" charset="2"/>
              </a:rPr>
              <a:t> the secondary has less turns than the primary</a:t>
            </a:r>
            <a:endParaRPr lang="en-US" altLang="en-US" sz="2400"/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BE5022-B525-400A-A5F7-4BB52C2664C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25"/>
          </a:xfrm>
          <a:solidFill>
            <a:srgbClr val="0066FF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Eddy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771525"/>
            <a:ext cx="8229600" cy="1876425"/>
          </a:xfrm>
        </p:spPr>
        <p:txBody>
          <a:bodyPr/>
          <a:lstStyle/>
          <a:p>
            <a:r>
              <a:rPr lang="en-US" altLang="en-US" sz="2800" smtClean="0"/>
              <a:t>Eddy currents are induced in conductors if time-varying magnetic fields are present</a:t>
            </a:r>
          </a:p>
          <a:p>
            <a:r>
              <a:rPr lang="en-US" altLang="en-US" sz="2800" smtClean="0"/>
              <a:t>As the magnet falls the magnetic field strength at the plate increases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8113" y="6381750"/>
            <a:ext cx="38576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3DF5F9-D18C-4A9C-8767-2AE2B843F431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" name="Parallelogram 5"/>
          <p:cNvSpPr/>
          <p:nvPr/>
        </p:nvSpPr>
        <p:spPr>
          <a:xfrm>
            <a:off x="2166930" y="3519487"/>
            <a:ext cx="4867277" cy="3200399"/>
          </a:xfrm>
          <a:prstGeom prst="parallelogram">
            <a:avLst>
              <a:gd name="adj" fmla="val 40476"/>
            </a:avLst>
          </a:prstGeom>
          <a:solidFill>
            <a:srgbClr val="FF9900"/>
          </a:solidFill>
          <a:ln>
            <a:noFill/>
          </a:ln>
          <a:effectLst>
            <a:glow rad="152400">
              <a:schemeClr val="accent1">
                <a:alpha val="74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76650" y="3300413"/>
            <a:ext cx="1819275" cy="2209800"/>
            <a:chOff x="523875" y="2390776"/>
            <a:chExt cx="1819275" cy="2209799"/>
          </a:xfrm>
        </p:grpSpPr>
        <p:sp>
          <p:nvSpPr>
            <p:cNvPr id="7" name="Can 6"/>
            <p:cNvSpPr/>
            <p:nvPr/>
          </p:nvSpPr>
          <p:spPr>
            <a:xfrm>
              <a:off x="1085850" y="2390776"/>
              <a:ext cx="666750" cy="89535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</p:cNvCxnSpPr>
            <p:nvPr/>
          </p:nvCxnSpPr>
          <p:spPr>
            <a:xfrm>
              <a:off x="1419225" y="3286126"/>
              <a:ext cx="0" cy="1314449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23875" y="3295651"/>
              <a:ext cx="819150" cy="1228724"/>
            </a:xfrm>
            <a:custGeom>
              <a:avLst/>
              <a:gdLst>
                <a:gd name="connsiteX0" fmla="*/ 819150 w 819150"/>
                <a:gd name="connsiteY0" fmla="*/ 0 h 1228725"/>
                <a:gd name="connsiteX1" fmla="*/ 619125 w 819150"/>
                <a:gd name="connsiteY1" fmla="*/ 638175 h 1228725"/>
                <a:gd name="connsiteX2" fmla="*/ 0 w 819150"/>
                <a:gd name="connsiteY2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28725">
                  <a:moveTo>
                    <a:pt x="819150" y="0"/>
                  </a:moveTo>
                  <a:cubicBezTo>
                    <a:pt x="787400" y="216694"/>
                    <a:pt x="755650" y="433388"/>
                    <a:pt x="619125" y="638175"/>
                  </a:cubicBezTo>
                  <a:cubicBezTo>
                    <a:pt x="482600" y="842962"/>
                    <a:pt x="241300" y="1035843"/>
                    <a:pt x="0" y="122872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1524000" y="3295651"/>
              <a:ext cx="819150" cy="1228724"/>
            </a:xfrm>
            <a:custGeom>
              <a:avLst/>
              <a:gdLst>
                <a:gd name="connsiteX0" fmla="*/ 819150 w 819150"/>
                <a:gd name="connsiteY0" fmla="*/ 0 h 1228725"/>
                <a:gd name="connsiteX1" fmla="*/ 619125 w 819150"/>
                <a:gd name="connsiteY1" fmla="*/ 638175 h 1228725"/>
                <a:gd name="connsiteX2" fmla="*/ 0 w 819150"/>
                <a:gd name="connsiteY2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1228725">
                  <a:moveTo>
                    <a:pt x="819150" y="0"/>
                  </a:moveTo>
                  <a:cubicBezTo>
                    <a:pt x="787400" y="216694"/>
                    <a:pt x="755650" y="433388"/>
                    <a:pt x="619125" y="638175"/>
                  </a:cubicBezTo>
                  <a:cubicBezTo>
                    <a:pt x="482600" y="842962"/>
                    <a:pt x="241300" y="1035843"/>
                    <a:pt x="0" y="122872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400425" y="4443413"/>
            <a:ext cx="2262188" cy="2114550"/>
            <a:chOff x="3386003" y="4029075"/>
            <a:chExt cx="2262186" cy="2114550"/>
          </a:xfrm>
        </p:grpSpPr>
        <p:sp>
          <p:nvSpPr>
            <p:cNvPr id="15" name="Freeform 14"/>
            <p:cNvSpPr/>
            <p:nvPr/>
          </p:nvSpPr>
          <p:spPr>
            <a:xfrm>
              <a:off x="3386003" y="4029075"/>
              <a:ext cx="757237" cy="1824037"/>
            </a:xfrm>
            <a:custGeom>
              <a:avLst/>
              <a:gdLst>
                <a:gd name="connsiteX0" fmla="*/ 66675 w 757103"/>
                <a:gd name="connsiteY0" fmla="*/ 1666875 h 1666875"/>
                <a:gd name="connsiteX1" fmla="*/ 714375 w 757103"/>
                <a:gd name="connsiteY1" fmla="*/ 1209675 h 1666875"/>
                <a:gd name="connsiteX2" fmla="*/ 619125 w 757103"/>
                <a:gd name="connsiteY2" fmla="*/ 438150 h 1666875"/>
                <a:gd name="connsiteX3" fmla="*/ 0 w 757103"/>
                <a:gd name="connsiteY3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103" h="1666875">
                  <a:moveTo>
                    <a:pt x="66675" y="1666875"/>
                  </a:moveTo>
                  <a:cubicBezTo>
                    <a:pt x="344487" y="1540668"/>
                    <a:pt x="622300" y="1414462"/>
                    <a:pt x="714375" y="1209675"/>
                  </a:cubicBezTo>
                  <a:cubicBezTo>
                    <a:pt x="806450" y="1004888"/>
                    <a:pt x="738187" y="639762"/>
                    <a:pt x="619125" y="438150"/>
                  </a:cubicBezTo>
                  <a:cubicBezTo>
                    <a:pt x="500063" y="236538"/>
                    <a:pt x="250031" y="118269"/>
                    <a:pt x="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4890952" y="4100512"/>
              <a:ext cx="757237" cy="1776413"/>
            </a:xfrm>
            <a:custGeom>
              <a:avLst/>
              <a:gdLst>
                <a:gd name="connsiteX0" fmla="*/ 66675 w 757103"/>
                <a:gd name="connsiteY0" fmla="*/ 1666875 h 1666875"/>
                <a:gd name="connsiteX1" fmla="*/ 714375 w 757103"/>
                <a:gd name="connsiteY1" fmla="*/ 1209675 h 1666875"/>
                <a:gd name="connsiteX2" fmla="*/ 619125 w 757103"/>
                <a:gd name="connsiteY2" fmla="*/ 438150 h 1666875"/>
                <a:gd name="connsiteX3" fmla="*/ 0 w 757103"/>
                <a:gd name="connsiteY3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103" h="1666875">
                  <a:moveTo>
                    <a:pt x="66675" y="1666875"/>
                  </a:moveTo>
                  <a:cubicBezTo>
                    <a:pt x="344487" y="1540668"/>
                    <a:pt x="622300" y="1414462"/>
                    <a:pt x="714375" y="1209675"/>
                  </a:cubicBezTo>
                  <a:cubicBezTo>
                    <a:pt x="806450" y="1004888"/>
                    <a:pt x="738187" y="639762"/>
                    <a:pt x="619125" y="438150"/>
                  </a:cubicBezTo>
                  <a:cubicBezTo>
                    <a:pt x="500063" y="236538"/>
                    <a:pt x="250031" y="118269"/>
                    <a:pt x="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557577" y="5105400"/>
              <a:ext cx="0" cy="103822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ular Callout 23"/>
          <p:cNvSpPr/>
          <p:nvPr/>
        </p:nvSpPr>
        <p:spPr>
          <a:xfrm>
            <a:off x="328613" y="2906713"/>
            <a:ext cx="1838325" cy="1031875"/>
          </a:xfrm>
          <a:prstGeom prst="wedgeRoundRectCallout">
            <a:avLst>
              <a:gd name="adj1" fmla="val 160012"/>
              <a:gd name="adj2" fmla="val 5534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Falling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magnet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38113" y="4335463"/>
            <a:ext cx="1838325" cy="1031875"/>
          </a:xfrm>
          <a:prstGeom prst="wedgeRoundRectCallout">
            <a:avLst>
              <a:gd name="adj1" fmla="val 95245"/>
              <a:gd name="adj2" fmla="val 507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Eddy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currents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919413" y="4514850"/>
            <a:ext cx="3219450" cy="1660525"/>
            <a:chOff x="2905244" y="4100512"/>
            <a:chExt cx="3219332" cy="1660812"/>
          </a:xfrm>
        </p:grpSpPr>
        <p:grpSp>
          <p:nvGrpSpPr>
            <p:cNvPr id="10255" name="Group 25"/>
            <p:cNvGrpSpPr>
              <a:grpSpLocks/>
            </p:cNvGrpSpPr>
            <p:nvPr/>
          </p:nvGrpSpPr>
          <p:grpSpPr bwMode="auto">
            <a:xfrm>
              <a:off x="3312314" y="4286250"/>
              <a:ext cx="2547940" cy="1314450"/>
              <a:chOff x="3312314" y="4286250"/>
              <a:chExt cx="2547940" cy="131445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11629" y="4286282"/>
                <a:ext cx="2547844" cy="13146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859473" y="4829301"/>
                <a:ext cx="0" cy="29056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313216" y="4929330"/>
                <a:ext cx="49211" cy="28579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6" name="Group 26"/>
            <p:cNvGrpSpPr>
              <a:grpSpLocks/>
            </p:cNvGrpSpPr>
            <p:nvPr/>
          </p:nvGrpSpPr>
          <p:grpSpPr bwMode="auto">
            <a:xfrm>
              <a:off x="3632594" y="4489803"/>
              <a:ext cx="1878811" cy="969255"/>
              <a:chOff x="3312314" y="4286250"/>
              <a:chExt cx="2547940" cy="131445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311904" y="4285862"/>
                <a:ext cx="2548916" cy="13156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860821" y="4828481"/>
                <a:ext cx="0" cy="2906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314057" y="4929683"/>
                <a:ext cx="47362" cy="28638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7" name="Group 30"/>
            <p:cNvGrpSpPr>
              <a:grpSpLocks/>
            </p:cNvGrpSpPr>
            <p:nvPr/>
          </p:nvGrpSpPr>
          <p:grpSpPr bwMode="auto">
            <a:xfrm>
              <a:off x="2905244" y="4100512"/>
              <a:ext cx="3219332" cy="1660812"/>
              <a:chOff x="3312314" y="4286250"/>
              <a:chExt cx="2547940" cy="131445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12314" y="4286250"/>
                <a:ext cx="2547940" cy="13144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V="1">
                <a:off x="5860254" y="4829120"/>
                <a:ext cx="0" cy="29028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314827" y="4929652"/>
                <a:ext cx="47742" cy="28525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ounded Rectangular Callout 34"/>
          <p:cNvSpPr/>
          <p:nvPr/>
        </p:nvSpPr>
        <p:spPr>
          <a:xfrm>
            <a:off x="6786563" y="5443538"/>
            <a:ext cx="2028825" cy="1314450"/>
          </a:xfrm>
          <a:prstGeom prst="wedgeRoundRectCallout">
            <a:avLst>
              <a:gd name="adj1" fmla="val -141845"/>
              <a:gd name="adj2" fmla="val -507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B050"/>
                </a:solidFill>
              </a:rPr>
              <a:t>Induced magnetic field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7119938" y="3003550"/>
            <a:ext cx="1838325" cy="1031875"/>
          </a:xfrm>
          <a:prstGeom prst="wedgeRoundRectCallout">
            <a:avLst>
              <a:gd name="adj1" fmla="val -94393"/>
              <a:gd name="adj2" fmla="val 6642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Copper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5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1120</Words>
  <Application>Microsoft Office PowerPoint</Application>
  <PresentationFormat>On-screen Show (4:3)</PresentationFormat>
  <Paragraphs>204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Symbol</vt:lpstr>
      <vt:lpstr>SymbolPS</vt:lpstr>
      <vt:lpstr>Times New Roman</vt:lpstr>
      <vt:lpstr>Verdana</vt:lpstr>
      <vt:lpstr>Wingdings</vt:lpstr>
      <vt:lpstr>Default Design</vt:lpstr>
      <vt:lpstr>L 28 Electricity and Magnetism [6]</vt:lpstr>
      <vt:lpstr>Basic facts of Magnetism</vt:lpstr>
      <vt:lpstr>Faraday’s Law of Electromagnetic Induction</vt:lpstr>
      <vt:lpstr>Induced currents (a)</vt:lpstr>
      <vt:lpstr>Induced currents (b)</vt:lpstr>
      <vt:lpstr>Induced currents (c)</vt:lpstr>
      <vt:lpstr>electric generators</vt:lpstr>
      <vt:lpstr>The transformer</vt:lpstr>
      <vt:lpstr>Eddy currents</vt:lpstr>
      <vt:lpstr>Eddy currents  application</vt:lpstr>
      <vt:lpstr>PowerPoint Presentation</vt:lpstr>
      <vt:lpstr>The Laws of Electricity and Magnetism</vt:lpstr>
      <vt:lpstr>ELECTROMAGNETIC (EM) WAVES</vt:lpstr>
      <vt:lpstr>Electromagnetic (EM) waves</vt:lpstr>
      <vt:lpstr>the generation of an electromagnetic wave</vt:lpstr>
      <vt:lpstr>EM waves: transverse</vt:lpstr>
      <vt:lpstr>Electromagnetic waves</vt:lpstr>
      <vt:lpstr>How radio waves are produced</vt:lpstr>
      <vt:lpstr>Electromagnetic Waves</vt:lpstr>
      <vt:lpstr>Radio antenna</vt:lpstr>
      <vt:lpstr>The periodic wave relation applies to electromagnetic  waves</vt:lpstr>
      <vt:lpstr>Electromagnetic spectrum</vt:lpstr>
      <vt:lpstr>Common frequency bands</vt:lpstr>
      <vt:lpstr>Microwaves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100</cp:revision>
  <dcterms:created xsi:type="dcterms:W3CDTF">2011-04-12T13:51:30Z</dcterms:created>
  <dcterms:modified xsi:type="dcterms:W3CDTF">2014-04-14T14:38:01Z</dcterms:modified>
</cp:coreProperties>
</file>