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7" r:id="rId2"/>
    <p:sldId id="280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3" r:id="rId19"/>
    <p:sldId id="277" r:id="rId20"/>
    <p:sldId id="274" r:id="rId21"/>
    <p:sldId id="273" r:id="rId22"/>
    <p:sldId id="276" r:id="rId23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CC00FF"/>
    <a:srgbClr val="FF0000"/>
    <a:srgbClr val="00FF00"/>
    <a:srgbClr val="CC6600"/>
    <a:srgbClr val="00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0D85DF-0845-4776-A5DF-DBFE5C18D3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771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0412ED-D665-467B-85C2-AC631FF96D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261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0790A4-9C6D-40DB-9F72-6F620DAB33DF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46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8EED7A-DA2C-491A-BA33-5685FC94F561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641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DBF638-6A16-473A-B7AA-7A361F99D796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64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F8A113-CCC4-46D5-BC95-B2BA74513C1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99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C7C9F1-9576-4058-B1BD-EC45712E0AC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265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20B75F-1E46-48AC-A093-0AE9E9EF05D1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47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EAEBC4-EF00-47F1-8B6A-806150DFD00C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04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E49FF7-32ED-4B4F-A5D9-155CB96A376C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01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E9B3CB-8071-4ED6-AAA9-D0F0792C34F9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601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45B7FE-AF00-4FC0-8EA4-DE013B1E15E8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211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F02759-1215-4F0B-8232-AC568BE69C63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91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E58DEA-66D5-4700-8EA7-6127C27CA7A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67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49F080-092C-4086-841D-FE93C8E1DC6D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53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D5A9B5-7060-4FC3-BF84-B5888731DB06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69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65597C-3566-43FB-96C8-E63FF4E2B4B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36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2BD752-B13F-4896-AE9D-16853B6915D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532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6F39CD-461B-4387-8E6E-605DD6DC1A49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16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59AD9C-1110-4756-93CD-2A76CCBE1D27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53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D8E47A-0B08-417B-A154-35C42F102201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294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0F047F-8DE5-451E-AE16-489CAD46E39B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28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C8A339-BC48-4042-8E19-2B9E455B2658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3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F4047-0D78-4602-8A74-0448BDE159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93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D5AF7-C24F-42E0-BA29-19EEACD4FE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72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AB740-0F82-4FDA-86DC-20E9D1708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671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F3738-8878-4578-BD98-511C72EA7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4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EDBF4-27CD-4B20-AAD9-45FA41B6A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088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4C95E-54A5-42AF-8D2A-F6F644FAF0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709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77076-7C32-42EC-8491-34DE77D143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98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64660-ED21-4B2E-AF64-B2C293BBF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048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F46C4-5139-479E-A83D-64E50DB09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87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C7E5D-F4AD-44C8-A655-9AFAC7F1CF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57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54FA6-2704-408D-AD2F-CE933D822F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86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BFB04-F78F-4623-92B4-B8D25B91D1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9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EADCC-8DBC-4410-9AF1-617DF1D81B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46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DC5DB6-636C-46C9-9997-61737900B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22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C5402-0C1D-47BE-B4D0-F5FD77D5D3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21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AA10AB-5B67-4B7B-8177-D3D01D9803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BB3F1E-56A3-43D0-9895-489F2872A8FC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L 30 Light and Optics - 2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81125"/>
            <a:ext cx="8229600" cy="5192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bg2"/>
                </a:solidFill>
              </a:rPr>
              <a:t>Measurements of the speed of light (c)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bg2"/>
                </a:solidFill>
              </a:rPr>
              <a:t>Index of refraction  v</a:t>
            </a:r>
            <a:r>
              <a:rPr lang="en-US" altLang="en-US" sz="2800" baseline="-25000" smtClean="0">
                <a:solidFill>
                  <a:schemeClr val="bg2"/>
                </a:solidFill>
              </a:rPr>
              <a:t>medium</a:t>
            </a:r>
            <a:r>
              <a:rPr lang="en-US" altLang="en-US" sz="2800" smtClean="0">
                <a:solidFill>
                  <a:schemeClr val="bg2"/>
                </a:solidFill>
              </a:rPr>
              <a:t> = c/n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2"/>
                </a:solidFill>
              </a:rPr>
              <a:t>the bending of light – refraction </a:t>
            </a:r>
            <a:endParaRPr lang="en-US" altLang="en-US" b="1" smtClean="0">
              <a:solidFill>
                <a:schemeClr val="bg2"/>
              </a:solidFill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2"/>
                </a:solidFill>
              </a:rPr>
              <a:t>total internal reflection </a:t>
            </a:r>
            <a:endParaRPr lang="en-US" altLang="en-US" b="1" smtClean="0">
              <a:solidFill>
                <a:schemeClr val="bg2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bg2"/>
                </a:solidFill>
                <a:sym typeface="Symbol" panose="05050102010706020507" pitchFamily="18" charset="2"/>
              </a:rPr>
              <a:t>Color (wavelength and frequency, c = </a:t>
            </a:r>
            <a:r>
              <a:rPr lang="en-US" altLang="en-US" sz="2800" smtClean="0">
                <a:solidFill>
                  <a:schemeClr val="bg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l</a:t>
            </a:r>
            <a:r>
              <a:rPr lang="en-US" altLang="en-US" sz="2800" i="1" smtClean="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8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80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Dispersion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rainbows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Atmospheric scattering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blue sky and red sunsets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Law of 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mirrors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Image 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D58075-EE7F-4CA6-9EE3-9FF29A006AD7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Atmospheric scattering: red sunset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1574800"/>
            <a:ext cx="37211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At sunset, the sun is low on the horizon</a:t>
            </a:r>
          </a:p>
          <a:p>
            <a:pPr eaLnBrk="1" hangingPunct="1"/>
            <a:r>
              <a:rPr lang="en-US" altLang="en-US" sz="2800" smtClean="0"/>
              <a:t>When looking at the sun it appears red because much of the blue light is scattered out leaving only the red</a:t>
            </a:r>
          </a:p>
        </p:txBody>
      </p:sp>
      <p:pic>
        <p:nvPicPr>
          <p:cNvPr id="10244" name="Picture 4" descr="suns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1965325"/>
            <a:ext cx="4773613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B37FAD-91FA-472B-80CB-63CAD1C5A26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63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bg1"/>
                </a:solidFill>
              </a:rPr>
              <a:t>Why are clouds white?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041400"/>
            <a:ext cx="8483600" cy="56054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Clouds consist of </a:t>
            </a:r>
            <a:r>
              <a:rPr lang="en-US" altLang="en-US" sz="2800" i="1" smtClean="0"/>
              <a:t>water droplets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very small ice crystals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The water droplets and ice scatter the sunlight</a:t>
            </a:r>
          </a:p>
          <a:p>
            <a:pPr eaLnBrk="1" hangingPunct="1"/>
            <a:r>
              <a:rPr lang="en-US" altLang="en-US" sz="2800" smtClean="0"/>
              <a:t>Scattering by water and ice (particles) is very different from scattering by molecules</a:t>
            </a:r>
          </a:p>
          <a:p>
            <a:pPr eaLnBrk="1" hangingPunct="1"/>
            <a:r>
              <a:rPr lang="en-US" altLang="en-US" sz="2800" smtClean="0"/>
              <a:t>The atoms are smaller than the wavelength of light, but the ice and water particles are larger</a:t>
            </a:r>
          </a:p>
          <a:p>
            <a:pPr eaLnBrk="1" hangingPunct="1"/>
            <a:r>
              <a:rPr lang="en-US" altLang="en-US" sz="2800" smtClean="0"/>
              <a:t>Scattering by particles does not favor any particular wavelength so the white light  from the sun is scattered equally </a:t>
            </a:r>
            <a:r>
              <a:rPr lang="en-US" altLang="en-US" sz="2800" smtClean="0">
                <a:sym typeface="Wingdings" panose="05000000000000000000" pitchFamily="2" charset="2"/>
              </a:rPr>
              <a:t> clouds are white!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BD7983-C01A-4215-B3A6-A16711218482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Mirrors </a:t>
            </a:r>
            <a:r>
              <a:rPr lang="en-US" altLang="en-US" smtClean="0">
                <a:solidFill>
                  <a:schemeClr val="bg1"/>
                </a:solidFill>
                <a:sym typeface="Wingdings" panose="05000000000000000000" pitchFamily="2" charset="2"/>
              </a:rPr>
              <a:t> reflection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398588"/>
            <a:ext cx="8229600" cy="171767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Light does not pass thru metals – it is reflected at the surface</a:t>
            </a:r>
          </a:p>
          <a:p>
            <a:pPr eaLnBrk="1" hangingPunct="1"/>
            <a:r>
              <a:rPr lang="en-US" altLang="en-US" sz="2800" smtClean="0"/>
              <a:t>Two types of reflection: </a:t>
            </a:r>
            <a:r>
              <a:rPr lang="en-US" altLang="en-US" sz="2800" smtClean="0">
                <a:solidFill>
                  <a:srgbClr val="FF0000"/>
                </a:solidFill>
              </a:rPr>
              <a:t>diffuse</a:t>
            </a:r>
            <a:r>
              <a:rPr lang="en-US" altLang="en-US" sz="2800" smtClean="0"/>
              <a:t> and </a:t>
            </a:r>
            <a:r>
              <a:rPr lang="en-US" altLang="en-US" sz="2800" smtClean="0">
                <a:solidFill>
                  <a:srgbClr val="FF0000"/>
                </a:solidFill>
              </a:rPr>
              <a:t>specular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612775" y="2971800"/>
            <a:ext cx="3155950" cy="2640013"/>
            <a:chOff x="360" y="1872"/>
            <a:chExt cx="1988" cy="1663"/>
          </a:xfrm>
        </p:grpSpPr>
        <p:sp>
          <p:nvSpPr>
            <p:cNvPr id="14358" name="Freeform 5"/>
            <p:cNvSpPr>
              <a:spLocks/>
            </p:cNvSpPr>
            <p:nvPr/>
          </p:nvSpPr>
          <p:spPr bwMode="auto">
            <a:xfrm>
              <a:off x="804" y="2959"/>
              <a:ext cx="1544" cy="576"/>
            </a:xfrm>
            <a:custGeom>
              <a:avLst/>
              <a:gdLst>
                <a:gd name="T0" fmla="*/ 1544 w 1544"/>
                <a:gd name="T1" fmla="*/ 56 h 576"/>
                <a:gd name="T2" fmla="*/ 1544 w 1544"/>
                <a:gd name="T3" fmla="*/ 576 h 576"/>
                <a:gd name="T4" fmla="*/ 0 w 1544"/>
                <a:gd name="T5" fmla="*/ 576 h 576"/>
                <a:gd name="T6" fmla="*/ 0 w 1544"/>
                <a:gd name="T7" fmla="*/ 112 h 576"/>
                <a:gd name="T8" fmla="*/ 136 w 1544"/>
                <a:gd name="T9" fmla="*/ 136 h 576"/>
                <a:gd name="T10" fmla="*/ 248 w 1544"/>
                <a:gd name="T11" fmla="*/ 88 h 576"/>
                <a:gd name="T12" fmla="*/ 336 w 1544"/>
                <a:gd name="T13" fmla="*/ 160 h 576"/>
                <a:gd name="T14" fmla="*/ 504 w 1544"/>
                <a:gd name="T15" fmla="*/ 40 h 576"/>
                <a:gd name="T16" fmla="*/ 648 w 1544"/>
                <a:gd name="T17" fmla="*/ 160 h 576"/>
                <a:gd name="T18" fmla="*/ 760 w 1544"/>
                <a:gd name="T19" fmla="*/ 40 h 576"/>
                <a:gd name="T20" fmla="*/ 864 w 1544"/>
                <a:gd name="T21" fmla="*/ 104 h 576"/>
                <a:gd name="T22" fmla="*/ 928 w 1544"/>
                <a:gd name="T23" fmla="*/ 8 h 576"/>
                <a:gd name="T24" fmla="*/ 1016 w 1544"/>
                <a:gd name="T25" fmla="*/ 152 h 576"/>
                <a:gd name="T26" fmla="*/ 1120 w 1544"/>
                <a:gd name="T27" fmla="*/ 72 h 576"/>
                <a:gd name="T28" fmla="*/ 1152 w 1544"/>
                <a:gd name="T29" fmla="*/ 24 h 576"/>
                <a:gd name="T30" fmla="*/ 1248 w 1544"/>
                <a:gd name="T31" fmla="*/ 136 h 576"/>
                <a:gd name="T32" fmla="*/ 1336 w 1544"/>
                <a:gd name="T33" fmla="*/ 16 h 576"/>
                <a:gd name="T34" fmla="*/ 1424 w 1544"/>
                <a:gd name="T35" fmla="*/ 120 h 576"/>
                <a:gd name="T36" fmla="*/ 1472 w 1544"/>
                <a:gd name="T37" fmla="*/ 0 h 576"/>
                <a:gd name="T38" fmla="*/ 1544 w 1544"/>
                <a:gd name="T39" fmla="*/ 56 h 5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44" h="576">
                  <a:moveTo>
                    <a:pt x="1544" y="56"/>
                  </a:moveTo>
                  <a:lnTo>
                    <a:pt x="1544" y="576"/>
                  </a:lnTo>
                  <a:lnTo>
                    <a:pt x="0" y="576"/>
                  </a:lnTo>
                  <a:lnTo>
                    <a:pt x="0" y="112"/>
                  </a:lnTo>
                  <a:lnTo>
                    <a:pt x="136" y="136"/>
                  </a:lnTo>
                  <a:lnTo>
                    <a:pt x="248" y="88"/>
                  </a:lnTo>
                  <a:lnTo>
                    <a:pt x="336" y="160"/>
                  </a:lnTo>
                  <a:lnTo>
                    <a:pt x="504" y="40"/>
                  </a:lnTo>
                  <a:lnTo>
                    <a:pt x="648" y="160"/>
                  </a:lnTo>
                  <a:lnTo>
                    <a:pt x="760" y="40"/>
                  </a:lnTo>
                  <a:cubicBezTo>
                    <a:pt x="872" y="143"/>
                    <a:pt x="864" y="183"/>
                    <a:pt x="864" y="104"/>
                  </a:cubicBezTo>
                  <a:lnTo>
                    <a:pt x="928" y="8"/>
                  </a:lnTo>
                  <a:lnTo>
                    <a:pt x="1016" y="152"/>
                  </a:lnTo>
                  <a:lnTo>
                    <a:pt x="1120" y="72"/>
                  </a:lnTo>
                  <a:lnTo>
                    <a:pt x="1152" y="24"/>
                  </a:lnTo>
                  <a:lnTo>
                    <a:pt x="1248" y="136"/>
                  </a:lnTo>
                  <a:lnTo>
                    <a:pt x="1336" y="16"/>
                  </a:lnTo>
                  <a:lnTo>
                    <a:pt x="1424" y="120"/>
                  </a:lnTo>
                  <a:lnTo>
                    <a:pt x="1472" y="0"/>
                  </a:lnTo>
                  <a:lnTo>
                    <a:pt x="1544" y="56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 smtClean="0"/>
            </a:p>
            <a:p>
              <a:r>
                <a:rPr lang="en-US" dirty="0" smtClean="0"/>
                <a:t>Rough surface</a:t>
              </a:r>
              <a:endParaRPr lang="en-US" dirty="0"/>
            </a:p>
          </p:txBody>
        </p:sp>
        <p:sp>
          <p:nvSpPr>
            <p:cNvPr id="14359" name="Line 6"/>
            <p:cNvSpPr>
              <a:spLocks noChangeShapeType="1"/>
            </p:cNvSpPr>
            <p:nvPr/>
          </p:nvSpPr>
          <p:spPr bwMode="auto">
            <a:xfrm>
              <a:off x="360" y="2152"/>
              <a:ext cx="688" cy="8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7"/>
            <p:cNvSpPr>
              <a:spLocks noChangeShapeType="1"/>
            </p:cNvSpPr>
            <p:nvPr/>
          </p:nvSpPr>
          <p:spPr bwMode="auto">
            <a:xfrm>
              <a:off x="592" y="2176"/>
              <a:ext cx="688" cy="8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8"/>
            <p:cNvSpPr>
              <a:spLocks noChangeShapeType="1"/>
            </p:cNvSpPr>
            <p:nvPr/>
          </p:nvSpPr>
          <p:spPr bwMode="auto">
            <a:xfrm>
              <a:off x="824" y="2200"/>
              <a:ext cx="688" cy="8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9"/>
            <p:cNvSpPr>
              <a:spLocks noChangeShapeType="1"/>
            </p:cNvSpPr>
            <p:nvPr/>
          </p:nvSpPr>
          <p:spPr bwMode="auto">
            <a:xfrm>
              <a:off x="1032" y="2160"/>
              <a:ext cx="688" cy="8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10"/>
            <p:cNvSpPr>
              <a:spLocks noChangeShapeType="1"/>
            </p:cNvSpPr>
            <p:nvPr/>
          </p:nvSpPr>
          <p:spPr bwMode="auto">
            <a:xfrm flipV="1">
              <a:off x="1040" y="1952"/>
              <a:ext cx="288" cy="1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Line 11"/>
            <p:cNvSpPr>
              <a:spLocks noChangeShapeType="1"/>
            </p:cNvSpPr>
            <p:nvPr/>
          </p:nvSpPr>
          <p:spPr bwMode="auto">
            <a:xfrm flipH="1" flipV="1">
              <a:off x="848" y="1872"/>
              <a:ext cx="456" cy="11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12"/>
            <p:cNvSpPr>
              <a:spLocks noChangeShapeType="1"/>
            </p:cNvSpPr>
            <p:nvPr/>
          </p:nvSpPr>
          <p:spPr bwMode="auto">
            <a:xfrm flipV="1">
              <a:off x="1504" y="2096"/>
              <a:ext cx="552" cy="9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13"/>
            <p:cNvSpPr>
              <a:spLocks noChangeShapeType="1"/>
            </p:cNvSpPr>
            <p:nvPr/>
          </p:nvSpPr>
          <p:spPr bwMode="auto">
            <a:xfrm flipH="1" flipV="1">
              <a:off x="1608" y="1976"/>
              <a:ext cx="152" cy="10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Line 14"/>
            <p:cNvSpPr>
              <a:spLocks noChangeShapeType="1"/>
            </p:cNvSpPr>
            <p:nvPr/>
          </p:nvSpPr>
          <p:spPr bwMode="auto">
            <a:xfrm>
              <a:off x="1248" y="2128"/>
              <a:ext cx="688" cy="8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Line 15"/>
            <p:cNvSpPr>
              <a:spLocks noChangeShapeType="1"/>
            </p:cNvSpPr>
            <p:nvPr/>
          </p:nvSpPr>
          <p:spPr bwMode="auto">
            <a:xfrm>
              <a:off x="1432" y="2128"/>
              <a:ext cx="688" cy="8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16"/>
            <p:cNvSpPr>
              <a:spLocks noChangeShapeType="1"/>
            </p:cNvSpPr>
            <p:nvPr/>
          </p:nvSpPr>
          <p:spPr bwMode="auto">
            <a:xfrm flipV="1">
              <a:off x="1912" y="1960"/>
              <a:ext cx="0" cy="9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Line 17"/>
            <p:cNvSpPr>
              <a:spLocks noChangeShapeType="1"/>
            </p:cNvSpPr>
            <p:nvPr/>
          </p:nvSpPr>
          <p:spPr bwMode="auto">
            <a:xfrm flipV="1">
              <a:off x="2112" y="1880"/>
              <a:ext cx="208" cy="10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6" name="Group 18"/>
          <p:cNvGrpSpPr>
            <a:grpSpLocks/>
          </p:cNvGrpSpPr>
          <p:nvPr/>
        </p:nvGrpSpPr>
        <p:grpSpPr bwMode="auto">
          <a:xfrm>
            <a:off x="4368800" y="2971800"/>
            <a:ext cx="3657600" cy="2476500"/>
            <a:chOff x="2392" y="2288"/>
            <a:chExt cx="2304" cy="1560"/>
          </a:xfrm>
        </p:grpSpPr>
        <p:sp>
          <p:nvSpPr>
            <p:cNvPr id="14345" name="Rectangle 19"/>
            <p:cNvSpPr>
              <a:spLocks noChangeArrowheads="1"/>
            </p:cNvSpPr>
            <p:nvPr/>
          </p:nvSpPr>
          <p:spPr bwMode="auto">
            <a:xfrm>
              <a:off x="2832" y="3344"/>
              <a:ext cx="1776" cy="50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 smtClean="0"/>
                <a:t>Polished surface</a:t>
              </a:r>
              <a:endParaRPr lang="en-US" altLang="en-US" dirty="0"/>
            </a:p>
          </p:txBody>
        </p:sp>
        <p:grpSp>
          <p:nvGrpSpPr>
            <p:cNvPr id="14346" name="Group 20"/>
            <p:cNvGrpSpPr>
              <a:grpSpLocks/>
            </p:cNvGrpSpPr>
            <p:nvPr/>
          </p:nvGrpSpPr>
          <p:grpSpPr bwMode="auto">
            <a:xfrm>
              <a:off x="2392" y="2288"/>
              <a:ext cx="1480" cy="1056"/>
              <a:chOff x="2392" y="2288"/>
              <a:chExt cx="1480" cy="1056"/>
            </a:xfrm>
          </p:grpSpPr>
          <p:sp>
            <p:nvSpPr>
              <p:cNvPr id="14356" name="Line 21"/>
              <p:cNvSpPr>
                <a:spLocks noChangeShapeType="1"/>
              </p:cNvSpPr>
              <p:nvPr/>
            </p:nvSpPr>
            <p:spPr bwMode="auto">
              <a:xfrm>
                <a:off x="2392" y="2344"/>
                <a:ext cx="872" cy="10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Line 22"/>
              <p:cNvSpPr>
                <a:spLocks noChangeShapeType="1"/>
              </p:cNvSpPr>
              <p:nvPr/>
            </p:nvSpPr>
            <p:spPr bwMode="auto">
              <a:xfrm flipV="1">
                <a:off x="3264" y="2288"/>
                <a:ext cx="608" cy="10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47" name="Group 23"/>
            <p:cNvGrpSpPr>
              <a:grpSpLocks/>
            </p:cNvGrpSpPr>
            <p:nvPr/>
          </p:nvGrpSpPr>
          <p:grpSpPr bwMode="auto">
            <a:xfrm>
              <a:off x="2664" y="2312"/>
              <a:ext cx="1480" cy="1056"/>
              <a:chOff x="2392" y="2288"/>
              <a:chExt cx="1480" cy="1056"/>
            </a:xfrm>
          </p:grpSpPr>
          <p:sp>
            <p:nvSpPr>
              <p:cNvPr id="14354" name="Line 24"/>
              <p:cNvSpPr>
                <a:spLocks noChangeShapeType="1"/>
              </p:cNvSpPr>
              <p:nvPr/>
            </p:nvSpPr>
            <p:spPr bwMode="auto">
              <a:xfrm>
                <a:off x="2392" y="2344"/>
                <a:ext cx="872" cy="10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5" name="Line 25"/>
              <p:cNvSpPr>
                <a:spLocks noChangeShapeType="1"/>
              </p:cNvSpPr>
              <p:nvPr/>
            </p:nvSpPr>
            <p:spPr bwMode="auto">
              <a:xfrm flipV="1">
                <a:off x="3264" y="2288"/>
                <a:ext cx="608" cy="10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48" name="Group 26"/>
            <p:cNvGrpSpPr>
              <a:grpSpLocks/>
            </p:cNvGrpSpPr>
            <p:nvPr/>
          </p:nvGrpSpPr>
          <p:grpSpPr bwMode="auto">
            <a:xfrm>
              <a:off x="2912" y="2328"/>
              <a:ext cx="1480" cy="1056"/>
              <a:chOff x="2392" y="2288"/>
              <a:chExt cx="1480" cy="1056"/>
            </a:xfrm>
          </p:grpSpPr>
          <p:sp>
            <p:nvSpPr>
              <p:cNvPr id="14352" name="Line 27"/>
              <p:cNvSpPr>
                <a:spLocks noChangeShapeType="1"/>
              </p:cNvSpPr>
              <p:nvPr/>
            </p:nvSpPr>
            <p:spPr bwMode="auto">
              <a:xfrm>
                <a:off x="2392" y="2344"/>
                <a:ext cx="872" cy="10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Line 28"/>
              <p:cNvSpPr>
                <a:spLocks noChangeShapeType="1"/>
              </p:cNvSpPr>
              <p:nvPr/>
            </p:nvSpPr>
            <p:spPr bwMode="auto">
              <a:xfrm flipV="1">
                <a:off x="3264" y="2288"/>
                <a:ext cx="608" cy="10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49" name="Group 29"/>
            <p:cNvGrpSpPr>
              <a:grpSpLocks/>
            </p:cNvGrpSpPr>
            <p:nvPr/>
          </p:nvGrpSpPr>
          <p:grpSpPr bwMode="auto">
            <a:xfrm>
              <a:off x="3216" y="2328"/>
              <a:ext cx="1480" cy="1056"/>
              <a:chOff x="2392" y="2288"/>
              <a:chExt cx="1480" cy="1056"/>
            </a:xfrm>
          </p:grpSpPr>
          <p:sp>
            <p:nvSpPr>
              <p:cNvPr id="14350" name="Line 30"/>
              <p:cNvSpPr>
                <a:spLocks noChangeShapeType="1"/>
              </p:cNvSpPr>
              <p:nvPr/>
            </p:nvSpPr>
            <p:spPr bwMode="auto">
              <a:xfrm>
                <a:off x="2392" y="2344"/>
                <a:ext cx="872" cy="10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1" name="Line 31"/>
              <p:cNvSpPr>
                <a:spLocks noChangeShapeType="1"/>
              </p:cNvSpPr>
              <p:nvPr/>
            </p:nvSpPr>
            <p:spPr bwMode="auto">
              <a:xfrm flipV="1">
                <a:off x="3264" y="2288"/>
                <a:ext cx="608" cy="10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279525" y="5710238"/>
            <a:ext cx="26447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 dirty="0">
                <a:latin typeface="Tahoma" panose="020B0604030504040204" pitchFamily="34" charset="0"/>
              </a:rPr>
              <a:t>Diffuse reflection:</a:t>
            </a:r>
          </a:p>
          <a:p>
            <a:pPr algn="l"/>
            <a:r>
              <a:rPr lang="en-US" altLang="en-US" sz="2400" dirty="0">
                <a:latin typeface="Tahoma" panose="020B0604030504040204" pitchFamily="34" charset="0"/>
              </a:rPr>
              <a:t>Fuzzy or no image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5140325" y="5634038"/>
            <a:ext cx="2781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Specular reflection:</a:t>
            </a:r>
          </a:p>
          <a:p>
            <a:pPr algn="l"/>
            <a:r>
              <a:rPr lang="en-US" altLang="en-US" sz="2400">
                <a:latin typeface="Tahoma" panose="020B0604030504040204" pitchFamily="34" charset="0"/>
              </a:rPr>
              <a:t>Sharp 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  <p:bldP spid="123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C69EB1-76CE-4438-8BF5-88B29C825CD9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25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law of reflection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4406900"/>
            <a:ext cx="8416925" cy="2244725"/>
          </a:xfrm>
        </p:spPr>
        <p:txBody>
          <a:bodyPr/>
          <a:lstStyle/>
          <a:p>
            <a:pPr eaLnBrk="1" hangingPunct="1"/>
            <a:r>
              <a:rPr lang="en-US" altLang="en-US" smtClean="0"/>
              <a:t>The incident ray, reflected ray and normal all lie in the same plane, and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The angle of reflection = angle of incidence</a:t>
            </a:r>
            <a:endParaRPr lang="en-US" altLang="en-US" smtClean="0"/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1301750" y="1123950"/>
            <a:ext cx="6288088" cy="2960688"/>
            <a:chOff x="725" y="808"/>
            <a:chExt cx="3961" cy="1865"/>
          </a:xfrm>
        </p:grpSpPr>
        <p:sp>
          <p:nvSpPr>
            <p:cNvPr id="15374" name="Text Box 12"/>
            <p:cNvSpPr txBox="1">
              <a:spLocks noChangeArrowheads="1"/>
            </p:cNvSpPr>
            <p:nvPr/>
          </p:nvSpPr>
          <p:spPr bwMode="auto">
            <a:xfrm>
              <a:off x="725" y="1120"/>
              <a:ext cx="88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latin typeface="Tahoma" panose="020B0604030504040204" pitchFamily="34" charset="0"/>
                </a:rPr>
                <a:t>incident</a:t>
              </a:r>
            </a:p>
            <a:p>
              <a:r>
                <a:rPr lang="en-US" altLang="en-US" sz="2800">
                  <a:latin typeface="Tahoma" panose="020B0604030504040204" pitchFamily="34" charset="0"/>
                </a:rPr>
                <a:t>ray</a:t>
              </a:r>
            </a:p>
          </p:txBody>
        </p:sp>
        <p:sp>
          <p:nvSpPr>
            <p:cNvPr id="15375" name="Text Box 13"/>
            <p:cNvSpPr txBox="1">
              <a:spLocks noChangeArrowheads="1"/>
            </p:cNvSpPr>
            <p:nvPr/>
          </p:nvSpPr>
          <p:spPr bwMode="auto">
            <a:xfrm>
              <a:off x="3711" y="1118"/>
              <a:ext cx="975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latin typeface="Tahoma" panose="020B0604030504040204" pitchFamily="34" charset="0"/>
                </a:rPr>
                <a:t>reflected</a:t>
              </a:r>
            </a:p>
            <a:p>
              <a:r>
                <a:rPr lang="en-US" altLang="en-US" sz="2800">
                  <a:latin typeface="Tahoma" panose="020B0604030504040204" pitchFamily="34" charset="0"/>
                </a:rPr>
                <a:t>ray</a:t>
              </a:r>
            </a:p>
          </p:txBody>
        </p:sp>
        <p:sp>
          <p:nvSpPr>
            <p:cNvPr id="15376" name="AutoShape 5"/>
            <p:cNvSpPr>
              <a:spLocks noChangeArrowheads="1"/>
            </p:cNvSpPr>
            <p:nvPr/>
          </p:nvSpPr>
          <p:spPr bwMode="auto">
            <a:xfrm>
              <a:off x="1160" y="1778"/>
              <a:ext cx="2992" cy="895"/>
            </a:xfrm>
            <a:prstGeom prst="parallelogram">
              <a:avLst>
                <a:gd name="adj" fmla="val 83575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7" name="Line 6"/>
            <p:cNvSpPr>
              <a:spLocks noChangeShapeType="1"/>
            </p:cNvSpPr>
            <p:nvPr/>
          </p:nvSpPr>
          <p:spPr bwMode="auto">
            <a:xfrm>
              <a:off x="1680" y="1164"/>
              <a:ext cx="1052" cy="11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7"/>
            <p:cNvSpPr>
              <a:spLocks noChangeShapeType="1"/>
            </p:cNvSpPr>
            <p:nvPr/>
          </p:nvSpPr>
          <p:spPr bwMode="auto">
            <a:xfrm flipV="1">
              <a:off x="2736" y="1162"/>
              <a:ext cx="897" cy="11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8"/>
            <p:cNvSpPr>
              <a:spLocks/>
            </p:cNvSpPr>
            <p:nvPr/>
          </p:nvSpPr>
          <p:spPr bwMode="auto">
            <a:xfrm rot="-1259094">
              <a:off x="2008" y="1359"/>
              <a:ext cx="743" cy="69"/>
            </a:xfrm>
            <a:custGeom>
              <a:avLst/>
              <a:gdLst>
                <a:gd name="T0" fmla="*/ 0 w 1320"/>
                <a:gd name="T1" fmla="*/ 69 h 299"/>
                <a:gd name="T2" fmla="*/ 167 w 1320"/>
                <a:gd name="T3" fmla="*/ 27 h 299"/>
                <a:gd name="T4" fmla="*/ 383 w 1320"/>
                <a:gd name="T5" fmla="*/ 1 h 299"/>
                <a:gd name="T6" fmla="*/ 617 w 1320"/>
                <a:gd name="T7" fmla="*/ 23 h 299"/>
                <a:gd name="T8" fmla="*/ 743 w 1320"/>
                <a:gd name="T9" fmla="*/ 51 h 2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0" h="299">
                  <a:moveTo>
                    <a:pt x="0" y="299"/>
                  </a:moveTo>
                  <a:cubicBezTo>
                    <a:pt x="91" y="231"/>
                    <a:pt x="183" y="164"/>
                    <a:pt x="296" y="115"/>
                  </a:cubicBezTo>
                  <a:cubicBezTo>
                    <a:pt x="409" y="66"/>
                    <a:pt x="547" y="6"/>
                    <a:pt x="680" y="3"/>
                  </a:cubicBezTo>
                  <a:cubicBezTo>
                    <a:pt x="813" y="0"/>
                    <a:pt x="989" y="63"/>
                    <a:pt x="1096" y="99"/>
                  </a:cubicBezTo>
                  <a:cubicBezTo>
                    <a:pt x="1203" y="135"/>
                    <a:pt x="1287" y="199"/>
                    <a:pt x="1320" y="21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9"/>
            <p:cNvSpPr>
              <a:spLocks/>
            </p:cNvSpPr>
            <p:nvPr/>
          </p:nvSpPr>
          <p:spPr bwMode="auto">
            <a:xfrm>
              <a:off x="2056" y="1301"/>
              <a:ext cx="1288" cy="1000"/>
            </a:xfrm>
            <a:custGeom>
              <a:avLst/>
              <a:gdLst>
                <a:gd name="T0" fmla="*/ 0 w 1272"/>
                <a:gd name="T1" fmla="*/ 268 h 1000"/>
                <a:gd name="T2" fmla="*/ 676 w 1272"/>
                <a:gd name="T3" fmla="*/ 1000 h 1000"/>
                <a:gd name="T4" fmla="*/ 1288 w 1272"/>
                <a:gd name="T5" fmla="*/ 224 h 1000"/>
                <a:gd name="T6" fmla="*/ 1092 w 1272"/>
                <a:gd name="T7" fmla="*/ 111 h 1000"/>
                <a:gd name="T8" fmla="*/ 950 w 1272"/>
                <a:gd name="T9" fmla="*/ 60 h 1000"/>
                <a:gd name="T10" fmla="*/ 809 w 1272"/>
                <a:gd name="T11" fmla="*/ 31 h 1000"/>
                <a:gd name="T12" fmla="*/ 724 w 1272"/>
                <a:gd name="T13" fmla="*/ 0 h 1000"/>
                <a:gd name="T14" fmla="*/ 620 w 1272"/>
                <a:gd name="T15" fmla="*/ 0 h 1000"/>
                <a:gd name="T16" fmla="*/ 471 w 1272"/>
                <a:gd name="T17" fmla="*/ 31 h 1000"/>
                <a:gd name="T18" fmla="*/ 378 w 1272"/>
                <a:gd name="T19" fmla="*/ 67 h 1000"/>
                <a:gd name="T20" fmla="*/ 235 w 1272"/>
                <a:gd name="T21" fmla="*/ 126 h 1000"/>
                <a:gd name="T22" fmla="*/ 149 w 1272"/>
                <a:gd name="T23" fmla="*/ 170 h 1000"/>
                <a:gd name="T24" fmla="*/ 0 w 1272"/>
                <a:gd name="T25" fmla="*/ 268 h 1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72" h="1000">
                  <a:moveTo>
                    <a:pt x="0" y="268"/>
                  </a:moveTo>
                  <a:lnTo>
                    <a:pt x="668" y="1000"/>
                  </a:lnTo>
                  <a:lnTo>
                    <a:pt x="1272" y="224"/>
                  </a:lnTo>
                  <a:lnTo>
                    <a:pt x="1078" y="111"/>
                  </a:lnTo>
                  <a:lnTo>
                    <a:pt x="938" y="60"/>
                  </a:lnTo>
                  <a:lnTo>
                    <a:pt x="799" y="31"/>
                  </a:lnTo>
                  <a:lnTo>
                    <a:pt x="715" y="0"/>
                  </a:lnTo>
                  <a:lnTo>
                    <a:pt x="612" y="0"/>
                  </a:lnTo>
                  <a:lnTo>
                    <a:pt x="465" y="31"/>
                  </a:lnTo>
                  <a:lnTo>
                    <a:pt x="373" y="67"/>
                  </a:lnTo>
                  <a:lnTo>
                    <a:pt x="232" y="126"/>
                  </a:lnTo>
                  <a:lnTo>
                    <a:pt x="147" y="170"/>
                  </a:lnTo>
                  <a:cubicBezTo>
                    <a:pt x="89" y="210"/>
                    <a:pt x="0" y="268"/>
                    <a:pt x="0" y="268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Line 10"/>
            <p:cNvSpPr>
              <a:spLocks noChangeShapeType="1"/>
            </p:cNvSpPr>
            <p:nvPr/>
          </p:nvSpPr>
          <p:spPr bwMode="auto">
            <a:xfrm>
              <a:off x="2728" y="882"/>
              <a:ext cx="0" cy="14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11"/>
            <p:cNvSpPr>
              <a:spLocks/>
            </p:cNvSpPr>
            <p:nvPr/>
          </p:nvSpPr>
          <p:spPr bwMode="auto">
            <a:xfrm rot="1387405">
              <a:off x="2695" y="1381"/>
              <a:ext cx="682" cy="27"/>
            </a:xfrm>
            <a:custGeom>
              <a:avLst/>
              <a:gdLst>
                <a:gd name="T0" fmla="*/ 0 w 1320"/>
                <a:gd name="T1" fmla="*/ 27 h 299"/>
                <a:gd name="T2" fmla="*/ 153 w 1320"/>
                <a:gd name="T3" fmla="*/ 10 h 299"/>
                <a:gd name="T4" fmla="*/ 351 w 1320"/>
                <a:gd name="T5" fmla="*/ 0 h 299"/>
                <a:gd name="T6" fmla="*/ 566 w 1320"/>
                <a:gd name="T7" fmla="*/ 9 h 299"/>
                <a:gd name="T8" fmla="*/ 682 w 1320"/>
                <a:gd name="T9" fmla="*/ 20 h 2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0" h="299">
                  <a:moveTo>
                    <a:pt x="0" y="299"/>
                  </a:moveTo>
                  <a:cubicBezTo>
                    <a:pt x="91" y="231"/>
                    <a:pt x="183" y="164"/>
                    <a:pt x="296" y="115"/>
                  </a:cubicBezTo>
                  <a:cubicBezTo>
                    <a:pt x="409" y="66"/>
                    <a:pt x="547" y="6"/>
                    <a:pt x="680" y="3"/>
                  </a:cubicBezTo>
                  <a:cubicBezTo>
                    <a:pt x="813" y="0"/>
                    <a:pt x="989" y="63"/>
                    <a:pt x="1096" y="99"/>
                  </a:cubicBezTo>
                  <a:cubicBezTo>
                    <a:pt x="1203" y="135"/>
                    <a:pt x="1287" y="199"/>
                    <a:pt x="1320" y="21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Text Box 14"/>
            <p:cNvSpPr txBox="1">
              <a:spLocks noChangeArrowheads="1"/>
            </p:cNvSpPr>
            <p:nvPr/>
          </p:nvSpPr>
          <p:spPr bwMode="auto">
            <a:xfrm>
              <a:off x="1724" y="2271"/>
              <a:ext cx="6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>
                  <a:latin typeface="Tahoma" panose="020B0604030504040204" pitchFamily="34" charset="0"/>
                </a:rPr>
                <a:t>mirror</a:t>
              </a:r>
            </a:p>
          </p:txBody>
        </p:sp>
        <p:sp>
          <p:nvSpPr>
            <p:cNvPr id="15384" name="Text Box 15"/>
            <p:cNvSpPr txBox="1">
              <a:spLocks noChangeArrowheads="1"/>
            </p:cNvSpPr>
            <p:nvPr/>
          </p:nvSpPr>
          <p:spPr bwMode="auto">
            <a:xfrm>
              <a:off x="2350" y="808"/>
              <a:ext cx="70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>
                  <a:latin typeface="Tahoma" panose="020B0604030504040204" pitchFamily="34" charset="0"/>
                </a:rPr>
                <a:t>normal</a:t>
              </a:r>
            </a:p>
          </p:txBody>
        </p:sp>
        <p:grpSp>
          <p:nvGrpSpPr>
            <p:cNvPr id="15385" name="Group 16"/>
            <p:cNvGrpSpPr>
              <a:grpSpLocks/>
            </p:cNvGrpSpPr>
            <p:nvPr/>
          </p:nvGrpSpPr>
          <p:grpSpPr bwMode="auto">
            <a:xfrm>
              <a:off x="2284" y="1399"/>
              <a:ext cx="272" cy="288"/>
              <a:chOff x="440" y="3317"/>
              <a:chExt cx="272" cy="288"/>
            </a:xfrm>
          </p:grpSpPr>
          <p:sp>
            <p:nvSpPr>
              <p:cNvPr id="15389" name="Freeform 17"/>
              <p:cNvSpPr>
                <a:spLocks/>
              </p:cNvSpPr>
              <p:nvPr/>
            </p:nvSpPr>
            <p:spPr bwMode="auto">
              <a:xfrm>
                <a:off x="440" y="332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0" name="Text Box 18"/>
              <p:cNvSpPr txBox="1">
                <a:spLocks noChangeArrowheads="1"/>
              </p:cNvSpPr>
              <p:nvPr/>
            </p:nvSpPr>
            <p:spPr bwMode="auto">
              <a:xfrm>
                <a:off x="550" y="3317"/>
                <a:ext cx="1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i</a:t>
                </a:r>
              </a:p>
            </p:txBody>
          </p:sp>
        </p:grpSp>
        <p:grpSp>
          <p:nvGrpSpPr>
            <p:cNvPr id="15386" name="Group 19"/>
            <p:cNvGrpSpPr>
              <a:grpSpLocks/>
            </p:cNvGrpSpPr>
            <p:nvPr/>
          </p:nvGrpSpPr>
          <p:grpSpPr bwMode="auto">
            <a:xfrm>
              <a:off x="2802" y="1386"/>
              <a:ext cx="295" cy="288"/>
              <a:chOff x="616" y="3397"/>
              <a:chExt cx="295" cy="288"/>
            </a:xfrm>
          </p:grpSpPr>
          <p:sp>
            <p:nvSpPr>
              <p:cNvPr id="15387" name="Freeform 20"/>
              <p:cNvSpPr>
                <a:spLocks/>
              </p:cNvSpPr>
              <p:nvPr/>
            </p:nvSpPr>
            <p:spPr bwMode="auto">
              <a:xfrm>
                <a:off x="616" y="340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Text Box 21"/>
              <p:cNvSpPr txBox="1">
                <a:spLocks noChangeArrowheads="1"/>
              </p:cNvSpPr>
              <p:nvPr/>
            </p:nvSpPr>
            <p:spPr bwMode="auto">
              <a:xfrm>
                <a:off x="726" y="3397"/>
                <a:ext cx="1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r</a:t>
                </a:r>
              </a:p>
            </p:txBody>
          </p:sp>
        </p:grpSp>
      </p:grpSp>
      <p:grpSp>
        <p:nvGrpSpPr>
          <p:cNvPr id="13342" name="Group 30"/>
          <p:cNvGrpSpPr>
            <a:grpSpLocks/>
          </p:cNvGrpSpPr>
          <p:nvPr/>
        </p:nvGrpSpPr>
        <p:grpSpPr bwMode="auto">
          <a:xfrm>
            <a:off x="3173413" y="6032500"/>
            <a:ext cx="1497012" cy="506413"/>
            <a:chOff x="4172" y="3230"/>
            <a:chExt cx="943" cy="319"/>
          </a:xfrm>
        </p:grpSpPr>
        <p:grpSp>
          <p:nvGrpSpPr>
            <p:cNvPr id="15367" name="Group 22"/>
            <p:cNvGrpSpPr>
              <a:grpSpLocks/>
            </p:cNvGrpSpPr>
            <p:nvPr/>
          </p:nvGrpSpPr>
          <p:grpSpPr bwMode="auto">
            <a:xfrm>
              <a:off x="4843" y="3261"/>
              <a:ext cx="272" cy="288"/>
              <a:chOff x="440" y="3317"/>
              <a:chExt cx="272" cy="288"/>
            </a:xfrm>
          </p:grpSpPr>
          <p:sp>
            <p:nvSpPr>
              <p:cNvPr id="15372" name="Freeform 23"/>
              <p:cNvSpPr>
                <a:spLocks/>
              </p:cNvSpPr>
              <p:nvPr/>
            </p:nvSpPr>
            <p:spPr bwMode="auto">
              <a:xfrm>
                <a:off x="440" y="332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3" name="Text Box 24"/>
              <p:cNvSpPr txBox="1">
                <a:spLocks noChangeArrowheads="1"/>
              </p:cNvSpPr>
              <p:nvPr/>
            </p:nvSpPr>
            <p:spPr bwMode="auto">
              <a:xfrm>
                <a:off x="550" y="3317"/>
                <a:ext cx="1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i</a:t>
                </a:r>
              </a:p>
            </p:txBody>
          </p:sp>
        </p:grpSp>
        <p:grpSp>
          <p:nvGrpSpPr>
            <p:cNvPr id="15368" name="Group 25"/>
            <p:cNvGrpSpPr>
              <a:grpSpLocks/>
            </p:cNvGrpSpPr>
            <p:nvPr/>
          </p:nvGrpSpPr>
          <p:grpSpPr bwMode="auto">
            <a:xfrm>
              <a:off x="4172" y="3252"/>
              <a:ext cx="295" cy="288"/>
              <a:chOff x="616" y="3397"/>
              <a:chExt cx="295" cy="288"/>
            </a:xfrm>
          </p:grpSpPr>
          <p:sp>
            <p:nvSpPr>
              <p:cNvPr id="15370" name="Freeform 26"/>
              <p:cNvSpPr>
                <a:spLocks/>
              </p:cNvSpPr>
              <p:nvPr/>
            </p:nvSpPr>
            <p:spPr bwMode="auto">
              <a:xfrm>
                <a:off x="616" y="340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" name="Text Box 27"/>
              <p:cNvSpPr txBox="1">
                <a:spLocks noChangeArrowheads="1"/>
              </p:cNvSpPr>
              <p:nvPr/>
            </p:nvSpPr>
            <p:spPr bwMode="auto">
              <a:xfrm>
                <a:off x="726" y="3397"/>
                <a:ext cx="1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r</a:t>
                </a:r>
              </a:p>
            </p:txBody>
          </p:sp>
        </p:grpSp>
        <p:sp>
          <p:nvSpPr>
            <p:cNvPr id="15369" name="Text Box 29"/>
            <p:cNvSpPr txBox="1">
              <a:spLocks noChangeArrowheads="1"/>
            </p:cNvSpPr>
            <p:nvPr/>
          </p:nvSpPr>
          <p:spPr bwMode="auto">
            <a:xfrm>
              <a:off x="4521" y="3230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/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F95CF0-DFEA-4704-9AED-C8A7223CA4E1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8265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image formation by plane mirrors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01613" y="4294188"/>
            <a:ext cx="824547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buFontTx/>
              <a:buChar char="•"/>
            </a:pPr>
            <a:r>
              <a:rPr lang="en-US" altLang="en-US" sz="2000" dirty="0">
                <a:latin typeface="Tahoma" panose="020B0604030504040204" pitchFamily="34" charset="0"/>
              </a:rPr>
              <a:t> The reflected rays are</a:t>
            </a:r>
            <a:r>
              <a:rPr lang="en-US" alt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 diverging </a:t>
            </a:r>
            <a:r>
              <a:rPr lang="en-US" altLang="en-US" sz="2000" dirty="0">
                <a:latin typeface="Tahoma" panose="020B0604030504040204" pitchFamily="34" charset="0"/>
              </a:rPr>
              <a:t>when they leave the object so they will not come to a focus point; our eyes perceive the reflected rays as coming from a point </a:t>
            </a:r>
            <a:r>
              <a:rPr lang="en-US" alt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behind </a:t>
            </a:r>
            <a:r>
              <a:rPr lang="en-US" altLang="en-US" sz="2000" dirty="0">
                <a:latin typeface="Tahoma" panose="020B0604030504040204" pitchFamily="34" charset="0"/>
              </a:rPr>
              <a:t> the mirror</a:t>
            </a:r>
            <a:r>
              <a:rPr lang="en-US" altLang="en-US" sz="2000" dirty="0">
                <a:latin typeface="Tahoma" panose="020B0604030504040204" pitchFamily="34" charset="0"/>
                <a:sym typeface="Wingdings" panose="05000000000000000000" pitchFamily="2" charset="2"/>
              </a:rPr>
              <a:t> this is called a </a:t>
            </a:r>
            <a:r>
              <a:rPr lang="en-US" altLang="en-US" sz="2000" u="sng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virtual image</a:t>
            </a:r>
          </a:p>
          <a:p>
            <a:pPr algn="l">
              <a:buFontTx/>
              <a:buChar char="•"/>
            </a:pPr>
            <a:r>
              <a:rPr lang="en-US" altLang="en-US" sz="2000" i="1" dirty="0">
                <a:latin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latin typeface="Tahoma" panose="020B0604030504040204" pitchFamily="34" charset="0"/>
                <a:sym typeface="Wingdings" panose="05000000000000000000" pitchFamily="2" charset="2"/>
              </a:rPr>
              <a:t>A virtual image can be seen with our eyes but cannot be projected  onto a screen (our eyes focus the diverging rays onto the retina)</a:t>
            </a:r>
          </a:p>
          <a:p>
            <a:pPr algn="l">
              <a:buFontTx/>
              <a:buChar char="•"/>
            </a:pPr>
            <a:r>
              <a:rPr lang="en-US" altLang="en-US" sz="2000" dirty="0">
                <a:latin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solidFill>
                  <a:srgbClr val="0000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The image is the same distance behind the mirror as the object is in front of the mirror, and the image is the same height as the object</a:t>
            </a:r>
            <a:endParaRPr lang="en-US" altLang="en-US" sz="2000" b="1" i="1" dirty="0">
              <a:solidFill>
                <a:srgbClr val="0000FF"/>
              </a:solidFill>
              <a:latin typeface="Tahoma" panose="020B0604030504040204" pitchFamily="34" charset="0"/>
            </a:endParaRPr>
          </a:p>
        </p:txBody>
      </p:sp>
      <p:grpSp>
        <p:nvGrpSpPr>
          <p:cNvPr id="16389" name="Group 56"/>
          <p:cNvGrpSpPr>
            <a:grpSpLocks/>
          </p:cNvGrpSpPr>
          <p:nvPr/>
        </p:nvGrpSpPr>
        <p:grpSpPr bwMode="auto">
          <a:xfrm>
            <a:off x="196850" y="944563"/>
            <a:ext cx="3556000" cy="2838450"/>
            <a:chOff x="134" y="806"/>
            <a:chExt cx="2240" cy="1788"/>
          </a:xfrm>
        </p:grpSpPr>
        <p:sp>
          <p:nvSpPr>
            <p:cNvPr id="16413" name="Line 7"/>
            <p:cNvSpPr>
              <a:spLocks noChangeShapeType="1"/>
            </p:cNvSpPr>
            <p:nvPr/>
          </p:nvSpPr>
          <p:spPr bwMode="auto">
            <a:xfrm>
              <a:off x="134" y="2594"/>
              <a:ext cx="2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6414" name="Picture 8" descr="MCj0290776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" y="1882"/>
              <a:ext cx="421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15" name="Line 9"/>
            <p:cNvSpPr>
              <a:spLocks noChangeShapeType="1"/>
            </p:cNvSpPr>
            <p:nvPr/>
          </p:nvSpPr>
          <p:spPr bwMode="auto">
            <a:xfrm flipV="1">
              <a:off x="1062" y="1474"/>
              <a:ext cx="1192" cy="47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Line 10"/>
            <p:cNvSpPr>
              <a:spLocks noChangeShapeType="1"/>
            </p:cNvSpPr>
            <p:nvPr/>
          </p:nvSpPr>
          <p:spPr bwMode="auto">
            <a:xfrm>
              <a:off x="1140" y="1469"/>
              <a:ext cx="1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11"/>
            <p:cNvSpPr>
              <a:spLocks noChangeShapeType="1"/>
            </p:cNvSpPr>
            <p:nvPr/>
          </p:nvSpPr>
          <p:spPr bwMode="auto">
            <a:xfrm flipH="1" flipV="1">
              <a:off x="1022" y="1009"/>
              <a:ext cx="1248" cy="45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8" name="Group 12"/>
            <p:cNvGrpSpPr>
              <a:grpSpLocks/>
            </p:cNvGrpSpPr>
            <p:nvPr/>
          </p:nvGrpSpPr>
          <p:grpSpPr bwMode="auto">
            <a:xfrm rot="1285101">
              <a:off x="689" y="806"/>
              <a:ext cx="160" cy="304"/>
              <a:chOff x="592" y="1248"/>
              <a:chExt cx="160" cy="304"/>
            </a:xfrm>
          </p:grpSpPr>
          <p:sp>
            <p:nvSpPr>
              <p:cNvPr id="16423" name="Freeform 13"/>
              <p:cNvSpPr>
                <a:spLocks/>
              </p:cNvSpPr>
              <p:nvPr/>
            </p:nvSpPr>
            <p:spPr bwMode="auto">
              <a:xfrm>
                <a:off x="592" y="1248"/>
                <a:ext cx="144" cy="304"/>
              </a:xfrm>
              <a:custGeom>
                <a:avLst/>
                <a:gdLst>
                  <a:gd name="T0" fmla="*/ 144 w 144"/>
                  <a:gd name="T1" fmla="*/ 0 h 280"/>
                  <a:gd name="T2" fmla="*/ 0 w 144"/>
                  <a:gd name="T3" fmla="*/ 156 h 280"/>
                  <a:gd name="T4" fmla="*/ 136 w 144"/>
                  <a:gd name="T5" fmla="*/ 304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" h="280">
                    <a:moveTo>
                      <a:pt x="144" y="0"/>
                    </a:moveTo>
                    <a:lnTo>
                      <a:pt x="0" y="144"/>
                    </a:lnTo>
                    <a:lnTo>
                      <a:pt x="136" y="28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4" name="Oval 14"/>
              <p:cNvSpPr>
                <a:spLocks noChangeArrowheads="1"/>
              </p:cNvSpPr>
              <p:nvPr/>
            </p:nvSpPr>
            <p:spPr bwMode="auto">
              <a:xfrm>
                <a:off x="688" y="1272"/>
                <a:ext cx="64" cy="2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6419" name="Line 38"/>
            <p:cNvSpPr>
              <a:spLocks noChangeShapeType="1"/>
            </p:cNvSpPr>
            <p:nvPr/>
          </p:nvSpPr>
          <p:spPr bwMode="auto">
            <a:xfrm>
              <a:off x="1264" y="2400"/>
              <a:ext cx="993" cy="1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20" name="Group 44"/>
            <p:cNvGrpSpPr>
              <a:grpSpLocks/>
            </p:cNvGrpSpPr>
            <p:nvPr/>
          </p:nvGrpSpPr>
          <p:grpSpPr bwMode="auto">
            <a:xfrm>
              <a:off x="2263" y="958"/>
              <a:ext cx="28" cy="1614"/>
              <a:chOff x="3841" y="798"/>
              <a:chExt cx="28" cy="1614"/>
            </a:xfrm>
          </p:grpSpPr>
          <p:sp>
            <p:nvSpPr>
              <p:cNvPr id="16421" name="Line 45"/>
              <p:cNvSpPr>
                <a:spLocks noChangeShapeType="1"/>
              </p:cNvSpPr>
              <p:nvPr/>
            </p:nvSpPr>
            <p:spPr bwMode="auto">
              <a:xfrm>
                <a:off x="3841" y="798"/>
                <a:ext cx="0" cy="1607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Line 46"/>
              <p:cNvSpPr>
                <a:spLocks noChangeShapeType="1"/>
              </p:cNvSpPr>
              <p:nvPr/>
            </p:nvSpPr>
            <p:spPr bwMode="auto">
              <a:xfrm>
                <a:off x="3869" y="805"/>
                <a:ext cx="0" cy="1607"/>
              </a:xfrm>
              <a:prstGeom prst="line">
                <a:avLst/>
              </a:prstGeom>
              <a:noFill/>
              <a:ln w="76200">
                <a:pattFill prst="wdDnDiag">
                  <a:fgClr>
                    <a:schemeClr val="tx1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390" name="Group 60"/>
          <p:cNvGrpSpPr>
            <a:grpSpLocks/>
          </p:cNvGrpSpPr>
          <p:nvPr/>
        </p:nvGrpSpPr>
        <p:grpSpPr bwMode="auto">
          <a:xfrm>
            <a:off x="4076700" y="1195388"/>
            <a:ext cx="4743450" cy="3000375"/>
            <a:chOff x="2589" y="947"/>
            <a:chExt cx="2988" cy="1890"/>
          </a:xfrm>
        </p:grpSpPr>
        <p:grpSp>
          <p:nvGrpSpPr>
            <p:cNvPr id="16391" name="Group 57"/>
            <p:cNvGrpSpPr>
              <a:grpSpLocks/>
            </p:cNvGrpSpPr>
            <p:nvPr/>
          </p:nvGrpSpPr>
          <p:grpSpPr bwMode="auto">
            <a:xfrm>
              <a:off x="2589" y="947"/>
              <a:ext cx="2988" cy="1661"/>
              <a:chOff x="2589" y="947"/>
              <a:chExt cx="2988" cy="1661"/>
            </a:xfrm>
          </p:grpSpPr>
          <p:sp>
            <p:nvSpPr>
              <p:cNvPr id="16394" name="Line 19"/>
              <p:cNvSpPr>
                <a:spLocks noChangeShapeType="1"/>
              </p:cNvSpPr>
              <p:nvPr/>
            </p:nvSpPr>
            <p:spPr bwMode="auto">
              <a:xfrm>
                <a:off x="2589" y="2587"/>
                <a:ext cx="2988" cy="1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395" name="Group 24"/>
              <p:cNvGrpSpPr>
                <a:grpSpLocks/>
              </p:cNvGrpSpPr>
              <p:nvPr/>
            </p:nvGrpSpPr>
            <p:grpSpPr bwMode="auto">
              <a:xfrm rot="1285101">
                <a:off x="2775" y="947"/>
                <a:ext cx="160" cy="304"/>
                <a:chOff x="592" y="1248"/>
                <a:chExt cx="160" cy="304"/>
              </a:xfrm>
            </p:grpSpPr>
            <p:sp>
              <p:nvSpPr>
                <p:cNvPr id="16411" name="Freeform 25"/>
                <p:cNvSpPr>
                  <a:spLocks/>
                </p:cNvSpPr>
                <p:nvPr/>
              </p:nvSpPr>
              <p:spPr bwMode="auto">
                <a:xfrm>
                  <a:off x="592" y="1248"/>
                  <a:ext cx="144" cy="304"/>
                </a:xfrm>
                <a:custGeom>
                  <a:avLst/>
                  <a:gdLst>
                    <a:gd name="T0" fmla="*/ 144 w 144"/>
                    <a:gd name="T1" fmla="*/ 0 h 280"/>
                    <a:gd name="T2" fmla="*/ 0 w 144"/>
                    <a:gd name="T3" fmla="*/ 156 h 280"/>
                    <a:gd name="T4" fmla="*/ 136 w 144"/>
                    <a:gd name="T5" fmla="*/ 304 h 28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44" h="280">
                      <a:moveTo>
                        <a:pt x="144" y="0"/>
                      </a:moveTo>
                      <a:lnTo>
                        <a:pt x="0" y="144"/>
                      </a:lnTo>
                      <a:lnTo>
                        <a:pt x="136" y="28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2" name="Oval 26"/>
                <p:cNvSpPr>
                  <a:spLocks noChangeArrowheads="1"/>
                </p:cNvSpPr>
                <p:nvPr/>
              </p:nvSpPr>
              <p:spPr bwMode="auto">
                <a:xfrm>
                  <a:off x="688" y="1272"/>
                  <a:ext cx="64" cy="25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pic>
            <p:nvPicPr>
              <p:cNvPr id="16396" name="Picture 31" descr="MCj0290776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3" y="1927"/>
                <a:ext cx="399" cy="6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7" name="Picture 36" descr="MCj0290776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73" y="1934"/>
                <a:ext cx="399" cy="6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8" name="Line 39"/>
              <p:cNvSpPr>
                <a:spLocks noChangeShapeType="1"/>
              </p:cNvSpPr>
              <p:nvPr/>
            </p:nvSpPr>
            <p:spPr bwMode="auto">
              <a:xfrm flipV="1">
                <a:off x="3150" y="2442"/>
                <a:ext cx="893" cy="1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Line 40"/>
              <p:cNvSpPr>
                <a:spLocks noChangeShapeType="1"/>
              </p:cNvSpPr>
              <p:nvPr/>
            </p:nvSpPr>
            <p:spPr bwMode="auto">
              <a:xfrm flipV="1">
                <a:off x="4125" y="2442"/>
                <a:ext cx="872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400" name="Group 43"/>
              <p:cNvGrpSpPr>
                <a:grpSpLocks/>
              </p:cNvGrpSpPr>
              <p:nvPr/>
            </p:nvGrpSpPr>
            <p:grpSpPr bwMode="auto">
              <a:xfrm>
                <a:off x="4058" y="967"/>
                <a:ext cx="28" cy="1614"/>
                <a:chOff x="3841" y="798"/>
                <a:chExt cx="28" cy="1614"/>
              </a:xfrm>
            </p:grpSpPr>
            <p:sp>
              <p:nvSpPr>
                <p:cNvPr id="16409" name="Line 41"/>
                <p:cNvSpPr>
                  <a:spLocks noChangeShapeType="1"/>
                </p:cNvSpPr>
                <p:nvPr/>
              </p:nvSpPr>
              <p:spPr bwMode="auto">
                <a:xfrm>
                  <a:off x="3841" y="798"/>
                  <a:ext cx="0" cy="1607"/>
                </a:xfrm>
                <a:prstGeom prst="line">
                  <a:avLst/>
                </a:prstGeom>
                <a:noFill/>
                <a:ln w="381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0" name="Line 42"/>
                <p:cNvSpPr>
                  <a:spLocks noChangeShapeType="1"/>
                </p:cNvSpPr>
                <p:nvPr/>
              </p:nvSpPr>
              <p:spPr bwMode="auto">
                <a:xfrm>
                  <a:off x="3869" y="805"/>
                  <a:ext cx="0" cy="1607"/>
                </a:xfrm>
                <a:prstGeom prst="line">
                  <a:avLst/>
                </a:prstGeom>
                <a:noFill/>
                <a:ln w="76200">
                  <a:pattFill prst="wdDnDiag">
                    <a:fgClr>
                      <a:schemeClr val="tx1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01" name="Line 47"/>
              <p:cNvSpPr>
                <a:spLocks noChangeShapeType="1"/>
              </p:cNvSpPr>
              <p:nvPr/>
            </p:nvSpPr>
            <p:spPr bwMode="auto">
              <a:xfrm flipV="1">
                <a:off x="2975" y="1490"/>
                <a:ext cx="1073" cy="48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Line 48"/>
              <p:cNvSpPr>
                <a:spLocks noChangeShapeType="1"/>
              </p:cNvSpPr>
              <p:nvPr/>
            </p:nvSpPr>
            <p:spPr bwMode="auto">
              <a:xfrm>
                <a:off x="2927" y="1486"/>
                <a:ext cx="1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Line 49"/>
              <p:cNvSpPr>
                <a:spLocks noChangeShapeType="1"/>
              </p:cNvSpPr>
              <p:nvPr/>
            </p:nvSpPr>
            <p:spPr bwMode="auto">
              <a:xfrm flipV="1">
                <a:off x="2976" y="1571"/>
                <a:ext cx="1079" cy="39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4" name="Line 50"/>
              <p:cNvSpPr>
                <a:spLocks noChangeShapeType="1"/>
              </p:cNvSpPr>
              <p:nvPr/>
            </p:nvSpPr>
            <p:spPr bwMode="auto">
              <a:xfrm>
                <a:off x="2917" y="1582"/>
                <a:ext cx="1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5" name="Line 51"/>
              <p:cNvSpPr>
                <a:spLocks noChangeShapeType="1"/>
              </p:cNvSpPr>
              <p:nvPr/>
            </p:nvSpPr>
            <p:spPr bwMode="auto">
              <a:xfrm flipH="1" flipV="1">
                <a:off x="3055" y="1068"/>
                <a:ext cx="982" cy="41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Line 52"/>
              <p:cNvSpPr>
                <a:spLocks noChangeShapeType="1"/>
              </p:cNvSpPr>
              <p:nvPr/>
            </p:nvSpPr>
            <p:spPr bwMode="auto">
              <a:xfrm flipH="1" flipV="1">
                <a:off x="3014" y="1251"/>
                <a:ext cx="1024" cy="3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Line 54"/>
              <p:cNvSpPr>
                <a:spLocks noChangeShapeType="1"/>
              </p:cNvSpPr>
              <p:nvPr/>
            </p:nvSpPr>
            <p:spPr bwMode="auto">
              <a:xfrm>
                <a:off x="4043" y="1485"/>
                <a:ext cx="1114" cy="4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Line 55"/>
              <p:cNvSpPr>
                <a:spLocks noChangeShapeType="1"/>
              </p:cNvSpPr>
              <p:nvPr/>
            </p:nvSpPr>
            <p:spPr bwMode="auto">
              <a:xfrm>
                <a:off x="4048" y="1586"/>
                <a:ext cx="1115" cy="38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2" name="Text Box 58"/>
            <p:cNvSpPr txBox="1">
              <a:spLocks noChangeArrowheads="1"/>
            </p:cNvSpPr>
            <p:nvPr/>
          </p:nvSpPr>
          <p:spPr bwMode="auto">
            <a:xfrm>
              <a:off x="2714" y="2600"/>
              <a:ext cx="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object</a:t>
              </a:r>
            </a:p>
          </p:txBody>
        </p:sp>
        <p:sp>
          <p:nvSpPr>
            <p:cNvPr id="16393" name="Text Box 59"/>
            <p:cNvSpPr txBox="1">
              <a:spLocks noChangeArrowheads="1"/>
            </p:cNvSpPr>
            <p:nvPr/>
          </p:nvSpPr>
          <p:spPr bwMode="auto">
            <a:xfrm>
              <a:off x="4898" y="2606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image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20E1B9-7E56-4B22-8E2B-C27819460AF2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You only need a mirror half as tall as you are to see your whole self</a:t>
            </a:r>
          </a:p>
        </p:txBody>
      </p:sp>
      <p:pic>
        <p:nvPicPr>
          <p:cNvPr id="15364" name="Picture 4" descr="homer3_small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6213" y="2259013"/>
            <a:ext cx="1427162" cy="3875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14350" y="6121400"/>
            <a:ext cx="7669213" cy="442913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83137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4459409" y="2262429"/>
            <a:ext cx="266701" cy="3870325"/>
            <a:chOff x="1523" y="1375"/>
            <a:chExt cx="65" cy="1161"/>
          </a:xfrm>
        </p:grpSpPr>
        <p:sp>
          <p:nvSpPr>
            <p:cNvPr id="17425" name="Line 8"/>
            <p:cNvSpPr>
              <a:spLocks noChangeShapeType="1"/>
            </p:cNvSpPr>
            <p:nvPr/>
          </p:nvSpPr>
          <p:spPr bwMode="auto">
            <a:xfrm>
              <a:off x="1579" y="1376"/>
              <a:ext cx="0" cy="11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Rectangle 9"/>
            <p:cNvSpPr>
              <a:spLocks noChangeArrowheads="1"/>
            </p:cNvSpPr>
            <p:nvPr/>
          </p:nvSpPr>
          <p:spPr bwMode="auto">
            <a:xfrm>
              <a:off x="1523" y="1375"/>
              <a:ext cx="65" cy="1161"/>
            </a:xfrm>
            <a:prstGeom prst="rect">
              <a:avLst/>
            </a:prstGeom>
            <a:gradFill rotWithShape="1">
              <a:gsLst>
                <a:gs pos="0">
                  <a:srgbClr val="5E6D76"/>
                </a:gs>
                <a:gs pos="100000">
                  <a:srgbClr val="CCE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2" name="Line 12"/>
          <p:cNvSpPr>
            <a:spLocks noChangeShapeType="1"/>
          </p:cNvSpPr>
          <p:nvPr/>
        </p:nvSpPr>
        <p:spPr bwMode="auto">
          <a:xfrm flipH="1" flipV="1">
            <a:off x="4660900" y="4276725"/>
            <a:ext cx="1946275" cy="1755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4691063" y="2819400"/>
            <a:ext cx="2049462" cy="14589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4643438" y="2771775"/>
            <a:ext cx="20780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4675188" y="4291013"/>
            <a:ext cx="1327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2019300" y="3463925"/>
            <a:ext cx="3805238" cy="264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78" name="Picture 18" descr="homer3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2262188"/>
            <a:ext cx="1427162" cy="387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1414463" y="2771775"/>
            <a:ext cx="38941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09588" y="1782763"/>
            <a:ext cx="2236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/>
              <a:t>Homer’s image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842125" y="1801813"/>
            <a:ext cx="110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/>
              <a:t>Homer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4416548" y="4405554"/>
            <a:ext cx="352425" cy="172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/>
      <p:bldP spid="15372" grpId="0" animBg="1"/>
      <p:bldP spid="15373" grpId="0" animBg="1"/>
      <p:bldP spid="15374" grpId="0" animBg="1"/>
      <p:bldP spid="15375" grpId="0" animBg="1"/>
      <p:bldP spid="15376" grpId="0" animBg="1"/>
      <p:bldP spid="15377" grpId="0" animBg="1"/>
      <p:bldP spid="15379" grpId="0"/>
      <p:bldP spid="15380" grpId="0"/>
      <p:bldP spid="153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337EA8-3A9A-4BE9-A75D-65BB31C88E07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65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The image of your right</a:t>
            </a:r>
            <a:br>
              <a:rPr lang="en-US" altLang="en-US" sz="4000" smtClean="0"/>
            </a:br>
            <a:r>
              <a:rPr lang="en-US" altLang="en-US" sz="4000" smtClean="0"/>
              <a:t> hand is your left hand</a:t>
            </a:r>
          </a:p>
        </p:txBody>
      </p:sp>
      <p:pic>
        <p:nvPicPr>
          <p:cNvPr id="18446" name="Picture 14" descr="W1006_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74"/>
          <a:stretch>
            <a:fillRect/>
          </a:stretch>
        </p:blipFill>
        <p:spPr>
          <a:xfrm>
            <a:off x="257175" y="1574800"/>
            <a:ext cx="3225800" cy="3205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51" name="Picture 19" descr="MCTN00626_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76650" y="1792288"/>
            <a:ext cx="5114925" cy="3160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8" name="AutoShape 26"/>
          <p:cNvSpPr>
            <a:spLocks/>
          </p:cNvSpPr>
          <p:nvPr/>
        </p:nvSpPr>
        <p:spPr bwMode="auto">
          <a:xfrm>
            <a:off x="1668463" y="5562600"/>
            <a:ext cx="4983162" cy="1020763"/>
          </a:xfrm>
          <a:prstGeom prst="borderCallout1">
            <a:avLst>
              <a:gd name="adj1" fmla="val 11199"/>
              <a:gd name="adj2" fmla="val 101528"/>
              <a:gd name="adj3" fmla="val -223796"/>
              <a:gd name="adj4" fmla="val 107134"/>
            </a:avLst>
          </a:prstGeom>
          <a:solidFill>
            <a:srgbClr val="B2B2B2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AMBULANCE is painted </a:t>
            </a:r>
          </a:p>
          <a:p>
            <a:pPr eaLnBrk="1" hangingPunct="1"/>
            <a:r>
              <a:rPr lang="en-US" altLang="en-US" b="1"/>
              <a:t>backward so that you see </a:t>
            </a:r>
          </a:p>
          <a:p>
            <a:pPr eaLnBrk="1" hangingPunct="1"/>
            <a:r>
              <a:rPr lang="en-US" altLang="en-US" b="1"/>
              <a:t>it correctly in your real-view mirror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29034B-A977-49AF-893D-39594F44CEAD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0913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Spherical or curved mirrors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9063" y="1766888"/>
            <a:ext cx="1590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Concave</a:t>
            </a:r>
          </a:p>
          <a:p>
            <a:pPr algn="l" eaLnBrk="1" hangingPunct="1"/>
            <a:r>
              <a:rPr lang="en-US" altLang="en-US" sz="2800"/>
              <a:t>mirror</a:t>
            </a:r>
          </a:p>
        </p:txBody>
      </p:sp>
      <p:grpSp>
        <p:nvGrpSpPr>
          <p:cNvPr id="19462" name="Group 62"/>
          <p:cNvGrpSpPr>
            <a:grpSpLocks/>
          </p:cNvGrpSpPr>
          <p:nvPr/>
        </p:nvGrpSpPr>
        <p:grpSpPr bwMode="auto">
          <a:xfrm>
            <a:off x="4549775" y="1601788"/>
            <a:ext cx="1330325" cy="1282700"/>
            <a:chOff x="2866" y="1009"/>
            <a:chExt cx="838" cy="808"/>
          </a:xfrm>
        </p:grpSpPr>
        <p:sp>
          <p:nvSpPr>
            <p:cNvPr id="19479" name="Arc 5"/>
            <p:cNvSpPr>
              <a:spLocks/>
            </p:cNvSpPr>
            <p:nvPr/>
          </p:nvSpPr>
          <p:spPr bwMode="auto">
            <a:xfrm rot="2707623">
              <a:off x="2895" y="995"/>
              <a:ext cx="753" cy="793"/>
            </a:xfrm>
            <a:custGeom>
              <a:avLst/>
              <a:gdLst>
                <a:gd name="T0" fmla="*/ 0 w 21927"/>
                <a:gd name="T1" fmla="*/ 0 h 21600"/>
                <a:gd name="T2" fmla="*/ 753 w 21927"/>
                <a:gd name="T3" fmla="*/ 793 h 21600"/>
                <a:gd name="T4" fmla="*/ 11 w 21927"/>
                <a:gd name="T5" fmla="*/ 79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7" h="21600" fill="none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</a:path>
                <a:path w="21927" h="21600" stroke="0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  <a:lnTo>
                    <a:pt x="327" y="2160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Arc 6"/>
            <p:cNvSpPr>
              <a:spLocks/>
            </p:cNvSpPr>
            <p:nvPr/>
          </p:nvSpPr>
          <p:spPr bwMode="auto">
            <a:xfrm rot="2836446">
              <a:off x="2881" y="994"/>
              <a:ext cx="808" cy="838"/>
            </a:xfrm>
            <a:custGeom>
              <a:avLst/>
              <a:gdLst>
                <a:gd name="T0" fmla="*/ 0 w 22194"/>
                <a:gd name="T1" fmla="*/ 0 h 21600"/>
                <a:gd name="T2" fmla="*/ 808 w 22194"/>
                <a:gd name="T3" fmla="*/ 786 h 21600"/>
                <a:gd name="T4" fmla="*/ 23 w 22194"/>
                <a:gd name="T5" fmla="*/ 838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194" h="21600" fill="none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</a:path>
                <a:path w="22194" h="21600" stroke="0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  <a:lnTo>
                    <a:pt x="636" y="21600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6200">
              <a:pattFill prst="wdDn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1914525" y="2166938"/>
            <a:ext cx="42989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>
            <a:off x="1914525" y="1560513"/>
            <a:ext cx="3429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3876675" y="1571625"/>
            <a:ext cx="1493838" cy="7413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>
            <a:off x="1928813" y="2809875"/>
            <a:ext cx="350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 flipV="1">
            <a:off x="3900488" y="1971675"/>
            <a:ext cx="1522412" cy="825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1879600" y="1814513"/>
            <a:ext cx="3606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 flipH="1">
            <a:off x="3967163" y="1838325"/>
            <a:ext cx="1519237" cy="365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1925638" y="2493963"/>
            <a:ext cx="36004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H="1" flipV="1">
            <a:off x="3876675" y="2044700"/>
            <a:ext cx="1649413" cy="4619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3679825" y="2784475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focus</a:t>
            </a:r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 flipV="1">
            <a:off x="4027488" y="2205038"/>
            <a:ext cx="171450" cy="696912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Oval 54"/>
          <p:cNvSpPr>
            <a:spLocks noChangeArrowheads="1"/>
          </p:cNvSpPr>
          <p:nvPr/>
        </p:nvSpPr>
        <p:spPr bwMode="auto">
          <a:xfrm>
            <a:off x="4152900" y="2092325"/>
            <a:ext cx="101600" cy="95250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75" name="Text Box 56"/>
          <p:cNvSpPr txBox="1">
            <a:spLocks noChangeArrowheads="1"/>
          </p:cNvSpPr>
          <p:nvPr/>
        </p:nvSpPr>
        <p:spPr bwMode="auto">
          <a:xfrm>
            <a:off x="177800" y="4600575"/>
            <a:ext cx="1392238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 dirty="0"/>
              <a:t>Convex</a:t>
            </a:r>
          </a:p>
          <a:p>
            <a:pPr algn="l" eaLnBrk="1" hangingPunct="1"/>
            <a:r>
              <a:rPr lang="en-US" altLang="en-US" sz="2800" dirty="0"/>
              <a:t>mirror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6724650" y="4184650"/>
            <a:ext cx="2252663" cy="1938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parallel rays</a:t>
            </a:r>
          </a:p>
          <a:p>
            <a:pPr algn="l" eaLnBrk="1" hangingPunct="1"/>
            <a:r>
              <a:rPr lang="en-US" altLang="en-US" sz="2400" i="1" dirty="0">
                <a:solidFill>
                  <a:srgbClr val="0000FF"/>
                </a:solidFill>
              </a:rPr>
              <a:t>diverge</a:t>
            </a:r>
            <a:r>
              <a:rPr lang="en-US" altLang="en-US" sz="2400" dirty="0"/>
              <a:t> from</a:t>
            </a:r>
          </a:p>
          <a:p>
            <a:pPr algn="l" eaLnBrk="1" hangingPunct="1"/>
            <a:r>
              <a:rPr lang="en-US" altLang="en-US" sz="2400" dirty="0"/>
              <a:t>a focus point</a:t>
            </a:r>
          </a:p>
          <a:p>
            <a:pPr algn="l" eaLnBrk="1" hangingPunct="1"/>
            <a:r>
              <a:rPr lang="en-US" altLang="en-US" sz="2400" dirty="0"/>
              <a:t>behind the</a:t>
            </a:r>
          </a:p>
          <a:p>
            <a:pPr algn="l" eaLnBrk="1" hangingPunct="1"/>
            <a:r>
              <a:rPr lang="en-US" altLang="en-US" sz="2400" dirty="0"/>
              <a:t>mirror</a:t>
            </a:r>
          </a:p>
        </p:txBody>
      </p:sp>
      <p:sp>
        <p:nvSpPr>
          <p:cNvPr id="19477" name="Text Box 19"/>
          <p:cNvSpPr txBox="1">
            <a:spLocks noChangeArrowheads="1"/>
          </p:cNvSpPr>
          <p:nvPr/>
        </p:nvSpPr>
        <p:spPr bwMode="auto">
          <a:xfrm>
            <a:off x="6288088" y="1457325"/>
            <a:ext cx="263048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parallel light rays are </a:t>
            </a:r>
            <a:r>
              <a:rPr lang="en-US" altLang="en-US" sz="2400" i="1" dirty="0">
                <a:solidFill>
                  <a:srgbClr val="0000FF"/>
                </a:solidFill>
              </a:rPr>
              <a:t>focused</a:t>
            </a:r>
            <a:r>
              <a:rPr lang="en-US" altLang="en-US" sz="2400" dirty="0"/>
              <a:t> to one point in front of</a:t>
            </a:r>
          </a:p>
          <a:p>
            <a:pPr algn="l" eaLnBrk="1" hangingPunct="1"/>
            <a:r>
              <a:rPr lang="en-US" altLang="en-US" sz="2400" dirty="0"/>
              <a:t>the mirror</a:t>
            </a:r>
          </a:p>
        </p:txBody>
      </p:sp>
      <p:sp>
        <p:nvSpPr>
          <p:cNvPr id="19478" name="Line 58"/>
          <p:cNvSpPr>
            <a:spLocks noChangeShapeType="1"/>
          </p:cNvSpPr>
          <p:nvPr/>
        </p:nvSpPr>
        <p:spPr bwMode="auto">
          <a:xfrm>
            <a:off x="0" y="3632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319108" y="4416044"/>
            <a:ext cx="1215689" cy="1286633"/>
            <a:chOff x="4163204" y="4360464"/>
            <a:chExt cx="1215689" cy="1286633"/>
          </a:xfrm>
        </p:grpSpPr>
        <p:sp>
          <p:nvSpPr>
            <p:cNvPr id="48" name="Arc 5"/>
            <p:cNvSpPr>
              <a:spLocks/>
            </p:cNvSpPr>
            <p:nvPr/>
          </p:nvSpPr>
          <p:spPr bwMode="auto">
            <a:xfrm rot="13487367">
              <a:off x="4163204" y="4418806"/>
              <a:ext cx="1170873" cy="1228291"/>
            </a:xfrm>
            <a:custGeom>
              <a:avLst/>
              <a:gdLst>
                <a:gd name="T0" fmla="*/ 0 w 21927"/>
                <a:gd name="T1" fmla="*/ 0 h 21600"/>
                <a:gd name="T2" fmla="*/ 753 w 21927"/>
                <a:gd name="T3" fmla="*/ 793 h 21600"/>
                <a:gd name="T4" fmla="*/ 11 w 21927"/>
                <a:gd name="T5" fmla="*/ 79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7" h="21600" fill="none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</a:path>
                <a:path w="21927" h="21600" stroke="0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  <a:lnTo>
                    <a:pt x="327" y="2160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rc 6"/>
            <p:cNvSpPr>
              <a:spLocks/>
            </p:cNvSpPr>
            <p:nvPr/>
          </p:nvSpPr>
          <p:spPr bwMode="auto">
            <a:xfrm rot="13498476">
              <a:off x="4263878" y="4360464"/>
              <a:ext cx="1115015" cy="1279553"/>
            </a:xfrm>
            <a:custGeom>
              <a:avLst/>
              <a:gdLst>
                <a:gd name="T0" fmla="*/ 0 w 22194"/>
                <a:gd name="T1" fmla="*/ 0 h 21600"/>
                <a:gd name="T2" fmla="*/ 808 w 22194"/>
                <a:gd name="T3" fmla="*/ 786 h 21600"/>
                <a:gd name="T4" fmla="*/ 23 w 22194"/>
                <a:gd name="T5" fmla="*/ 838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194" h="21600" fill="none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</a:path>
                <a:path w="22194" h="21600" stroke="0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  <a:lnTo>
                    <a:pt x="636" y="21600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6200">
              <a:pattFill prst="wdDn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" name="Straight Connector 3"/>
          <p:cNvCxnSpPr/>
          <p:nvPr/>
        </p:nvCxnSpPr>
        <p:spPr bwMode="auto">
          <a:xfrm flipH="1">
            <a:off x="1709738" y="5073650"/>
            <a:ext cx="425912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 flipV="1">
            <a:off x="4661694" y="4600575"/>
            <a:ext cx="1168812" cy="47992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4671024" y="5080495"/>
            <a:ext cx="1140306" cy="5450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 flipV="1">
            <a:off x="4633548" y="4832097"/>
            <a:ext cx="1125782" cy="24839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4592638" y="5087339"/>
            <a:ext cx="1166693" cy="3144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1963738" y="4600575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1894682" y="4808383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1898753" y="5394913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1963738" y="5616347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2901418" y="3828143"/>
            <a:ext cx="1736169" cy="7419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H="1" flipV="1">
            <a:off x="2365408" y="4311650"/>
            <a:ext cx="2206592" cy="4967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541818" y="5401757"/>
            <a:ext cx="2030182" cy="473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2978331" y="5625576"/>
            <a:ext cx="1639475" cy="7313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Oval 54"/>
          <p:cNvSpPr>
            <a:spLocks noChangeArrowheads="1"/>
          </p:cNvSpPr>
          <p:nvPr/>
        </p:nvSpPr>
        <p:spPr bwMode="auto">
          <a:xfrm>
            <a:off x="5742982" y="5050145"/>
            <a:ext cx="101600" cy="95250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" name="Text Box 17"/>
          <p:cNvSpPr txBox="1">
            <a:spLocks noChangeArrowheads="1"/>
          </p:cNvSpPr>
          <p:nvPr/>
        </p:nvSpPr>
        <p:spPr bwMode="auto">
          <a:xfrm>
            <a:off x="5364170" y="5410664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/>
      <p:bldP spid="19473" grpId="0" animBg="1"/>
      <p:bldP spid="19474" grpId="0" animBg="1"/>
      <p:bldP spid="19475" grpId="0" animBg="1"/>
      <p:bldP spid="23609" grpId="0" animBg="1"/>
      <p:bldP spid="19477" grpId="0" animBg="1"/>
      <p:bldP spid="93" grpId="0" animBg="1"/>
      <p:bldP spid="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50261C-3039-4B6E-8D9E-85C0FD21F1F6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Real image formed by</a:t>
            </a:r>
            <a:br>
              <a:rPr lang="en-US" altLang="en-US" sz="4000" smtClean="0"/>
            </a:br>
            <a:r>
              <a:rPr lang="en-US" altLang="en-US" sz="4000" smtClean="0"/>
              <a:t>a concave mirror</a:t>
            </a:r>
          </a:p>
        </p:txBody>
      </p:sp>
      <p:grpSp>
        <p:nvGrpSpPr>
          <p:cNvPr id="20484" name="Group 31"/>
          <p:cNvGrpSpPr>
            <a:grpSpLocks/>
          </p:cNvGrpSpPr>
          <p:nvPr/>
        </p:nvGrpSpPr>
        <p:grpSpPr bwMode="auto">
          <a:xfrm>
            <a:off x="1697038" y="1736725"/>
            <a:ext cx="5002212" cy="2249488"/>
            <a:chOff x="835" y="1478"/>
            <a:chExt cx="2665" cy="1276"/>
          </a:xfrm>
        </p:grpSpPr>
        <p:grpSp>
          <p:nvGrpSpPr>
            <p:cNvPr id="20486" name="Group 8"/>
            <p:cNvGrpSpPr>
              <a:grpSpLocks/>
            </p:cNvGrpSpPr>
            <p:nvPr/>
          </p:nvGrpSpPr>
          <p:grpSpPr bwMode="auto">
            <a:xfrm>
              <a:off x="2692" y="1745"/>
              <a:ext cx="808" cy="838"/>
              <a:chOff x="2692" y="1745"/>
              <a:chExt cx="808" cy="838"/>
            </a:xfrm>
          </p:grpSpPr>
          <p:sp>
            <p:nvSpPr>
              <p:cNvPr id="20509" name="Arc 6"/>
              <p:cNvSpPr>
                <a:spLocks/>
              </p:cNvSpPr>
              <p:nvPr/>
            </p:nvSpPr>
            <p:spPr bwMode="auto">
              <a:xfrm rot="2529088">
                <a:off x="2704" y="1746"/>
                <a:ext cx="753" cy="793"/>
              </a:xfrm>
              <a:custGeom>
                <a:avLst/>
                <a:gdLst>
                  <a:gd name="T0" fmla="*/ 0 w 21927"/>
                  <a:gd name="T1" fmla="*/ 0 h 21600"/>
                  <a:gd name="T2" fmla="*/ 753 w 21927"/>
                  <a:gd name="T3" fmla="*/ 793 h 21600"/>
                  <a:gd name="T4" fmla="*/ 11 w 21927"/>
                  <a:gd name="T5" fmla="*/ 79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927" h="21600" fill="none" extrusionOk="0">
                    <a:moveTo>
                      <a:pt x="0" y="2"/>
                    </a:moveTo>
                    <a:cubicBezTo>
                      <a:pt x="108" y="0"/>
                      <a:pt x="217" y="-1"/>
                      <a:pt x="327" y="0"/>
                    </a:cubicBezTo>
                    <a:cubicBezTo>
                      <a:pt x="12256" y="0"/>
                      <a:pt x="21927" y="9670"/>
                      <a:pt x="21927" y="21600"/>
                    </a:cubicBezTo>
                  </a:path>
                  <a:path w="21927" h="21600" stroke="0" extrusionOk="0">
                    <a:moveTo>
                      <a:pt x="0" y="2"/>
                    </a:moveTo>
                    <a:cubicBezTo>
                      <a:pt x="108" y="0"/>
                      <a:pt x="217" y="-1"/>
                      <a:pt x="327" y="0"/>
                    </a:cubicBezTo>
                    <a:cubicBezTo>
                      <a:pt x="12256" y="0"/>
                      <a:pt x="21927" y="9670"/>
                      <a:pt x="21927" y="21600"/>
                    </a:cubicBezTo>
                    <a:lnTo>
                      <a:pt x="327" y="21600"/>
                    </a:lnTo>
                    <a:lnTo>
                      <a:pt x="0" y="2"/>
                    </a:lnTo>
                    <a:close/>
                  </a:path>
                </a:pathLst>
              </a:cu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Arc 7"/>
              <p:cNvSpPr>
                <a:spLocks/>
              </p:cNvSpPr>
              <p:nvPr/>
            </p:nvSpPr>
            <p:spPr bwMode="auto">
              <a:xfrm rot="2657911">
                <a:off x="2692" y="1745"/>
                <a:ext cx="808" cy="838"/>
              </a:xfrm>
              <a:custGeom>
                <a:avLst/>
                <a:gdLst>
                  <a:gd name="T0" fmla="*/ 0 w 22194"/>
                  <a:gd name="T1" fmla="*/ 0 h 21600"/>
                  <a:gd name="T2" fmla="*/ 808 w 22194"/>
                  <a:gd name="T3" fmla="*/ 786 h 21600"/>
                  <a:gd name="T4" fmla="*/ 23 w 22194"/>
                  <a:gd name="T5" fmla="*/ 8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194" h="21600" fill="none" extrusionOk="0">
                    <a:moveTo>
                      <a:pt x="0" y="9"/>
                    </a:moveTo>
                    <a:cubicBezTo>
                      <a:pt x="211" y="3"/>
                      <a:pt x="423" y="-1"/>
                      <a:pt x="636" y="0"/>
                    </a:cubicBezTo>
                    <a:cubicBezTo>
                      <a:pt x="12040" y="0"/>
                      <a:pt x="21479" y="8865"/>
                      <a:pt x="22193" y="20248"/>
                    </a:cubicBezTo>
                  </a:path>
                  <a:path w="22194" h="21600" stroke="0" extrusionOk="0">
                    <a:moveTo>
                      <a:pt x="0" y="9"/>
                    </a:moveTo>
                    <a:cubicBezTo>
                      <a:pt x="211" y="3"/>
                      <a:pt x="423" y="-1"/>
                      <a:pt x="636" y="0"/>
                    </a:cubicBezTo>
                    <a:cubicBezTo>
                      <a:pt x="12040" y="0"/>
                      <a:pt x="21479" y="8865"/>
                      <a:pt x="22193" y="20248"/>
                    </a:cubicBezTo>
                    <a:lnTo>
                      <a:pt x="636" y="21600"/>
                    </a:lnTo>
                    <a:lnTo>
                      <a:pt x="0" y="9"/>
                    </a:lnTo>
                    <a:close/>
                  </a:path>
                </a:pathLst>
              </a:custGeom>
              <a:noFill/>
              <a:ln w="76200"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E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87" name="Line 9"/>
            <p:cNvSpPr>
              <a:spLocks noChangeShapeType="1"/>
            </p:cNvSpPr>
            <p:nvPr/>
          </p:nvSpPr>
          <p:spPr bwMode="auto">
            <a:xfrm flipH="1">
              <a:off x="835" y="2172"/>
              <a:ext cx="26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Oval 10"/>
            <p:cNvSpPr>
              <a:spLocks noChangeArrowheads="1"/>
            </p:cNvSpPr>
            <p:nvPr/>
          </p:nvSpPr>
          <p:spPr bwMode="auto">
            <a:xfrm>
              <a:off x="2340" y="2143"/>
              <a:ext cx="56" cy="5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0489" name="Group 17"/>
            <p:cNvGrpSpPr>
              <a:grpSpLocks/>
            </p:cNvGrpSpPr>
            <p:nvPr/>
          </p:nvGrpSpPr>
          <p:grpSpPr bwMode="auto">
            <a:xfrm>
              <a:off x="1185" y="1773"/>
              <a:ext cx="162" cy="402"/>
              <a:chOff x="1002" y="3054"/>
              <a:chExt cx="162" cy="402"/>
            </a:xfrm>
          </p:grpSpPr>
          <p:sp>
            <p:nvSpPr>
              <p:cNvPr id="20503" name="Oval 11"/>
              <p:cNvSpPr>
                <a:spLocks noChangeArrowheads="1"/>
              </p:cNvSpPr>
              <p:nvPr/>
            </p:nvSpPr>
            <p:spPr bwMode="auto">
              <a:xfrm>
                <a:off x="1025" y="3134"/>
                <a:ext cx="122" cy="206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04" name="Oval 12"/>
              <p:cNvSpPr>
                <a:spLocks noChangeArrowheads="1"/>
              </p:cNvSpPr>
              <p:nvPr/>
            </p:nvSpPr>
            <p:spPr bwMode="auto">
              <a:xfrm>
                <a:off x="1046" y="3054"/>
                <a:ext cx="85" cy="85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05" name="Line 13"/>
              <p:cNvSpPr>
                <a:spLocks noChangeShapeType="1"/>
              </p:cNvSpPr>
              <p:nvPr/>
            </p:nvSpPr>
            <p:spPr bwMode="auto">
              <a:xfrm flipH="1">
                <a:off x="1002" y="3213"/>
                <a:ext cx="36" cy="114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Line 14"/>
              <p:cNvSpPr>
                <a:spLocks noChangeShapeType="1"/>
              </p:cNvSpPr>
              <p:nvPr/>
            </p:nvSpPr>
            <p:spPr bwMode="auto">
              <a:xfrm>
                <a:off x="1137" y="3210"/>
                <a:ext cx="27" cy="111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Line 15"/>
              <p:cNvSpPr>
                <a:spLocks noChangeShapeType="1"/>
              </p:cNvSpPr>
              <p:nvPr/>
            </p:nvSpPr>
            <p:spPr bwMode="auto">
              <a:xfrm>
                <a:off x="1059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Line 16"/>
              <p:cNvSpPr>
                <a:spLocks noChangeShapeType="1"/>
              </p:cNvSpPr>
              <p:nvPr/>
            </p:nvSpPr>
            <p:spPr bwMode="auto">
              <a:xfrm>
                <a:off x="1107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0" name="Line 18"/>
            <p:cNvSpPr>
              <a:spLocks noChangeShapeType="1"/>
            </p:cNvSpPr>
            <p:nvPr/>
          </p:nvSpPr>
          <p:spPr bwMode="auto">
            <a:xfrm>
              <a:off x="1269" y="1773"/>
              <a:ext cx="19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Line 19"/>
            <p:cNvSpPr>
              <a:spLocks noChangeShapeType="1"/>
            </p:cNvSpPr>
            <p:nvPr/>
          </p:nvSpPr>
          <p:spPr bwMode="auto">
            <a:xfrm flipH="1">
              <a:off x="1359" y="1773"/>
              <a:ext cx="1842" cy="8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Line 20"/>
            <p:cNvSpPr>
              <a:spLocks noChangeShapeType="1"/>
            </p:cNvSpPr>
            <p:nvPr/>
          </p:nvSpPr>
          <p:spPr bwMode="auto">
            <a:xfrm>
              <a:off x="1272" y="1782"/>
              <a:ext cx="1956" cy="70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21"/>
            <p:cNvSpPr>
              <a:spLocks noChangeShapeType="1"/>
            </p:cNvSpPr>
            <p:nvPr/>
          </p:nvSpPr>
          <p:spPr bwMode="auto">
            <a:xfrm flipH="1">
              <a:off x="1299" y="2487"/>
              <a:ext cx="19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4" name="Group 22"/>
            <p:cNvGrpSpPr>
              <a:grpSpLocks/>
            </p:cNvGrpSpPr>
            <p:nvPr/>
          </p:nvGrpSpPr>
          <p:grpSpPr bwMode="auto">
            <a:xfrm rot="10800000">
              <a:off x="1656" y="2172"/>
              <a:ext cx="162" cy="309"/>
              <a:chOff x="1002" y="3054"/>
              <a:chExt cx="162" cy="402"/>
            </a:xfrm>
          </p:grpSpPr>
          <p:sp>
            <p:nvSpPr>
              <p:cNvPr id="20497" name="Oval 23"/>
              <p:cNvSpPr>
                <a:spLocks noChangeArrowheads="1"/>
              </p:cNvSpPr>
              <p:nvPr/>
            </p:nvSpPr>
            <p:spPr bwMode="auto">
              <a:xfrm>
                <a:off x="1025" y="3134"/>
                <a:ext cx="122" cy="206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498" name="Oval 24"/>
              <p:cNvSpPr>
                <a:spLocks noChangeArrowheads="1"/>
              </p:cNvSpPr>
              <p:nvPr/>
            </p:nvSpPr>
            <p:spPr bwMode="auto">
              <a:xfrm>
                <a:off x="1046" y="3054"/>
                <a:ext cx="85" cy="85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499" name="Line 25"/>
              <p:cNvSpPr>
                <a:spLocks noChangeShapeType="1"/>
              </p:cNvSpPr>
              <p:nvPr/>
            </p:nvSpPr>
            <p:spPr bwMode="auto">
              <a:xfrm flipH="1">
                <a:off x="1002" y="3213"/>
                <a:ext cx="36" cy="114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0" name="Line 26"/>
              <p:cNvSpPr>
                <a:spLocks noChangeShapeType="1"/>
              </p:cNvSpPr>
              <p:nvPr/>
            </p:nvSpPr>
            <p:spPr bwMode="auto">
              <a:xfrm>
                <a:off x="1137" y="3210"/>
                <a:ext cx="27" cy="111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Line 27"/>
              <p:cNvSpPr>
                <a:spLocks noChangeShapeType="1"/>
              </p:cNvSpPr>
              <p:nvPr/>
            </p:nvSpPr>
            <p:spPr bwMode="auto">
              <a:xfrm>
                <a:off x="1059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Line 28"/>
              <p:cNvSpPr>
                <a:spLocks noChangeShapeType="1"/>
              </p:cNvSpPr>
              <p:nvPr/>
            </p:nvSpPr>
            <p:spPr bwMode="auto">
              <a:xfrm>
                <a:off x="1107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5" name="Text Box 29"/>
            <p:cNvSpPr txBox="1">
              <a:spLocks noChangeArrowheads="1"/>
            </p:cNvSpPr>
            <p:nvPr/>
          </p:nvSpPr>
          <p:spPr bwMode="auto">
            <a:xfrm>
              <a:off x="982" y="1478"/>
              <a:ext cx="579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OBJECT</a:t>
              </a:r>
            </a:p>
          </p:txBody>
        </p:sp>
        <p:sp>
          <p:nvSpPr>
            <p:cNvPr id="20496" name="Text Box 30"/>
            <p:cNvSpPr txBox="1">
              <a:spLocks noChangeArrowheads="1"/>
            </p:cNvSpPr>
            <p:nvPr/>
          </p:nvSpPr>
          <p:spPr bwMode="auto">
            <a:xfrm>
              <a:off x="1737" y="2546"/>
              <a:ext cx="491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IMAGE</a:t>
              </a:r>
            </a:p>
          </p:txBody>
        </p:sp>
      </p:grpSp>
      <p:sp>
        <p:nvSpPr>
          <p:cNvPr id="20485" name="Text Box 32"/>
          <p:cNvSpPr txBox="1">
            <a:spLocks noChangeArrowheads="1"/>
          </p:cNvSpPr>
          <p:nvPr/>
        </p:nvSpPr>
        <p:spPr bwMode="auto">
          <a:xfrm>
            <a:off x="482600" y="4508500"/>
            <a:ext cx="792595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>
                <a:latin typeface="Verdana" panose="020B0604030504040204" pitchFamily="34" charset="0"/>
              </a:rPr>
              <a:t>When the object is at a distance greater than</a:t>
            </a:r>
            <a:br>
              <a:rPr lang="en-US" altLang="en-US" sz="2400" dirty="0">
                <a:latin typeface="Verdana" panose="020B0604030504040204" pitchFamily="34" charset="0"/>
              </a:rPr>
            </a:br>
            <a:r>
              <a:rPr lang="en-US" altLang="en-US" sz="2400" dirty="0">
                <a:latin typeface="Verdana" panose="020B0604030504040204" pitchFamily="34" charset="0"/>
              </a:rPr>
              <a:t>the focal point, the reflected light rays meet</a:t>
            </a:r>
          </a:p>
          <a:p>
            <a:pPr algn="l" eaLnBrk="1" hangingPunct="1"/>
            <a:r>
              <a:rPr lang="en-US" altLang="en-US" sz="2400" dirty="0">
                <a:latin typeface="Verdana" panose="020B0604030504040204" pitchFamily="34" charset="0"/>
              </a:rPr>
              <a:t>at a point in front of the mirror, so 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the image</a:t>
            </a:r>
            <a:b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is </a:t>
            </a:r>
            <a:r>
              <a:rPr lang="en-US" altLang="en-US" sz="2400" u="sng" dirty="0">
                <a:solidFill>
                  <a:srgbClr val="0000FF"/>
                </a:solidFill>
                <a:latin typeface="Verdana" panose="020B0604030504040204" pitchFamily="34" charset="0"/>
              </a:rPr>
              <a:t>REAL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; it is </a:t>
            </a:r>
            <a:r>
              <a:rPr lang="en-US" altLang="en-US" sz="2400" u="sng" dirty="0">
                <a:solidFill>
                  <a:srgbClr val="0000FF"/>
                </a:solidFill>
                <a:latin typeface="Verdana" panose="020B0604030504040204" pitchFamily="34" charset="0"/>
              </a:rPr>
              <a:t>INVERTED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 and </a:t>
            </a:r>
            <a:r>
              <a:rPr lang="en-US" altLang="en-US" sz="2400" u="sng" dirty="0">
                <a:solidFill>
                  <a:srgbClr val="0000FF"/>
                </a:solidFill>
                <a:latin typeface="Verdana" panose="020B0604030504040204" pitchFamily="34" charset="0"/>
              </a:rPr>
              <a:t>DIMINISHED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 in size.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45576" y="2492138"/>
            <a:ext cx="325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5BFA5C-2037-4A03-BFC0-7F3FE66E8AA7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Where is the light bulb?</a:t>
            </a:r>
          </a:p>
        </p:txBody>
      </p:sp>
      <p:sp>
        <p:nvSpPr>
          <p:cNvPr id="46092" name="Litebulb"/>
          <p:cNvSpPr>
            <a:spLocks noEditPoints="1" noChangeArrowheads="1"/>
          </p:cNvSpPr>
          <p:nvPr/>
        </p:nvSpPr>
        <p:spPr bwMode="auto">
          <a:xfrm>
            <a:off x="4157663" y="2314575"/>
            <a:ext cx="517525" cy="635000"/>
          </a:xfrm>
          <a:custGeom>
            <a:avLst/>
            <a:gdLst>
              <a:gd name="T0" fmla="*/ 258763 w 21600"/>
              <a:gd name="T1" fmla="*/ 0 h 21600"/>
              <a:gd name="T2" fmla="*/ 517525 w 21600"/>
              <a:gd name="T3" fmla="*/ 228776 h 21600"/>
              <a:gd name="T4" fmla="*/ 0 w 21600"/>
              <a:gd name="T5" fmla="*/ 228776 h 21600"/>
              <a:gd name="T6" fmla="*/ 258763 w 21600"/>
              <a:gd name="T7" fmla="*/ 635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2773363" y="2273300"/>
            <a:ext cx="43322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5" name="Litebulb"/>
          <p:cNvSpPr>
            <a:spLocks noEditPoints="1" noChangeArrowheads="1"/>
          </p:cNvSpPr>
          <p:nvPr/>
        </p:nvSpPr>
        <p:spPr bwMode="auto">
          <a:xfrm flipV="1">
            <a:off x="4157663" y="2957513"/>
            <a:ext cx="517525" cy="635000"/>
          </a:xfrm>
          <a:custGeom>
            <a:avLst/>
            <a:gdLst>
              <a:gd name="T0" fmla="*/ 258763 w 21600"/>
              <a:gd name="T1" fmla="*/ 0 h 21600"/>
              <a:gd name="T2" fmla="*/ 517525 w 21600"/>
              <a:gd name="T3" fmla="*/ 228776 h 21600"/>
              <a:gd name="T4" fmla="*/ 0 w 21600"/>
              <a:gd name="T5" fmla="*/ 228776 h 21600"/>
              <a:gd name="T6" fmla="*/ 258763 w 21600"/>
              <a:gd name="T7" fmla="*/ 635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427538" y="3633788"/>
            <a:ext cx="27003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 flipV="1">
            <a:off x="3241675" y="1670050"/>
            <a:ext cx="3886200" cy="1922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V="1">
            <a:off x="4471988" y="2241550"/>
            <a:ext cx="2633662" cy="13811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2800350" y="320198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light bulb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1938338" y="2451100"/>
            <a:ext cx="203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image of light bulb</a:t>
            </a:r>
          </a:p>
        </p:txBody>
      </p:sp>
      <p:sp>
        <p:nvSpPr>
          <p:cNvPr id="21516" name="Arc 9"/>
          <p:cNvSpPr>
            <a:spLocks/>
          </p:cNvSpPr>
          <p:nvPr/>
        </p:nvSpPr>
        <p:spPr bwMode="auto">
          <a:xfrm rot="2707623">
            <a:off x="6146800" y="2182813"/>
            <a:ext cx="1452563" cy="1430337"/>
          </a:xfrm>
          <a:custGeom>
            <a:avLst/>
            <a:gdLst>
              <a:gd name="T0" fmla="*/ 0 w 21927"/>
              <a:gd name="T1" fmla="*/ 132 h 21600"/>
              <a:gd name="T2" fmla="*/ 1452563 w 21927"/>
              <a:gd name="T3" fmla="*/ 1430337 h 21600"/>
              <a:gd name="T4" fmla="*/ 21662 w 21927"/>
              <a:gd name="T5" fmla="*/ 143033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27" h="21600" fill="none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</a:path>
              <a:path w="21927" h="21600" stroke="0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  <a:lnTo>
                  <a:pt x="327" y="21600"/>
                </a:lnTo>
                <a:lnTo>
                  <a:pt x="0" y="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Arc 10"/>
          <p:cNvSpPr>
            <a:spLocks/>
          </p:cNvSpPr>
          <p:nvPr/>
        </p:nvSpPr>
        <p:spPr bwMode="auto">
          <a:xfrm rot="2836446">
            <a:off x="6114256" y="2180432"/>
            <a:ext cx="1558925" cy="1509712"/>
          </a:xfrm>
          <a:custGeom>
            <a:avLst/>
            <a:gdLst>
              <a:gd name="T0" fmla="*/ 0 w 22176"/>
              <a:gd name="T1" fmla="*/ 629 h 21600"/>
              <a:gd name="T2" fmla="*/ 1558925 w 22176"/>
              <a:gd name="T3" fmla="*/ 1397043 h 21600"/>
              <a:gd name="T4" fmla="*/ 44709 w 22176"/>
              <a:gd name="T5" fmla="*/ 15097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6" h="21600" fill="none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940" y="0"/>
                  <a:pt x="21332" y="8715"/>
                  <a:pt x="22175" y="19988"/>
                </a:cubicBezTo>
              </a:path>
              <a:path w="22176" h="21600" stroke="0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940" y="0"/>
                  <a:pt x="21332" y="8715"/>
                  <a:pt x="22175" y="19988"/>
                </a:cubicBezTo>
                <a:lnTo>
                  <a:pt x="636" y="21600"/>
                </a:lnTo>
                <a:lnTo>
                  <a:pt x="0" y="9"/>
                </a:lnTo>
                <a:close/>
              </a:path>
            </a:pathLst>
          </a:cu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1"/>
          <p:cNvSpPr>
            <a:spLocks noChangeShapeType="1"/>
          </p:cNvSpPr>
          <p:nvPr/>
        </p:nvSpPr>
        <p:spPr bwMode="auto">
          <a:xfrm>
            <a:off x="1389063" y="2959100"/>
            <a:ext cx="616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5641975" y="309245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F</a:t>
            </a:r>
          </a:p>
        </p:txBody>
      </p:sp>
      <p:sp>
        <p:nvSpPr>
          <p:cNvPr id="21520" name="Oval 22"/>
          <p:cNvSpPr>
            <a:spLocks noChangeArrowheads="1"/>
          </p:cNvSpPr>
          <p:nvPr/>
        </p:nvSpPr>
        <p:spPr bwMode="auto">
          <a:xfrm>
            <a:off x="5721350" y="28940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4427538" y="2959100"/>
            <a:ext cx="2873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 flipH="1">
            <a:off x="4438650" y="2959100"/>
            <a:ext cx="2873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114" name="Group 34"/>
          <p:cNvGrpSpPr>
            <a:grpSpLocks/>
          </p:cNvGrpSpPr>
          <p:nvPr/>
        </p:nvGrpSpPr>
        <p:grpSpPr bwMode="auto">
          <a:xfrm>
            <a:off x="4408488" y="1495425"/>
            <a:ext cx="2873375" cy="3530600"/>
            <a:chOff x="2770" y="1484"/>
            <a:chExt cx="1810" cy="2224"/>
          </a:xfrm>
        </p:grpSpPr>
        <p:sp>
          <p:nvSpPr>
            <p:cNvPr id="21525" name="Line 26"/>
            <p:cNvSpPr>
              <a:spLocks noChangeShapeType="1"/>
            </p:cNvSpPr>
            <p:nvPr/>
          </p:nvSpPr>
          <p:spPr bwMode="auto">
            <a:xfrm>
              <a:off x="3644" y="1484"/>
              <a:ext cx="0" cy="2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Line 28"/>
            <p:cNvSpPr>
              <a:spLocks noChangeShapeType="1"/>
            </p:cNvSpPr>
            <p:nvPr/>
          </p:nvSpPr>
          <p:spPr bwMode="auto">
            <a:xfrm>
              <a:off x="2772" y="1525"/>
              <a:ext cx="0" cy="2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Line 29"/>
            <p:cNvSpPr>
              <a:spLocks noChangeShapeType="1"/>
            </p:cNvSpPr>
            <p:nvPr/>
          </p:nvSpPr>
          <p:spPr bwMode="auto">
            <a:xfrm>
              <a:off x="4577" y="1491"/>
              <a:ext cx="0" cy="2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Text Box 30"/>
            <p:cNvSpPr txBox="1">
              <a:spLocks noChangeArrowheads="1"/>
            </p:cNvSpPr>
            <p:nvPr/>
          </p:nvSpPr>
          <p:spPr bwMode="auto">
            <a:xfrm>
              <a:off x="3123" y="3420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sz="2400" b="1" i="1">
                  <a:latin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21529" name="Line 31"/>
            <p:cNvSpPr>
              <a:spLocks noChangeShapeType="1"/>
            </p:cNvSpPr>
            <p:nvPr/>
          </p:nvSpPr>
          <p:spPr bwMode="auto">
            <a:xfrm>
              <a:off x="2770" y="3361"/>
              <a:ext cx="8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32"/>
            <p:cNvSpPr>
              <a:spLocks noChangeShapeType="1"/>
            </p:cNvSpPr>
            <p:nvPr/>
          </p:nvSpPr>
          <p:spPr bwMode="auto">
            <a:xfrm>
              <a:off x="3647" y="3361"/>
              <a:ext cx="9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Text Box 33"/>
            <p:cNvSpPr txBox="1">
              <a:spLocks noChangeArrowheads="1"/>
            </p:cNvSpPr>
            <p:nvPr/>
          </p:nvSpPr>
          <p:spPr bwMode="auto">
            <a:xfrm>
              <a:off x="4021" y="3392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sz="2400" b="1" i="1">
                  <a:latin typeface="Times New Roman" panose="02020603050405020304" pitchFamily="18" charset="0"/>
                </a:rPr>
                <a:t>f</a:t>
              </a:r>
            </a:p>
          </p:txBody>
        </p:sp>
      </p:grp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998538" y="5334000"/>
            <a:ext cx="7245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A concave mirror will form a</a:t>
            </a:r>
            <a:r>
              <a:rPr lang="en-US" altLang="en-US" i="1"/>
              <a:t> real </a:t>
            </a:r>
            <a:r>
              <a:rPr lang="en-US" altLang="en-US"/>
              <a:t>image of an object placed at twice its</a:t>
            </a:r>
          </a:p>
          <a:p>
            <a:pPr algn="l" eaLnBrk="1" hangingPunct="1"/>
            <a:r>
              <a:rPr lang="en-US" altLang="en-US"/>
              <a:t>focal length at a distance of twice the focal length. It will be inverted </a:t>
            </a:r>
          </a:p>
          <a:p>
            <a:pPr algn="l" eaLnBrk="1" hangingPunct="1"/>
            <a:r>
              <a:rPr lang="en-US" altLang="en-US"/>
              <a:t>and the same size as the object.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2" grpId="0" animBg="1"/>
      <p:bldP spid="46093" grpId="0" animBg="1"/>
      <p:bldP spid="46095" grpId="0" animBg="1"/>
      <p:bldP spid="46097" grpId="0" animBg="1"/>
      <p:bldP spid="46098" grpId="0" animBg="1"/>
      <p:bldP spid="46099" grpId="0" animBg="1"/>
      <p:bldP spid="46100" grpId="0"/>
      <p:bldP spid="46101" grpId="0"/>
      <p:bldP spid="46104" grpId="0" animBg="1"/>
      <p:bldP spid="46105" grpId="0" animBg="1"/>
      <p:bldP spid="461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F0FA58-698D-42FD-905F-42E62700125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Reflection and refraction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 at a surface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498475" y="3967163"/>
            <a:ext cx="7848600" cy="2628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4359275" y="2570163"/>
            <a:ext cx="0" cy="3136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2339975" y="2519363"/>
            <a:ext cx="2019300" cy="147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V="1">
            <a:off x="4346575" y="2608263"/>
            <a:ext cx="1739900" cy="1358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4333875" y="3992563"/>
            <a:ext cx="622300" cy="172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3178175" y="3141663"/>
            <a:ext cx="2895600" cy="20955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876300" y="2235200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Incident</a:t>
            </a:r>
          </a:p>
          <a:p>
            <a:pPr algn="l"/>
            <a:r>
              <a:rPr lang="en-US" altLang="en-US" sz="240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083300" y="2679700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reflected</a:t>
            </a:r>
          </a:p>
          <a:p>
            <a:pPr algn="l"/>
            <a:r>
              <a:rPr lang="en-US" altLang="en-US" sz="240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978400" y="5575300"/>
            <a:ext cx="1392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refracted</a:t>
            </a:r>
          </a:p>
          <a:p>
            <a:pPr algn="l"/>
            <a:r>
              <a:rPr lang="en-US" altLang="en-US" sz="240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50188" name="Arc 12"/>
          <p:cNvSpPr>
            <a:spLocks/>
          </p:cNvSpPr>
          <p:nvPr/>
        </p:nvSpPr>
        <p:spPr bwMode="auto">
          <a:xfrm rot="10514182" flipV="1">
            <a:off x="3559175" y="3014663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800100 w 21600"/>
              <a:gd name="T3" fmla="*/ 381000 h 21600"/>
              <a:gd name="T4" fmla="*/ 0 w 21600"/>
              <a:gd name="T5" fmla="*/ 381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Arc 13"/>
          <p:cNvSpPr>
            <a:spLocks/>
          </p:cNvSpPr>
          <p:nvPr/>
        </p:nvSpPr>
        <p:spPr bwMode="auto">
          <a:xfrm rot="10800000" flipH="1" flipV="1">
            <a:off x="4346575" y="2976563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800100 w 21600"/>
              <a:gd name="T3" fmla="*/ 381000 h 21600"/>
              <a:gd name="T4" fmla="*/ 0 w 21600"/>
              <a:gd name="T5" fmla="*/ 381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Arc 14"/>
          <p:cNvSpPr>
            <a:spLocks/>
          </p:cNvSpPr>
          <p:nvPr/>
        </p:nvSpPr>
        <p:spPr bwMode="auto">
          <a:xfrm rot="-5105052" flipH="1" flipV="1">
            <a:off x="4379119" y="4734719"/>
            <a:ext cx="169863" cy="269875"/>
          </a:xfrm>
          <a:custGeom>
            <a:avLst/>
            <a:gdLst>
              <a:gd name="T0" fmla="*/ 0 w 21600"/>
              <a:gd name="T1" fmla="*/ 0 h 21600"/>
              <a:gd name="T2" fmla="*/ 169863 w 21600"/>
              <a:gd name="T3" fmla="*/ 269875 h 21600"/>
              <a:gd name="T4" fmla="*/ 0 w 21600"/>
              <a:gd name="T5" fmla="*/ 2698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3467100" y="2108200"/>
            <a:ext cx="171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Normal line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597150" y="1336675"/>
            <a:ext cx="4129088" cy="4572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Index of refraction n = c/v &gt;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  <p:bldP spid="50182" grpId="0" animBg="1"/>
      <p:bldP spid="50183" grpId="0" animBg="1"/>
      <p:bldP spid="50184" grpId="0" animBg="1"/>
      <p:bldP spid="50185" grpId="0"/>
      <p:bldP spid="50186" grpId="0"/>
      <p:bldP spid="50187" grpId="0"/>
      <p:bldP spid="50188" grpId="0" animBg="1"/>
      <p:bldP spid="50189" grpId="0" animBg="1"/>
      <p:bldP spid="5019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96CA9F-13CB-41AE-953E-918576CA6E56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22531" name="Freeform 24"/>
          <p:cNvSpPr>
            <a:spLocks/>
          </p:cNvSpPr>
          <p:nvPr/>
        </p:nvSpPr>
        <p:spPr bwMode="auto">
          <a:xfrm>
            <a:off x="7021513" y="4822825"/>
            <a:ext cx="236537" cy="825500"/>
          </a:xfrm>
          <a:custGeom>
            <a:avLst/>
            <a:gdLst>
              <a:gd name="T0" fmla="*/ 0 w 149"/>
              <a:gd name="T1" fmla="*/ 250825 h 520"/>
              <a:gd name="T2" fmla="*/ 236537 w 149"/>
              <a:gd name="T3" fmla="*/ 0 h 520"/>
              <a:gd name="T4" fmla="*/ 236537 w 149"/>
              <a:gd name="T5" fmla="*/ 825500 h 520"/>
              <a:gd name="T6" fmla="*/ 0 w 149"/>
              <a:gd name="T7" fmla="*/ 825500 h 520"/>
              <a:gd name="T8" fmla="*/ 0 w 149"/>
              <a:gd name="T9" fmla="*/ 250825 h 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" h="520">
                <a:moveTo>
                  <a:pt x="0" y="158"/>
                </a:moveTo>
                <a:lnTo>
                  <a:pt x="149" y="0"/>
                </a:lnTo>
                <a:lnTo>
                  <a:pt x="149" y="520"/>
                </a:lnTo>
                <a:lnTo>
                  <a:pt x="0" y="520"/>
                </a:lnTo>
                <a:lnTo>
                  <a:pt x="0" y="1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		    Dish antennas</a:t>
            </a:r>
          </a:p>
        </p:txBody>
      </p:sp>
      <p:pic>
        <p:nvPicPr>
          <p:cNvPr id="22533" name="Picture 22" descr="MCj0294336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9088108">
            <a:off x="488950" y="425450"/>
            <a:ext cx="1793875" cy="1435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4" name="Picture 25" descr="MCj0290495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5275" y="155575"/>
            <a:ext cx="2138363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50" name="Arc 4"/>
          <p:cNvSpPr>
            <a:spLocks/>
          </p:cNvSpPr>
          <p:nvPr/>
        </p:nvSpPr>
        <p:spPr bwMode="auto">
          <a:xfrm rot="5400000">
            <a:off x="5605461" y="3598862"/>
            <a:ext cx="2063750" cy="2063750"/>
          </a:xfrm>
          <a:custGeom>
            <a:avLst/>
            <a:gdLst>
              <a:gd name="T0" fmla="*/ 0 w 21600"/>
              <a:gd name="T1" fmla="*/ 0 h 21600"/>
              <a:gd name="T2" fmla="*/ 1300 w 21600"/>
              <a:gd name="T3" fmla="*/ 1300 h 21600"/>
              <a:gd name="T4" fmla="*/ 0 w 21600"/>
              <a:gd name="T5" fmla="*/ 13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AutoShape 7"/>
          <p:cNvSpPr>
            <a:spLocks noChangeArrowheads="1"/>
          </p:cNvSpPr>
          <p:nvPr/>
        </p:nvSpPr>
        <p:spPr bwMode="auto">
          <a:xfrm rot="10800000">
            <a:off x="6710363" y="5400675"/>
            <a:ext cx="839787" cy="1119188"/>
          </a:xfrm>
          <a:custGeom>
            <a:avLst/>
            <a:gdLst>
              <a:gd name="T0" fmla="*/ 734814 w 21600"/>
              <a:gd name="T1" fmla="*/ 559594 h 21600"/>
              <a:gd name="T2" fmla="*/ 419894 w 21600"/>
              <a:gd name="T3" fmla="*/ 1119188 h 21600"/>
              <a:gd name="T4" fmla="*/ 104973 w 21600"/>
              <a:gd name="T5" fmla="*/ 559594 h 21600"/>
              <a:gd name="T6" fmla="*/ 419894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811213" y="6518275"/>
            <a:ext cx="78898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40" name="Group 20"/>
          <p:cNvGrpSpPr>
            <a:grpSpLocks/>
          </p:cNvGrpSpPr>
          <p:nvPr/>
        </p:nvGrpSpPr>
        <p:grpSpPr bwMode="auto">
          <a:xfrm>
            <a:off x="1357313" y="944563"/>
            <a:ext cx="6207125" cy="4424362"/>
            <a:chOff x="855" y="595"/>
            <a:chExt cx="3910" cy="2787"/>
          </a:xfrm>
        </p:grpSpPr>
        <p:sp>
          <p:nvSpPr>
            <p:cNvPr id="22548" name="Line 10"/>
            <p:cNvSpPr>
              <a:spLocks noChangeShapeType="1"/>
            </p:cNvSpPr>
            <p:nvPr/>
          </p:nvSpPr>
          <p:spPr bwMode="auto">
            <a:xfrm>
              <a:off x="1514" y="595"/>
              <a:ext cx="3251" cy="195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Line 11"/>
            <p:cNvSpPr>
              <a:spLocks noChangeShapeType="1"/>
            </p:cNvSpPr>
            <p:nvPr/>
          </p:nvSpPr>
          <p:spPr bwMode="auto">
            <a:xfrm>
              <a:off x="855" y="1423"/>
              <a:ext cx="3316" cy="19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41" name="Group 21"/>
          <p:cNvGrpSpPr>
            <a:grpSpLocks/>
          </p:cNvGrpSpPr>
          <p:nvPr/>
        </p:nvGrpSpPr>
        <p:grpSpPr bwMode="auto">
          <a:xfrm>
            <a:off x="5751513" y="3790950"/>
            <a:ext cx="1828800" cy="1547813"/>
            <a:chOff x="3623" y="2388"/>
            <a:chExt cx="1152" cy="975"/>
          </a:xfrm>
        </p:grpSpPr>
        <p:sp>
          <p:nvSpPr>
            <p:cNvPr id="22546" name="Line 15"/>
            <p:cNvSpPr>
              <a:spLocks noChangeShapeType="1"/>
            </p:cNvSpPr>
            <p:nvPr/>
          </p:nvSpPr>
          <p:spPr bwMode="auto">
            <a:xfrm flipH="1" flipV="1">
              <a:off x="3642" y="2388"/>
              <a:ext cx="1133" cy="1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16"/>
            <p:cNvSpPr>
              <a:spLocks noChangeShapeType="1"/>
            </p:cNvSpPr>
            <p:nvPr/>
          </p:nvSpPr>
          <p:spPr bwMode="auto">
            <a:xfrm flipH="1" flipV="1">
              <a:off x="3623" y="2415"/>
              <a:ext cx="530" cy="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1927225" y="1703388"/>
            <a:ext cx="19272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signal from</a:t>
            </a:r>
          </a:p>
          <a:p>
            <a:pPr eaLnBrk="1" hangingPunct="1"/>
            <a:r>
              <a:rPr lang="en-US" altLang="en-US" sz="2800"/>
              <a:t>satellite</a:t>
            </a:r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2044700" y="4679950"/>
            <a:ext cx="26987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detector at</a:t>
            </a:r>
          </a:p>
          <a:p>
            <a:pPr eaLnBrk="1" hangingPunct="1"/>
            <a:r>
              <a:rPr lang="en-US" altLang="en-US" sz="2800" dirty="0"/>
              <a:t>the focal</a:t>
            </a:r>
          </a:p>
          <a:p>
            <a:pPr eaLnBrk="1" hangingPunct="1"/>
            <a:r>
              <a:rPr lang="en-US" altLang="en-US" sz="2800" dirty="0"/>
              <a:t>point of the dish</a:t>
            </a:r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 flipV="1">
            <a:off x="4379913" y="3863975"/>
            <a:ext cx="1108075" cy="10033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rapezoid 1"/>
          <p:cNvSpPr/>
          <p:nvPr/>
        </p:nvSpPr>
        <p:spPr bwMode="auto">
          <a:xfrm rot="18666389">
            <a:off x="5394018" y="3528601"/>
            <a:ext cx="492015" cy="369887"/>
          </a:xfrm>
          <a:prstGeom prst="trapezoid">
            <a:avLst/>
          </a:prstGeom>
          <a:solidFill>
            <a:srgbClr val="CC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5103223" y="3884023"/>
            <a:ext cx="522514" cy="1764302"/>
          </a:xfrm>
          <a:custGeom>
            <a:avLst/>
            <a:gdLst>
              <a:gd name="connsiteX0" fmla="*/ 522514 w 522514"/>
              <a:gd name="connsiteY0" fmla="*/ 1793966 h 1793966"/>
              <a:gd name="connsiteX1" fmla="*/ 0 w 522514"/>
              <a:gd name="connsiteY1" fmla="*/ 1558834 h 1793966"/>
              <a:gd name="connsiteX2" fmla="*/ 426720 w 522514"/>
              <a:gd name="connsiteY2" fmla="*/ 0 h 179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514" h="1793966">
                <a:moveTo>
                  <a:pt x="522514" y="1793966"/>
                </a:moveTo>
                <a:lnTo>
                  <a:pt x="0" y="1558834"/>
                </a:lnTo>
                <a:lnTo>
                  <a:pt x="426720" y="0"/>
                </a:lnTo>
              </a:path>
            </a:pathLst>
          </a:custGeom>
          <a:noFill/>
          <a:ln w="28575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4983435" y="5424854"/>
            <a:ext cx="740357" cy="967154"/>
          </a:xfrm>
          <a:custGeom>
            <a:avLst/>
            <a:gdLst>
              <a:gd name="connsiteX0" fmla="*/ 95630 w 702299"/>
              <a:gd name="connsiteY0" fmla="*/ 0 h 967154"/>
              <a:gd name="connsiteX1" fmla="*/ 139592 w 702299"/>
              <a:gd name="connsiteY1" fmla="*/ 422031 h 967154"/>
              <a:gd name="connsiteX2" fmla="*/ 25292 w 702299"/>
              <a:gd name="connsiteY2" fmla="*/ 650631 h 967154"/>
              <a:gd name="connsiteX3" fmla="*/ 702299 w 702299"/>
              <a:gd name="connsiteY3" fmla="*/ 967154 h 967154"/>
              <a:gd name="connsiteX0" fmla="*/ 133688 w 740357"/>
              <a:gd name="connsiteY0" fmla="*/ 0 h 967154"/>
              <a:gd name="connsiteX1" fmla="*/ 36973 w 740357"/>
              <a:gd name="connsiteY1" fmla="*/ 413239 h 967154"/>
              <a:gd name="connsiteX2" fmla="*/ 63350 w 740357"/>
              <a:gd name="connsiteY2" fmla="*/ 650631 h 967154"/>
              <a:gd name="connsiteX3" fmla="*/ 740357 w 740357"/>
              <a:gd name="connsiteY3" fmla="*/ 967154 h 967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357" h="967154">
                <a:moveTo>
                  <a:pt x="133688" y="0"/>
                </a:moveTo>
                <a:cubicBezTo>
                  <a:pt x="161530" y="156796"/>
                  <a:pt x="48696" y="304801"/>
                  <a:pt x="36973" y="413239"/>
                </a:cubicBezTo>
                <a:cubicBezTo>
                  <a:pt x="25250" y="521678"/>
                  <a:pt x="-53881" y="558312"/>
                  <a:pt x="63350" y="650631"/>
                </a:cubicBezTo>
                <a:cubicBezTo>
                  <a:pt x="180581" y="742950"/>
                  <a:pt x="448745" y="854319"/>
                  <a:pt x="740357" y="96715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D821FA-76AE-46A1-9FBF-1F9ACD6C8D96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Magnifying mirrors</a:t>
            </a:r>
          </a:p>
        </p:txBody>
      </p:sp>
      <p:sp>
        <p:nvSpPr>
          <p:cNvPr id="23556" name="Arc 6"/>
          <p:cNvSpPr>
            <a:spLocks/>
          </p:cNvSpPr>
          <p:nvPr/>
        </p:nvSpPr>
        <p:spPr bwMode="auto">
          <a:xfrm rot="3290873">
            <a:off x="3062288" y="2235200"/>
            <a:ext cx="2236787" cy="1681163"/>
          </a:xfrm>
          <a:custGeom>
            <a:avLst/>
            <a:gdLst>
              <a:gd name="T0" fmla="*/ 0 w 21927"/>
              <a:gd name="T1" fmla="*/ 156 h 21600"/>
              <a:gd name="T2" fmla="*/ 2236787 w 21927"/>
              <a:gd name="T3" fmla="*/ 1681163 h 21600"/>
              <a:gd name="T4" fmla="*/ 33357 w 21927"/>
              <a:gd name="T5" fmla="*/ 168116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27" h="21600" fill="none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</a:path>
              <a:path w="21927" h="21600" stroke="0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  <a:lnTo>
                  <a:pt x="327" y="21600"/>
                </a:lnTo>
                <a:lnTo>
                  <a:pt x="0" y="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56" name="Picture 8" descr="homer3_small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9650" y="2246313"/>
            <a:ext cx="558800" cy="1519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8" name="Picture 10" descr="homer3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587500"/>
            <a:ext cx="1073150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92100" y="4843463"/>
            <a:ext cx="859948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when something placed within the focus of a concave</a:t>
            </a:r>
          </a:p>
          <a:p>
            <a:pPr algn="l" eaLnBrk="1" hangingPunct="1"/>
            <a:r>
              <a:rPr lang="en-US" altLang="en-US" sz="2800"/>
              <a:t>mirror, an enlarged, upright image is formed.</a:t>
            </a:r>
          </a:p>
          <a:p>
            <a:pPr algn="l" eaLnBrk="1" hangingPunct="1"/>
            <a:r>
              <a:rPr lang="en-US" altLang="en-US" sz="2800"/>
              <a:t>this principle is used in a shaving or makeup mirror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7148513" y="1954213"/>
            <a:ext cx="1511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Homer’s</a:t>
            </a:r>
          </a:p>
          <a:p>
            <a:pPr algn="l" eaLnBrk="1" hangingPunct="1"/>
            <a:r>
              <a:rPr lang="en-US" altLang="en-US" sz="2800"/>
              <a:t> image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095500" y="2697163"/>
            <a:ext cx="1254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Homer</a:t>
            </a:r>
          </a:p>
        </p:txBody>
      </p:sp>
      <p:sp>
        <p:nvSpPr>
          <p:cNvPr id="23562" name="Freeform 16"/>
          <p:cNvSpPr>
            <a:spLocks/>
          </p:cNvSpPr>
          <p:nvPr/>
        </p:nvSpPr>
        <p:spPr bwMode="auto">
          <a:xfrm>
            <a:off x="4171950" y="1652588"/>
            <a:ext cx="622300" cy="2905125"/>
          </a:xfrm>
          <a:custGeom>
            <a:avLst/>
            <a:gdLst>
              <a:gd name="T0" fmla="*/ 123825 w 392"/>
              <a:gd name="T1" fmla="*/ 0 h 1830"/>
              <a:gd name="T2" fmla="*/ 484188 w 392"/>
              <a:gd name="T3" fmla="*/ 704850 h 1830"/>
              <a:gd name="T4" fmla="*/ 619125 w 392"/>
              <a:gd name="T5" fmla="*/ 1476375 h 1830"/>
              <a:gd name="T6" fmla="*/ 501650 w 392"/>
              <a:gd name="T7" fmla="*/ 2214563 h 1830"/>
              <a:gd name="T8" fmla="*/ 207963 w 392"/>
              <a:gd name="T9" fmla="*/ 2701925 h 1830"/>
              <a:gd name="T10" fmla="*/ 31750 w 392"/>
              <a:gd name="T11" fmla="*/ 2878138 h 1830"/>
              <a:gd name="T12" fmla="*/ 14288 w 392"/>
              <a:gd name="T13" fmla="*/ 2860675 h 18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2" h="1830">
                <a:moveTo>
                  <a:pt x="78" y="0"/>
                </a:moveTo>
                <a:cubicBezTo>
                  <a:pt x="115" y="74"/>
                  <a:pt x="253" y="289"/>
                  <a:pt x="305" y="444"/>
                </a:cubicBezTo>
                <a:cubicBezTo>
                  <a:pt x="357" y="599"/>
                  <a:pt x="388" y="772"/>
                  <a:pt x="390" y="930"/>
                </a:cubicBezTo>
                <a:cubicBezTo>
                  <a:pt x="392" y="1088"/>
                  <a:pt x="359" y="1266"/>
                  <a:pt x="316" y="1395"/>
                </a:cubicBezTo>
                <a:cubicBezTo>
                  <a:pt x="273" y="1524"/>
                  <a:pt x="180" y="1632"/>
                  <a:pt x="131" y="1702"/>
                </a:cubicBezTo>
                <a:cubicBezTo>
                  <a:pt x="82" y="1772"/>
                  <a:pt x="40" y="1796"/>
                  <a:pt x="20" y="1813"/>
                </a:cubicBezTo>
                <a:cubicBezTo>
                  <a:pt x="0" y="1830"/>
                  <a:pt x="11" y="1804"/>
                  <a:pt x="9" y="1802"/>
                </a:cubicBezTo>
              </a:path>
            </a:pathLst>
          </a:custGeom>
          <a:noFill/>
          <a:ln w="57150" cap="flat" cmpd="sng">
            <a:pattFill prst="wdDnDiag">
              <a:fgClr>
                <a:schemeClr val="tx1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/>
      <p:bldP spid="27660" grpId="0"/>
      <p:bldP spid="2766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199C4E-E35B-4B65-85BB-E121B43FB988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6625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Convex mirrors: wide angle view</a:t>
            </a:r>
          </a:p>
        </p:txBody>
      </p:sp>
      <p:sp>
        <p:nvSpPr>
          <p:cNvPr id="24580" name="Arc 5"/>
          <p:cNvSpPr>
            <a:spLocks/>
          </p:cNvSpPr>
          <p:nvPr/>
        </p:nvSpPr>
        <p:spPr bwMode="auto">
          <a:xfrm rot="-8092377">
            <a:off x="4616450" y="1968500"/>
            <a:ext cx="1839913" cy="1681163"/>
          </a:xfrm>
          <a:custGeom>
            <a:avLst/>
            <a:gdLst>
              <a:gd name="T0" fmla="*/ 0 w 21927"/>
              <a:gd name="T1" fmla="*/ 156 h 21600"/>
              <a:gd name="T2" fmla="*/ 1839913 w 21927"/>
              <a:gd name="T3" fmla="*/ 1681163 h 21600"/>
              <a:gd name="T4" fmla="*/ 27439 w 21927"/>
              <a:gd name="T5" fmla="*/ 168116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27" h="21600" fill="none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</a:path>
              <a:path w="21927" h="21600" stroke="0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  <a:lnTo>
                  <a:pt x="327" y="21600"/>
                </a:lnTo>
                <a:lnTo>
                  <a:pt x="0" y="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rc 6"/>
          <p:cNvSpPr>
            <a:spLocks/>
          </p:cNvSpPr>
          <p:nvPr/>
        </p:nvSpPr>
        <p:spPr bwMode="auto">
          <a:xfrm rot="-7963554">
            <a:off x="4673600" y="1955800"/>
            <a:ext cx="1860550" cy="1657350"/>
          </a:xfrm>
          <a:custGeom>
            <a:avLst/>
            <a:gdLst>
              <a:gd name="T0" fmla="*/ 0 w 22140"/>
              <a:gd name="T1" fmla="*/ 691 h 21600"/>
              <a:gd name="T2" fmla="*/ 1860550 w 22140"/>
              <a:gd name="T3" fmla="*/ 1501206 h 21600"/>
              <a:gd name="T4" fmla="*/ 53447 w 22140"/>
              <a:gd name="T5" fmla="*/ 1657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777" y="0"/>
                  <a:pt x="21090" y="8473"/>
                  <a:pt x="22139" y="19565"/>
                </a:cubicBezTo>
              </a:path>
              <a:path w="22140" h="21600" stroke="0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777" y="0"/>
                  <a:pt x="21090" y="8473"/>
                  <a:pt x="22139" y="19565"/>
                </a:cubicBezTo>
                <a:lnTo>
                  <a:pt x="636" y="21600"/>
                </a:lnTo>
                <a:lnTo>
                  <a:pt x="0" y="9"/>
                </a:lnTo>
                <a:close/>
              </a:path>
            </a:pathLst>
          </a:cu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>
            <a:off x="1046163" y="2801938"/>
            <a:ext cx="7197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AutoShape 8"/>
          <p:cNvSpPr>
            <a:spLocks noChangeArrowheads="1"/>
          </p:cNvSpPr>
          <p:nvPr/>
        </p:nvSpPr>
        <p:spPr bwMode="auto">
          <a:xfrm>
            <a:off x="1458913" y="1831975"/>
            <a:ext cx="603250" cy="957263"/>
          </a:xfrm>
          <a:prstGeom prst="upArrow">
            <a:avLst>
              <a:gd name="adj1" fmla="val 50000"/>
              <a:gd name="adj2" fmla="val 39671"/>
            </a:avLst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4" name="Freeform 9"/>
          <p:cNvSpPr>
            <a:spLocks/>
          </p:cNvSpPr>
          <p:nvPr/>
        </p:nvSpPr>
        <p:spPr bwMode="auto">
          <a:xfrm>
            <a:off x="1782763" y="1843088"/>
            <a:ext cx="3465512" cy="42862"/>
          </a:xfrm>
          <a:custGeom>
            <a:avLst/>
            <a:gdLst>
              <a:gd name="T0" fmla="*/ 0 w 3902"/>
              <a:gd name="T1" fmla="*/ 0 h 715"/>
              <a:gd name="T2" fmla="*/ 2046268 w 3902"/>
              <a:gd name="T3" fmla="*/ 0 h 715"/>
              <a:gd name="T4" fmla="*/ 3465512 w 3902"/>
              <a:gd name="T5" fmla="*/ 42862 h 71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02" h="715">
                <a:moveTo>
                  <a:pt x="0" y="0"/>
                </a:moveTo>
                <a:lnTo>
                  <a:pt x="2304" y="0"/>
                </a:lnTo>
                <a:lnTo>
                  <a:pt x="3902" y="715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>
            <a:off x="1695450" y="1843088"/>
            <a:ext cx="3382963" cy="573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 flipH="1" flipV="1">
            <a:off x="3330575" y="1001713"/>
            <a:ext cx="1844675" cy="827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>
            <a:off x="5280025" y="1901825"/>
            <a:ext cx="2552700" cy="1149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3"/>
          <p:cNvSpPr>
            <a:spLocks noChangeShapeType="1"/>
          </p:cNvSpPr>
          <p:nvPr/>
        </p:nvSpPr>
        <p:spPr bwMode="auto">
          <a:xfrm flipH="1">
            <a:off x="2432050" y="2417763"/>
            <a:ext cx="2625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>
            <a:off x="5027613" y="2419350"/>
            <a:ext cx="2152650" cy="44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AutoShape 16"/>
          <p:cNvSpPr>
            <a:spLocks noChangeArrowheads="1"/>
          </p:cNvSpPr>
          <p:nvPr/>
        </p:nvSpPr>
        <p:spPr bwMode="auto">
          <a:xfrm>
            <a:off x="6384925" y="2462213"/>
            <a:ext cx="309563" cy="323850"/>
          </a:xfrm>
          <a:prstGeom prst="upArrow">
            <a:avLst>
              <a:gd name="adj1" fmla="val 50000"/>
              <a:gd name="adj2" fmla="val 26154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91" name="Text Box 17"/>
          <p:cNvSpPr txBox="1">
            <a:spLocks noChangeArrowheads="1"/>
          </p:cNvSpPr>
          <p:nvPr/>
        </p:nvSpPr>
        <p:spPr bwMode="auto">
          <a:xfrm>
            <a:off x="261938" y="1835150"/>
            <a:ext cx="1212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Object</a:t>
            </a:r>
          </a:p>
        </p:txBody>
      </p:sp>
      <p:sp>
        <p:nvSpPr>
          <p:cNvPr id="24592" name="Text Box 18"/>
          <p:cNvSpPr txBox="1">
            <a:spLocks noChangeArrowheads="1"/>
          </p:cNvSpPr>
          <p:nvPr/>
        </p:nvSpPr>
        <p:spPr bwMode="auto">
          <a:xfrm>
            <a:off x="6016625" y="1855788"/>
            <a:ext cx="1174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Image</a:t>
            </a:r>
          </a:p>
        </p:txBody>
      </p:sp>
      <p:pic>
        <p:nvPicPr>
          <p:cNvPr id="36883" name="Picture 19" descr="conves0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0388" y="3436938"/>
            <a:ext cx="2835275" cy="2835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3536950" y="3606800"/>
            <a:ext cx="5272088" cy="3046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A convex lens provides a </a:t>
            </a:r>
            <a:r>
              <a:rPr lang="en-US" altLang="en-US" sz="2400" dirty="0">
                <a:solidFill>
                  <a:srgbClr val="FF0000"/>
                </a:solidFill>
              </a:rPr>
              <a:t>wide</a:t>
            </a:r>
          </a:p>
          <a:p>
            <a:pPr algn="l" eaLnBrk="1" hangingPunct="1"/>
            <a:r>
              <a:rPr lang="en-US" altLang="en-US" sz="2400" dirty="0">
                <a:solidFill>
                  <a:srgbClr val="FF0000"/>
                </a:solidFill>
              </a:rPr>
              <a:t>angle view</a:t>
            </a:r>
            <a:r>
              <a:rPr lang="en-US" altLang="en-US" sz="2400" dirty="0"/>
              <a:t>. Since it sees more, </a:t>
            </a:r>
          </a:p>
          <a:p>
            <a:pPr algn="l" eaLnBrk="1" hangingPunct="1"/>
            <a:r>
              <a:rPr lang="en-US" altLang="en-US" sz="2400" dirty="0"/>
              <a:t>the images are reduced in size.</a:t>
            </a:r>
          </a:p>
          <a:p>
            <a:pPr algn="l" eaLnBrk="1" hangingPunct="1"/>
            <a:r>
              <a:rPr lang="en-US" altLang="en-US" sz="2400" dirty="0"/>
              <a:t>Passenger side mirrors are often of this type with the warning: </a:t>
            </a:r>
            <a:r>
              <a:rPr lang="en-US" altLang="en-US" sz="2400" dirty="0" smtClean="0">
                <a:solidFill>
                  <a:srgbClr val="0000FF"/>
                </a:solidFill>
              </a:rPr>
              <a:t>“Objects </a:t>
            </a:r>
            <a:r>
              <a:rPr lang="en-US" altLang="en-US" sz="2400" dirty="0">
                <a:solidFill>
                  <a:srgbClr val="0000FF"/>
                </a:solidFill>
              </a:rPr>
              <a:t>appear </a:t>
            </a:r>
            <a:r>
              <a:rPr lang="en-US" altLang="en-US" sz="2400" dirty="0" smtClean="0">
                <a:solidFill>
                  <a:srgbClr val="0000FF"/>
                </a:solidFill>
              </a:rPr>
              <a:t>farther </a:t>
            </a:r>
            <a:r>
              <a:rPr lang="en-US" altLang="en-US" sz="2400" dirty="0">
                <a:solidFill>
                  <a:srgbClr val="0000FF"/>
                </a:solidFill>
              </a:rPr>
              <a:t>than they actually </a:t>
            </a:r>
            <a:r>
              <a:rPr lang="en-US" altLang="en-US" sz="2400" dirty="0" smtClean="0">
                <a:solidFill>
                  <a:srgbClr val="0000FF"/>
                </a:solidFill>
              </a:rPr>
              <a:t>are.”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Because they appear </a:t>
            </a:r>
            <a:r>
              <a:rPr lang="en-US" altLang="en-US" sz="2400" dirty="0" smtClean="0"/>
              <a:t>smaller, </a:t>
            </a:r>
            <a:r>
              <a:rPr lang="en-US" altLang="en-US" sz="2400" dirty="0"/>
              <a:t>they </a:t>
            </a:r>
            <a:r>
              <a:rPr lang="en-US" altLang="en-US" sz="2400" dirty="0" smtClean="0"/>
              <a:t>appear to be farther </a:t>
            </a:r>
            <a:r>
              <a:rPr lang="en-US" altLang="en-US" sz="2400" dirty="0"/>
              <a:t>away.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063DB3-F3D8-4753-B03B-55E31C34BDB2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-17463" y="-17463"/>
            <a:ext cx="9161463" cy="939801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CCEC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VISIBLE LIGHT</a:t>
            </a:r>
          </a:p>
        </p:txBody>
      </p:sp>
      <p:pic>
        <p:nvPicPr>
          <p:cNvPr id="5124" name="Picture 3" descr="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1087438"/>
            <a:ext cx="7089775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638175" y="4922838"/>
            <a:ext cx="7240588" cy="180022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</a:rPr>
              <a:t>Color </a:t>
            </a:r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 WAVELENGTH OR FREQUENCY</a:t>
            </a:r>
          </a:p>
          <a:p>
            <a:pPr algn="l"/>
            <a:endParaRPr lang="en-US" altLang="en-US" sz="2800">
              <a:solidFill>
                <a:srgbClr val="FF0000"/>
              </a:solidFill>
              <a:latin typeface="Tahoma" panose="020B0604030504040204" pitchFamily="34" charset="0"/>
              <a:sym typeface="Wingdings" panose="05000000000000000000" pitchFamily="2" charset="2"/>
            </a:endParaRPr>
          </a:p>
          <a:p>
            <a:pPr algn="l"/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Wavelength </a:t>
            </a:r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</a:t>
            </a:r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Frequency = c (speed of light)</a:t>
            </a:r>
          </a:p>
          <a:p>
            <a:pPr algn="l"/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                                   = 3 x 10</a:t>
            </a:r>
            <a:r>
              <a:rPr lang="en-US" altLang="en-US" sz="2800" baseline="3000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8</a:t>
            </a:r>
            <a:r>
              <a:rPr lang="en-US" altLang="en-US" sz="280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892E87-126E-4D2F-8931-ADECFC9A503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The index of refraction (n) depends</a:t>
            </a:r>
            <a:br>
              <a:rPr lang="en-US" altLang="en-US" sz="3600" smtClean="0">
                <a:solidFill>
                  <a:schemeClr val="bg1"/>
                </a:solidFill>
              </a:rPr>
            </a:br>
            <a:r>
              <a:rPr lang="en-US" altLang="en-US" sz="3600" smtClean="0">
                <a:solidFill>
                  <a:schemeClr val="bg1"/>
                </a:solidFill>
              </a:rPr>
              <a:t>of the color (wavelength) of the light</a:t>
            </a:r>
          </a:p>
        </p:txBody>
      </p:sp>
      <p:graphicFrame>
        <p:nvGraphicFramePr>
          <p:cNvPr id="40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52244"/>
              </p:ext>
            </p:extLst>
          </p:nvPr>
        </p:nvGraphicFramePr>
        <p:xfrm>
          <a:off x="1015884" y="1550332"/>
          <a:ext cx="6362700" cy="4064001"/>
        </p:xfrm>
        <a:graphic>
          <a:graphicData uri="http://schemas.openxmlformats.org/drawingml/2006/table">
            <a:tbl>
              <a:tblPr/>
              <a:tblGrid>
                <a:gridCol w="2082800"/>
                <a:gridCol w="3149600"/>
                <a:gridCol w="1130300"/>
              </a:tblGrid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Wavelength (nm)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660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1.520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yellow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1.531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violet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1.538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  <p:sp>
        <p:nvSpPr>
          <p:cNvPr id="6182" name="Text Box 37"/>
          <p:cNvSpPr txBox="1">
            <a:spLocks noChangeArrowheads="1"/>
          </p:cNvSpPr>
          <p:nvPr/>
        </p:nvSpPr>
        <p:spPr bwMode="auto">
          <a:xfrm>
            <a:off x="2216150" y="6010275"/>
            <a:ext cx="4478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1 nanometer (nm) = 1 </a:t>
            </a:r>
            <a:r>
              <a:rPr lang="en-US" altLang="en-US" sz="2400">
                <a:latin typeface="Tahoma" panose="020B0604030504040204" pitchFamily="34" charset="0"/>
                <a:sym typeface="Symbol" panose="05050102010706020507" pitchFamily="18" charset="2"/>
              </a:rPr>
              <a:t> </a:t>
            </a:r>
            <a:r>
              <a:rPr lang="en-US" altLang="en-US" sz="2400">
                <a:latin typeface="Tahoma" panose="020B0604030504040204" pitchFamily="34" charset="0"/>
              </a:rPr>
              <a:t>10</a:t>
            </a:r>
            <a:r>
              <a:rPr lang="en-US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–9</a:t>
            </a:r>
            <a:r>
              <a:rPr lang="en-US" altLang="en-US" sz="2400">
                <a:latin typeface="Tahoma" panose="020B0604030504040204" pitchFamily="34" charset="0"/>
              </a:rPr>
              <a:t> m</a:t>
            </a:r>
          </a:p>
        </p:txBody>
      </p:sp>
      <p:sp>
        <p:nvSpPr>
          <p:cNvPr id="6183" name="Line 38"/>
          <p:cNvSpPr>
            <a:spLocks noChangeShapeType="1"/>
          </p:cNvSpPr>
          <p:nvPr/>
        </p:nvSpPr>
        <p:spPr bwMode="auto">
          <a:xfrm>
            <a:off x="3077828" y="1550332"/>
            <a:ext cx="0" cy="4038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" name="Line 39"/>
          <p:cNvSpPr>
            <a:spLocks noChangeShapeType="1"/>
          </p:cNvSpPr>
          <p:nvPr/>
        </p:nvSpPr>
        <p:spPr bwMode="auto">
          <a:xfrm>
            <a:off x="6231738" y="1550332"/>
            <a:ext cx="0" cy="4038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667B9D-C9FD-4557-B8E8-CE9F6D8ADCD5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12913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CCEC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bg1"/>
                </a:solidFill>
              </a:rPr>
              <a:t>Different colors are refracted (bent) by different amounts, we call this </a:t>
            </a:r>
            <a:r>
              <a:rPr lang="en-US" altLang="en-US" sz="4000" i="1" u="sng" dirty="0" smtClean="0">
                <a:solidFill>
                  <a:schemeClr val="bg1"/>
                </a:solidFill>
              </a:rPr>
              <a:t>dispersion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749300" y="1968500"/>
            <a:ext cx="7366000" cy="4000500"/>
          </a:xfrm>
          <a:prstGeom prst="rect">
            <a:avLst/>
          </a:prstGeom>
          <a:solidFill>
            <a:srgbClr val="B2B2B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3098800" y="2540000"/>
            <a:ext cx="2781300" cy="27051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 rot="-1137635">
            <a:off x="2311400" y="4022725"/>
            <a:ext cx="1447800" cy="546100"/>
          </a:xfrm>
          <a:prstGeom prst="rightArrow">
            <a:avLst>
              <a:gd name="adj1" fmla="val 50000"/>
              <a:gd name="adj2" fmla="val 6627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3032125" y="3665538"/>
            <a:ext cx="1495425" cy="8636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614738" y="5329238"/>
            <a:ext cx="172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Glass prism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266825" y="3932238"/>
            <a:ext cx="9604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White</a:t>
            </a:r>
          </a:p>
          <a:p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light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905625" y="4249738"/>
            <a:ext cx="62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solidFill>
                  <a:srgbClr val="FF0000"/>
                </a:solidFill>
                <a:latin typeface="Tahoma" panose="020B0604030504040204" pitchFamily="34" charset="0"/>
              </a:rPr>
              <a:t>red</a:t>
            </a:r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>
            <a:off x="3746500" y="4038600"/>
            <a:ext cx="1727200" cy="419100"/>
            <a:chOff x="2360" y="2544"/>
            <a:chExt cx="1088" cy="264"/>
          </a:xfrm>
        </p:grpSpPr>
        <p:sp>
          <p:nvSpPr>
            <p:cNvPr id="7188" name="Line 11"/>
            <p:cNvSpPr>
              <a:spLocks noChangeShapeType="1"/>
            </p:cNvSpPr>
            <p:nvPr/>
          </p:nvSpPr>
          <p:spPr bwMode="auto">
            <a:xfrm>
              <a:off x="2360" y="2552"/>
              <a:ext cx="984" cy="5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12"/>
            <p:cNvSpPr>
              <a:spLocks noChangeShapeType="1"/>
            </p:cNvSpPr>
            <p:nvPr/>
          </p:nvSpPr>
          <p:spPr bwMode="auto">
            <a:xfrm>
              <a:off x="2360" y="2544"/>
              <a:ext cx="1088" cy="264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3" name="Group 13"/>
          <p:cNvGrpSpPr>
            <a:grpSpLocks/>
          </p:cNvGrpSpPr>
          <p:nvPr/>
        </p:nvGrpSpPr>
        <p:grpSpPr bwMode="auto">
          <a:xfrm>
            <a:off x="5257800" y="4127500"/>
            <a:ext cx="1562100" cy="977900"/>
            <a:chOff x="3312" y="2600"/>
            <a:chExt cx="984" cy="616"/>
          </a:xfrm>
        </p:grpSpPr>
        <p:sp>
          <p:nvSpPr>
            <p:cNvPr id="7186" name="Line 14"/>
            <p:cNvSpPr>
              <a:spLocks noChangeShapeType="1"/>
            </p:cNvSpPr>
            <p:nvPr/>
          </p:nvSpPr>
          <p:spPr bwMode="auto">
            <a:xfrm>
              <a:off x="3312" y="2600"/>
              <a:ext cx="984" cy="33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5"/>
            <p:cNvSpPr>
              <a:spLocks noChangeShapeType="1"/>
            </p:cNvSpPr>
            <p:nvPr/>
          </p:nvSpPr>
          <p:spPr bwMode="auto">
            <a:xfrm>
              <a:off x="3440" y="2808"/>
              <a:ext cx="856" cy="40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702425" y="5202238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blue</a:t>
            </a: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858838" y="4797425"/>
            <a:ext cx="1828800" cy="1885950"/>
          </a:xfrm>
          <a:prstGeom prst="upArrowCallout">
            <a:avLst>
              <a:gd name="adj1" fmla="val 25000"/>
              <a:gd name="adj2" fmla="val 25000"/>
              <a:gd name="adj3" fmla="val 17187"/>
              <a:gd name="adj4" fmla="val 66667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contains all</a:t>
            </a:r>
          </a:p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wavelengths</a:t>
            </a:r>
          </a:p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(colors)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V="1">
            <a:off x="2547938" y="3649663"/>
            <a:ext cx="2349500" cy="7985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4633913" y="3951288"/>
            <a:ext cx="1385887" cy="2921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4875213" y="4281488"/>
            <a:ext cx="1385887" cy="2921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Line Callout 1 (Border and Accent Bar) 1"/>
          <p:cNvSpPr/>
          <p:nvPr/>
        </p:nvSpPr>
        <p:spPr bwMode="auto">
          <a:xfrm>
            <a:off x="5364392" y="2226603"/>
            <a:ext cx="3476626" cy="1624672"/>
          </a:xfrm>
          <a:prstGeom prst="accentBorderCallout1">
            <a:avLst>
              <a:gd name="adj1" fmla="val 18234"/>
              <a:gd name="adj2" fmla="val 354"/>
              <a:gd name="adj3" fmla="val 121302"/>
              <a:gd name="adj4" fmla="val -24224"/>
            </a:avLst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Blue light is bent more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than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red light, because n</a:t>
            </a:r>
            <a:br>
              <a:rPr lang="en-US" sz="2400" dirty="0" smtClean="0">
                <a:latin typeface="Arial" charset="0"/>
              </a:rPr>
            </a:br>
            <a:r>
              <a:rPr lang="en-US" sz="2400" dirty="0" smtClean="0">
                <a:latin typeface="Arial" charset="0"/>
              </a:rPr>
              <a:t>is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larger </a:t>
            </a:r>
            <a:r>
              <a:rPr lang="en-US" sz="2400" dirty="0">
                <a:latin typeface="Arial" charset="0"/>
              </a:rPr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 blue light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9" grpId="0"/>
      <p:bldP spid="5136" grpId="0"/>
      <p:bldP spid="5137" grpId="0" animBg="1"/>
      <p:bldP spid="5139" grpId="0" animBg="1"/>
      <p:bldP spid="5140" grpId="0" animBg="1"/>
      <p:bldP spid="5141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CB4D22-7602-4F42-875F-19F8EC256E8D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rainbow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82700"/>
            <a:ext cx="8229600" cy="12334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Rainbows are caused by </a:t>
            </a:r>
            <a:r>
              <a:rPr lang="en-US" altLang="en-US" sz="2800" smtClean="0">
                <a:solidFill>
                  <a:srgbClr val="FF0000"/>
                </a:solidFill>
              </a:rPr>
              <a:t>dispersion of sunlight</a:t>
            </a:r>
            <a:r>
              <a:rPr lang="en-US" altLang="en-US" sz="2800" smtClean="0"/>
              <a:t> from water droplets which act as tiny prisms</a:t>
            </a:r>
          </a:p>
        </p:txBody>
      </p:sp>
      <p:pic>
        <p:nvPicPr>
          <p:cNvPr id="6148" name="Picture 4" descr="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2806700"/>
            <a:ext cx="3052762" cy="310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77800" y="2590800"/>
            <a:ext cx="889000" cy="863600"/>
          </a:xfrm>
          <a:prstGeom prst="sun">
            <a:avLst>
              <a:gd name="adj" fmla="val 25000"/>
            </a:avLst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895600" y="2133600"/>
            <a:ext cx="1003300" cy="1841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51" name="Picture 7" descr="rainbow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2482850"/>
            <a:ext cx="4106863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1C6DB7-04A0-4021-9314-12B7B4BB2F9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Why is it a rain BOW ?</a:t>
            </a:r>
          </a:p>
        </p:txBody>
      </p:sp>
      <p:pic>
        <p:nvPicPr>
          <p:cNvPr id="7172" name="Picture 4" descr="ho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4708525"/>
            <a:ext cx="989012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315913" y="4443413"/>
            <a:ext cx="6091237" cy="22463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latin typeface="Tahoma" panose="020B0604030504040204" pitchFamily="34" charset="0"/>
              </a:rPr>
              <a:t>The rain drops must be at just the</a:t>
            </a:r>
          </a:p>
          <a:p>
            <a:pPr algn="l"/>
            <a:r>
              <a:rPr lang="en-US" altLang="en-US" sz="2800">
                <a:latin typeface="Tahoma" panose="020B0604030504040204" pitchFamily="34" charset="0"/>
              </a:rPr>
              <a:t>correct angle (42</a:t>
            </a:r>
            <a:r>
              <a:rPr lang="en-US" altLang="en-US" sz="2800">
                <a:latin typeface="Tahoma" panose="020B0604030504040204" pitchFamily="34" charset="0"/>
                <a:cs typeface="Tahoma" panose="020B0604030504040204" pitchFamily="34" charset="0"/>
              </a:rPr>
              <a:t>°</a:t>
            </a:r>
            <a:r>
              <a:rPr lang="en-US" altLang="en-US" sz="2800">
                <a:latin typeface="Tahoma" panose="020B0604030504040204" pitchFamily="34" charset="0"/>
              </a:rPr>
              <a:t>) between your eyes and the sun to see the rainbow. This angle is maintained along the arc of a circle.</a:t>
            </a:r>
          </a:p>
        </p:txBody>
      </p:sp>
      <p:pic>
        <p:nvPicPr>
          <p:cNvPr id="9222" name="Picture 39" descr="800px-Rainbow-diagram-ROYGBIV_sv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81313" y="1279525"/>
            <a:ext cx="4754562" cy="219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200" name="Group 32"/>
          <p:cNvGrpSpPr>
            <a:grpSpLocks/>
          </p:cNvGrpSpPr>
          <p:nvPr/>
        </p:nvGrpSpPr>
        <p:grpSpPr bwMode="auto">
          <a:xfrm flipH="1">
            <a:off x="5216525" y="1314450"/>
            <a:ext cx="2239963" cy="3649663"/>
            <a:chOff x="2027" y="905"/>
            <a:chExt cx="1976" cy="2437"/>
          </a:xfrm>
        </p:grpSpPr>
        <p:sp>
          <p:nvSpPr>
            <p:cNvPr id="9225" name="Line 20"/>
            <p:cNvSpPr>
              <a:spLocks noChangeShapeType="1"/>
            </p:cNvSpPr>
            <p:nvPr/>
          </p:nvSpPr>
          <p:spPr bwMode="auto">
            <a:xfrm>
              <a:off x="3992" y="905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21"/>
            <p:cNvSpPr>
              <a:spLocks noChangeShapeType="1"/>
            </p:cNvSpPr>
            <p:nvPr/>
          </p:nvSpPr>
          <p:spPr bwMode="auto">
            <a:xfrm flipH="1">
              <a:off x="2035" y="2286"/>
              <a:ext cx="1968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22"/>
            <p:cNvSpPr>
              <a:spLocks noChangeShapeType="1"/>
            </p:cNvSpPr>
            <p:nvPr/>
          </p:nvSpPr>
          <p:spPr bwMode="auto">
            <a:xfrm flipH="1">
              <a:off x="2027" y="913"/>
              <a:ext cx="1957" cy="24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Arc 24"/>
            <p:cNvSpPr>
              <a:spLocks/>
            </p:cNvSpPr>
            <p:nvPr/>
          </p:nvSpPr>
          <p:spPr bwMode="auto">
            <a:xfrm rot="730288">
              <a:off x="2471" y="2768"/>
              <a:ext cx="217" cy="221"/>
            </a:xfrm>
            <a:custGeom>
              <a:avLst/>
              <a:gdLst>
                <a:gd name="T0" fmla="*/ 0 w 21600"/>
                <a:gd name="T1" fmla="*/ 0 h 21600"/>
                <a:gd name="T2" fmla="*/ 217 w 21600"/>
                <a:gd name="T3" fmla="*/ 221 h 21600"/>
                <a:gd name="T4" fmla="*/ 0 w 21600"/>
                <a:gd name="T5" fmla="*/ 22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6210300" y="3751263"/>
            <a:ext cx="369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42°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 animBg="1"/>
      <p:bldP spid="72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6289A5-A939-4FFD-A4EB-CD34C0DB1128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Atmospheric scattering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600200"/>
            <a:ext cx="8709025" cy="4005263"/>
          </a:xfrm>
        </p:spPr>
        <p:txBody>
          <a:bodyPr/>
          <a:lstStyle/>
          <a:p>
            <a:pPr eaLnBrk="1" hangingPunct="1"/>
            <a:r>
              <a:rPr lang="en-US" altLang="en-US" smtClean="0"/>
              <a:t>Why is the </a:t>
            </a:r>
            <a:r>
              <a:rPr lang="en-US" altLang="en-US" smtClean="0">
                <a:solidFill>
                  <a:srgbClr val="0000FF"/>
                </a:solidFill>
              </a:rPr>
              <a:t>sky blue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FF0000"/>
                </a:solidFill>
              </a:rPr>
              <a:t>sunsets red</a:t>
            </a:r>
            <a:r>
              <a:rPr lang="en-US" altLang="en-US" smtClean="0"/>
              <a:t>?</a:t>
            </a:r>
          </a:p>
          <a:p>
            <a:pPr eaLnBrk="1" hangingPunct="1"/>
            <a:r>
              <a:rPr lang="en-US" altLang="en-US" smtClean="0"/>
              <a:t>It is due to the way that sunlight is </a:t>
            </a:r>
            <a:r>
              <a:rPr lang="en-US" altLang="en-US" smtClean="0">
                <a:solidFill>
                  <a:srgbClr val="FF0000"/>
                </a:solidFill>
              </a:rPr>
              <a:t>scattered</a:t>
            </a:r>
            <a:r>
              <a:rPr lang="en-US" altLang="en-US" smtClean="0"/>
              <a:t> by the atmosphere (N</a:t>
            </a:r>
            <a:r>
              <a:rPr lang="en-US" altLang="en-US" baseline="-25000" smtClean="0"/>
              <a:t>2</a:t>
            </a:r>
            <a:r>
              <a:rPr lang="en-US" altLang="en-US" smtClean="0"/>
              <a:t> and O</a:t>
            </a:r>
            <a:r>
              <a:rPr lang="en-US" altLang="en-US" baseline="-25000" smtClean="0"/>
              <a:t>2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Scattering</a:t>
            </a:r>
            <a:r>
              <a:rPr lang="en-US" altLang="en-US" smtClean="0">
                <a:sym typeface="Wingdings" panose="05000000000000000000" pitchFamily="2" charset="2"/>
              </a:rPr>
              <a:t> atoms </a:t>
            </a:r>
            <a:r>
              <a:rPr lang="en-US" altLang="en-US" i="1" smtClean="0">
                <a:sym typeface="Wingdings" panose="05000000000000000000" pitchFamily="2" charset="2"/>
              </a:rPr>
              <a:t>absorb</a:t>
            </a:r>
            <a:r>
              <a:rPr lang="en-US" altLang="en-US" smtClean="0">
                <a:sym typeface="Wingdings" panose="05000000000000000000" pitchFamily="2" charset="2"/>
              </a:rPr>
              <a:t> light energy and </a:t>
            </a:r>
            <a:r>
              <a:rPr lang="en-US" altLang="en-US" i="1" smtClean="0">
                <a:sym typeface="Wingdings" panose="05000000000000000000" pitchFamily="2" charset="2"/>
              </a:rPr>
              <a:t>re-emit</a:t>
            </a:r>
            <a:r>
              <a:rPr lang="en-US" altLang="en-US" smtClean="0">
                <a:sym typeface="Wingdings" panose="05000000000000000000" pitchFamily="2" charset="2"/>
              </a:rPr>
              <a:t> it, but not at the same wavelength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Sunlight contains a full range of wavelengths in the visible region 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057391-0101-4D09-A240-E5C76B0841D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Atmospheric scattering: blue sky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2088" y="1498600"/>
            <a:ext cx="4025900" cy="452596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Short wavelengths are scattered more than long wavelengths</a:t>
            </a:r>
          </a:p>
          <a:p>
            <a:pPr eaLnBrk="1" hangingPunct="1"/>
            <a:r>
              <a:rPr lang="en-US" altLang="en-US" sz="2400" smtClean="0"/>
              <a:t>Blue light (short) is scattered 10 times more than red light</a:t>
            </a:r>
          </a:p>
          <a:p>
            <a:pPr eaLnBrk="1" hangingPunct="1"/>
            <a:r>
              <a:rPr lang="en-US" altLang="en-US" sz="2400" smtClean="0"/>
              <a:t>The light that we see in the sky when not looking directly at the sun is scattered blue light</a:t>
            </a:r>
          </a:p>
        </p:txBody>
      </p:sp>
      <p:pic>
        <p:nvPicPr>
          <p:cNvPr id="9220" name="Picture 4" descr="blues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1503363"/>
            <a:ext cx="4492625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slide_design_1">
  <a:themeElements>
    <a:clrScheme name="slide_design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design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de_design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929</Words>
  <Application>Microsoft Office PowerPoint</Application>
  <PresentationFormat>On-screen Show (4:3)</PresentationFormat>
  <Paragraphs>213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Symbol</vt:lpstr>
      <vt:lpstr>Tahoma</vt:lpstr>
      <vt:lpstr>Times New Roman</vt:lpstr>
      <vt:lpstr>Verdana</vt:lpstr>
      <vt:lpstr>Wingdings</vt:lpstr>
      <vt:lpstr>slide_design_1</vt:lpstr>
      <vt:lpstr>L 30 Light and Optics - 2</vt:lpstr>
      <vt:lpstr>Reflection and refraction  at a surface</vt:lpstr>
      <vt:lpstr>VISIBLE LIGHT</vt:lpstr>
      <vt:lpstr>The index of refraction (n) depends of the color (wavelength) of the light</vt:lpstr>
      <vt:lpstr>Different colors are refracted (bent) by different amounts, we call this dispersion</vt:lpstr>
      <vt:lpstr>The rainbow</vt:lpstr>
      <vt:lpstr>Why is it a rain BOW ?</vt:lpstr>
      <vt:lpstr>Atmospheric scattering</vt:lpstr>
      <vt:lpstr>Atmospheric scattering: blue sky</vt:lpstr>
      <vt:lpstr>Atmospheric scattering: red sunset</vt:lpstr>
      <vt:lpstr>Why are clouds white?</vt:lpstr>
      <vt:lpstr>Mirrors  reflection</vt:lpstr>
      <vt:lpstr>The law of reflection</vt:lpstr>
      <vt:lpstr>image formation by plane mirrors</vt:lpstr>
      <vt:lpstr>You only need a mirror half as tall as you are to see your whole self</vt:lpstr>
      <vt:lpstr>The image of your right  hand is your left hand</vt:lpstr>
      <vt:lpstr>Spherical or curved mirrors</vt:lpstr>
      <vt:lpstr>Real image formed by a concave mirror</vt:lpstr>
      <vt:lpstr>Where is the light bulb?</vt:lpstr>
      <vt:lpstr>      Dish antennas</vt:lpstr>
      <vt:lpstr>Magnifying mirrors</vt:lpstr>
      <vt:lpstr>Convex mirrors: wide angle view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32 Light and Optics [2]</dc:title>
  <dc:creator>Robert L. Merlino</dc:creator>
  <cp:lastModifiedBy>Merlino, Robert L</cp:lastModifiedBy>
  <cp:revision>106</cp:revision>
  <dcterms:created xsi:type="dcterms:W3CDTF">2004-11-08T19:14:38Z</dcterms:created>
  <dcterms:modified xsi:type="dcterms:W3CDTF">2014-11-10T19:26:37Z</dcterms:modified>
</cp:coreProperties>
</file>