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04" r:id="rId2"/>
    <p:sldId id="307" r:id="rId3"/>
    <p:sldId id="308" r:id="rId4"/>
    <p:sldId id="258" r:id="rId5"/>
    <p:sldId id="309" r:id="rId6"/>
    <p:sldId id="310" r:id="rId7"/>
    <p:sldId id="259" r:id="rId8"/>
    <p:sldId id="260" r:id="rId9"/>
    <p:sldId id="311" r:id="rId10"/>
    <p:sldId id="261" r:id="rId11"/>
    <p:sldId id="264" r:id="rId12"/>
    <p:sldId id="262" r:id="rId13"/>
    <p:sldId id="263" r:id="rId14"/>
    <p:sldId id="265" r:id="rId15"/>
    <p:sldId id="273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3300"/>
    <a:srgbClr val="FFCC00"/>
    <a:srgbClr val="66FF99"/>
    <a:srgbClr val="33CC33"/>
    <a:srgbClr val="FFFF00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03" autoAdjust="0"/>
    <p:restoredTop sz="93632" autoAdjust="0"/>
  </p:normalViewPr>
  <p:slideViewPr>
    <p:cSldViewPr snapToGrid="0">
      <p:cViewPr varScale="1">
        <p:scale>
          <a:sx n="107" d="100"/>
          <a:sy n="107" d="100"/>
        </p:scale>
        <p:origin x="13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57C6A80-F5B2-45E3-8BBA-3FA84B3F15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9940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E34E8C-693B-4B83-9953-419D9BEF8D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510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4FF76F7-8C3E-4642-9375-508A38F09A11}" type="slidenum">
              <a:rPr lang="en-US" altLang="en-US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1793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D1C97A8-DB44-4380-A65B-605B9CAAF906}" type="slidenum">
              <a:rPr lang="en-US" altLang="en-US"/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6426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02A35A8-625A-4778-96E8-1785AE6B3A52}" type="slidenum">
              <a:rPr lang="en-US" altLang="en-US"/>
              <a:pPr algn="r"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9567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B41FCD2-051E-470B-BC74-6DAA6F49DEDA}" type="slidenum">
              <a:rPr lang="en-US" altLang="en-US"/>
              <a:pPr algn="r"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1114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202D425-5C77-4C46-911B-C99762532821}" type="slidenum">
              <a:rPr lang="en-US" altLang="en-US"/>
              <a:pPr algn="r"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5003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D9F5DD5-F7F3-4761-82A5-6DC6F9163F4E}" type="slidenum">
              <a:rPr lang="en-US" altLang="en-US"/>
              <a:pPr algn="r"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7200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A960DE2-8D18-4B41-9368-2CB21F576266}" type="slidenum">
              <a:rPr lang="en-US" altLang="en-US"/>
              <a:pPr algn="r"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217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AE97598-3BAA-4B82-B746-409E712C9E44}" type="slidenum">
              <a:rPr lang="en-US" altLang="en-US"/>
              <a:pPr algn="r"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2316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5B813D-59FB-460F-9863-41F2965672F0}" type="slidenum">
              <a:rPr lang="en-US" altLang="en-US"/>
              <a:pPr algn="r" eaLnBrk="1" hangingPunct="1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5458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1F9423F-7F0D-48ED-BEBA-399EFAA0FD19}" type="slidenum">
              <a:rPr lang="en-US" altLang="en-US"/>
              <a:pPr algn="r" eaLnBrk="1" hangingPunct="1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2586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5CAF35A-82AF-4D5C-A930-2244F9AB27AE}" type="slidenum">
              <a:rPr lang="en-US" altLang="en-US"/>
              <a:pPr algn="r" eaLnBrk="1" hangingPunct="1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345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09D9B3-785D-43CD-BCBC-82517858D000}" type="slidenum">
              <a:rPr lang="en-US" altLang="en-US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752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A1CA0F6-40BB-407D-AC24-18848F0A9B9F}" type="slidenum">
              <a:rPr lang="en-US" altLang="en-US"/>
              <a:pPr algn="r" eaLnBrk="1" hangingPunct="1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039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5B54DB1-3DF8-479C-911B-662C47554365}" type="slidenum">
              <a:rPr lang="en-US" altLang="en-US"/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549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4A128D5-E12F-41F9-BB25-1A216BEE2F1D}" type="slidenum">
              <a:rPr lang="en-US" altLang="en-US"/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042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1A4C2A4-3A80-49C8-9E96-9CA75E3056A3}" type="slidenum">
              <a:rPr lang="en-US" altLang="en-US"/>
              <a:pPr algn="r"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983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7F1C2CB-DDA7-4BD6-81C3-46B8FA45F855}" type="slidenum">
              <a:rPr lang="en-US" altLang="en-US"/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302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056E930-6580-4365-BE49-D64DB83D3309}" type="slidenum">
              <a:rPr lang="en-US" altLang="en-US"/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016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EB3AE44-1F48-441E-B42B-5175684D2C3F}" type="slidenum">
              <a:rPr lang="en-US" altLang="en-US"/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075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111FA8A-0051-4FCA-B864-378A18A6CC4F}" type="slidenum">
              <a:rPr lang="en-US" altLang="en-US"/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451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294F5C-6864-4E32-A2C6-3D0135F42D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90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B99DE0-23CA-4F62-90E1-DC81B4E0D1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8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45F965-4E2B-4895-99A1-07E039A98A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7998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D18CEC-31E3-4836-8642-FBFB2C8CAB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2104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CF7255-B8AB-4646-AB0F-8247E6EE90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533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798078-BC6D-4D6A-9831-EFA84F41E6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355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7D942-827F-4683-8957-7B5245AC3E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689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A84889-78B1-45B1-AC0D-4B800C3DC0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5B688-F0BD-4F7F-877C-D65637D788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42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E730D5-C8D6-42E0-B9E6-C753D355DA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5443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36CBCC-2BCF-46A5-8D8C-4407B4765F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89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77373C-33DC-461F-BEF4-E4EEB527A5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66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458F8F-41FB-47A9-B589-EFE18E6B49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0626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7588C-BD11-4F89-8FB6-D4B880C7B6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501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E6D5EE-C28A-4D25-BEC0-9D10205171C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L 31 Light and Optics-3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265238"/>
            <a:ext cx="8229600" cy="51069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chemeClr val="bg2"/>
                </a:solidFill>
                <a:latin typeface="Verdana" panose="020B0604030504040204" pitchFamily="34" charset="0"/>
              </a:rPr>
              <a:t>Images formed by mirrors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bg2"/>
                </a:solidFill>
                <a:latin typeface="Verdana" panose="020B0604030504040204" pitchFamily="34" charset="0"/>
              </a:rPr>
              <a:t>plane mirrors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bg2"/>
                </a:solidFill>
                <a:latin typeface="Verdana" panose="020B0604030504040204" pitchFamily="34" charset="0"/>
              </a:rPr>
              <a:t>curved mirrors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bg2"/>
                </a:solidFill>
                <a:latin typeface="Verdana" panose="020B0604030504040204" pitchFamily="34" charset="0"/>
              </a:rPr>
              <a:t>Concave (converging)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bg2"/>
                </a:solidFill>
                <a:latin typeface="Verdana" panose="020B0604030504040204" pitchFamily="34" charset="0"/>
              </a:rPr>
              <a:t>Convex (diverging)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Verdana" panose="020B0604030504040204" pitchFamily="34" charset="0"/>
              </a:rPr>
              <a:t>Images formed by lenses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Verdana" panose="020B0604030504040204" pitchFamily="34" charset="0"/>
              </a:rPr>
              <a:t>the human eye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latin typeface="Verdana" panose="020B0604030504040204" pitchFamily="34" charset="0"/>
              </a:rPr>
              <a:t>correcting vision problems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latin typeface="Verdana" panose="020B0604030504040204" pitchFamily="34" charset="0"/>
              </a:rPr>
              <a:t>nearsightedness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latin typeface="Verdana" panose="020B0604030504040204" pitchFamily="34" charset="0"/>
              </a:rPr>
              <a:t>farsightedness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latin typeface="Verdana" panose="020B0604030504040204" pitchFamily="34" charset="0"/>
              </a:rPr>
              <a:t>astigmatism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latin typeface="Verdana" panose="020B0604030504040204" pitchFamily="34" charset="0"/>
              </a:rPr>
              <a:t>depth perception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>
              <a:latin typeface="Verdana" panose="020B0604030504040204" pitchFamily="34" charset="0"/>
            </a:endParaRPr>
          </a:p>
        </p:txBody>
      </p:sp>
      <p:grpSp>
        <p:nvGrpSpPr>
          <p:cNvPr id="132109" name="Group 13"/>
          <p:cNvGrpSpPr>
            <a:grpSpLocks/>
          </p:cNvGrpSpPr>
          <p:nvPr/>
        </p:nvGrpSpPr>
        <p:grpSpPr bwMode="auto">
          <a:xfrm>
            <a:off x="6076950" y="1304925"/>
            <a:ext cx="1657350" cy="800100"/>
            <a:chOff x="3546" y="876"/>
            <a:chExt cx="1044" cy="504"/>
          </a:xfrm>
        </p:grpSpPr>
        <p:sp>
          <p:nvSpPr>
            <p:cNvPr id="2076" name="Line 7"/>
            <p:cNvSpPr>
              <a:spLocks noChangeShapeType="1"/>
            </p:cNvSpPr>
            <p:nvPr/>
          </p:nvSpPr>
          <p:spPr bwMode="auto">
            <a:xfrm>
              <a:off x="3546" y="1362"/>
              <a:ext cx="10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Line 8"/>
            <p:cNvSpPr>
              <a:spLocks noChangeShapeType="1"/>
            </p:cNvSpPr>
            <p:nvPr/>
          </p:nvSpPr>
          <p:spPr bwMode="auto">
            <a:xfrm>
              <a:off x="3546" y="1344"/>
              <a:ext cx="1044" cy="0"/>
            </a:xfrm>
            <a:prstGeom prst="line">
              <a:avLst/>
            </a:prstGeom>
            <a:noFill/>
            <a:ln w="38100">
              <a:solidFill>
                <a:srgbClr val="99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Line 10"/>
            <p:cNvSpPr>
              <a:spLocks noChangeShapeType="1"/>
            </p:cNvSpPr>
            <p:nvPr/>
          </p:nvSpPr>
          <p:spPr bwMode="auto">
            <a:xfrm>
              <a:off x="4044" y="876"/>
              <a:ext cx="0" cy="5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Line 11"/>
            <p:cNvSpPr>
              <a:spLocks noChangeShapeType="1"/>
            </p:cNvSpPr>
            <p:nvPr/>
          </p:nvSpPr>
          <p:spPr bwMode="auto">
            <a:xfrm flipH="1" flipV="1">
              <a:off x="3654" y="954"/>
              <a:ext cx="384" cy="38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Line 12"/>
            <p:cNvSpPr>
              <a:spLocks noChangeShapeType="1"/>
            </p:cNvSpPr>
            <p:nvPr/>
          </p:nvSpPr>
          <p:spPr bwMode="auto">
            <a:xfrm flipV="1">
              <a:off x="4038" y="954"/>
              <a:ext cx="390" cy="39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2134" name="Group 38"/>
          <p:cNvGrpSpPr>
            <a:grpSpLocks/>
          </p:cNvGrpSpPr>
          <p:nvPr/>
        </p:nvGrpSpPr>
        <p:grpSpPr bwMode="auto">
          <a:xfrm>
            <a:off x="5476875" y="4219575"/>
            <a:ext cx="3057525" cy="1800225"/>
            <a:chOff x="3450" y="2658"/>
            <a:chExt cx="1926" cy="1134"/>
          </a:xfrm>
        </p:grpSpPr>
        <p:grpSp>
          <p:nvGrpSpPr>
            <p:cNvPr id="2065" name="Group 26"/>
            <p:cNvGrpSpPr>
              <a:grpSpLocks/>
            </p:cNvGrpSpPr>
            <p:nvPr/>
          </p:nvGrpSpPr>
          <p:grpSpPr bwMode="auto">
            <a:xfrm rot="10640396">
              <a:off x="4272" y="2772"/>
              <a:ext cx="232" cy="906"/>
              <a:chOff x="4356" y="2766"/>
              <a:chExt cx="232" cy="906"/>
            </a:xfrm>
          </p:grpSpPr>
          <p:sp>
            <p:nvSpPr>
              <p:cNvPr id="2074" name="Freeform 23"/>
              <p:cNvSpPr>
                <a:spLocks/>
              </p:cNvSpPr>
              <p:nvPr/>
            </p:nvSpPr>
            <p:spPr bwMode="auto">
              <a:xfrm>
                <a:off x="4356" y="2766"/>
                <a:ext cx="202" cy="900"/>
              </a:xfrm>
              <a:custGeom>
                <a:avLst/>
                <a:gdLst>
                  <a:gd name="T0" fmla="*/ 0 w 202"/>
                  <a:gd name="T1" fmla="*/ 0 h 900"/>
                  <a:gd name="T2" fmla="*/ 156 w 202"/>
                  <a:gd name="T3" fmla="*/ 204 h 900"/>
                  <a:gd name="T4" fmla="*/ 198 w 202"/>
                  <a:gd name="T5" fmla="*/ 414 h 900"/>
                  <a:gd name="T6" fmla="*/ 174 w 202"/>
                  <a:gd name="T7" fmla="*/ 630 h 900"/>
                  <a:gd name="T8" fmla="*/ 30 w 202"/>
                  <a:gd name="T9" fmla="*/ 900 h 9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2" h="900">
                    <a:moveTo>
                      <a:pt x="0" y="0"/>
                    </a:moveTo>
                    <a:cubicBezTo>
                      <a:pt x="26" y="34"/>
                      <a:pt x="123" y="135"/>
                      <a:pt x="156" y="204"/>
                    </a:cubicBezTo>
                    <a:cubicBezTo>
                      <a:pt x="189" y="273"/>
                      <a:pt x="195" y="343"/>
                      <a:pt x="198" y="414"/>
                    </a:cubicBezTo>
                    <a:cubicBezTo>
                      <a:pt x="201" y="485"/>
                      <a:pt x="202" y="549"/>
                      <a:pt x="174" y="630"/>
                    </a:cubicBezTo>
                    <a:cubicBezTo>
                      <a:pt x="146" y="711"/>
                      <a:pt x="60" y="844"/>
                      <a:pt x="30" y="900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" name="Freeform 24"/>
              <p:cNvSpPr>
                <a:spLocks/>
              </p:cNvSpPr>
              <p:nvPr/>
            </p:nvSpPr>
            <p:spPr bwMode="auto">
              <a:xfrm>
                <a:off x="4386" y="2772"/>
                <a:ext cx="202" cy="900"/>
              </a:xfrm>
              <a:custGeom>
                <a:avLst/>
                <a:gdLst>
                  <a:gd name="T0" fmla="*/ 0 w 202"/>
                  <a:gd name="T1" fmla="*/ 0 h 900"/>
                  <a:gd name="T2" fmla="*/ 156 w 202"/>
                  <a:gd name="T3" fmla="*/ 204 h 900"/>
                  <a:gd name="T4" fmla="*/ 198 w 202"/>
                  <a:gd name="T5" fmla="*/ 414 h 900"/>
                  <a:gd name="T6" fmla="*/ 174 w 202"/>
                  <a:gd name="T7" fmla="*/ 630 h 900"/>
                  <a:gd name="T8" fmla="*/ 30 w 202"/>
                  <a:gd name="T9" fmla="*/ 900 h 9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2" h="900">
                    <a:moveTo>
                      <a:pt x="0" y="0"/>
                    </a:moveTo>
                    <a:cubicBezTo>
                      <a:pt x="26" y="34"/>
                      <a:pt x="123" y="135"/>
                      <a:pt x="156" y="204"/>
                    </a:cubicBezTo>
                    <a:cubicBezTo>
                      <a:pt x="189" y="273"/>
                      <a:pt x="195" y="343"/>
                      <a:pt x="198" y="414"/>
                    </a:cubicBezTo>
                    <a:cubicBezTo>
                      <a:pt x="201" y="485"/>
                      <a:pt x="202" y="549"/>
                      <a:pt x="174" y="630"/>
                    </a:cubicBezTo>
                    <a:cubicBezTo>
                      <a:pt x="146" y="711"/>
                      <a:pt x="60" y="844"/>
                      <a:pt x="30" y="900"/>
                    </a:cubicBezTo>
                  </a:path>
                </a:pathLst>
              </a:custGeom>
              <a:noFill/>
              <a:ln w="38100" cmpd="sng">
                <a:solidFill>
                  <a:srgbClr val="99CC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6" name="Line 28"/>
            <p:cNvSpPr>
              <a:spLocks noChangeShapeType="1"/>
            </p:cNvSpPr>
            <p:nvPr/>
          </p:nvSpPr>
          <p:spPr bwMode="auto">
            <a:xfrm>
              <a:off x="3450" y="3222"/>
              <a:ext cx="19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29"/>
            <p:cNvSpPr>
              <a:spLocks/>
            </p:cNvSpPr>
            <p:nvPr/>
          </p:nvSpPr>
          <p:spPr bwMode="auto">
            <a:xfrm>
              <a:off x="3468" y="2658"/>
              <a:ext cx="858" cy="318"/>
            </a:xfrm>
            <a:custGeom>
              <a:avLst/>
              <a:gdLst>
                <a:gd name="T0" fmla="*/ 0 w 858"/>
                <a:gd name="T1" fmla="*/ 318 h 318"/>
                <a:gd name="T2" fmla="*/ 858 w 858"/>
                <a:gd name="T3" fmla="*/ 318 h 318"/>
                <a:gd name="T4" fmla="*/ 264 w 858"/>
                <a:gd name="T5" fmla="*/ 0 h 3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58" h="318">
                  <a:moveTo>
                    <a:pt x="0" y="318"/>
                  </a:moveTo>
                  <a:lnTo>
                    <a:pt x="858" y="318"/>
                  </a:lnTo>
                  <a:lnTo>
                    <a:pt x="264" y="0"/>
                  </a:ln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30"/>
            <p:cNvSpPr>
              <a:spLocks/>
            </p:cNvSpPr>
            <p:nvPr/>
          </p:nvSpPr>
          <p:spPr bwMode="auto">
            <a:xfrm flipV="1">
              <a:off x="3474" y="3474"/>
              <a:ext cx="858" cy="318"/>
            </a:xfrm>
            <a:custGeom>
              <a:avLst/>
              <a:gdLst>
                <a:gd name="T0" fmla="*/ 0 w 858"/>
                <a:gd name="T1" fmla="*/ 318 h 318"/>
                <a:gd name="T2" fmla="*/ 858 w 858"/>
                <a:gd name="T3" fmla="*/ 318 h 318"/>
                <a:gd name="T4" fmla="*/ 264 w 858"/>
                <a:gd name="T5" fmla="*/ 0 h 3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58" h="318">
                  <a:moveTo>
                    <a:pt x="0" y="318"/>
                  </a:moveTo>
                  <a:lnTo>
                    <a:pt x="858" y="318"/>
                  </a:lnTo>
                  <a:lnTo>
                    <a:pt x="264" y="0"/>
                  </a:ln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Line 31"/>
            <p:cNvSpPr>
              <a:spLocks noChangeShapeType="1"/>
            </p:cNvSpPr>
            <p:nvPr/>
          </p:nvSpPr>
          <p:spPr bwMode="auto">
            <a:xfrm>
              <a:off x="4314" y="2964"/>
              <a:ext cx="707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Line 32"/>
            <p:cNvSpPr>
              <a:spLocks noChangeShapeType="1"/>
            </p:cNvSpPr>
            <p:nvPr/>
          </p:nvSpPr>
          <p:spPr bwMode="auto">
            <a:xfrm flipV="1">
              <a:off x="4296" y="3066"/>
              <a:ext cx="79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Text Box 33"/>
            <p:cNvSpPr txBox="1">
              <a:spLocks noChangeArrowheads="1"/>
            </p:cNvSpPr>
            <p:nvPr/>
          </p:nvSpPr>
          <p:spPr bwMode="auto">
            <a:xfrm>
              <a:off x="4574" y="2729"/>
              <a:ext cx="7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CONVEX</a:t>
              </a:r>
            </a:p>
          </p:txBody>
        </p:sp>
        <p:sp>
          <p:nvSpPr>
            <p:cNvPr id="2072" name="Text Box 35"/>
            <p:cNvSpPr txBox="1">
              <a:spLocks noChangeArrowheads="1"/>
            </p:cNvSpPr>
            <p:nvPr/>
          </p:nvSpPr>
          <p:spPr bwMode="auto">
            <a:xfrm>
              <a:off x="4712" y="338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F</a:t>
              </a:r>
            </a:p>
          </p:txBody>
        </p:sp>
        <p:sp>
          <p:nvSpPr>
            <p:cNvPr id="2073" name="Oval 36"/>
            <p:cNvSpPr>
              <a:spLocks noChangeArrowheads="1"/>
            </p:cNvSpPr>
            <p:nvPr/>
          </p:nvSpPr>
          <p:spPr bwMode="auto">
            <a:xfrm>
              <a:off x="4752" y="3198"/>
              <a:ext cx="56" cy="5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2140" name="Group 44"/>
          <p:cNvGrpSpPr>
            <a:grpSpLocks/>
          </p:cNvGrpSpPr>
          <p:nvPr/>
        </p:nvGrpSpPr>
        <p:grpSpPr bwMode="auto">
          <a:xfrm>
            <a:off x="5172075" y="2457450"/>
            <a:ext cx="3384550" cy="1438275"/>
            <a:chOff x="3258" y="1548"/>
            <a:chExt cx="2132" cy="906"/>
          </a:xfrm>
        </p:grpSpPr>
        <p:sp>
          <p:nvSpPr>
            <p:cNvPr id="2057" name="Text Box 27"/>
            <p:cNvSpPr txBox="1">
              <a:spLocks noChangeArrowheads="1"/>
            </p:cNvSpPr>
            <p:nvPr/>
          </p:nvSpPr>
          <p:spPr bwMode="auto">
            <a:xfrm>
              <a:off x="4562" y="1643"/>
              <a:ext cx="8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CONCAVE</a:t>
              </a:r>
            </a:p>
          </p:txBody>
        </p:sp>
        <p:sp>
          <p:nvSpPr>
            <p:cNvPr id="2058" name="Freeform 14"/>
            <p:cNvSpPr>
              <a:spLocks/>
            </p:cNvSpPr>
            <p:nvPr/>
          </p:nvSpPr>
          <p:spPr bwMode="auto">
            <a:xfrm>
              <a:off x="4242" y="1548"/>
              <a:ext cx="202" cy="900"/>
            </a:xfrm>
            <a:custGeom>
              <a:avLst/>
              <a:gdLst>
                <a:gd name="T0" fmla="*/ 0 w 202"/>
                <a:gd name="T1" fmla="*/ 0 h 900"/>
                <a:gd name="T2" fmla="*/ 156 w 202"/>
                <a:gd name="T3" fmla="*/ 204 h 900"/>
                <a:gd name="T4" fmla="*/ 198 w 202"/>
                <a:gd name="T5" fmla="*/ 414 h 900"/>
                <a:gd name="T6" fmla="*/ 174 w 202"/>
                <a:gd name="T7" fmla="*/ 630 h 900"/>
                <a:gd name="T8" fmla="*/ 30 w 202"/>
                <a:gd name="T9" fmla="*/ 900 h 9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2" h="900">
                  <a:moveTo>
                    <a:pt x="0" y="0"/>
                  </a:moveTo>
                  <a:cubicBezTo>
                    <a:pt x="26" y="34"/>
                    <a:pt x="123" y="135"/>
                    <a:pt x="156" y="204"/>
                  </a:cubicBezTo>
                  <a:cubicBezTo>
                    <a:pt x="189" y="273"/>
                    <a:pt x="195" y="343"/>
                    <a:pt x="198" y="414"/>
                  </a:cubicBezTo>
                  <a:cubicBezTo>
                    <a:pt x="201" y="485"/>
                    <a:pt x="202" y="549"/>
                    <a:pt x="174" y="630"/>
                  </a:cubicBezTo>
                  <a:cubicBezTo>
                    <a:pt x="146" y="711"/>
                    <a:pt x="60" y="844"/>
                    <a:pt x="30" y="900"/>
                  </a:cubicBezTo>
                </a:path>
              </a:pathLst>
            </a:custGeom>
            <a:noFill/>
            <a:ln w="38100" cmpd="sng">
              <a:solidFill>
                <a:srgbClr val="99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Freeform 15"/>
            <p:cNvSpPr>
              <a:spLocks/>
            </p:cNvSpPr>
            <p:nvPr/>
          </p:nvSpPr>
          <p:spPr bwMode="auto">
            <a:xfrm>
              <a:off x="4272" y="1554"/>
              <a:ext cx="202" cy="900"/>
            </a:xfrm>
            <a:custGeom>
              <a:avLst/>
              <a:gdLst>
                <a:gd name="T0" fmla="*/ 0 w 202"/>
                <a:gd name="T1" fmla="*/ 0 h 900"/>
                <a:gd name="T2" fmla="*/ 156 w 202"/>
                <a:gd name="T3" fmla="*/ 204 h 900"/>
                <a:gd name="T4" fmla="*/ 198 w 202"/>
                <a:gd name="T5" fmla="*/ 414 h 900"/>
                <a:gd name="T6" fmla="*/ 174 w 202"/>
                <a:gd name="T7" fmla="*/ 630 h 900"/>
                <a:gd name="T8" fmla="*/ 30 w 202"/>
                <a:gd name="T9" fmla="*/ 900 h 9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2" h="900">
                  <a:moveTo>
                    <a:pt x="0" y="0"/>
                  </a:moveTo>
                  <a:cubicBezTo>
                    <a:pt x="26" y="34"/>
                    <a:pt x="123" y="135"/>
                    <a:pt x="156" y="204"/>
                  </a:cubicBezTo>
                  <a:cubicBezTo>
                    <a:pt x="189" y="273"/>
                    <a:pt x="195" y="343"/>
                    <a:pt x="198" y="414"/>
                  </a:cubicBezTo>
                  <a:cubicBezTo>
                    <a:pt x="201" y="485"/>
                    <a:pt x="202" y="549"/>
                    <a:pt x="174" y="630"/>
                  </a:cubicBezTo>
                  <a:cubicBezTo>
                    <a:pt x="146" y="711"/>
                    <a:pt x="60" y="844"/>
                    <a:pt x="30" y="90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Line 16"/>
            <p:cNvSpPr>
              <a:spLocks noChangeShapeType="1"/>
            </p:cNvSpPr>
            <p:nvPr/>
          </p:nvSpPr>
          <p:spPr bwMode="auto">
            <a:xfrm>
              <a:off x="3318" y="1992"/>
              <a:ext cx="1878" cy="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Text Box 34"/>
            <p:cNvSpPr txBox="1">
              <a:spLocks noChangeArrowheads="1"/>
            </p:cNvSpPr>
            <p:nvPr/>
          </p:nvSpPr>
          <p:spPr bwMode="auto">
            <a:xfrm>
              <a:off x="3992" y="2051"/>
              <a:ext cx="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F</a:t>
              </a:r>
            </a:p>
          </p:txBody>
        </p:sp>
        <p:sp>
          <p:nvSpPr>
            <p:cNvPr id="2062" name="Oval 37"/>
            <p:cNvSpPr>
              <a:spLocks noChangeArrowheads="1"/>
            </p:cNvSpPr>
            <p:nvPr/>
          </p:nvSpPr>
          <p:spPr bwMode="auto">
            <a:xfrm>
              <a:off x="3996" y="1968"/>
              <a:ext cx="56" cy="5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63" name="Freeform 42"/>
            <p:cNvSpPr>
              <a:spLocks/>
            </p:cNvSpPr>
            <p:nvPr/>
          </p:nvSpPr>
          <p:spPr bwMode="auto">
            <a:xfrm>
              <a:off x="3258" y="1710"/>
              <a:ext cx="1098" cy="708"/>
            </a:xfrm>
            <a:custGeom>
              <a:avLst/>
              <a:gdLst>
                <a:gd name="T0" fmla="*/ 0 w 1098"/>
                <a:gd name="T1" fmla="*/ 0 h 708"/>
                <a:gd name="T2" fmla="*/ 1098 w 1098"/>
                <a:gd name="T3" fmla="*/ 0 h 708"/>
                <a:gd name="T4" fmla="*/ 246 w 1098"/>
                <a:gd name="T5" fmla="*/ 708 h 70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98" h="708">
                  <a:moveTo>
                    <a:pt x="0" y="0"/>
                  </a:moveTo>
                  <a:lnTo>
                    <a:pt x="1098" y="0"/>
                  </a:lnTo>
                  <a:lnTo>
                    <a:pt x="246" y="708"/>
                  </a:ln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43"/>
            <p:cNvSpPr>
              <a:spLocks/>
            </p:cNvSpPr>
            <p:nvPr/>
          </p:nvSpPr>
          <p:spPr bwMode="auto">
            <a:xfrm>
              <a:off x="3270" y="1608"/>
              <a:ext cx="1104" cy="690"/>
            </a:xfrm>
            <a:custGeom>
              <a:avLst/>
              <a:gdLst>
                <a:gd name="T0" fmla="*/ 0 w 1104"/>
                <a:gd name="T1" fmla="*/ 690 h 690"/>
                <a:gd name="T2" fmla="*/ 1104 w 1104"/>
                <a:gd name="T3" fmla="*/ 690 h 690"/>
                <a:gd name="T4" fmla="*/ 294 w 1104"/>
                <a:gd name="T5" fmla="*/ 0 h 6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04" h="690">
                  <a:moveTo>
                    <a:pt x="0" y="690"/>
                  </a:moveTo>
                  <a:lnTo>
                    <a:pt x="1104" y="690"/>
                  </a:lnTo>
                  <a:lnTo>
                    <a:pt x="294" y="0"/>
                  </a:lnTo>
                </a:path>
              </a:pathLst>
            </a:custGeom>
            <a:noFill/>
            <a:ln w="9525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2141" name="Text Box 45"/>
          <p:cNvSpPr txBox="1">
            <a:spLocks noChangeArrowheads="1"/>
          </p:cNvSpPr>
          <p:nvPr/>
        </p:nvSpPr>
        <p:spPr bwMode="auto">
          <a:xfrm>
            <a:off x="7823200" y="1589088"/>
            <a:ext cx="933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PLANE</a:t>
            </a:r>
          </a:p>
        </p:txBody>
      </p:sp>
      <p:sp>
        <p:nvSpPr>
          <p:cNvPr id="205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0E0038-6788-48E8-8483-09FAF9C7E0C3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4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Image formation by a</a:t>
            </a:r>
            <a:br>
              <a:rPr lang="en-US" altLang="en-US" sz="4000" smtClean="0"/>
            </a:br>
            <a:r>
              <a:rPr lang="en-US" altLang="en-US" sz="4000" smtClean="0"/>
              <a:t> converging lens</a:t>
            </a:r>
          </a:p>
        </p:txBody>
      </p:sp>
      <p:grpSp>
        <p:nvGrpSpPr>
          <p:cNvPr id="10243" name="Group 4"/>
          <p:cNvGrpSpPr>
            <a:grpSpLocks/>
          </p:cNvGrpSpPr>
          <p:nvPr/>
        </p:nvGrpSpPr>
        <p:grpSpPr bwMode="auto">
          <a:xfrm>
            <a:off x="4367213" y="1666875"/>
            <a:ext cx="409575" cy="2665413"/>
            <a:chOff x="2800" y="1437"/>
            <a:chExt cx="259" cy="1679"/>
          </a:xfrm>
        </p:grpSpPr>
        <p:sp>
          <p:nvSpPr>
            <p:cNvPr id="10266" name="Freeform 5"/>
            <p:cNvSpPr>
              <a:spLocks/>
            </p:cNvSpPr>
            <p:nvPr/>
          </p:nvSpPr>
          <p:spPr bwMode="auto">
            <a:xfrm>
              <a:off x="2800" y="1437"/>
              <a:ext cx="149" cy="1679"/>
            </a:xfrm>
            <a:custGeom>
              <a:avLst/>
              <a:gdLst>
                <a:gd name="T0" fmla="*/ 82 w 252"/>
                <a:gd name="T1" fmla="*/ 0 h 1486"/>
                <a:gd name="T2" fmla="*/ 33 w 252"/>
                <a:gd name="T3" fmla="*/ 380 h 1486"/>
                <a:gd name="T4" fmla="*/ 7 w 252"/>
                <a:gd name="T5" fmla="*/ 711 h 1486"/>
                <a:gd name="T6" fmla="*/ 7 w 252"/>
                <a:gd name="T7" fmla="*/ 1139 h 1486"/>
                <a:gd name="T8" fmla="*/ 46 w 252"/>
                <a:gd name="T9" fmla="*/ 1578 h 1486"/>
                <a:gd name="T10" fmla="*/ 88 w 252"/>
                <a:gd name="T11" fmla="*/ 1897 h 1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2" h="1486">
                  <a:moveTo>
                    <a:pt x="233" y="0"/>
                  </a:moveTo>
                  <a:cubicBezTo>
                    <a:pt x="181" y="102"/>
                    <a:pt x="130" y="204"/>
                    <a:pt x="94" y="297"/>
                  </a:cubicBezTo>
                  <a:cubicBezTo>
                    <a:pt x="58" y="390"/>
                    <a:pt x="31" y="458"/>
                    <a:pt x="19" y="557"/>
                  </a:cubicBezTo>
                  <a:cubicBezTo>
                    <a:pt x="7" y="656"/>
                    <a:pt x="0" y="779"/>
                    <a:pt x="19" y="892"/>
                  </a:cubicBezTo>
                  <a:cubicBezTo>
                    <a:pt x="38" y="1005"/>
                    <a:pt x="92" y="1137"/>
                    <a:pt x="131" y="1236"/>
                  </a:cubicBezTo>
                  <a:cubicBezTo>
                    <a:pt x="170" y="1335"/>
                    <a:pt x="211" y="1410"/>
                    <a:pt x="252" y="1486"/>
                  </a:cubicBezTo>
                </a:path>
              </a:pathLst>
            </a:custGeom>
            <a:solidFill>
              <a:srgbClr val="CCECFF"/>
            </a:solidFill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7" name="Freeform 6"/>
            <p:cNvSpPr>
              <a:spLocks/>
            </p:cNvSpPr>
            <p:nvPr/>
          </p:nvSpPr>
          <p:spPr bwMode="auto">
            <a:xfrm>
              <a:off x="2938" y="1437"/>
              <a:ext cx="121" cy="1675"/>
            </a:xfrm>
            <a:custGeom>
              <a:avLst/>
              <a:gdLst>
                <a:gd name="T0" fmla="*/ 0 w 121"/>
                <a:gd name="T1" fmla="*/ 0 h 1675"/>
                <a:gd name="T2" fmla="*/ 74 w 121"/>
                <a:gd name="T3" fmla="*/ 333 h 1675"/>
                <a:gd name="T4" fmla="*/ 114 w 121"/>
                <a:gd name="T5" fmla="*/ 625 h 1675"/>
                <a:gd name="T6" fmla="*/ 114 w 121"/>
                <a:gd name="T7" fmla="*/ 1001 h 1675"/>
                <a:gd name="T8" fmla="*/ 70 w 121"/>
                <a:gd name="T9" fmla="*/ 1387 h 1675"/>
                <a:gd name="T10" fmla="*/ 18 w 121"/>
                <a:gd name="T11" fmla="*/ 1675 h 16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" h="1675">
                  <a:moveTo>
                    <a:pt x="0" y="0"/>
                  </a:moveTo>
                  <a:cubicBezTo>
                    <a:pt x="28" y="114"/>
                    <a:pt x="55" y="229"/>
                    <a:pt x="74" y="333"/>
                  </a:cubicBezTo>
                  <a:cubicBezTo>
                    <a:pt x="93" y="438"/>
                    <a:pt x="108" y="514"/>
                    <a:pt x="114" y="625"/>
                  </a:cubicBezTo>
                  <a:cubicBezTo>
                    <a:pt x="120" y="736"/>
                    <a:pt x="121" y="874"/>
                    <a:pt x="114" y="1001"/>
                  </a:cubicBezTo>
                  <a:cubicBezTo>
                    <a:pt x="107" y="1128"/>
                    <a:pt x="86" y="1275"/>
                    <a:pt x="70" y="1387"/>
                  </a:cubicBezTo>
                  <a:cubicBezTo>
                    <a:pt x="54" y="1499"/>
                    <a:pt x="29" y="1615"/>
                    <a:pt x="18" y="1675"/>
                  </a:cubicBezTo>
                </a:path>
              </a:pathLst>
            </a:custGeom>
            <a:solidFill>
              <a:srgbClr val="CCECFF"/>
            </a:solidFill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4" name="Line 7"/>
          <p:cNvSpPr>
            <a:spLocks noChangeShapeType="1"/>
          </p:cNvSpPr>
          <p:nvPr/>
        </p:nvSpPr>
        <p:spPr bwMode="auto">
          <a:xfrm>
            <a:off x="782638" y="3006725"/>
            <a:ext cx="7780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24" name="Picture 8" descr="MCj01163440000[1]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27125" y="2163763"/>
            <a:ext cx="503238" cy="857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9247" name="Group 31"/>
          <p:cNvGrpSpPr>
            <a:grpSpLocks/>
          </p:cNvGrpSpPr>
          <p:nvPr/>
        </p:nvGrpSpPr>
        <p:grpSpPr bwMode="auto">
          <a:xfrm>
            <a:off x="1420813" y="2178050"/>
            <a:ext cx="5327650" cy="1866900"/>
            <a:chOff x="895" y="1372"/>
            <a:chExt cx="3356" cy="1176"/>
          </a:xfrm>
        </p:grpSpPr>
        <p:sp>
          <p:nvSpPr>
            <p:cNvPr id="10264" name="Line 10"/>
            <p:cNvSpPr>
              <a:spLocks noChangeShapeType="1"/>
            </p:cNvSpPr>
            <p:nvPr/>
          </p:nvSpPr>
          <p:spPr bwMode="auto">
            <a:xfrm>
              <a:off x="895" y="1372"/>
              <a:ext cx="203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5" name="Line 11"/>
            <p:cNvSpPr>
              <a:spLocks noChangeShapeType="1"/>
            </p:cNvSpPr>
            <p:nvPr/>
          </p:nvSpPr>
          <p:spPr bwMode="auto">
            <a:xfrm>
              <a:off x="2944" y="1372"/>
              <a:ext cx="1307" cy="11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7" name="Oval 12"/>
          <p:cNvSpPr>
            <a:spLocks noChangeArrowheads="1"/>
          </p:cNvSpPr>
          <p:nvPr/>
        </p:nvSpPr>
        <p:spPr bwMode="auto">
          <a:xfrm>
            <a:off x="3554413" y="29638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1406525" y="2192338"/>
            <a:ext cx="5603875" cy="14938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30" name="Picture 14" descr="MCj011634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894388" y="2998788"/>
            <a:ext cx="344487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0" name="Text Box 15"/>
          <p:cNvSpPr txBox="1">
            <a:spLocks noChangeArrowheads="1"/>
          </p:cNvSpPr>
          <p:nvPr/>
        </p:nvSpPr>
        <p:spPr bwMode="auto">
          <a:xfrm>
            <a:off x="893763" y="3228975"/>
            <a:ext cx="998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object</a:t>
            </a:r>
          </a:p>
        </p:txBody>
      </p:sp>
      <p:sp>
        <p:nvSpPr>
          <p:cNvPr id="10251" name="Text Box 16"/>
          <p:cNvSpPr txBox="1">
            <a:spLocks noChangeArrowheads="1"/>
          </p:cNvSpPr>
          <p:nvPr/>
        </p:nvSpPr>
        <p:spPr bwMode="auto">
          <a:xfrm>
            <a:off x="5676900" y="2276475"/>
            <a:ext cx="101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image</a:t>
            </a:r>
          </a:p>
        </p:txBody>
      </p:sp>
      <p:grpSp>
        <p:nvGrpSpPr>
          <p:cNvPr id="10252" name="Group 22"/>
          <p:cNvGrpSpPr>
            <a:grpSpLocks/>
          </p:cNvGrpSpPr>
          <p:nvPr/>
        </p:nvGrpSpPr>
        <p:grpSpPr bwMode="auto">
          <a:xfrm rot="1181000">
            <a:off x="7112000" y="3473450"/>
            <a:ext cx="638175" cy="827088"/>
            <a:chOff x="1381" y="2962"/>
            <a:chExt cx="402" cy="521"/>
          </a:xfrm>
        </p:grpSpPr>
        <p:sp>
          <p:nvSpPr>
            <p:cNvPr id="10262" name="Freeform 20"/>
            <p:cNvSpPr>
              <a:spLocks/>
            </p:cNvSpPr>
            <p:nvPr/>
          </p:nvSpPr>
          <p:spPr bwMode="auto">
            <a:xfrm>
              <a:off x="1381" y="2962"/>
              <a:ext cx="402" cy="521"/>
            </a:xfrm>
            <a:custGeom>
              <a:avLst/>
              <a:gdLst>
                <a:gd name="T0" fmla="*/ 182 w 402"/>
                <a:gd name="T1" fmla="*/ 0 h 521"/>
                <a:gd name="T2" fmla="*/ 402 w 402"/>
                <a:gd name="T3" fmla="*/ 384 h 521"/>
                <a:gd name="T4" fmla="*/ 0 w 402"/>
                <a:gd name="T5" fmla="*/ 521 h 5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2" h="521">
                  <a:moveTo>
                    <a:pt x="182" y="0"/>
                  </a:moveTo>
                  <a:lnTo>
                    <a:pt x="402" y="384"/>
                  </a:lnTo>
                  <a:lnTo>
                    <a:pt x="0" y="52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Oval 21"/>
            <p:cNvSpPr>
              <a:spLocks noChangeArrowheads="1"/>
            </p:cNvSpPr>
            <p:nvPr/>
          </p:nvSpPr>
          <p:spPr bwMode="auto">
            <a:xfrm rot="791755">
              <a:off x="1482" y="3026"/>
              <a:ext cx="128" cy="4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0253" name="Oval 24"/>
          <p:cNvSpPr>
            <a:spLocks noChangeArrowheads="1"/>
          </p:cNvSpPr>
          <p:nvPr/>
        </p:nvSpPr>
        <p:spPr bwMode="auto">
          <a:xfrm>
            <a:off x="5535613" y="297973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4" name="Oval 25"/>
          <p:cNvSpPr>
            <a:spLocks noChangeArrowheads="1"/>
          </p:cNvSpPr>
          <p:nvPr/>
        </p:nvSpPr>
        <p:spPr bwMode="auto">
          <a:xfrm>
            <a:off x="2460625" y="297973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5" name="Text Box 26"/>
          <p:cNvSpPr txBox="1">
            <a:spLocks noChangeArrowheads="1"/>
          </p:cNvSpPr>
          <p:nvPr/>
        </p:nvSpPr>
        <p:spPr bwMode="auto">
          <a:xfrm>
            <a:off x="3317875" y="31607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F</a:t>
            </a:r>
          </a:p>
        </p:txBody>
      </p:sp>
      <p:sp>
        <p:nvSpPr>
          <p:cNvPr id="10256" name="Text Box 27"/>
          <p:cNvSpPr txBox="1">
            <a:spLocks noChangeArrowheads="1"/>
          </p:cNvSpPr>
          <p:nvPr/>
        </p:nvSpPr>
        <p:spPr bwMode="auto">
          <a:xfrm>
            <a:off x="2324100" y="3152775"/>
            <a:ext cx="481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2F</a:t>
            </a:r>
          </a:p>
        </p:txBody>
      </p:sp>
      <p:sp>
        <p:nvSpPr>
          <p:cNvPr id="10257" name="Text Box 28"/>
          <p:cNvSpPr txBox="1">
            <a:spLocks noChangeArrowheads="1"/>
          </p:cNvSpPr>
          <p:nvPr/>
        </p:nvSpPr>
        <p:spPr bwMode="auto">
          <a:xfrm>
            <a:off x="542925" y="4552950"/>
            <a:ext cx="8316913" cy="161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ym typeface="Wingdings" panose="05000000000000000000" pitchFamily="2" charset="2"/>
              </a:rPr>
              <a:t></a:t>
            </a:r>
            <a:r>
              <a:rPr lang="en-US" altLang="en-US" sz="2400"/>
              <a:t>If the object is located at a distance of at least 2F from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lens, the image is inverted and smaller than the object.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ym typeface="Wingdings" panose="05000000000000000000" pitchFamily="2" charset="2"/>
              </a:rPr>
              <a:t></a:t>
            </a:r>
            <a:r>
              <a:rPr lang="en-US" altLang="en-US" sz="2400"/>
              <a:t>The image is called a </a:t>
            </a:r>
            <a:r>
              <a:rPr lang="en-US" altLang="en-US" sz="2800" b="1"/>
              <a:t>REAL</a:t>
            </a:r>
            <a:r>
              <a:rPr lang="en-US" altLang="en-US" sz="2400"/>
              <a:t> image since light rays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actually converge at the image location</a:t>
            </a:r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1438275" y="2200275"/>
            <a:ext cx="3257550" cy="12001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>
            <a:off x="4705350" y="3409950"/>
            <a:ext cx="2305050" cy="95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>
            <a:off x="1381125" y="2990850"/>
            <a:ext cx="5372100" cy="19050"/>
          </a:xfrm>
          <a:prstGeom prst="line">
            <a:avLst/>
          </a:prstGeom>
          <a:noFill/>
          <a:ln w="38100">
            <a:solidFill>
              <a:srgbClr val="FF33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42D297C-6E07-4A14-99A5-30CB12132630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9" grpId="0" animBg="1"/>
      <p:bldP spid="9229" grpId="1" animBg="1"/>
      <p:bldP spid="9248" grpId="0" animBg="1"/>
      <p:bldP spid="9249" grpId="0" animBg="1"/>
      <p:bldP spid="92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-9525" y="7938"/>
            <a:ext cx="9153525" cy="1143000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A converging lens is used to</a:t>
            </a:r>
            <a:br>
              <a:rPr lang="en-US" altLang="en-US" sz="4000" smtClean="0"/>
            </a:br>
            <a:r>
              <a:rPr lang="en-US" altLang="en-US" sz="4000" smtClean="0"/>
              <a:t>focus rays from the sun to a point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739775" y="1884363"/>
            <a:ext cx="1190625" cy="1131887"/>
          </a:xfrm>
          <a:prstGeom prst="sun">
            <a:avLst>
              <a:gd name="adj" fmla="val 25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9462" name="Group 6"/>
          <p:cNvGrpSpPr>
            <a:grpSpLocks/>
          </p:cNvGrpSpPr>
          <p:nvPr/>
        </p:nvGrpSpPr>
        <p:grpSpPr bwMode="auto">
          <a:xfrm rot="2010742">
            <a:off x="5089525" y="3441700"/>
            <a:ext cx="474663" cy="2305050"/>
            <a:chOff x="2800" y="1437"/>
            <a:chExt cx="259" cy="1679"/>
          </a:xfrm>
        </p:grpSpPr>
        <p:sp>
          <p:nvSpPr>
            <p:cNvPr id="11280" name="Freeform 7"/>
            <p:cNvSpPr>
              <a:spLocks/>
            </p:cNvSpPr>
            <p:nvPr/>
          </p:nvSpPr>
          <p:spPr bwMode="auto">
            <a:xfrm>
              <a:off x="2800" y="1437"/>
              <a:ext cx="149" cy="1679"/>
            </a:xfrm>
            <a:custGeom>
              <a:avLst/>
              <a:gdLst>
                <a:gd name="T0" fmla="*/ 82 w 252"/>
                <a:gd name="T1" fmla="*/ 0 h 1486"/>
                <a:gd name="T2" fmla="*/ 33 w 252"/>
                <a:gd name="T3" fmla="*/ 380 h 1486"/>
                <a:gd name="T4" fmla="*/ 7 w 252"/>
                <a:gd name="T5" fmla="*/ 711 h 1486"/>
                <a:gd name="T6" fmla="*/ 7 w 252"/>
                <a:gd name="T7" fmla="*/ 1139 h 1486"/>
                <a:gd name="T8" fmla="*/ 46 w 252"/>
                <a:gd name="T9" fmla="*/ 1578 h 1486"/>
                <a:gd name="T10" fmla="*/ 88 w 252"/>
                <a:gd name="T11" fmla="*/ 1897 h 1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2" h="1486">
                  <a:moveTo>
                    <a:pt x="233" y="0"/>
                  </a:moveTo>
                  <a:cubicBezTo>
                    <a:pt x="181" y="102"/>
                    <a:pt x="130" y="204"/>
                    <a:pt x="94" y="297"/>
                  </a:cubicBezTo>
                  <a:cubicBezTo>
                    <a:pt x="58" y="390"/>
                    <a:pt x="31" y="458"/>
                    <a:pt x="19" y="557"/>
                  </a:cubicBezTo>
                  <a:cubicBezTo>
                    <a:pt x="7" y="656"/>
                    <a:pt x="0" y="779"/>
                    <a:pt x="19" y="892"/>
                  </a:cubicBezTo>
                  <a:cubicBezTo>
                    <a:pt x="38" y="1005"/>
                    <a:pt x="92" y="1137"/>
                    <a:pt x="131" y="1236"/>
                  </a:cubicBezTo>
                  <a:cubicBezTo>
                    <a:pt x="170" y="1335"/>
                    <a:pt x="211" y="1410"/>
                    <a:pt x="252" y="1486"/>
                  </a:cubicBezTo>
                </a:path>
              </a:pathLst>
            </a:custGeom>
            <a:solidFill>
              <a:srgbClr val="CCECFF"/>
            </a:solidFill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Freeform 8"/>
            <p:cNvSpPr>
              <a:spLocks/>
            </p:cNvSpPr>
            <p:nvPr/>
          </p:nvSpPr>
          <p:spPr bwMode="auto">
            <a:xfrm>
              <a:off x="2938" y="1437"/>
              <a:ext cx="121" cy="1675"/>
            </a:xfrm>
            <a:custGeom>
              <a:avLst/>
              <a:gdLst>
                <a:gd name="T0" fmla="*/ 0 w 121"/>
                <a:gd name="T1" fmla="*/ 0 h 1675"/>
                <a:gd name="T2" fmla="*/ 74 w 121"/>
                <a:gd name="T3" fmla="*/ 333 h 1675"/>
                <a:gd name="T4" fmla="*/ 114 w 121"/>
                <a:gd name="T5" fmla="*/ 625 h 1675"/>
                <a:gd name="T6" fmla="*/ 114 w 121"/>
                <a:gd name="T7" fmla="*/ 1001 h 1675"/>
                <a:gd name="T8" fmla="*/ 70 w 121"/>
                <a:gd name="T9" fmla="*/ 1387 h 1675"/>
                <a:gd name="T10" fmla="*/ 18 w 121"/>
                <a:gd name="T11" fmla="*/ 1675 h 16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" h="1675">
                  <a:moveTo>
                    <a:pt x="0" y="0"/>
                  </a:moveTo>
                  <a:cubicBezTo>
                    <a:pt x="28" y="114"/>
                    <a:pt x="55" y="229"/>
                    <a:pt x="74" y="333"/>
                  </a:cubicBezTo>
                  <a:cubicBezTo>
                    <a:pt x="93" y="438"/>
                    <a:pt x="108" y="514"/>
                    <a:pt x="114" y="625"/>
                  </a:cubicBezTo>
                  <a:cubicBezTo>
                    <a:pt x="120" y="736"/>
                    <a:pt x="121" y="874"/>
                    <a:pt x="114" y="1001"/>
                  </a:cubicBezTo>
                  <a:cubicBezTo>
                    <a:pt x="107" y="1128"/>
                    <a:pt x="86" y="1275"/>
                    <a:pt x="70" y="1387"/>
                  </a:cubicBezTo>
                  <a:cubicBezTo>
                    <a:pt x="54" y="1499"/>
                    <a:pt x="29" y="1615"/>
                    <a:pt x="18" y="1675"/>
                  </a:cubicBezTo>
                </a:path>
              </a:pathLst>
            </a:custGeom>
            <a:solidFill>
              <a:srgbClr val="CCECFF"/>
            </a:solidFill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83" name="Group 27"/>
          <p:cNvGrpSpPr>
            <a:grpSpLocks/>
          </p:cNvGrpSpPr>
          <p:nvPr/>
        </p:nvGrpSpPr>
        <p:grpSpPr bwMode="auto">
          <a:xfrm>
            <a:off x="2381250" y="2686050"/>
            <a:ext cx="4335463" cy="2873375"/>
            <a:chOff x="1500" y="1692"/>
            <a:chExt cx="2731" cy="1810"/>
          </a:xfrm>
        </p:grpSpPr>
        <p:sp>
          <p:nvSpPr>
            <p:cNvPr id="11273" name="Freeform 18"/>
            <p:cNvSpPr>
              <a:spLocks/>
            </p:cNvSpPr>
            <p:nvPr/>
          </p:nvSpPr>
          <p:spPr bwMode="auto">
            <a:xfrm>
              <a:off x="1783" y="1818"/>
              <a:ext cx="2387" cy="1601"/>
            </a:xfrm>
            <a:custGeom>
              <a:avLst/>
              <a:gdLst>
                <a:gd name="T0" fmla="*/ 0 w 2789"/>
                <a:gd name="T1" fmla="*/ 0 h 1811"/>
                <a:gd name="T2" fmla="*/ 1440 w 2789"/>
                <a:gd name="T3" fmla="*/ 829 h 1811"/>
                <a:gd name="T4" fmla="*/ 2043 w 2789"/>
                <a:gd name="T5" fmla="*/ 1415 h 18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89" h="1811">
                  <a:moveTo>
                    <a:pt x="0" y="0"/>
                  </a:moveTo>
                  <a:lnTo>
                    <a:pt x="1966" y="1061"/>
                  </a:lnTo>
                  <a:lnTo>
                    <a:pt x="2789" y="1811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Freeform 19"/>
            <p:cNvSpPr>
              <a:spLocks/>
            </p:cNvSpPr>
            <p:nvPr/>
          </p:nvSpPr>
          <p:spPr bwMode="auto">
            <a:xfrm>
              <a:off x="1546" y="2130"/>
              <a:ext cx="2569" cy="1307"/>
            </a:xfrm>
            <a:custGeom>
              <a:avLst/>
              <a:gdLst>
                <a:gd name="T0" fmla="*/ 0 w 3008"/>
                <a:gd name="T1" fmla="*/ 0 h 1563"/>
                <a:gd name="T2" fmla="*/ 1427 w 3008"/>
                <a:gd name="T3" fmla="*/ 818 h 1563"/>
                <a:gd name="T4" fmla="*/ 2194 w 3008"/>
                <a:gd name="T5" fmla="*/ 1093 h 15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08" h="1563">
                  <a:moveTo>
                    <a:pt x="0" y="0"/>
                  </a:moveTo>
                  <a:lnTo>
                    <a:pt x="1956" y="1170"/>
                  </a:lnTo>
                  <a:lnTo>
                    <a:pt x="3008" y="1563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5" name="Freeform 20"/>
            <p:cNvSpPr>
              <a:spLocks/>
            </p:cNvSpPr>
            <p:nvPr/>
          </p:nvSpPr>
          <p:spPr bwMode="auto">
            <a:xfrm>
              <a:off x="1719" y="1873"/>
              <a:ext cx="2469" cy="1582"/>
            </a:xfrm>
            <a:custGeom>
              <a:avLst/>
              <a:gdLst>
                <a:gd name="T0" fmla="*/ 0 w 2715"/>
                <a:gd name="T1" fmla="*/ 0 h 1719"/>
                <a:gd name="T2" fmla="*/ 1527 w 2715"/>
                <a:gd name="T3" fmla="*/ 883 h 1719"/>
                <a:gd name="T4" fmla="*/ 2245 w 2715"/>
                <a:gd name="T5" fmla="*/ 1456 h 1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15" h="1719">
                  <a:moveTo>
                    <a:pt x="0" y="0"/>
                  </a:moveTo>
                  <a:lnTo>
                    <a:pt x="1846" y="1043"/>
                  </a:lnTo>
                  <a:lnTo>
                    <a:pt x="2715" y="1719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Freeform 21"/>
            <p:cNvSpPr>
              <a:spLocks/>
            </p:cNvSpPr>
            <p:nvPr/>
          </p:nvSpPr>
          <p:spPr bwMode="auto">
            <a:xfrm>
              <a:off x="1646" y="2046"/>
              <a:ext cx="2542" cy="1409"/>
            </a:xfrm>
            <a:custGeom>
              <a:avLst/>
              <a:gdLst>
                <a:gd name="T0" fmla="*/ 0 w 2834"/>
                <a:gd name="T1" fmla="*/ 0 h 1591"/>
                <a:gd name="T2" fmla="*/ 1457 w 2834"/>
                <a:gd name="T3" fmla="*/ 875 h 1591"/>
                <a:gd name="T4" fmla="*/ 2280 w 2834"/>
                <a:gd name="T5" fmla="*/ 1248 h 15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34" h="1591">
                  <a:moveTo>
                    <a:pt x="0" y="0"/>
                  </a:moveTo>
                  <a:lnTo>
                    <a:pt x="1810" y="1116"/>
                  </a:lnTo>
                  <a:lnTo>
                    <a:pt x="2834" y="1591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Oval 22"/>
            <p:cNvSpPr>
              <a:spLocks noChangeArrowheads="1"/>
            </p:cNvSpPr>
            <p:nvPr/>
          </p:nvSpPr>
          <p:spPr bwMode="auto">
            <a:xfrm>
              <a:off x="4103" y="3374"/>
              <a:ext cx="128" cy="128"/>
            </a:xfrm>
            <a:prstGeom prst="ellipse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8" name="Line 23"/>
            <p:cNvSpPr>
              <a:spLocks noChangeShapeType="1"/>
            </p:cNvSpPr>
            <p:nvPr/>
          </p:nvSpPr>
          <p:spPr bwMode="auto">
            <a:xfrm>
              <a:off x="1683" y="1965"/>
              <a:ext cx="2423" cy="14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Rectangle 24"/>
            <p:cNvSpPr>
              <a:spLocks noChangeArrowheads="1"/>
            </p:cNvSpPr>
            <p:nvPr/>
          </p:nvSpPr>
          <p:spPr bwMode="auto">
            <a:xfrm rot="1786201">
              <a:off x="1500" y="1692"/>
              <a:ext cx="283" cy="56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196850" y="4724400"/>
            <a:ext cx="344963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since the sun is very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far from the lens,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rays are nearly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parallel</a:t>
            </a:r>
          </a:p>
        </p:txBody>
      </p:sp>
      <p:sp>
        <p:nvSpPr>
          <p:cNvPr id="19482" name="AutoShape 26"/>
          <p:cNvSpPr>
            <a:spLocks/>
          </p:cNvSpPr>
          <p:nvPr/>
        </p:nvSpPr>
        <p:spPr bwMode="auto">
          <a:xfrm rot="-3498362">
            <a:off x="3333751" y="3208337"/>
            <a:ext cx="334962" cy="2265363"/>
          </a:xfrm>
          <a:prstGeom prst="leftBrace">
            <a:avLst>
              <a:gd name="adj1" fmla="val 56359"/>
              <a:gd name="adj2" fmla="val 50000"/>
            </a:avLst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B3C3C0-7951-4656-B8DC-8E176D1DCE9B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81" grpId="0"/>
      <p:bldP spid="1948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 a converging lens is used in a camera to focus light onto the film</a:t>
            </a:r>
          </a:p>
        </p:txBody>
      </p:sp>
      <p:pic>
        <p:nvPicPr>
          <p:cNvPr id="12291" name="Picture 5" descr="W1055_2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51" b="40900"/>
          <a:stretch>
            <a:fillRect/>
          </a:stretch>
        </p:blipFill>
        <p:spPr>
          <a:xfrm>
            <a:off x="1863725" y="1355725"/>
            <a:ext cx="5337175" cy="3814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163638" y="5294313"/>
            <a:ext cx="6884987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when you focus a camera, you adjust the distance between the lens and the film depending on the object location.</a:t>
            </a:r>
          </a:p>
        </p:txBody>
      </p:sp>
      <p:sp>
        <p:nvSpPr>
          <p:cNvPr id="12293" name="Line 14"/>
          <p:cNvSpPr>
            <a:spLocks noChangeShapeType="1"/>
          </p:cNvSpPr>
          <p:nvPr/>
        </p:nvSpPr>
        <p:spPr bwMode="auto">
          <a:xfrm flipH="1">
            <a:off x="3600450" y="4267200"/>
            <a:ext cx="9429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Rectangle 15"/>
          <p:cNvSpPr>
            <a:spLocks noChangeArrowheads="1"/>
          </p:cNvSpPr>
          <p:nvPr/>
        </p:nvSpPr>
        <p:spPr bwMode="auto">
          <a:xfrm>
            <a:off x="4381500" y="4810125"/>
            <a:ext cx="533400" cy="447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EC0C62-0BCC-419B-B14E-8F0CBC9954E3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-9525"/>
            <a:ext cx="9144000" cy="908050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Image formation by a diverging lens</a:t>
            </a:r>
          </a:p>
        </p:txBody>
      </p:sp>
      <p:sp>
        <p:nvSpPr>
          <p:cNvPr id="13315" name="Freeform 5"/>
          <p:cNvSpPr>
            <a:spLocks/>
          </p:cNvSpPr>
          <p:nvPr/>
        </p:nvSpPr>
        <p:spPr bwMode="auto">
          <a:xfrm>
            <a:off x="4186238" y="1912938"/>
            <a:ext cx="652462" cy="2408237"/>
          </a:xfrm>
          <a:custGeom>
            <a:avLst/>
            <a:gdLst>
              <a:gd name="T0" fmla="*/ 0 w 539"/>
              <a:gd name="T1" fmla="*/ 0 h 1682"/>
              <a:gd name="T2" fmla="*/ 709215299 w 539"/>
              <a:gd name="T3" fmla="*/ 0 h 1682"/>
              <a:gd name="T4" fmla="*/ 653533297 w 539"/>
              <a:gd name="T5" fmla="*/ 524790923 h 1682"/>
              <a:gd name="T6" fmla="*/ 602246636 w 539"/>
              <a:gd name="T7" fmla="*/ 1068031633 h 1682"/>
              <a:gd name="T8" fmla="*/ 577336872 w 539"/>
              <a:gd name="T9" fmla="*/ 1500575052 h 1682"/>
              <a:gd name="T10" fmla="*/ 565614345 w 539"/>
              <a:gd name="T11" fmla="*/ 1943367080 h 1682"/>
              <a:gd name="T12" fmla="*/ 583198135 w 539"/>
              <a:gd name="T13" fmla="*/ 2147483647 h 1682"/>
              <a:gd name="T14" fmla="*/ 643276691 w 539"/>
              <a:gd name="T15" fmla="*/ 2147483647 h 1682"/>
              <a:gd name="T16" fmla="*/ 723868458 w 539"/>
              <a:gd name="T17" fmla="*/ 2147483647 h 1682"/>
              <a:gd name="T18" fmla="*/ 789808277 w 539"/>
              <a:gd name="T19" fmla="*/ 2147483647 h 1682"/>
              <a:gd name="T20" fmla="*/ 0 w 539"/>
              <a:gd name="T21" fmla="*/ 2147483647 h 1682"/>
              <a:gd name="T22" fmla="*/ 120155901 w 539"/>
              <a:gd name="T23" fmla="*/ 2147483647 h 1682"/>
              <a:gd name="T24" fmla="*/ 172908483 w 539"/>
              <a:gd name="T25" fmla="*/ 2147483647 h 1682"/>
              <a:gd name="T26" fmla="*/ 178769746 w 539"/>
              <a:gd name="T27" fmla="*/ 1656371664 h 1682"/>
              <a:gd name="T28" fmla="*/ 161185956 w 539"/>
              <a:gd name="T29" fmla="*/ 1125431289 h 1682"/>
              <a:gd name="T30" fmla="*/ 106968663 w 539"/>
              <a:gd name="T31" fmla="*/ 674438083 h 1682"/>
              <a:gd name="T32" fmla="*/ 38098212 w 539"/>
              <a:gd name="T33" fmla="*/ 237795507 h 1682"/>
              <a:gd name="T34" fmla="*/ 0 w 539"/>
              <a:gd name="T35" fmla="*/ 0 h 168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39" h="1682">
                <a:moveTo>
                  <a:pt x="0" y="0"/>
                </a:moveTo>
                <a:lnTo>
                  <a:pt x="484" y="0"/>
                </a:lnTo>
                <a:lnTo>
                  <a:pt x="446" y="256"/>
                </a:lnTo>
                <a:lnTo>
                  <a:pt x="411" y="521"/>
                </a:lnTo>
                <a:lnTo>
                  <a:pt x="394" y="732"/>
                </a:lnTo>
                <a:lnTo>
                  <a:pt x="386" y="948"/>
                </a:lnTo>
                <a:lnTo>
                  <a:pt x="398" y="1136"/>
                </a:lnTo>
                <a:lnTo>
                  <a:pt x="439" y="1371"/>
                </a:lnTo>
                <a:lnTo>
                  <a:pt x="494" y="1573"/>
                </a:lnTo>
                <a:lnTo>
                  <a:pt x="539" y="1682"/>
                </a:lnTo>
                <a:lnTo>
                  <a:pt x="0" y="1682"/>
                </a:lnTo>
                <a:lnTo>
                  <a:pt x="82" y="1390"/>
                </a:lnTo>
                <a:lnTo>
                  <a:pt x="118" y="1080"/>
                </a:lnTo>
                <a:lnTo>
                  <a:pt x="122" y="808"/>
                </a:lnTo>
                <a:lnTo>
                  <a:pt x="110" y="549"/>
                </a:lnTo>
                <a:lnTo>
                  <a:pt x="73" y="329"/>
                </a:lnTo>
                <a:lnTo>
                  <a:pt x="26" y="116"/>
                </a:lnTo>
                <a:lnTo>
                  <a:pt x="0" y="0"/>
                </a:lnTo>
                <a:close/>
              </a:path>
            </a:pathLst>
          </a:cu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>
            <a:off x="566738" y="3135313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367" name="Picture 7" descr="MCj01163440000[1]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9463" y="2135188"/>
            <a:ext cx="598487" cy="1022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1365250" y="2060575"/>
            <a:ext cx="3308350" cy="13922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380" name="Group 20"/>
          <p:cNvGrpSpPr>
            <a:grpSpLocks/>
          </p:cNvGrpSpPr>
          <p:nvPr/>
        </p:nvGrpSpPr>
        <p:grpSpPr bwMode="auto">
          <a:xfrm>
            <a:off x="1046163" y="1379538"/>
            <a:ext cx="5775325" cy="2481262"/>
            <a:chOff x="659" y="869"/>
            <a:chExt cx="3638" cy="1563"/>
          </a:xfrm>
        </p:grpSpPr>
        <p:sp>
          <p:nvSpPr>
            <p:cNvPr id="13328" name="Line 9"/>
            <p:cNvSpPr>
              <a:spLocks noChangeShapeType="1"/>
            </p:cNvSpPr>
            <p:nvPr/>
          </p:nvSpPr>
          <p:spPr bwMode="auto">
            <a:xfrm>
              <a:off x="668" y="1344"/>
              <a:ext cx="2185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Line 10"/>
            <p:cNvSpPr>
              <a:spLocks noChangeShapeType="1"/>
            </p:cNvSpPr>
            <p:nvPr/>
          </p:nvSpPr>
          <p:spPr bwMode="auto">
            <a:xfrm flipV="1">
              <a:off x="2825" y="869"/>
              <a:ext cx="1170" cy="4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Line 12"/>
            <p:cNvSpPr>
              <a:spLocks noChangeShapeType="1"/>
            </p:cNvSpPr>
            <p:nvPr/>
          </p:nvSpPr>
          <p:spPr bwMode="auto">
            <a:xfrm>
              <a:off x="659" y="1344"/>
              <a:ext cx="3638" cy="10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5373" name="Picture 13" descr="MCj011634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2706688"/>
            <a:ext cx="247650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Text Box 14"/>
          <p:cNvSpPr txBox="1">
            <a:spLocks noChangeArrowheads="1"/>
          </p:cNvSpPr>
          <p:nvPr/>
        </p:nvSpPr>
        <p:spPr bwMode="auto">
          <a:xfrm>
            <a:off x="531813" y="3330575"/>
            <a:ext cx="1065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Object</a:t>
            </a:r>
          </a:p>
        </p:txBody>
      </p:sp>
      <p:sp>
        <p:nvSpPr>
          <p:cNvPr id="13322" name="Text Box 15"/>
          <p:cNvSpPr txBox="1">
            <a:spLocks noChangeArrowheads="1"/>
          </p:cNvSpPr>
          <p:nvPr/>
        </p:nvSpPr>
        <p:spPr bwMode="auto">
          <a:xfrm>
            <a:off x="2570163" y="3308350"/>
            <a:ext cx="101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image</a:t>
            </a:r>
          </a:p>
        </p:txBody>
      </p:sp>
      <p:grpSp>
        <p:nvGrpSpPr>
          <p:cNvPr id="13323" name="Group 16"/>
          <p:cNvGrpSpPr>
            <a:grpSpLocks/>
          </p:cNvGrpSpPr>
          <p:nvPr/>
        </p:nvGrpSpPr>
        <p:grpSpPr bwMode="auto">
          <a:xfrm rot="-1667851">
            <a:off x="6956425" y="1079500"/>
            <a:ext cx="638175" cy="827088"/>
            <a:chOff x="1381" y="2962"/>
            <a:chExt cx="402" cy="521"/>
          </a:xfrm>
        </p:grpSpPr>
        <p:sp>
          <p:nvSpPr>
            <p:cNvPr id="13326" name="Freeform 17"/>
            <p:cNvSpPr>
              <a:spLocks/>
            </p:cNvSpPr>
            <p:nvPr/>
          </p:nvSpPr>
          <p:spPr bwMode="auto">
            <a:xfrm>
              <a:off x="1381" y="2962"/>
              <a:ext cx="402" cy="521"/>
            </a:xfrm>
            <a:custGeom>
              <a:avLst/>
              <a:gdLst>
                <a:gd name="T0" fmla="*/ 182 w 402"/>
                <a:gd name="T1" fmla="*/ 0 h 521"/>
                <a:gd name="T2" fmla="*/ 402 w 402"/>
                <a:gd name="T3" fmla="*/ 384 h 521"/>
                <a:gd name="T4" fmla="*/ 0 w 402"/>
                <a:gd name="T5" fmla="*/ 521 h 5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2" h="521">
                  <a:moveTo>
                    <a:pt x="182" y="0"/>
                  </a:moveTo>
                  <a:lnTo>
                    <a:pt x="402" y="384"/>
                  </a:lnTo>
                  <a:lnTo>
                    <a:pt x="0" y="52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Oval 18"/>
            <p:cNvSpPr>
              <a:spLocks noChangeArrowheads="1"/>
            </p:cNvSpPr>
            <p:nvPr/>
          </p:nvSpPr>
          <p:spPr bwMode="auto">
            <a:xfrm rot="791755">
              <a:off x="1482" y="3026"/>
              <a:ext cx="128" cy="4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3324" name="Text Box 19"/>
          <p:cNvSpPr txBox="1">
            <a:spLocks noChangeArrowheads="1"/>
          </p:cNvSpPr>
          <p:nvPr/>
        </p:nvSpPr>
        <p:spPr bwMode="auto">
          <a:xfrm>
            <a:off x="1039813" y="4665663"/>
            <a:ext cx="7597775" cy="161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ym typeface="Wingdings" panose="05000000000000000000" pitchFamily="2" charset="2"/>
              </a:rPr>
              <a:t></a:t>
            </a:r>
            <a:r>
              <a:rPr lang="en-US" altLang="en-US" sz="2400"/>
              <a:t>The diverging lens produces an image that is upright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and diminished in size.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è"/>
            </a:pPr>
            <a:r>
              <a:rPr lang="en-US" altLang="en-US" sz="2400">
                <a:sym typeface="Wingdings" panose="05000000000000000000" pitchFamily="2" charset="2"/>
              </a:rPr>
              <a:t>It is a </a:t>
            </a:r>
            <a:r>
              <a:rPr lang="en-US" altLang="en-US" sz="2800" b="1">
                <a:sym typeface="Wingdings" panose="05000000000000000000" pitchFamily="2" charset="2"/>
              </a:rPr>
              <a:t>VIRTUAL</a:t>
            </a:r>
            <a:r>
              <a:rPr lang="en-US" altLang="en-US" sz="2400">
                <a:sym typeface="Wingdings" panose="05000000000000000000" pitchFamily="2" charset="2"/>
              </a:rPr>
              <a:t> image, since light rays do not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400"/>
              <a:t>actually pass through the image point</a:t>
            </a:r>
          </a:p>
        </p:txBody>
      </p:sp>
      <p:sp>
        <p:nvSpPr>
          <p:cNvPr id="133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0E503B-DFCA-4B66-B03E-0D64703178F3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468688" y="0"/>
            <a:ext cx="4667250" cy="1143000"/>
          </a:xfrm>
          <a:solidFill>
            <a:srgbClr val="FFCC00"/>
          </a:solidFill>
        </p:spPr>
        <p:txBody>
          <a:bodyPr/>
          <a:lstStyle/>
          <a:p>
            <a:pPr algn="r" eaLnBrk="1" hangingPunct="1"/>
            <a:r>
              <a:rPr lang="en-US" altLang="en-US" smtClean="0"/>
              <a:t>a magnifying lens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997075" y="3406775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</a:t>
            </a: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 flipV="1">
            <a:off x="812800" y="957263"/>
            <a:ext cx="3716338" cy="12334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 flipV="1">
            <a:off x="1176338" y="695325"/>
            <a:ext cx="2089150" cy="1524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540" name="Group 36"/>
          <p:cNvGrpSpPr>
            <a:grpSpLocks/>
          </p:cNvGrpSpPr>
          <p:nvPr/>
        </p:nvGrpSpPr>
        <p:grpSpPr bwMode="auto">
          <a:xfrm>
            <a:off x="203200" y="1336675"/>
            <a:ext cx="8069263" cy="3711575"/>
            <a:chOff x="128" y="842"/>
            <a:chExt cx="5083" cy="2338"/>
          </a:xfrm>
        </p:grpSpPr>
        <p:grpSp>
          <p:nvGrpSpPr>
            <p:cNvPr id="14359" name="Group 4"/>
            <p:cNvGrpSpPr>
              <a:grpSpLocks/>
            </p:cNvGrpSpPr>
            <p:nvPr/>
          </p:nvGrpSpPr>
          <p:grpSpPr bwMode="auto">
            <a:xfrm>
              <a:off x="2681" y="842"/>
              <a:ext cx="414" cy="2338"/>
              <a:chOff x="2800" y="1437"/>
              <a:chExt cx="259" cy="1679"/>
            </a:xfrm>
          </p:grpSpPr>
          <p:sp>
            <p:nvSpPr>
              <p:cNvPr id="14364" name="Freeform 5"/>
              <p:cNvSpPr>
                <a:spLocks/>
              </p:cNvSpPr>
              <p:nvPr/>
            </p:nvSpPr>
            <p:spPr bwMode="auto">
              <a:xfrm>
                <a:off x="2800" y="1437"/>
                <a:ext cx="149" cy="1679"/>
              </a:xfrm>
              <a:custGeom>
                <a:avLst/>
                <a:gdLst>
                  <a:gd name="T0" fmla="*/ 82 w 252"/>
                  <a:gd name="T1" fmla="*/ 0 h 1486"/>
                  <a:gd name="T2" fmla="*/ 33 w 252"/>
                  <a:gd name="T3" fmla="*/ 380 h 1486"/>
                  <a:gd name="T4" fmla="*/ 7 w 252"/>
                  <a:gd name="T5" fmla="*/ 711 h 1486"/>
                  <a:gd name="T6" fmla="*/ 7 w 252"/>
                  <a:gd name="T7" fmla="*/ 1139 h 1486"/>
                  <a:gd name="T8" fmla="*/ 46 w 252"/>
                  <a:gd name="T9" fmla="*/ 1578 h 1486"/>
                  <a:gd name="T10" fmla="*/ 88 w 252"/>
                  <a:gd name="T11" fmla="*/ 1897 h 148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2" h="1486">
                    <a:moveTo>
                      <a:pt x="233" y="0"/>
                    </a:moveTo>
                    <a:cubicBezTo>
                      <a:pt x="181" y="102"/>
                      <a:pt x="130" y="204"/>
                      <a:pt x="94" y="297"/>
                    </a:cubicBezTo>
                    <a:cubicBezTo>
                      <a:pt x="58" y="390"/>
                      <a:pt x="31" y="458"/>
                      <a:pt x="19" y="557"/>
                    </a:cubicBezTo>
                    <a:cubicBezTo>
                      <a:pt x="7" y="656"/>
                      <a:pt x="0" y="779"/>
                      <a:pt x="19" y="892"/>
                    </a:cubicBezTo>
                    <a:cubicBezTo>
                      <a:pt x="38" y="1005"/>
                      <a:pt x="92" y="1137"/>
                      <a:pt x="131" y="1236"/>
                    </a:cubicBezTo>
                    <a:cubicBezTo>
                      <a:pt x="170" y="1335"/>
                      <a:pt x="211" y="1410"/>
                      <a:pt x="252" y="1486"/>
                    </a:cubicBezTo>
                  </a:path>
                </a:pathLst>
              </a:custGeom>
              <a:solidFill>
                <a:srgbClr val="CCECFF"/>
              </a:solidFill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5" name="Freeform 6"/>
              <p:cNvSpPr>
                <a:spLocks/>
              </p:cNvSpPr>
              <p:nvPr/>
            </p:nvSpPr>
            <p:spPr bwMode="auto">
              <a:xfrm>
                <a:off x="2938" y="1437"/>
                <a:ext cx="121" cy="1675"/>
              </a:xfrm>
              <a:custGeom>
                <a:avLst/>
                <a:gdLst>
                  <a:gd name="T0" fmla="*/ 0 w 121"/>
                  <a:gd name="T1" fmla="*/ 0 h 1675"/>
                  <a:gd name="T2" fmla="*/ 74 w 121"/>
                  <a:gd name="T3" fmla="*/ 333 h 1675"/>
                  <a:gd name="T4" fmla="*/ 114 w 121"/>
                  <a:gd name="T5" fmla="*/ 625 h 1675"/>
                  <a:gd name="T6" fmla="*/ 114 w 121"/>
                  <a:gd name="T7" fmla="*/ 1001 h 1675"/>
                  <a:gd name="T8" fmla="*/ 70 w 121"/>
                  <a:gd name="T9" fmla="*/ 1387 h 1675"/>
                  <a:gd name="T10" fmla="*/ 18 w 121"/>
                  <a:gd name="T11" fmla="*/ 1675 h 16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1" h="1675">
                    <a:moveTo>
                      <a:pt x="0" y="0"/>
                    </a:moveTo>
                    <a:cubicBezTo>
                      <a:pt x="28" y="114"/>
                      <a:pt x="55" y="229"/>
                      <a:pt x="74" y="333"/>
                    </a:cubicBezTo>
                    <a:cubicBezTo>
                      <a:pt x="93" y="438"/>
                      <a:pt x="108" y="514"/>
                      <a:pt x="114" y="625"/>
                    </a:cubicBezTo>
                    <a:cubicBezTo>
                      <a:pt x="120" y="736"/>
                      <a:pt x="121" y="874"/>
                      <a:pt x="114" y="1001"/>
                    </a:cubicBezTo>
                    <a:cubicBezTo>
                      <a:pt x="107" y="1128"/>
                      <a:pt x="86" y="1275"/>
                      <a:pt x="70" y="1387"/>
                    </a:cubicBezTo>
                    <a:cubicBezTo>
                      <a:pt x="54" y="1499"/>
                      <a:pt x="29" y="1615"/>
                      <a:pt x="18" y="1675"/>
                    </a:cubicBezTo>
                  </a:path>
                </a:pathLst>
              </a:custGeom>
              <a:solidFill>
                <a:srgbClr val="CCECFF"/>
              </a:solidFill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60" name="Oval 10"/>
            <p:cNvSpPr>
              <a:spLocks noChangeArrowheads="1"/>
            </p:cNvSpPr>
            <p:nvPr/>
          </p:nvSpPr>
          <p:spPr bwMode="auto">
            <a:xfrm>
              <a:off x="1346" y="1994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361" name="Oval 13"/>
            <p:cNvSpPr>
              <a:spLocks noChangeArrowheads="1"/>
            </p:cNvSpPr>
            <p:nvPr/>
          </p:nvSpPr>
          <p:spPr bwMode="auto">
            <a:xfrm>
              <a:off x="4095" y="1995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362" name="Line 7"/>
            <p:cNvSpPr>
              <a:spLocks noChangeShapeType="1"/>
            </p:cNvSpPr>
            <p:nvPr/>
          </p:nvSpPr>
          <p:spPr bwMode="auto">
            <a:xfrm>
              <a:off x="128" y="2029"/>
              <a:ext cx="508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Text Box 21"/>
            <p:cNvSpPr txBox="1">
              <a:spLocks noChangeArrowheads="1"/>
            </p:cNvSpPr>
            <p:nvPr/>
          </p:nvSpPr>
          <p:spPr bwMode="auto">
            <a:xfrm>
              <a:off x="4029" y="1636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F</a:t>
              </a:r>
            </a:p>
          </p:txBody>
        </p:sp>
      </p:grp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2595563" y="3668713"/>
            <a:ext cx="11445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object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274638" y="4170363"/>
            <a:ext cx="22050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virtual image</a:t>
            </a:r>
          </a:p>
        </p:txBody>
      </p:sp>
      <p:sp>
        <p:nvSpPr>
          <p:cNvPr id="21531" name="AutoShape 27"/>
          <p:cNvSpPr>
            <a:spLocks noChangeArrowheads="1"/>
          </p:cNvSpPr>
          <p:nvPr/>
        </p:nvSpPr>
        <p:spPr bwMode="auto">
          <a:xfrm>
            <a:off x="1054100" y="3209925"/>
            <a:ext cx="479425" cy="884238"/>
          </a:xfrm>
          <a:prstGeom prst="upArrow">
            <a:avLst>
              <a:gd name="adj1" fmla="val 50000"/>
              <a:gd name="adj2" fmla="val 46109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206375" y="5629275"/>
            <a:ext cx="87439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By placing the lens close to the object (image is within the focal length) a magnified virtual image is formed.</a:t>
            </a:r>
          </a:p>
        </p:txBody>
      </p:sp>
      <p:sp>
        <p:nvSpPr>
          <p:cNvPr id="21533" name="AutoShape 29"/>
          <p:cNvSpPr>
            <a:spLocks noChangeArrowheads="1"/>
          </p:cNvSpPr>
          <p:nvPr/>
        </p:nvSpPr>
        <p:spPr bwMode="auto">
          <a:xfrm>
            <a:off x="2900363" y="3246438"/>
            <a:ext cx="290512" cy="450850"/>
          </a:xfrm>
          <a:prstGeom prst="upArrow">
            <a:avLst>
              <a:gd name="adj1" fmla="val 50000"/>
              <a:gd name="adj2" fmla="val 38798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1539" name="Group 35"/>
          <p:cNvGrpSpPr>
            <a:grpSpLocks/>
          </p:cNvGrpSpPr>
          <p:nvPr/>
        </p:nvGrpSpPr>
        <p:grpSpPr bwMode="auto">
          <a:xfrm rot="318723">
            <a:off x="6888163" y="3552825"/>
            <a:ext cx="1282700" cy="1677988"/>
            <a:chOff x="4483" y="2412"/>
            <a:chExt cx="808" cy="1057"/>
          </a:xfrm>
        </p:grpSpPr>
        <p:grpSp>
          <p:nvGrpSpPr>
            <p:cNvPr id="14355" name="Group 24"/>
            <p:cNvGrpSpPr>
              <a:grpSpLocks/>
            </p:cNvGrpSpPr>
            <p:nvPr/>
          </p:nvGrpSpPr>
          <p:grpSpPr bwMode="auto">
            <a:xfrm rot="577924">
              <a:off x="4483" y="2412"/>
              <a:ext cx="808" cy="1057"/>
              <a:chOff x="4608" y="2971"/>
              <a:chExt cx="686" cy="714"/>
            </a:xfrm>
          </p:grpSpPr>
          <p:sp>
            <p:nvSpPr>
              <p:cNvPr id="14357" name="Freeform 22"/>
              <p:cNvSpPr>
                <a:spLocks/>
              </p:cNvSpPr>
              <p:nvPr/>
            </p:nvSpPr>
            <p:spPr bwMode="auto">
              <a:xfrm>
                <a:off x="4608" y="2971"/>
                <a:ext cx="686" cy="714"/>
              </a:xfrm>
              <a:custGeom>
                <a:avLst/>
                <a:gdLst>
                  <a:gd name="T0" fmla="*/ 311 w 576"/>
                  <a:gd name="T1" fmla="*/ 0 h 714"/>
                  <a:gd name="T2" fmla="*/ 817 w 576"/>
                  <a:gd name="T3" fmla="*/ 549 h 714"/>
                  <a:gd name="T4" fmla="*/ 0 w 576"/>
                  <a:gd name="T5" fmla="*/ 714 h 7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6" h="714">
                    <a:moveTo>
                      <a:pt x="219" y="0"/>
                    </a:moveTo>
                    <a:lnTo>
                      <a:pt x="576" y="549"/>
                    </a:lnTo>
                    <a:lnTo>
                      <a:pt x="0" y="71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8" name="Oval 23"/>
              <p:cNvSpPr>
                <a:spLocks noChangeArrowheads="1"/>
              </p:cNvSpPr>
              <p:nvPr/>
            </p:nvSpPr>
            <p:spPr bwMode="auto">
              <a:xfrm rot="1452757">
                <a:off x="4757" y="3074"/>
                <a:ext cx="138" cy="601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14356" name="Oval 30"/>
            <p:cNvSpPr>
              <a:spLocks noChangeArrowheads="1"/>
            </p:cNvSpPr>
            <p:nvPr/>
          </p:nvSpPr>
          <p:spPr bwMode="auto">
            <a:xfrm rot="1932085">
              <a:off x="4705" y="2869"/>
              <a:ext cx="63" cy="234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pic>
        <p:nvPicPr>
          <p:cNvPr id="21535" name="Picture 31" descr="MC900151207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0963" y="1922463"/>
            <a:ext cx="617537" cy="665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38" name="Picture 34" descr="MC900151207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407988"/>
            <a:ext cx="16891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208338" y="2190750"/>
            <a:ext cx="1406525" cy="142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4557713" y="2190750"/>
            <a:ext cx="2943225" cy="1539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3251200" y="2178050"/>
            <a:ext cx="3338513" cy="25098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274636-6629-4C83-ADC5-A9624525498A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5" grpId="0"/>
      <p:bldP spid="21520" grpId="0" animBg="1"/>
      <p:bldP spid="21522" grpId="0" animBg="1"/>
      <p:bldP spid="21529" grpId="0"/>
      <p:bldP spid="21530" grpId="0"/>
      <p:bldP spid="21531" grpId="0" animBg="1"/>
      <p:bldP spid="21532" grpId="0"/>
      <p:bldP spid="21533" grpId="0" animBg="1"/>
      <p:bldP spid="21516" grpId="0" animBg="1"/>
      <p:bldP spid="21519" grpId="0" animBg="1"/>
      <p:bldP spid="215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38100" y="-11113"/>
            <a:ext cx="9220200" cy="1143001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Vision – </a:t>
            </a:r>
            <a:r>
              <a:rPr lang="en-US" altLang="en-US" i="1" smtClean="0"/>
              <a:t>the human eye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90675" y="2047875"/>
            <a:ext cx="6400800" cy="3449638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Physics of the human eye</a:t>
            </a:r>
          </a:p>
          <a:p>
            <a:pPr eaLnBrk="1" hangingPunct="1"/>
            <a:r>
              <a:rPr lang="en-US" altLang="en-US" sz="3600" smtClean="0"/>
              <a:t>Abnormal vision</a:t>
            </a:r>
          </a:p>
          <a:p>
            <a:pPr lvl="2" eaLnBrk="1" hangingPunct="1"/>
            <a:r>
              <a:rPr lang="en-US" altLang="en-US" sz="2800" smtClean="0"/>
              <a:t>Nearsightedness</a:t>
            </a:r>
          </a:p>
          <a:p>
            <a:pPr lvl="2" eaLnBrk="1" hangingPunct="1"/>
            <a:r>
              <a:rPr lang="en-US" altLang="en-US" sz="2800" smtClean="0"/>
              <a:t>Farsightedness</a:t>
            </a:r>
          </a:p>
          <a:p>
            <a:pPr lvl="2" eaLnBrk="1" hangingPunct="1"/>
            <a:r>
              <a:rPr lang="en-US" altLang="en-US" sz="2800" smtClean="0"/>
              <a:t>astigmatism</a:t>
            </a:r>
          </a:p>
          <a:p>
            <a:pPr eaLnBrk="1" hangingPunct="1"/>
            <a:r>
              <a:rPr lang="en-US" altLang="en-US" sz="3600" smtClean="0"/>
              <a:t>Depth perception</a:t>
            </a:r>
          </a:p>
        </p:txBody>
      </p:sp>
      <p:sp>
        <p:nvSpPr>
          <p:cNvPr id="153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C3DD965-67BB-4FCF-B05C-192ED920B6B4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120775"/>
            <a:ext cx="3952875" cy="5422900"/>
          </a:xfrm>
          <a:solidFill>
            <a:srgbClr val="CCFFCC"/>
          </a:solidFill>
          <a:extLst>
            <a:ext uri="{91240B29-F687-4F45-9708-019B960494DF}">
              <a14:hiddenLine xmlns:a14="http://schemas.microsoft.com/office/drawing/2010/main" w="28575" cmpd="sng">
                <a:solidFill>
                  <a:srgbClr val="33CC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400" smtClean="0"/>
              <a:t>light enters through the cornea</a:t>
            </a:r>
          </a:p>
          <a:p>
            <a:pPr eaLnBrk="1" hangingPunct="1"/>
            <a:r>
              <a:rPr lang="en-US" altLang="en-US" sz="2400" smtClean="0"/>
              <a:t>the iris controls the amount of light that gets in, a muscle can close it or open it; the iris  determines your eye color</a:t>
            </a:r>
          </a:p>
          <a:p>
            <a:pPr eaLnBrk="1" hangingPunct="1"/>
            <a:r>
              <a:rPr lang="en-US" altLang="en-US" sz="2400" smtClean="0"/>
              <a:t>the lens is filled with a jelly-like substance; the ciliary muscle can change the shape of the lens and thus change its focal length</a:t>
            </a:r>
          </a:p>
        </p:txBody>
      </p:sp>
      <p:pic>
        <p:nvPicPr>
          <p:cNvPr id="16387" name="Picture 5" descr="W1064_2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02" r="-2" b="36986"/>
          <a:stretch>
            <a:fillRect/>
          </a:stretch>
        </p:blipFill>
        <p:spPr>
          <a:xfrm>
            <a:off x="4457700" y="852488"/>
            <a:ext cx="4572000" cy="3505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8" name="Rectangle 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71525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The Eye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4529138" y="4625975"/>
            <a:ext cx="4184650" cy="19177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ym typeface="Wingdings" panose="05000000000000000000" pitchFamily="2" charset="2"/>
              </a:rPr>
              <a:t> </a:t>
            </a:r>
            <a:r>
              <a:rPr lang="en-US" altLang="en-US" sz="2400"/>
              <a:t>by changing the focal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length,  </a:t>
            </a:r>
            <a:r>
              <a:rPr lang="en-US" altLang="en-US" sz="2400">
                <a:solidFill>
                  <a:srgbClr val="FF0000"/>
                </a:solidFill>
              </a:rPr>
              <a:t>(accommodation)</a:t>
            </a:r>
            <a:r>
              <a:rPr lang="en-US" altLang="en-US" sz="2400"/>
              <a:t>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lens is able to focus light onto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the retina for objects located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at various  distances </a:t>
            </a:r>
          </a:p>
        </p:txBody>
      </p:sp>
      <p:sp>
        <p:nvSpPr>
          <p:cNvPr id="1639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139FF10-5F07-40FD-AA87-D3E9A22C947C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0" grpId="0" build="p" animBg="1"/>
      <p:bldP spid="256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875"/>
            <a:ext cx="9169400" cy="923925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the physics of the human eye</a:t>
            </a:r>
          </a:p>
        </p:txBody>
      </p:sp>
      <p:sp>
        <p:nvSpPr>
          <p:cNvPr id="17411" name="Rectangle 10"/>
          <p:cNvSpPr>
            <a:spLocks noChangeArrowheads="1"/>
          </p:cNvSpPr>
          <p:nvPr/>
        </p:nvSpPr>
        <p:spPr bwMode="auto">
          <a:xfrm>
            <a:off x="534988" y="3201988"/>
            <a:ext cx="8056562" cy="1428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17412" name="Picture 17" descr="W1065_2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57"/>
          <a:stretch>
            <a:fillRect/>
          </a:stretch>
        </p:blipFill>
        <p:spPr>
          <a:xfrm>
            <a:off x="166688" y="1033463"/>
            <a:ext cx="8732837" cy="1765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3" name="Text Box 20"/>
          <p:cNvSpPr txBox="1">
            <a:spLocks noChangeArrowheads="1"/>
          </p:cNvSpPr>
          <p:nvPr/>
        </p:nvSpPr>
        <p:spPr bwMode="auto">
          <a:xfrm>
            <a:off x="541338" y="4822825"/>
            <a:ext cx="8628062" cy="1938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  <a:defRPr/>
            </a:pPr>
            <a:r>
              <a:rPr lang="en-US" altLang="en-US" sz="2400" dirty="0" smtClean="0">
                <a:latin typeface="+mj-lt"/>
              </a:rPr>
              <a:t> The relaxed eye can easily focus on distant objects.</a:t>
            </a:r>
          </a:p>
          <a:p>
            <a:pPr algn="l" eaLnBrk="1" hangingPunct="1">
              <a:buFontTx/>
              <a:buChar char="•"/>
              <a:defRPr/>
            </a:pPr>
            <a:r>
              <a:rPr lang="en-US" altLang="en-US" sz="2400" dirty="0" smtClean="0">
                <a:latin typeface="+mj-lt"/>
              </a:rPr>
              <a:t> To focus on close objects, the lens is squeezed to shorten</a:t>
            </a:r>
            <a:br>
              <a:rPr lang="en-US" altLang="en-US" sz="2400" dirty="0" smtClean="0">
                <a:latin typeface="+mj-lt"/>
              </a:rPr>
            </a:br>
            <a:r>
              <a:rPr lang="en-US" altLang="en-US" sz="2400" dirty="0" smtClean="0">
                <a:latin typeface="+mj-lt"/>
              </a:rPr>
              <a:t>   it’s focal length, allowing the rays to converge on the retina.</a:t>
            </a:r>
          </a:p>
          <a:p>
            <a:pPr algn="l" eaLnBrk="1" hangingPunct="1">
              <a:buFontTx/>
              <a:buChar char="•"/>
              <a:defRPr/>
            </a:pPr>
            <a:r>
              <a:rPr lang="en-US" altLang="en-US" sz="2400" dirty="0" smtClean="0">
                <a:latin typeface="+mj-lt"/>
              </a:rPr>
              <a:t> The </a:t>
            </a:r>
            <a:r>
              <a:rPr lang="en-US" altLang="en-US" sz="2400" i="1" dirty="0" smtClean="0">
                <a:latin typeface="+mj-lt"/>
              </a:rPr>
              <a:t>near point</a:t>
            </a:r>
            <a:r>
              <a:rPr lang="en-US" altLang="en-US" sz="2400" dirty="0" smtClean="0">
                <a:latin typeface="+mj-lt"/>
              </a:rPr>
              <a:t> is the distance at which the closest</a:t>
            </a:r>
          </a:p>
          <a:p>
            <a:pPr algn="l" eaLnBrk="1" hangingPunct="1">
              <a:defRPr/>
            </a:pPr>
            <a:r>
              <a:rPr lang="en-US" altLang="en-US" sz="2400" dirty="0" smtClean="0">
                <a:latin typeface="+mj-lt"/>
              </a:rPr>
              <a:t>   object can be seen clearly. The near point recedes with age.</a:t>
            </a:r>
          </a:p>
        </p:txBody>
      </p:sp>
      <p:pic>
        <p:nvPicPr>
          <p:cNvPr id="29717" name="Picture 21" descr="W1065_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93" b="36308"/>
          <a:stretch>
            <a:fillRect/>
          </a:stretch>
        </p:blipFill>
        <p:spPr bwMode="auto">
          <a:xfrm>
            <a:off x="114300" y="2919413"/>
            <a:ext cx="8782050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 Box 22"/>
          <p:cNvSpPr txBox="1">
            <a:spLocks noChangeArrowheads="1"/>
          </p:cNvSpPr>
          <p:nvPr/>
        </p:nvSpPr>
        <p:spPr bwMode="auto">
          <a:xfrm>
            <a:off x="1201738" y="2598738"/>
            <a:ext cx="2343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Normal vision</a:t>
            </a:r>
          </a:p>
        </p:txBody>
      </p:sp>
      <p:sp>
        <p:nvSpPr>
          <p:cNvPr id="174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52FE03-6B85-496F-9EFC-F471230DB27C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W1066_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393"/>
          <a:stretch>
            <a:fillRect/>
          </a:stretch>
        </p:blipFill>
        <p:spPr bwMode="auto">
          <a:xfrm>
            <a:off x="171450" y="933450"/>
            <a:ext cx="8858250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373063" y="4994275"/>
            <a:ext cx="8488362" cy="15525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When a </a:t>
            </a:r>
            <a:r>
              <a:rPr lang="en-US" altLang="en-US" sz="2400" u="sng">
                <a:solidFill>
                  <a:srgbClr val="0000FF"/>
                </a:solidFill>
              </a:rPr>
              <a:t>nearsighted</a:t>
            </a:r>
            <a:r>
              <a:rPr lang="en-US" altLang="en-US" sz="2400" u="sng"/>
              <a:t> </a:t>
            </a:r>
            <a:r>
              <a:rPr lang="en-US" altLang="en-US" sz="2400"/>
              <a:t>person views a distant object, the lens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cannot relax enough to focus at the retina. The rays converge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too quickly. The remedy is to place a diverging lens in front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of the eye to first diverge the rays before they enter the eye.</a:t>
            </a:r>
          </a:p>
        </p:txBody>
      </p:sp>
      <p:pic>
        <p:nvPicPr>
          <p:cNvPr id="33801" name="Picture 9" descr="W1066_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686" b="28584"/>
          <a:stretch>
            <a:fillRect/>
          </a:stretch>
        </p:blipFill>
        <p:spPr bwMode="auto">
          <a:xfrm>
            <a:off x="190500" y="2781300"/>
            <a:ext cx="8953500" cy="177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Corrective lens for a nearsighted person </a:t>
            </a:r>
          </a:p>
        </p:txBody>
      </p:sp>
      <p:sp>
        <p:nvSpPr>
          <p:cNvPr id="1843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6A56B0-8D5F-4505-A5CA-41286624022F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W1067_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103"/>
          <a:stretch>
            <a:fillRect/>
          </a:stretch>
        </p:blipFill>
        <p:spPr bwMode="auto">
          <a:xfrm>
            <a:off x="0" y="809625"/>
            <a:ext cx="896143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312738" y="4806950"/>
            <a:ext cx="8202612" cy="191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When a </a:t>
            </a:r>
            <a:r>
              <a:rPr lang="en-US" altLang="en-US" sz="2400" u="sng">
                <a:solidFill>
                  <a:srgbClr val="0000FF"/>
                </a:solidFill>
              </a:rPr>
              <a:t>farsighted</a:t>
            </a:r>
            <a:r>
              <a:rPr lang="en-US" altLang="en-US" sz="2400"/>
              <a:t> person tries to focus on a close object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the lens cannot be squeezed enough to focus on the retina.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The focus point is behind the retina. The remedy is to place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 converging lens in front of the eye to converge the rays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before they enter the eye. </a:t>
            </a:r>
          </a:p>
        </p:txBody>
      </p:sp>
      <p:pic>
        <p:nvPicPr>
          <p:cNvPr id="34825" name="Picture 9" descr="W1067_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11" b="20691"/>
          <a:stretch>
            <a:fillRect/>
          </a:stretch>
        </p:blipFill>
        <p:spPr bwMode="auto">
          <a:xfrm>
            <a:off x="0" y="2609850"/>
            <a:ext cx="8818563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 Box 10"/>
          <p:cNvSpPr txBox="1">
            <a:spLocks noChangeArrowheads="1"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Corrective lens for a farsighted person</a:t>
            </a:r>
          </a:p>
        </p:txBody>
      </p:sp>
      <p:sp>
        <p:nvSpPr>
          <p:cNvPr id="1946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83A3AD-4F27-47E4-9060-94DFC67C6F41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tx1"/>
                </a:solidFill>
              </a:rPr>
              <a:t>Review-Law of reflection</a:t>
            </a:r>
            <a:r>
              <a:rPr lang="en-US" altLang="en-US" sz="3600" smtClean="0">
                <a:solidFill>
                  <a:schemeClr val="tx1"/>
                </a:solidFill>
              </a:rPr>
              <a:t/>
            </a:r>
            <a:br>
              <a:rPr lang="en-US" altLang="en-US" sz="3600" smtClean="0">
                <a:solidFill>
                  <a:schemeClr val="tx1"/>
                </a:solidFill>
              </a:rPr>
            </a:br>
            <a:r>
              <a:rPr lang="en-US" altLang="en-US" sz="3600" smtClean="0">
                <a:solidFill>
                  <a:schemeClr val="tx1"/>
                </a:solidFill>
              </a:rPr>
              <a:t>angle of incidence  =  angle of reflection</a:t>
            </a:r>
          </a:p>
        </p:txBody>
      </p:sp>
      <p:grpSp>
        <p:nvGrpSpPr>
          <p:cNvPr id="146489" name="Group 57"/>
          <p:cNvGrpSpPr>
            <a:grpSpLocks/>
          </p:cNvGrpSpPr>
          <p:nvPr/>
        </p:nvGrpSpPr>
        <p:grpSpPr bwMode="auto">
          <a:xfrm>
            <a:off x="755650" y="4162425"/>
            <a:ext cx="3121025" cy="2184400"/>
            <a:chOff x="476" y="2622"/>
            <a:chExt cx="1966" cy="1376"/>
          </a:xfrm>
        </p:grpSpPr>
        <p:sp>
          <p:nvSpPr>
            <p:cNvPr id="3104" name="Text Box 40"/>
            <p:cNvSpPr txBox="1">
              <a:spLocks noChangeArrowheads="1"/>
            </p:cNvSpPr>
            <p:nvPr/>
          </p:nvSpPr>
          <p:spPr bwMode="auto">
            <a:xfrm>
              <a:off x="476" y="3767"/>
              <a:ext cx="8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CONCAVE</a:t>
              </a:r>
            </a:p>
          </p:txBody>
        </p:sp>
        <p:grpSp>
          <p:nvGrpSpPr>
            <p:cNvPr id="3105" name="Group 47"/>
            <p:cNvGrpSpPr>
              <a:grpSpLocks/>
            </p:cNvGrpSpPr>
            <p:nvPr/>
          </p:nvGrpSpPr>
          <p:grpSpPr bwMode="auto">
            <a:xfrm>
              <a:off x="558" y="2622"/>
              <a:ext cx="1884" cy="1278"/>
              <a:chOff x="558" y="2622"/>
              <a:chExt cx="1884" cy="1278"/>
            </a:xfrm>
          </p:grpSpPr>
          <p:grpSp>
            <p:nvGrpSpPr>
              <p:cNvPr id="3106" name="Group 37"/>
              <p:cNvGrpSpPr>
                <a:grpSpLocks/>
              </p:cNvGrpSpPr>
              <p:nvPr/>
            </p:nvGrpSpPr>
            <p:grpSpPr bwMode="auto">
              <a:xfrm>
                <a:off x="558" y="2622"/>
                <a:ext cx="1884" cy="1278"/>
                <a:chOff x="168" y="2640"/>
                <a:chExt cx="1884" cy="1278"/>
              </a:xfrm>
            </p:grpSpPr>
            <p:grpSp>
              <p:nvGrpSpPr>
                <p:cNvPr id="3109" name="Group 20"/>
                <p:cNvGrpSpPr>
                  <a:grpSpLocks/>
                </p:cNvGrpSpPr>
                <p:nvPr/>
              </p:nvGrpSpPr>
              <p:grpSpPr bwMode="auto">
                <a:xfrm>
                  <a:off x="1116" y="2640"/>
                  <a:ext cx="270" cy="1278"/>
                  <a:chOff x="2268" y="2400"/>
                  <a:chExt cx="318" cy="1278"/>
                </a:xfrm>
              </p:grpSpPr>
              <p:sp>
                <p:nvSpPr>
                  <p:cNvPr id="3114" name="Freeform 18"/>
                  <p:cNvSpPr>
                    <a:spLocks/>
                  </p:cNvSpPr>
                  <p:nvPr/>
                </p:nvSpPr>
                <p:spPr bwMode="auto">
                  <a:xfrm>
                    <a:off x="2286" y="2400"/>
                    <a:ext cx="300" cy="1278"/>
                  </a:xfrm>
                  <a:custGeom>
                    <a:avLst/>
                    <a:gdLst>
                      <a:gd name="T0" fmla="*/ 0 w 300"/>
                      <a:gd name="T1" fmla="*/ 0 h 1278"/>
                      <a:gd name="T2" fmla="*/ 294 w 300"/>
                      <a:gd name="T3" fmla="*/ 624 h 1278"/>
                      <a:gd name="T4" fmla="*/ 36 w 300"/>
                      <a:gd name="T5" fmla="*/ 1278 h 127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0" h="1278">
                        <a:moveTo>
                          <a:pt x="0" y="0"/>
                        </a:moveTo>
                        <a:cubicBezTo>
                          <a:pt x="144" y="205"/>
                          <a:pt x="288" y="411"/>
                          <a:pt x="294" y="624"/>
                        </a:cubicBezTo>
                        <a:cubicBezTo>
                          <a:pt x="300" y="837"/>
                          <a:pt x="168" y="1057"/>
                          <a:pt x="36" y="1278"/>
                        </a:cubicBezTo>
                      </a:path>
                    </a:pathLst>
                  </a:custGeom>
                  <a:noFill/>
                  <a:ln w="571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C0C0C0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15" name="Freeform 19"/>
                  <p:cNvSpPr>
                    <a:spLocks/>
                  </p:cNvSpPr>
                  <p:nvPr/>
                </p:nvSpPr>
                <p:spPr bwMode="auto">
                  <a:xfrm>
                    <a:off x="2268" y="2430"/>
                    <a:ext cx="300" cy="1212"/>
                  </a:xfrm>
                  <a:custGeom>
                    <a:avLst/>
                    <a:gdLst>
                      <a:gd name="T0" fmla="*/ 0 w 300"/>
                      <a:gd name="T1" fmla="*/ 0 h 1278"/>
                      <a:gd name="T2" fmla="*/ 294 w 300"/>
                      <a:gd name="T3" fmla="*/ 561 h 1278"/>
                      <a:gd name="T4" fmla="*/ 36 w 300"/>
                      <a:gd name="T5" fmla="*/ 1149 h 127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0" h="1278">
                        <a:moveTo>
                          <a:pt x="0" y="0"/>
                        </a:moveTo>
                        <a:cubicBezTo>
                          <a:pt x="144" y="205"/>
                          <a:pt x="288" y="411"/>
                          <a:pt x="294" y="624"/>
                        </a:cubicBezTo>
                        <a:cubicBezTo>
                          <a:pt x="300" y="837"/>
                          <a:pt x="168" y="1057"/>
                          <a:pt x="36" y="1278"/>
                        </a:cubicBezTo>
                      </a:path>
                    </a:pathLst>
                  </a:custGeom>
                  <a:noFill/>
                  <a:ln w="57150" cmpd="sng">
                    <a:solidFill>
                      <a:srgbClr val="C0C0C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C0C0C0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110" name="Line 21"/>
                <p:cNvSpPr>
                  <a:spLocks noChangeShapeType="1"/>
                </p:cNvSpPr>
                <p:nvPr/>
              </p:nvSpPr>
              <p:spPr bwMode="auto">
                <a:xfrm>
                  <a:off x="168" y="3276"/>
                  <a:ext cx="188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1" name="Line 23"/>
                <p:cNvSpPr>
                  <a:spLocks noChangeShapeType="1"/>
                </p:cNvSpPr>
                <p:nvPr/>
              </p:nvSpPr>
              <p:spPr bwMode="auto">
                <a:xfrm>
                  <a:off x="576" y="2976"/>
                  <a:ext cx="714" cy="0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2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594" y="2814"/>
                  <a:ext cx="1092" cy="49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3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888" y="2988"/>
                  <a:ext cx="390" cy="575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07" name="Text Box 42"/>
              <p:cNvSpPr txBox="1">
                <a:spLocks noChangeArrowheads="1"/>
              </p:cNvSpPr>
              <p:nvPr/>
            </p:nvSpPr>
            <p:spPr bwMode="auto">
              <a:xfrm>
                <a:off x="752" y="2846"/>
                <a:ext cx="19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>
                    <a:solidFill>
                      <a:srgbClr val="FF3300"/>
                    </a:solidFill>
                    <a:latin typeface="Verdana" panose="020B0604030504040204" pitchFamily="34" charset="0"/>
                  </a:rPr>
                  <a:t>I</a:t>
                </a:r>
              </a:p>
            </p:txBody>
          </p:sp>
          <p:sp>
            <p:nvSpPr>
              <p:cNvPr id="3108" name="Text Box 44"/>
              <p:cNvSpPr txBox="1">
                <a:spLocks noChangeArrowheads="1"/>
              </p:cNvSpPr>
              <p:nvPr/>
            </p:nvSpPr>
            <p:spPr bwMode="auto">
              <a:xfrm>
                <a:off x="1052" y="3350"/>
                <a:ext cx="22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>
                    <a:solidFill>
                      <a:srgbClr val="FF3300"/>
                    </a:solidFill>
                    <a:latin typeface="Verdana" panose="020B0604030504040204" pitchFamily="34" charset="0"/>
                  </a:rPr>
                  <a:t>R</a:t>
                </a:r>
              </a:p>
            </p:txBody>
          </p:sp>
        </p:grpSp>
      </p:grpSp>
      <p:grpSp>
        <p:nvGrpSpPr>
          <p:cNvPr id="146490" name="Group 58"/>
          <p:cNvGrpSpPr>
            <a:grpSpLocks/>
          </p:cNvGrpSpPr>
          <p:nvPr/>
        </p:nvGrpSpPr>
        <p:grpSpPr bwMode="auto">
          <a:xfrm>
            <a:off x="5299075" y="3575050"/>
            <a:ext cx="3092450" cy="2844800"/>
            <a:chOff x="3338" y="2252"/>
            <a:chExt cx="1948" cy="1792"/>
          </a:xfrm>
        </p:grpSpPr>
        <p:sp>
          <p:nvSpPr>
            <p:cNvPr id="3093" name="Text Box 41"/>
            <p:cNvSpPr txBox="1">
              <a:spLocks noChangeArrowheads="1"/>
            </p:cNvSpPr>
            <p:nvPr/>
          </p:nvSpPr>
          <p:spPr bwMode="auto">
            <a:xfrm>
              <a:off x="3338" y="3713"/>
              <a:ext cx="7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CONVEX</a:t>
              </a:r>
            </a:p>
          </p:txBody>
        </p:sp>
        <p:grpSp>
          <p:nvGrpSpPr>
            <p:cNvPr id="3094" name="Group 48"/>
            <p:cNvGrpSpPr>
              <a:grpSpLocks/>
            </p:cNvGrpSpPr>
            <p:nvPr/>
          </p:nvGrpSpPr>
          <p:grpSpPr bwMode="auto">
            <a:xfrm>
              <a:off x="3390" y="2252"/>
              <a:ext cx="1896" cy="1792"/>
              <a:chOff x="3390" y="2252"/>
              <a:chExt cx="1896" cy="1792"/>
            </a:xfrm>
          </p:grpSpPr>
          <p:grpSp>
            <p:nvGrpSpPr>
              <p:cNvPr id="3095" name="Group 38"/>
              <p:cNvGrpSpPr>
                <a:grpSpLocks/>
              </p:cNvGrpSpPr>
              <p:nvPr/>
            </p:nvGrpSpPr>
            <p:grpSpPr bwMode="auto">
              <a:xfrm>
                <a:off x="3390" y="2472"/>
                <a:ext cx="1896" cy="1572"/>
                <a:chOff x="3132" y="2262"/>
                <a:chExt cx="1896" cy="1572"/>
              </a:xfrm>
            </p:grpSpPr>
            <p:sp>
              <p:nvSpPr>
                <p:cNvPr id="3098" name="Freeform 30"/>
                <p:cNvSpPr>
                  <a:spLocks/>
                </p:cNvSpPr>
                <p:nvPr/>
              </p:nvSpPr>
              <p:spPr bwMode="auto">
                <a:xfrm flipH="1">
                  <a:off x="4029" y="2556"/>
                  <a:ext cx="255" cy="1278"/>
                </a:xfrm>
                <a:custGeom>
                  <a:avLst/>
                  <a:gdLst>
                    <a:gd name="T0" fmla="*/ 0 w 300"/>
                    <a:gd name="T1" fmla="*/ 0 h 1278"/>
                    <a:gd name="T2" fmla="*/ 213 w 300"/>
                    <a:gd name="T3" fmla="*/ 624 h 1278"/>
                    <a:gd name="T4" fmla="*/ 26 w 300"/>
                    <a:gd name="T5" fmla="*/ 1278 h 127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00" h="1278">
                      <a:moveTo>
                        <a:pt x="0" y="0"/>
                      </a:moveTo>
                      <a:cubicBezTo>
                        <a:pt x="144" y="205"/>
                        <a:pt x="288" y="411"/>
                        <a:pt x="294" y="624"/>
                      </a:cubicBezTo>
                      <a:cubicBezTo>
                        <a:pt x="300" y="837"/>
                        <a:pt x="168" y="1057"/>
                        <a:pt x="36" y="1278"/>
                      </a:cubicBezTo>
                    </a:path>
                  </a:pathLst>
                </a:custGeom>
                <a:noFill/>
                <a:ln w="571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" name="Freeform 31"/>
                <p:cNvSpPr>
                  <a:spLocks/>
                </p:cNvSpPr>
                <p:nvPr/>
              </p:nvSpPr>
              <p:spPr bwMode="auto">
                <a:xfrm flipH="1">
                  <a:off x="3996" y="2592"/>
                  <a:ext cx="255" cy="1212"/>
                </a:xfrm>
                <a:custGeom>
                  <a:avLst/>
                  <a:gdLst>
                    <a:gd name="T0" fmla="*/ 0 w 300"/>
                    <a:gd name="T1" fmla="*/ 0 h 1278"/>
                    <a:gd name="T2" fmla="*/ 213 w 300"/>
                    <a:gd name="T3" fmla="*/ 561 h 1278"/>
                    <a:gd name="T4" fmla="*/ 26 w 300"/>
                    <a:gd name="T5" fmla="*/ 1149 h 127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00" h="1278">
                      <a:moveTo>
                        <a:pt x="0" y="0"/>
                      </a:moveTo>
                      <a:cubicBezTo>
                        <a:pt x="144" y="205"/>
                        <a:pt x="288" y="411"/>
                        <a:pt x="294" y="624"/>
                      </a:cubicBezTo>
                      <a:cubicBezTo>
                        <a:pt x="300" y="837"/>
                        <a:pt x="168" y="1057"/>
                        <a:pt x="36" y="1278"/>
                      </a:cubicBezTo>
                    </a:path>
                  </a:pathLst>
                </a:custGeom>
                <a:noFill/>
                <a:ln w="57150" cmpd="sng">
                  <a:solidFill>
                    <a:srgbClr val="C0C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0C0C0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0" name="Line 32"/>
                <p:cNvSpPr>
                  <a:spLocks noChangeShapeType="1"/>
                </p:cNvSpPr>
                <p:nvPr/>
              </p:nvSpPr>
              <p:spPr bwMode="auto">
                <a:xfrm>
                  <a:off x="3132" y="3204"/>
                  <a:ext cx="188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1" name="Line 34"/>
                <p:cNvSpPr>
                  <a:spLocks noChangeShapeType="1"/>
                </p:cNvSpPr>
                <p:nvPr/>
              </p:nvSpPr>
              <p:spPr bwMode="auto">
                <a:xfrm>
                  <a:off x="3468" y="2790"/>
                  <a:ext cx="660" cy="0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2" name="Line 35"/>
                <p:cNvSpPr>
                  <a:spLocks noChangeShapeType="1"/>
                </p:cNvSpPr>
                <p:nvPr/>
              </p:nvSpPr>
              <p:spPr bwMode="auto">
                <a:xfrm>
                  <a:off x="3522" y="2442"/>
                  <a:ext cx="1506" cy="85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3" name="Line 36"/>
                <p:cNvSpPr>
                  <a:spLocks noChangeShapeType="1"/>
                </p:cNvSpPr>
                <p:nvPr/>
              </p:nvSpPr>
              <p:spPr bwMode="auto">
                <a:xfrm flipH="1" flipV="1">
                  <a:off x="3906" y="2262"/>
                  <a:ext cx="204" cy="516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96" name="Text Box 43"/>
              <p:cNvSpPr txBox="1">
                <a:spLocks noChangeArrowheads="1"/>
              </p:cNvSpPr>
              <p:nvPr/>
            </p:nvSpPr>
            <p:spPr bwMode="auto">
              <a:xfrm>
                <a:off x="3506" y="2912"/>
                <a:ext cx="19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>
                    <a:solidFill>
                      <a:srgbClr val="FF3300"/>
                    </a:solidFill>
                    <a:latin typeface="Verdana" panose="020B0604030504040204" pitchFamily="34" charset="0"/>
                  </a:rPr>
                  <a:t>I</a:t>
                </a:r>
              </a:p>
            </p:txBody>
          </p:sp>
          <p:sp>
            <p:nvSpPr>
              <p:cNvPr id="3097" name="Text Box 45"/>
              <p:cNvSpPr txBox="1">
                <a:spLocks noChangeArrowheads="1"/>
              </p:cNvSpPr>
              <p:nvPr/>
            </p:nvSpPr>
            <p:spPr bwMode="auto">
              <a:xfrm>
                <a:off x="4082" y="2252"/>
                <a:ext cx="22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>
                    <a:solidFill>
                      <a:srgbClr val="FF3300"/>
                    </a:solidFill>
                    <a:latin typeface="Verdana" panose="020B0604030504040204" pitchFamily="34" charset="0"/>
                  </a:rPr>
                  <a:t>R</a:t>
                </a:r>
              </a:p>
            </p:txBody>
          </p:sp>
        </p:grpSp>
      </p:grpSp>
      <p:grpSp>
        <p:nvGrpSpPr>
          <p:cNvPr id="146488" name="Group 56"/>
          <p:cNvGrpSpPr>
            <a:grpSpLocks/>
          </p:cNvGrpSpPr>
          <p:nvPr/>
        </p:nvGrpSpPr>
        <p:grpSpPr bwMode="auto">
          <a:xfrm>
            <a:off x="1241425" y="1638300"/>
            <a:ext cx="4826000" cy="2000250"/>
            <a:chOff x="782" y="1032"/>
            <a:chExt cx="3040" cy="1260"/>
          </a:xfrm>
        </p:grpSpPr>
        <p:sp>
          <p:nvSpPr>
            <p:cNvPr id="3079" name="Rectangle 6"/>
            <p:cNvSpPr>
              <a:spLocks noChangeArrowheads="1"/>
            </p:cNvSpPr>
            <p:nvPr/>
          </p:nvSpPr>
          <p:spPr bwMode="auto">
            <a:xfrm>
              <a:off x="2733" y="1032"/>
              <a:ext cx="86" cy="126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595959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80" name="Line 7"/>
            <p:cNvSpPr>
              <a:spLocks noChangeShapeType="1"/>
            </p:cNvSpPr>
            <p:nvPr/>
          </p:nvSpPr>
          <p:spPr bwMode="auto">
            <a:xfrm flipV="1">
              <a:off x="948" y="1656"/>
              <a:ext cx="2202" cy="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Line 9"/>
            <p:cNvSpPr>
              <a:spLocks noChangeShapeType="1"/>
            </p:cNvSpPr>
            <p:nvPr/>
          </p:nvSpPr>
          <p:spPr bwMode="auto">
            <a:xfrm flipV="1">
              <a:off x="2019" y="1662"/>
              <a:ext cx="714" cy="552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Line 10"/>
            <p:cNvSpPr>
              <a:spLocks noChangeShapeType="1"/>
            </p:cNvSpPr>
            <p:nvPr/>
          </p:nvSpPr>
          <p:spPr bwMode="auto">
            <a:xfrm>
              <a:off x="2012" y="1110"/>
              <a:ext cx="715" cy="552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auto">
            <a:xfrm>
              <a:off x="2325" y="1674"/>
              <a:ext cx="56" cy="270"/>
            </a:xfrm>
            <a:custGeom>
              <a:avLst/>
              <a:gdLst>
                <a:gd name="T0" fmla="*/ 56 w 56"/>
                <a:gd name="T1" fmla="*/ 270 h 270"/>
                <a:gd name="T2" fmla="*/ 3 w 56"/>
                <a:gd name="T3" fmla="*/ 144 h 270"/>
                <a:gd name="T4" fmla="*/ 38 w 56"/>
                <a:gd name="T5" fmla="*/ 0 h 2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" h="270">
                  <a:moveTo>
                    <a:pt x="56" y="270"/>
                  </a:moveTo>
                  <a:cubicBezTo>
                    <a:pt x="47" y="249"/>
                    <a:pt x="6" y="189"/>
                    <a:pt x="3" y="144"/>
                  </a:cubicBezTo>
                  <a:cubicBezTo>
                    <a:pt x="0" y="99"/>
                    <a:pt x="31" y="30"/>
                    <a:pt x="38" y="0"/>
                  </a:cubicBezTo>
                </a:path>
              </a:pathLst>
            </a:custGeom>
            <a:noFill/>
            <a:ln w="28575" cmpd="sng">
              <a:solidFill>
                <a:srgbClr val="33CC33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auto">
            <a:xfrm>
              <a:off x="2313" y="1398"/>
              <a:ext cx="68" cy="270"/>
            </a:xfrm>
            <a:custGeom>
              <a:avLst/>
              <a:gdLst>
                <a:gd name="T0" fmla="*/ 68 w 68"/>
                <a:gd name="T1" fmla="*/ 0 h 270"/>
                <a:gd name="T2" fmla="*/ 3 w 68"/>
                <a:gd name="T3" fmla="*/ 126 h 270"/>
                <a:gd name="T4" fmla="*/ 50 w 68"/>
                <a:gd name="T5" fmla="*/ 270 h 2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8" h="270">
                  <a:moveTo>
                    <a:pt x="68" y="0"/>
                  </a:moveTo>
                  <a:cubicBezTo>
                    <a:pt x="57" y="21"/>
                    <a:pt x="6" y="81"/>
                    <a:pt x="3" y="126"/>
                  </a:cubicBezTo>
                  <a:cubicBezTo>
                    <a:pt x="0" y="171"/>
                    <a:pt x="40" y="240"/>
                    <a:pt x="50" y="270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2310" y="2000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3300"/>
                  </a:solidFill>
                  <a:latin typeface="Verdana" panose="020B0604030504040204" pitchFamily="34" charset="0"/>
                </a:rPr>
                <a:t>I</a:t>
              </a:r>
            </a:p>
          </p:txBody>
        </p:sp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2329" y="1094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3300"/>
                  </a:solidFill>
                  <a:latin typeface="Verdana" panose="020B0604030504040204" pitchFamily="34" charset="0"/>
                </a:rPr>
                <a:t>R</a:t>
              </a:r>
            </a:p>
          </p:txBody>
        </p:sp>
        <p:sp>
          <p:nvSpPr>
            <p:cNvPr id="3087" name="Text Box 39"/>
            <p:cNvSpPr txBox="1">
              <a:spLocks noChangeArrowheads="1"/>
            </p:cNvSpPr>
            <p:nvPr/>
          </p:nvSpPr>
          <p:spPr bwMode="auto">
            <a:xfrm>
              <a:off x="3218" y="1103"/>
              <a:ext cx="6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PLANE</a:t>
              </a:r>
            </a:p>
          </p:txBody>
        </p:sp>
        <p:sp>
          <p:nvSpPr>
            <p:cNvPr id="3088" name="Text Box 49"/>
            <p:cNvSpPr txBox="1">
              <a:spLocks noChangeArrowheads="1"/>
            </p:cNvSpPr>
            <p:nvPr/>
          </p:nvSpPr>
          <p:spPr bwMode="auto">
            <a:xfrm>
              <a:off x="782" y="1457"/>
              <a:ext cx="55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normal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line</a:t>
              </a:r>
            </a:p>
          </p:txBody>
        </p:sp>
        <p:sp>
          <p:nvSpPr>
            <p:cNvPr id="3089" name="Text Box 52"/>
            <p:cNvSpPr txBox="1">
              <a:spLocks noChangeArrowheads="1"/>
            </p:cNvSpPr>
            <p:nvPr/>
          </p:nvSpPr>
          <p:spPr bwMode="auto">
            <a:xfrm>
              <a:off x="1366" y="1727"/>
              <a:ext cx="72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33CC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angle of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incidence</a:t>
              </a:r>
            </a:p>
          </p:txBody>
        </p:sp>
        <p:sp>
          <p:nvSpPr>
            <p:cNvPr id="3090" name="Text Box 53"/>
            <p:cNvSpPr txBox="1">
              <a:spLocks noChangeArrowheads="1"/>
            </p:cNvSpPr>
            <p:nvPr/>
          </p:nvSpPr>
          <p:spPr bwMode="auto">
            <a:xfrm>
              <a:off x="1396" y="1223"/>
              <a:ext cx="7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33CC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angle of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reflection</a:t>
              </a:r>
            </a:p>
          </p:txBody>
        </p:sp>
        <p:sp>
          <p:nvSpPr>
            <p:cNvPr id="3091" name="Freeform 54"/>
            <p:cNvSpPr>
              <a:spLocks/>
            </p:cNvSpPr>
            <p:nvPr/>
          </p:nvSpPr>
          <p:spPr bwMode="auto">
            <a:xfrm>
              <a:off x="2808" y="1656"/>
              <a:ext cx="96" cy="96"/>
            </a:xfrm>
            <a:custGeom>
              <a:avLst/>
              <a:gdLst>
                <a:gd name="T0" fmla="*/ 96 w 96"/>
                <a:gd name="T1" fmla="*/ 0 h 96"/>
                <a:gd name="T2" fmla="*/ 96 w 96"/>
                <a:gd name="T3" fmla="*/ 96 h 96"/>
                <a:gd name="T4" fmla="*/ 0 w 96"/>
                <a:gd name="T5" fmla="*/ 96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6" h="96">
                  <a:moveTo>
                    <a:pt x="96" y="0"/>
                  </a:moveTo>
                  <a:lnTo>
                    <a:pt x="96" y="96"/>
                  </a:lnTo>
                  <a:lnTo>
                    <a:pt x="0" y="9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Text Box 55"/>
            <p:cNvSpPr txBox="1">
              <a:spLocks noChangeArrowheads="1"/>
            </p:cNvSpPr>
            <p:nvPr/>
          </p:nvSpPr>
          <p:spPr bwMode="auto">
            <a:xfrm>
              <a:off x="2911" y="1733"/>
              <a:ext cx="3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33CC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90</a:t>
              </a:r>
              <a:r>
                <a:rPr lang="en-US" altLang="en-US" sz="1800">
                  <a:cs typeface="Arial" panose="020B0604020202020204" pitchFamily="34" charset="0"/>
                </a:rPr>
                <a:t>°</a:t>
              </a:r>
            </a:p>
          </p:txBody>
        </p:sp>
      </p:grpSp>
      <p:sp>
        <p:nvSpPr>
          <p:cNvPr id="30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5BC414-7525-48AA-9CEF-866502B9DDE1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95338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z="3600" smtClean="0"/>
              <a:t>How does the eye judge distance?</a:t>
            </a:r>
          </a:p>
        </p:txBody>
      </p:sp>
      <p:sp>
        <p:nvSpPr>
          <p:cNvPr id="35861" name="Rectangle 21"/>
          <p:cNvSpPr>
            <a:spLocks noGrp="1" noChangeArrowheads="1"/>
          </p:cNvSpPr>
          <p:nvPr>
            <p:ph type="body" sz="half" idx="2"/>
          </p:nvPr>
        </p:nvSpPr>
        <p:spPr>
          <a:xfrm>
            <a:off x="355600" y="3548063"/>
            <a:ext cx="8229600" cy="29130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Our brain interprets the images formed on the retinas of both eyes as a single image </a:t>
            </a:r>
            <a:r>
              <a:rPr lang="en-US" altLang="en-US" sz="2800" smtClean="0">
                <a:sym typeface="Wingdings" panose="05000000000000000000" pitchFamily="2" charset="2"/>
              </a:rPr>
              <a:t>  this is called </a:t>
            </a:r>
            <a:r>
              <a:rPr lang="en-US" altLang="en-US" sz="2800" b="1" smtClean="0">
                <a:sym typeface="Wingdings" panose="05000000000000000000" pitchFamily="2" charset="2"/>
              </a:rPr>
              <a:t>binocular vision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ym typeface="Wingdings" panose="05000000000000000000" pitchFamily="2" charset="2"/>
              </a:rPr>
              <a:t>Our eyes roll inward slightly to focus on the distant point D. Our brain interprets the distance BD by the muscular effort required to roll the eyes inward.</a:t>
            </a:r>
            <a:endParaRPr lang="en-US" altLang="en-US" sz="2800" smtClean="0"/>
          </a:p>
        </p:txBody>
      </p:sp>
      <p:grpSp>
        <p:nvGrpSpPr>
          <p:cNvPr id="20484" name="Group 22"/>
          <p:cNvGrpSpPr>
            <a:grpSpLocks/>
          </p:cNvGrpSpPr>
          <p:nvPr/>
        </p:nvGrpSpPr>
        <p:grpSpPr bwMode="auto">
          <a:xfrm>
            <a:off x="865188" y="1023938"/>
            <a:ext cx="7937500" cy="2371725"/>
            <a:chOff x="545" y="645"/>
            <a:chExt cx="5000" cy="1494"/>
          </a:xfrm>
        </p:grpSpPr>
        <p:sp>
          <p:nvSpPr>
            <p:cNvPr id="20486" name="Oval 4"/>
            <p:cNvSpPr>
              <a:spLocks noChangeArrowheads="1"/>
            </p:cNvSpPr>
            <p:nvPr/>
          </p:nvSpPr>
          <p:spPr bwMode="auto">
            <a:xfrm rot="631114">
              <a:off x="3960" y="1664"/>
              <a:ext cx="475" cy="47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87" name="Oval 5"/>
            <p:cNvSpPr>
              <a:spLocks noChangeArrowheads="1"/>
            </p:cNvSpPr>
            <p:nvPr/>
          </p:nvSpPr>
          <p:spPr bwMode="auto">
            <a:xfrm rot="631114">
              <a:off x="4036" y="1758"/>
              <a:ext cx="56" cy="2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88" name="Oval 8"/>
            <p:cNvSpPr>
              <a:spLocks noChangeArrowheads="1"/>
            </p:cNvSpPr>
            <p:nvPr/>
          </p:nvSpPr>
          <p:spPr bwMode="auto">
            <a:xfrm rot="-831353">
              <a:off x="3960" y="645"/>
              <a:ext cx="475" cy="47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89" name="Oval 9"/>
            <p:cNvSpPr>
              <a:spLocks noChangeArrowheads="1"/>
            </p:cNvSpPr>
            <p:nvPr/>
          </p:nvSpPr>
          <p:spPr bwMode="auto">
            <a:xfrm rot="-831353">
              <a:off x="4036" y="796"/>
              <a:ext cx="56" cy="22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0" name="Line 10"/>
            <p:cNvSpPr>
              <a:spLocks noChangeShapeType="1"/>
            </p:cNvSpPr>
            <p:nvPr/>
          </p:nvSpPr>
          <p:spPr bwMode="auto">
            <a:xfrm>
              <a:off x="905" y="1408"/>
              <a:ext cx="35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Line 12"/>
            <p:cNvSpPr>
              <a:spLocks noChangeShapeType="1"/>
            </p:cNvSpPr>
            <p:nvPr/>
          </p:nvSpPr>
          <p:spPr bwMode="auto">
            <a:xfrm flipV="1">
              <a:off x="941" y="869"/>
              <a:ext cx="3474" cy="53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Line 13"/>
            <p:cNvSpPr>
              <a:spLocks noChangeShapeType="1"/>
            </p:cNvSpPr>
            <p:nvPr/>
          </p:nvSpPr>
          <p:spPr bwMode="auto">
            <a:xfrm>
              <a:off x="941" y="1417"/>
              <a:ext cx="3484" cy="52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3" name="Text Box 15"/>
            <p:cNvSpPr txBox="1">
              <a:spLocks noChangeArrowheads="1"/>
            </p:cNvSpPr>
            <p:nvPr/>
          </p:nvSpPr>
          <p:spPr bwMode="auto">
            <a:xfrm>
              <a:off x="545" y="1235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</a:t>
              </a:r>
            </a:p>
          </p:txBody>
        </p:sp>
        <p:sp>
          <p:nvSpPr>
            <p:cNvPr id="20494" name="Text Box 16"/>
            <p:cNvSpPr txBox="1">
              <a:spLocks noChangeArrowheads="1"/>
            </p:cNvSpPr>
            <p:nvPr/>
          </p:nvSpPr>
          <p:spPr bwMode="auto">
            <a:xfrm>
              <a:off x="4481" y="726"/>
              <a:ext cx="10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Right eye</a:t>
              </a:r>
            </a:p>
          </p:txBody>
        </p:sp>
        <p:sp>
          <p:nvSpPr>
            <p:cNvPr id="20495" name="Text Box 17"/>
            <p:cNvSpPr txBox="1">
              <a:spLocks noChangeArrowheads="1"/>
            </p:cNvSpPr>
            <p:nvPr/>
          </p:nvSpPr>
          <p:spPr bwMode="auto">
            <a:xfrm rot="10800000" flipV="1">
              <a:off x="4395" y="1245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20496" name="Text Box 18"/>
            <p:cNvSpPr txBox="1">
              <a:spLocks noChangeArrowheads="1"/>
            </p:cNvSpPr>
            <p:nvPr/>
          </p:nvSpPr>
          <p:spPr bwMode="auto">
            <a:xfrm>
              <a:off x="4473" y="1783"/>
              <a:ext cx="91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Left eye</a:t>
              </a:r>
            </a:p>
          </p:txBody>
        </p:sp>
      </p:grpSp>
      <p:sp>
        <p:nvSpPr>
          <p:cNvPr id="2048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10E2DFB-F95C-4B52-8834-6A55789CF842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00100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Astigmatism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373188"/>
            <a:ext cx="4267200" cy="4589462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 With </a:t>
            </a:r>
            <a:r>
              <a:rPr lang="en-US" altLang="en-US" sz="2400" u="sng" smtClean="0"/>
              <a:t>astigmatism</a:t>
            </a:r>
            <a:r>
              <a:rPr lang="en-US" altLang="en-US" sz="2400" smtClean="0"/>
              <a:t> the cornea is oval like a football instead of spherical like a basketball.</a:t>
            </a:r>
          </a:p>
          <a:p>
            <a:pPr eaLnBrk="1" hangingPunct="1"/>
            <a:r>
              <a:rPr lang="en-US" altLang="en-US" sz="2400" smtClean="0"/>
              <a:t>This causes light to focus on more than one point in the eye, resulting in blurred vision.</a:t>
            </a:r>
          </a:p>
          <a:p>
            <a:pPr eaLnBrk="1" hangingPunct="1"/>
            <a:r>
              <a:rPr lang="en-US" altLang="en-US" sz="2400" smtClean="0"/>
              <a:t>It can be corrected with specially shaped lenses or, in extreme cases, with surgery</a:t>
            </a:r>
            <a:r>
              <a:rPr lang="en-US" altLang="en-US" sz="2000" smtClean="0"/>
              <a:t> </a:t>
            </a:r>
          </a:p>
        </p:txBody>
      </p:sp>
      <p:grpSp>
        <p:nvGrpSpPr>
          <p:cNvPr id="21508" name="Group 7"/>
          <p:cNvGrpSpPr>
            <a:grpSpLocks/>
          </p:cNvGrpSpPr>
          <p:nvPr/>
        </p:nvGrpSpPr>
        <p:grpSpPr bwMode="auto">
          <a:xfrm>
            <a:off x="5495925" y="1038225"/>
            <a:ext cx="2124075" cy="1909763"/>
            <a:chOff x="492" y="2532"/>
            <a:chExt cx="810" cy="750"/>
          </a:xfrm>
        </p:grpSpPr>
        <p:sp>
          <p:nvSpPr>
            <p:cNvPr id="21511" name="Oval 4"/>
            <p:cNvSpPr>
              <a:spLocks noChangeArrowheads="1"/>
            </p:cNvSpPr>
            <p:nvPr/>
          </p:nvSpPr>
          <p:spPr bwMode="auto">
            <a:xfrm>
              <a:off x="522" y="2532"/>
              <a:ext cx="750" cy="750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512" name="Oval 5"/>
            <p:cNvSpPr>
              <a:spLocks noChangeArrowheads="1"/>
            </p:cNvSpPr>
            <p:nvPr/>
          </p:nvSpPr>
          <p:spPr bwMode="auto">
            <a:xfrm>
              <a:off x="492" y="2556"/>
              <a:ext cx="810" cy="70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pic>
        <p:nvPicPr>
          <p:cNvPr id="38918" name="Picture 6" descr="understanding_astigmatism_basics_astigmatis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8214"/>
          <a:stretch>
            <a:fillRect/>
          </a:stretch>
        </p:blipFill>
        <p:spPr bwMode="auto">
          <a:xfrm>
            <a:off x="4591050" y="3157538"/>
            <a:ext cx="4305300" cy="341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40C5F68-7681-41CB-A8CA-8DD73B575AFC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6"/>
          <p:cNvSpPr txBox="1">
            <a:spLocks noChangeArrowheads="1"/>
          </p:cNvSpPr>
          <p:nvPr/>
        </p:nvSpPr>
        <p:spPr bwMode="auto">
          <a:xfrm>
            <a:off x="307975" y="627063"/>
            <a:ext cx="82232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u="sng"/>
              <a:t>VIRTUAL</a:t>
            </a:r>
            <a:r>
              <a:rPr lang="en-US" altLang="en-US" sz="1800"/>
              <a:t> </a:t>
            </a:r>
            <a:r>
              <a:rPr lang="en-US" altLang="en-US" sz="1800" b="1"/>
              <a:t>image</a:t>
            </a:r>
            <a:r>
              <a:rPr lang="en-US" altLang="en-US" sz="1800"/>
              <a:t>:  light rays </a:t>
            </a:r>
            <a:r>
              <a:rPr lang="en-US" altLang="en-US" sz="1800" i="1"/>
              <a:t>appear</a:t>
            </a:r>
            <a:r>
              <a:rPr lang="en-US" altLang="en-US" sz="1800"/>
              <a:t> to come from a point where there is no light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u="sng"/>
              <a:t>REAL</a:t>
            </a:r>
            <a:r>
              <a:rPr lang="en-US" altLang="en-US" sz="1800"/>
              <a:t> </a:t>
            </a:r>
            <a:r>
              <a:rPr lang="en-US" altLang="en-US" sz="1800" b="1"/>
              <a:t>image</a:t>
            </a:r>
            <a:r>
              <a:rPr lang="en-US" altLang="en-US" sz="1800"/>
              <a:t>: light rays actually converge at the image location</a:t>
            </a:r>
          </a:p>
        </p:txBody>
      </p:sp>
      <p:grpSp>
        <p:nvGrpSpPr>
          <p:cNvPr id="149549" name="Group 45"/>
          <p:cNvGrpSpPr>
            <a:grpSpLocks/>
          </p:cNvGrpSpPr>
          <p:nvPr/>
        </p:nvGrpSpPr>
        <p:grpSpPr bwMode="auto">
          <a:xfrm>
            <a:off x="285750" y="1714500"/>
            <a:ext cx="8362950" cy="2590800"/>
            <a:chOff x="192" y="966"/>
            <a:chExt cx="5268" cy="1632"/>
          </a:xfrm>
        </p:grpSpPr>
        <p:grpSp>
          <p:nvGrpSpPr>
            <p:cNvPr id="4118" name="Group 39"/>
            <p:cNvGrpSpPr>
              <a:grpSpLocks/>
            </p:cNvGrpSpPr>
            <p:nvPr/>
          </p:nvGrpSpPr>
          <p:grpSpPr bwMode="auto">
            <a:xfrm>
              <a:off x="404" y="1032"/>
              <a:ext cx="4882" cy="1406"/>
              <a:chOff x="416" y="1146"/>
              <a:chExt cx="4882" cy="1406"/>
            </a:xfrm>
          </p:grpSpPr>
          <p:grpSp>
            <p:nvGrpSpPr>
              <p:cNvPr id="4120" name="Group 34"/>
              <p:cNvGrpSpPr>
                <a:grpSpLocks/>
              </p:cNvGrpSpPr>
              <p:nvPr/>
            </p:nvGrpSpPr>
            <p:grpSpPr bwMode="auto">
              <a:xfrm>
                <a:off x="416" y="2138"/>
                <a:ext cx="3035" cy="243"/>
                <a:chOff x="434" y="1430"/>
                <a:chExt cx="3035" cy="243"/>
              </a:xfrm>
            </p:grpSpPr>
            <p:sp>
              <p:nvSpPr>
                <p:cNvPr id="4135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870" y="1442"/>
                  <a:ext cx="59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latin typeface="Verdana" panose="020B0604030504040204" pitchFamily="34" charset="0"/>
                    </a:rPr>
                    <a:t>IMAGE</a:t>
                  </a:r>
                </a:p>
              </p:txBody>
            </p:sp>
            <p:sp>
              <p:nvSpPr>
                <p:cNvPr id="413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34" y="1430"/>
                  <a:ext cx="674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latin typeface="Verdana" panose="020B0604030504040204" pitchFamily="34" charset="0"/>
                    </a:rPr>
                    <a:t>OBJECT</a:t>
                  </a:r>
                </a:p>
              </p:txBody>
            </p:sp>
          </p:grpSp>
          <p:grpSp>
            <p:nvGrpSpPr>
              <p:cNvPr id="4121" name="Group 37"/>
              <p:cNvGrpSpPr>
                <a:grpSpLocks/>
              </p:cNvGrpSpPr>
              <p:nvPr/>
            </p:nvGrpSpPr>
            <p:grpSpPr bwMode="auto">
              <a:xfrm>
                <a:off x="666" y="1146"/>
                <a:ext cx="4632" cy="1406"/>
                <a:chOff x="666" y="1146"/>
                <a:chExt cx="4632" cy="1406"/>
              </a:xfrm>
            </p:grpSpPr>
            <p:grpSp>
              <p:nvGrpSpPr>
                <p:cNvPr id="4122" name="Group 17"/>
                <p:cNvGrpSpPr>
                  <a:grpSpLocks/>
                </p:cNvGrpSpPr>
                <p:nvPr/>
              </p:nvGrpSpPr>
              <p:grpSpPr bwMode="auto">
                <a:xfrm>
                  <a:off x="666" y="1146"/>
                  <a:ext cx="2712" cy="1326"/>
                  <a:chOff x="942" y="336"/>
                  <a:chExt cx="2712" cy="1326"/>
                </a:xfrm>
              </p:grpSpPr>
              <p:grpSp>
                <p:nvGrpSpPr>
                  <p:cNvPr id="4124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2190" y="336"/>
                    <a:ext cx="30" cy="1326"/>
                    <a:chOff x="2190" y="336"/>
                    <a:chExt cx="30" cy="1326"/>
                  </a:xfrm>
                </p:grpSpPr>
                <p:sp>
                  <p:nvSpPr>
                    <p:cNvPr id="4133" name="Line 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220" y="336"/>
                      <a:ext cx="0" cy="1314"/>
                    </a:xfrm>
                    <a:prstGeom prst="line">
                      <a:avLst/>
                    </a:prstGeom>
                    <a:noFill/>
                    <a:ln w="76200">
                      <a:pattFill prst="wdUpDiag">
                        <a:fgClr>
                          <a:schemeClr val="tx1"/>
                        </a:fgClr>
                        <a:bgClr>
                          <a:srgbClr val="FFFFFF"/>
                        </a:bgClr>
                      </a:patt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34" name="Line 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90" y="348"/>
                      <a:ext cx="0" cy="1314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125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48" y="900"/>
                    <a:ext cx="0" cy="366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26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942" y="894"/>
                    <a:ext cx="271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27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960" y="1260"/>
                    <a:ext cx="268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28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954" y="906"/>
                    <a:ext cx="1230" cy="1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29" name="Line 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104" y="1080"/>
                    <a:ext cx="1068" cy="15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30" name="Line 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62" y="900"/>
                    <a:ext cx="0" cy="366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31" name="Line 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02" y="906"/>
                    <a:ext cx="1878" cy="25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32" name="Line 1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74" y="1080"/>
                    <a:ext cx="81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FF3300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23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668" y="1283"/>
                  <a:ext cx="1630" cy="1269"/>
                </a:xfrm>
                <a:prstGeom prst="rect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b="1" u="sng"/>
                    <a:t>PLANE MIRROR</a:t>
                  </a:r>
                </a:p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 b="1" u="sng"/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en-US" altLang="en-US" sz="1800"/>
                    <a:t> Image is VIRTUAL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en-US" altLang="en-US" sz="1800"/>
                    <a:t> Same size as object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en-US" altLang="en-US" sz="1800"/>
                    <a:t> Upright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en-US" altLang="en-US" sz="1800"/>
                    <a:t> Same distance behind</a:t>
                  </a:r>
                </a:p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  mirror</a:t>
                  </a:r>
                </a:p>
              </p:txBody>
            </p:sp>
          </p:grpSp>
        </p:grpSp>
        <p:sp>
          <p:nvSpPr>
            <p:cNvPr id="4119" name="Rectangle 43"/>
            <p:cNvSpPr>
              <a:spLocks noChangeArrowheads="1"/>
            </p:cNvSpPr>
            <p:nvPr/>
          </p:nvSpPr>
          <p:spPr bwMode="auto">
            <a:xfrm>
              <a:off x="192" y="966"/>
              <a:ext cx="5268" cy="16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4100" name="Text Box 47"/>
          <p:cNvSpPr txBox="1">
            <a:spLocks noChangeArrowheads="1"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Review</a:t>
            </a:r>
          </a:p>
        </p:txBody>
      </p:sp>
      <p:grpSp>
        <p:nvGrpSpPr>
          <p:cNvPr id="149554" name="Group 50"/>
          <p:cNvGrpSpPr>
            <a:grpSpLocks/>
          </p:cNvGrpSpPr>
          <p:nvPr/>
        </p:nvGrpSpPr>
        <p:grpSpPr bwMode="auto">
          <a:xfrm>
            <a:off x="285750" y="4352925"/>
            <a:ext cx="8362950" cy="2238375"/>
            <a:chOff x="180" y="2742"/>
            <a:chExt cx="5268" cy="1410"/>
          </a:xfrm>
        </p:grpSpPr>
        <p:grpSp>
          <p:nvGrpSpPr>
            <p:cNvPr id="4103" name="Group 46"/>
            <p:cNvGrpSpPr>
              <a:grpSpLocks/>
            </p:cNvGrpSpPr>
            <p:nvPr/>
          </p:nvGrpSpPr>
          <p:grpSpPr bwMode="auto">
            <a:xfrm>
              <a:off x="180" y="2742"/>
              <a:ext cx="5268" cy="1410"/>
              <a:chOff x="180" y="2742"/>
              <a:chExt cx="5268" cy="1410"/>
            </a:xfrm>
          </p:grpSpPr>
          <p:sp>
            <p:nvSpPr>
              <p:cNvPr id="4105" name="Text Box 35"/>
              <p:cNvSpPr txBox="1">
                <a:spLocks noChangeArrowheads="1"/>
              </p:cNvSpPr>
              <p:nvPr/>
            </p:nvSpPr>
            <p:spPr bwMode="auto">
              <a:xfrm>
                <a:off x="3668" y="2927"/>
                <a:ext cx="1460" cy="1096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 u="sng"/>
                  <a:t>CONCAVE MIRROR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  <a:p>
                <a:pPr eaLnBrk="1" hangingPunct="1">
                  <a:spcBef>
                    <a:spcPct val="0"/>
                  </a:spcBef>
                </a:pPr>
                <a:r>
                  <a:rPr lang="en-US" altLang="en-US" sz="1800"/>
                  <a:t> Image is REAL</a:t>
                </a:r>
              </a:p>
              <a:p>
                <a:pPr eaLnBrk="1" hangingPunct="1">
                  <a:spcBef>
                    <a:spcPct val="0"/>
                  </a:spcBef>
                </a:pPr>
                <a:r>
                  <a:rPr lang="en-US" altLang="en-US" sz="1800"/>
                  <a:t> Inverted</a:t>
                </a:r>
              </a:p>
              <a:p>
                <a:pPr eaLnBrk="1" hangingPunct="1">
                  <a:spcBef>
                    <a:spcPct val="0"/>
                  </a:spcBef>
                </a:pPr>
                <a:r>
                  <a:rPr lang="en-US" altLang="en-US" sz="1800"/>
                  <a:t> smaller than object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4106" name="Group 41"/>
              <p:cNvGrpSpPr>
                <a:grpSpLocks/>
              </p:cNvGrpSpPr>
              <p:nvPr/>
            </p:nvGrpSpPr>
            <p:grpSpPr bwMode="auto">
              <a:xfrm>
                <a:off x="578" y="2898"/>
                <a:ext cx="2278" cy="1169"/>
                <a:chOff x="248" y="2922"/>
                <a:chExt cx="2278" cy="1169"/>
              </a:xfrm>
            </p:grpSpPr>
            <p:sp>
              <p:nvSpPr>
                <p:cNvPr id="4108" name="Freeform 21"/>
                <p:cNvSpPr>
                  <a:spLocks/>
                </p:cNvSpPr>
                <p:nvPr/>
              </p:nvSpPr>
              <p:spPr bwMode="auto">
                <a:xfrm>
                  <a:off x="1866" y="2922"/>
                  <a:ext cx="256" cy="1134"/>
                </a:xfrm>
                <a:custGeom>
                  <a:avLst/>
                  <a:gdLst>
                    <a:gd name="T0" fmla="*/ 0 w 256"/>
                    <a:gd name="T1" fmla="*/ 0 h 1134"/>
                    <a:gd name="T2" fmla="*/ 174 w 256"/>
                    <a:gd name="T3" fmla="*/ 222 h 1134"/>
                    <a:gd name="T4" fmla="*/ 256 w 256"/>
                    <a:gd name="T5" fmla="*/ 550 h 1134"/>
                    <a:gd name="T6" fmla="*/ 174 w 256"/>
                    <a:gd name="T7" fmla="*/ 918 h 1134"/>
                    <a:gd name="T8" fmla="*/ 0 w 256"/>
                    <a:gd name="T9" fmla="*/ 1134 h 11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6" h="1134">
                      <a:moveTo>
                        <a:pt x="0" y="0"/>
                      </a:moveTo>
                      <a:cubicBezTo>
                        <a:pt x="29" y="37"/>
                        <a:pt x="131" y="130"/>
                        <a:pt x="174" y="222"/>
                      </a:cubicBezTo>
                      <a:cubicBezTo>
                        <a:pt x="217" y="314"/>
                        <a:pt x="256" y="434"/>
                        <a:pt x="256" y="550"/>
                      </a:cubicBezTo>
                      <a:cubicBezTo>
                        <a:pt x="256" y="666"/>
                        <a:pt x="217" y="821"/>
                        <a:pt x="174" y="918"/>
                      </a:cubicBezTo>
                      <a:cubicBezTo>
                        <a:pt x="131" y="1015"/>
                        <a:pt x="36" y="1089"/>
                        <a:pt x="0" y="1134"/>
                      </a:cubicBezTo>
                    </a:path>
                  </a:pathLst>
                </a:cu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9" name="Line 22"/>
                <p:cNvSpPr>
                  <a:spLocks noChangeShapeType="1"/>
                </p:cNvSpPr>
                <p:nvPr/>
              </p:nvSpPr>
              <p:spPr bwMode="auto">
                <a:xfrm>
                  <a:off x="432" y="3492"/>
                  <a:ext cx="209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0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582" y="3156"/>
                  <a:ext cx="0" cy="34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1" name="Line 27"/>
                <p:cNvSpPr>
                  <a:spLocks noChangeShapeType="1"/>
                </p:cNvSpPr>
                <p:nvPr/>
              </p:nvSpPr>
              <p:spPr bwMode="auto">
                <a:xfrm>
                  <a:off x="576" y="3174"/>
                  <a:ext cx="146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2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1027" y="3180"/>
                  <a:ext cx="1013" cy="6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3" name="Line 29"/>
                <p:cNvSpPr>
                  <a:spLocks noChangeShapeType="1"/>
                </p:cNvSpPr>
                <p:nvPr/>
              </p:nvSpPr>
              <p:spPr bwMode="auto">
                <a:xfrm>
                  <a:off x="570" y="3168"/>
                  <a:ext cx="1518" cy="5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4" name="Line 30"/>
                <p:cNvSpPr>
                  <a:spLocks noChangeShapeType="1"/>
                </p:cNvSpPr>
                <p:nvPr/>
              </p:nvSpPr>
              <p:spPr bwMode="auto">
                <a:xfrm>
                  <a:off x="1278" y="3504"/>
                  <a:ext cx="0" cy="18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48" y="3548"/>
                  <a:ext cx="674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latin typeface="Verdana" panose="020B0604030504040204" pitchFamily="34" charset="0"/>
                    </a:rPr>
                    <a:t>OBJECT</a:t>
                  </a:r>
                </a:p>
              </p:txBody>
            </p:sp>
            <p:sp>
              <p:nvSpPr>
                <p:cNvPr id="411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076" y="3860"/>
                  <a:ext cx="59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latin typeface="Verdana" panose="020B0604030504040204" pitchFamily="34" charset="0"/>
                    </a:rPr>
                    <a:t>IMAGE</a:t>
                  </a:r>
                </a:p>
              </p:txBody>
            </p:sp>
            <p:sp>
              <p:nvSpPr>
                <p:cNvPr id="4117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1038" y="3678"/>
                  <a:ext cx="10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07" name="Rectangle 44"/>
              <p:cNvSpPr>
                <a:spLocks noChangeArrowheads="1"/>
              </p:cNvSpPr>
              <p:nvPr/>
            </p:nvSpPr>
            <p:spPr bwMode="auto">
              <a:xfrm>
                <a:off x="180" y="2742"/>
                <a:ext cx="5268" cy="141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4104" name="Line 49"/>
            <p:cNvSpPr>
              <a:spLocks noChangeShapeType="1"/>
            </p:cNvSpPr>
            <p:nvPr/>
          </p:nvSpPr>
          <p:spPr bwMode="auto">
            <a:xfrm flipH="1">
              <a:off x="1707" y="3153"/>
              <a:ext cx="660" cy="20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E79AAE1-AF40-4150-B5EC-573DA0058FD5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9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9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-9525" y="7938"/>
            <a:ext cx="9163050" cy="1143000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Image formation with lenses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2100" y="1628775"/>
            <a:ext cx="4038600" cy="4525963"/>
          </a:xfrm>
          <a:solidFill>
            <a:srgbClr val="66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converging lens (positive lens)</a:t>
            </a:r>
          </a:p>
          <a:p>
            <a:pPr eaLnBrk="1" hangingPunct="1"/>
            <a:r>
              <a:rPr lang="en-US" altLang="en-US" smtClean="0"/>
              <a:t>diverging lens (negative lens)</a:t>
            </a:r>
          </a:p>
          <a:p>
            <a:pPr eaLnBrk="1" hangingPunct="1"/>
            <a:r>
              <a:rPr lang="en-US" altLang="en-US" smtClean="0"/>
              <a:t>the human eye</a:t>
            </a:r>
          </a:p>
          <a:p>
            <a:pPr lvl="1" eaLnBrk="1" hangingPunct="1"/>
            <a:r>
              <a:rPr lang="en-US" altLang="en-US" smtClean="0"/>
              <a:t>correcting for nearsightedness</a:t>
            </a:r>
          </a:p>
          <a:p>
            <a:pPr lvl="1" eaLnBrk="1" hangingPunct="1"/>
            <a:r>
              <a:rPr lang="en-US" altLang="en-US" smtClean="0"/>
              <a:t>correcting for farsightedness</a:t>
            </a:r>
          </a:p>
          <a:p>
            <a:pPr eaLnBrk="1" hangingPunct="1"/>
            <a:r>
              <a:rPr lang="en-US" altLang="en-US" smtClean="0"/>
              <a:t>optical instruments</a:t>
            </a:r>
          </a:p>
          <a:p>
            <a:pPr lvl="1" eaLnBrk="1" hangingPunct="1"/>
            <a:endParaRPr lang="en-US" altLang="en-US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18050" y="1619250"/>
            <a:ext cx="4038600" cy="4525963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lenses are relatively simple optical devices</a:t>
            </a:r>
          </a:p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the principle behind the operation of a lens is refraction</a:t>
            </a:r>
            <a:r>
              <a:rPr lang="en-US" altLang="en-US" smtClean="0">
                <a:solidFill>
                  <a:schemeClr val="bg1"/>
                </a:solidFill>
                <a:sym typeface="Wingdings" panose="05000000000000000000" pitchFamily="2" charset="2"/>
              </a:rPr>
              <a:t> the bending of light as it passes from air into glass (or plastic)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51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434829-53D6-4CF2-A3D4-D5512DCAA9B3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41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nimBg="1"/>
      <p:bldP spid="4100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Refraction (bending) depends upon the index of refraction, n</a:t>
            </a:r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2276475" y="2247900"/>
            <a:ext cx="3638550" cy="3914775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0534" name="Line 6"/>
          <p:cNvSpPr>
            <a:spLocks noChangeShapeType="1"/>
          </p:cNvSpPr>
          <p:nvPr/>
        </p:nvSpPr>
        <p:spPr bwMode="auto">
          <a:xfrm>
            <a:off x="361950" y="4229100"/>
            <a:ext cx="55054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535" name="Line 7"/>
          <p:cNvSpPr>
            <a:spLocks noChangeShapeType="1"/>
          </p:cNvSpPr>
          <p:nvPr/>
        </p:nvSpPr>
        <p:spPr bwMode="auto">
          <a:xfrm flipV="1">
            <a:off x="723900" y="4229100"/>
            <a:ext cx="1552575" cy="14287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536" name="Line 8"/>
          <p:cNvSpPr>
            <a:spLocks noChangeShapeType="1"/>
          </p:cNvSpPr>
          <p:nvPr/>
        </p:nvSpPr>
        <p:spPr bwMode="auto">
          <a:xfrm flipV="1">
            <a:off x="2276475" y="3676650"/>
            <a:ext cx="2009775" cy="5524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537" name="Line 9"/>
          <p:cNvSpPr>
            <a:spLocks noChangeShapeType="1"/>
          </p:cNvSpPr>
          <p:nvPr/>
        </p:nvSpPr>
        <p:spPr bwMode="auto">
          <a:xfrm flipV="1">
            <a:off x="2251075" y="2838450"/>
            <a:ext cx="1511300" cy="1409700"/>
          </a:xfrm>
          <a:prstGeom prst="line">
            <a:avLst/>
          </a:prstGeom>
          <a:noFill/>
          <a:ln w="28575">
            <a:solidFill>
              <a:srgbClr val="33CC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538" name="Text Box 10"/>
          <p:cNvSpPr txBox="1">
            <a:spLocks noChangeArrowheads="1"/>
          </p:cNvSpPr>
          <p:nvPr/>
        </p:nvSpPr>
        <p:spPr bwMode="auto">
          <a:xfrm>
            <a:off x="269875" y="5784850"/>
            <a:ext cx="11223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Verdana" panose="020B0604030504040204" pitchFamily="34" charset="0"/>
              </a:rPr>
              <a:t>Incident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Verdana" panose="020B0604030504040204" pitchFamily="34" charset="0"/>
              </a:rPr>
              <a:t>ray</a:t>
            </a:r>
          </a:p>
        </p:txBody>
      </p:sp>
      <p:sp>
        <p:nvSpPr>
          <p:cNvPr id="150539" name="Text Box 11"/>
          <p:cNvSpPr txBox="1">
            <a:spLocks noChangeArrowheads="1"/>
          </p:cNvSpPr>
          <p:nvPr/>
        </p:nvSpPr>
        <p:spPr bwMode="auto">
          <a:xfrm>
            <a:off x="4451350" y="3213100"/>
            <a:ext cx="1282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Verdana" panose="020B0604030504040204" pitchFamily="34" charset="0"/>
              </a:rPr>
              <a:t>Refracted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Verdana" panose="020B0604030504040204" pitchFamily="34" charset="0"/>
              </a:rPr>
              <a:t>ray</a:t>
            </a:r>
          </a:p>
        </p:txBody>
      </p:sp>
      <p:sp>
        <p:nvSpPr>
          <p:cNvPr id="150542" name="Text Box 14"/>
          <p:cNvSpPr txBox="1">
            <a:spLocks noChangeArrowheads="1"/>
          </p:cNvSpPr>
          <p:nvPr/>
        </p:nvSpPr>
        <p:spPr bwMode="auto">
          <a:xfrm>
            <a:off x="2336800" y="5713413"/>
            <a:ext cx="3397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Material of Index of refraction, n</a:t>
            </a:r>
          </a:p>
        </p:txBody>
      </p:sp>
      <p:sp>
        <p:nvSpPr>
          <p:cNvPr id="150544" name="Text Box 16"/>
          <p:cNvSpPr txBox="1">
            <a:spLocks noChangeArrowheads="1"/>
          </p:cNvSpPr>
          <p:nvPr/>
        </p:nvSpPr>
        <p:spPr bwMode="auto">
          <a:xfrm>
            <a:off x="469900" y="3741738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Normal line</a:t>
            </a:r>
          </a:p>
        </p:txBody>
      </p:sp>
      <p:sp>
        <p:nvSpPr>
          <p:cNvPr id="150545" name="Freeform 17"/>
          <p:cNvSpPr>
            <a:spLocks/>
          </p:cNvSpPr>
          <p:nvPr/>
        </p:nvSpPr>
        <p:spPr bwMode="auto">
          <a:xfrm>
            <a:off x="2095500" y="4048125"/>
            <a:ext cx="190500" cy="171450"/>
          </a:xfrm>
          <a:custGeom>
            <a:avLst/>
            <a:gdLst>
              <a:gd name="T0" fmla="*/ 0 w 120"/>
              <a:gd name="T1" fmla="*/ 272176875 h 108"/>
              <a:gd name="T2" fmla="*/ 0 w 120"/>
              <a:gd name="T3" fmla="*/ 0 h 108"/>
              <a:gd name="T4" fmla="*/ 302418750 w 120"/>
              <a:gd name="T5" fmla="*/ 0 h 1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" h="108">
                <a:moveTo>
                  <a:pt x="0" y="108"/>
                </a:moveTo>
                <a:lnTo>
                  <a:pt x="0" y="0"/>
                </a:lnTo>
                <a:lnTo>
                  <a:pt x="12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546" name="AutoShape 18"/>
          <p:cNvSpPr>
            <a:spLocks/>
          </p:cNvSpPr>
          <p:nvPr/>
        </p:nvSpPr>
        <p:spPr bwMode="auto">
          <a:xfrm>
            <a:off x="6048375" y="2362200"/>
            <a:ext cx="2933700" cy="3219450"/>
          </a:xfrm>
          <a:prstGeom prst="borderCallout2">
            <a:avLst>
              <a:gd name="adj1" fmla="val 4227"/>
              <a:gd name="adj2" fmla="val -2597"/>
              <a:gd name="adj3" fmla="val 4227"/>
              <a:gd name="adj4" fmla="val -54546"/>
              <a:gd name="adj5" fmla="val 42277"/>
              <a:gd name="adj6" fmla="val -75745"/>
            </a:avLst>
          </a:prstGeom>
          <a:noFill/>
          <a:ln w="28575" algn="ctr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400"/>
              <a:t> The refracted ray    is bent </a:t>
            </a:r>
            <a:r>
              <a:rPr lang="en-US" altLang="en-US" sz="2400" i="1"/>
              <a:t>away</a:t>
            </a:r>
            <a:r>
              <a:rPr lang="en-US" altLang="en-US" sz="2400"/>
              <a:t> from the direction of the incident ray, toward the normal line.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/>
              <a:t> The larger the value of n, the more the ray is bent.</a:t>
            </a:r>
          </a:p>
        </p:txBody>
      </p:sp>
      <p:sp>
        <p:nvSpPr>
          <p:cNvPr id="615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4E1A312-C27F-42AF-95AD-66CFB7388081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150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0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50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3" grpId="0" animBg="1"/>
      <p:bldP spid="150534" grpId="0" animBg="1"/>
      <p:bldP spid="150535" grpId="0" animBg="1"/>
      <p:bldP spid="150536" grpId="0" animBg="1"/>
      <p:bldP spid="150537" grpId="0" animBg="1"/>
      <p:bldP spid="150538" grpId="0"/>
      <p:bldP spid="150539" grpId="0"/>
      <p:bldP spid="150542" grpId="0"/>
      <p:bldP spid="150544" grpId="0"/>
      <p:bldP spid="150545" grpId="0" animBg="1"/>
      <p:bldP spid="1505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cs typeface="Arial" panose="020B0604020202020204" pitchFamily="34" charset="0"/>
              </a:rPr>
              <a:t>A flat  (sides are parallel) piece</a:t>
            </a:r>
            <a:br>
              <a:rPr lang="en-US" altLang="en-US" sz="4000" smtClean="0">
                <a:cs typeface="Arial" panose="020B0604020202020204" pitchFamily="34" charset="0"/>
              </a:rPr>
            </a:br>
            <a:r>
              <a:rPr lang="en-US" altLang="en-US" sz="4000" smtClean="0">
                <a:cs typeface="Arial" panose="020B0604020202020204" pitchFamily="34" charset="0"/>
              </a:rPr>
              <a:t>of glass does not make a lens</a:t>
            </a:r>
          </a:p>
        </p:txBody>
      </p:sp>
      <p:sp>
        <p:nvSpPr>
          <p:cNvPr id="7171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4676775" y="1619250"/>
            <a:ext cx="4276725" cy="47910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cs typeface="Arial" panose="020B0604020202020204" pitchFamily="34" charset="0"/>
              </a:rPr>
              <a:t>Refraction occurs at surfaces 1 and 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cs typeface="Arial" panose="020B0604020202020204" pitchFamily="34" charset="0"/>
              </a:rPr>
              <a:t>At surface 1, the ray is bent toward the normal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cs typeface="Arial" panose="020B0604020202020204" pitchFamily="34" charset="0"/>
              </a:rPr>
              <a:t>At surface 2, the rays are bent away from the normal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cs typeface="Arial" panose="020B0604020202020204" pitchFamily="34" charset="0"/>
              </a:rPr>
              <a:t>The rays emerging from surface 2 are parallel to the incident rays but displaced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cs typeface="Arial" panose="020B0604020202020204" pitchFamily="34" charset="0"/>
              </a:rPr>
              <a:t>The rays are neither converging or diverging, so this does not form a lens</a:t>
            </a:r>
          </a:p>
        </p:txBody>
      </p:sp>
      <p:grpSp>
        <p:nvGrpSpPr>
          <p:cNvPr id="155680" name="Group 32"/>
          <p:cNvGrpSpPr>
            <a:grpSpLocks/>
          </p:cNvGrpSpPr>
          <p:nvPr/>
        </p:nvGrpSpPr>
        <p:grpSpPr bwMode="auto">
          <a:xfrm>
            <a:off x="1962150" y="1733550"/>
            <a:ext cx="1106488" cy="4448175"/>
            <a:chOff x="1320" y="1158"/>
            <a:chExt cx="697" cy="2802"/>
          </a:xfrm>
        </p:grpSpPr>
        <p:sp>
          <p:nvSpPr>
            <p:cNvPr id="7189" name="Rectangle 4"/>
            <p:cNvSpPr>
              <a:spLocks noChangeArrowheads="1"/>
            </p:cNvSpPr>
            <p:nvPr/>
          </p:nvSpPr>
          <p:spPr bwMode="auto">
            <a:xfrm>
              <a:off x="1518" y="1158"/>
              <a:ext cx="306" cy="2802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0" name="Text Box 16"/>
            <p:cNvSpPr txBox="1">
              <a:spLocks noChangeArrowheads="1"/>
            </p:cNvSpPr>
            <p:nvPr/>
          </p:nvSpPr>
          <p:spPr bwMode="auto">
            <a:xfrm>
              <a:off x="1320" y="3643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33CC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1</a:t>
              </a:r>
            </a:p>
          </p:txBody>
        </p:sp>
        <p:sp>
          <p:nvSpPr>
            <p:cNvPr id="7191" name="Text Box 17"/>
            <p:cNvSpPr txBox="1">
              <a:spLocks noChangeArrowheads="1"/>
            </p:cNvSpPr>
            <p:nvPr/>
          </p:nvSpPr>
          <p:spPr bwMode="auto">
            <a:xfrm>
              <a:off x="1812" y="3661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33CC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2</a:t>
              </a:r>
            </a:p>
          </p:txBody>
        </p:sp>
      </p:grpSp>
      <p:grpSp>
        <p:nvGrpSpPr>
          <p:cNvPr id="155674" name="Group 26"/>
          <p:cNvGrpSpPr>
            <a:grpSpLocks/>
          </p:cNvGrpSpPr>
          <p:nvPr/>
        </p:nvGrpSpPr>
        <p:grpSpPr bwMode="auto">
          <a:xfrm>
            <a:off x="790575" y="1508125"/>
            <a:ext cx="3289300" cy="2968625"/>
            <a:chOff x="534" y="1364"/>
            <a:chExt cx="2072" cy="1870"/>
          </a:xfrm>
        </p:grpSpPr>
        <p:sp>
          <p:nvSpPr>
            <p:cNvPr id="7185" name="Line 21"/>
            <p:cNvSpPr>
              <a:spLocks noChangeShapeType="1"/>
            </p:cNvSpPr>
            <p:nvPr/>
          </p:nvSpPr>
          <p:spPr bwMode="auto">
            <a:xfrm flipH="1">
              <a:off x="534" y="2268"/>
              <a:ext cx="966" cy="966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22"/>
            <p:cNvSpPr>
              <a:spLocks noChangeShapeType="1"/>
            </p:cNvSpPr>
            <p:nvPr/>
          </p:nvSpPr>
          <p:spPr bwMode="auto">
            <a:xfrm flipV="1">
              <a:off x="1516" y="2158"/>
              <a:ext cx="318" cy="118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23"/>
            <p:cNvSpPr>
              <a:spLocks noChangeShapeType="1"/>
            </p:cNvSpPr>
            <p:nvPr/>
          </p:nvSpPr>
          <p:spPr bwMode="auto">
            <a:xfrm flipV="1">
              <a:off x="1816" y="1364"/>
              <a:ext cx="790" cy="79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25"/>
            <p:cNvSpPr>
              <a:spLocks noChangeShapeType="1"/>
            </p:cNvSpPr>
            <p:nvPr/>
          </p:nvSpPr>
          <p:spPr bwMode="auto">
            <a:xfrm flipV="1">
              <a:off x="1476" y="1482"/>
              <a:ext cx="798" cy="7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5686" name="Group 38"/>
          <p:cNvGrpSpPr>
            <a:grpSpLocks/>
          </p:cNvGrpSpPr>
          <p:nvPr/>
        </p:nvGrpSpPr>
        <p:grpSpPr bwMode="auto">
          <a:xfrm>
            <a:off x="771525" y="2527300"/>
            <a:ext cx="3289300" cy="2968625"/>
            <a:chOff x="534" y="1364"/>
            <a:chExt cx="2072" cy="1870"/>
          </a:xfrm>
        </p:grpSpPr>
        <p:sp>
          <p:nvSpPr>
            <p:cNvPr id="7181" name="Line 39"/>
            <p:cNvSpPr>
              <a:spLocks noChangeShapeType="1"/>
            </p:cNvSpPr>
            <p:nvPr/>
          </p:nvSpPr>
          <p:spPr bwMode="auto">
            <a:xfrm flipH="1">
              <a:off x="534" y="2268"/>
              <a:ext cx="966" cy="96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Line 40"/>
            <p:cNvSpPr>
              <a:spLocks noChangeShapeType="1"/>
            </p:cNvSpPr>
            <p:nvPr/>
          </p:nvSpPr>
          <p:spPr bwMode="auto">
            <a:xfrm flipV="1">
              <a:off x="1516" y="2158"/>
              <a:ext cx="318" cy="11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41"/>
            <p:cNvSpPr>
              <a:spLocks noChangeShapeType="1"/>
            </p:cNvSpPr>
            <p:nvPr/>
          </p:nvSpPr>
          <p:spPr bwMode="auto">
            <a:xfrm flipV="1">
              <a:off x="1816" y="1364"/>
              <a:ext cx="790" cy="79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42"/>
            <p:cNvSpPr>
              <a:spLocks noChangeShapeType="1"/>
            </p:cNvSpPr>
            <p:nvPr/>
          </p:nvSpPr>
          <p:spPr bwMode="auto">
            <a:xfrm flipV="1">
              <a:off x="1476" y="1482"/>
              <a:ext cx="798" cy="7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5691" name="Group 43"/>
          <p:cNvGrpSpPr>
            <a:grpSpLocks/>
          </p:cNvGrpSpPr>
          <p:nvPr/>
        </p:nvGrpSpPr>
        <p:grpSpPr bwMode="auto">
          <a:xfrm>
            <a:off x="742950" y="3594100"/>
            <a:ext cx="3289300" cy="2968625"/>
            <a:chOff x="534" y="1364"/>
            <a:chExt cx="2072" cy="1870"/>
          </a:xfrm>
        </p:grpSpPr>
        <p:sp>
          <p:nvSpPr>
            <p:cNvPr id="7177" name="Line 44"/>
            <p:cNvSpPr>
              <a:spLocks noChangeShapeType="1"/>
            </p:cNvSpPr>
            <p:nvPr/>
          </p:nvSpPr>
          <p:spPr bwMode="auto">
            <a:xfrm flipH="1">
              <a:off x="534" y="2268"/>
              <a:ext cx="966" cy="96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Line 45"/>
            <p:cNvSpPr>
              <a:spLocks noChangeShapeType="1"/>
            </p:cNvSpPr>
            <p:nvPr/>
          </p:nvSpPr>
          <p:spPr bwMode="auto">
            <a:xfrm flipV="1">
              <a:off x="1516" y="2158"/>
              <a:ext cx="318" cy="11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Line 46"/>
            <p:cNvSpPr>
              <a:spLocks noChangeShapeType="1"/>
            </p:cNvSpPr>
            <p:nvPr/>
          </p:nvSpPr>
          <p:spPr bwMode="auto">
            <a:xfrm flipV="1">
              <a:off x="1816" y="1364"/>
              <a:ext cx="790" cy="79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47"/>
            <p:cNvSpPr>
              <a:spLocks noChangeShapeType="1"/>
            </p:cNvSpPr>
            <p:nvPr/>
          </p:nvSpPr>
          <p:spPr bwMode="auto">
            <a:xfrm flipV="1">
              <a:off x="1476" y="1482"/>
              <a:ext cx="798" cy="7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C20492-6503-4C56-8977-6733A71FD286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5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5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5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" y="7938"/>
            <a:ext cx="9124950" cy="1143000"/>
          </a:xfrm>
          <a:solidFill>
            <a:srgbClr val="FFCC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CC99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converging lens: thicker in middle</a:t>
            </a:r>
          </a:p>
        </p:txBody>
      </p:sp>
      <p:grpSp>
        <p:nvGrpSpPr>
          <p:cNvPr id="8195" name="Group 10"/>
          <p:cNvGrpSpPr>
            <a:grpSpLocks/>
          </p:cNvGrpSpPr>
          <p:nvPr/>
        </p:nvGrpSpPr>
        <p:grpSpPr bwMode="auto">
          <a:xfrm>
            <a:off x="4445000" y="1830388"/>
            <a:ext cx="411163" cy="2665412"/>
            <a:chOff x="2800" y="1437"/>
            <a:chExt cx="259" cy="1679"/>
          </a:xfrm>
        </p:grpSpPr>
        <p:sp>
          <p:nvSpPr>
            <p:cNvPr id="8210" name="Freeform 6"/>
            <p:cNvSpPr>
              <a:spLocks/>
            </p:cNvSpPr>
            <p:nvPr/>
          </p:nvSpPr>
          <p:spPr bwMode="auto">
            <a:xfrm>
              <a:off x="2800" y="1437"/>
              <a:ext cx="149" cy="1679"/>
            </a:xfrm>
            <a:custGeom>
              <a:avLst/>
              <a:gdLst>
                <a:gd name="T0" fmla="*/ 82 w 252"/>
                <a:gd name="T1" fmla="*/ 0 h 1486"/>
                <a:gd name="T2" fmla="*/ 33 w 252"/>
                <a:gd name="T3" fmla="*/ 380 h 1486"/>
                <a:gd name="T4" fmla="*/ 7 w 252"/>
                <a:gd name="T5" fmla="*/ 711 h 1486"/>
                <a:gd name="T6" fmla="*/ 7 w 252"/>
                <a:gd name="T7" fmla="*/ 1139 h 1486"/>
                <a:gd name="T8" fmla="*/ 46 w 252"/>
                <a:gd name="T9" fmla="*/ 1578 h 1486"/>
                <a:gd name="T10" fmla="*/ 88 w 252"/>
                <a:gd name="T11" fmla="*/ 1897 h 1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2" h="1486">
                  <a:moveTo>
                    <a:pt x="233" y="0"/>
                  </a:moveTo>
                  <a:cubicBezTo>
                    <a:pt x="181" y="102"/>
                    <a:pt x="130" y="204"/>
                    <a:pt x="94" y="297"/>
                  </a:cubicBezTo>
                  <a:cubicBezTo>
                    <a:pt x="58" y="390"/>
                    <a:pt x="31" y="458"/>
                    <a:pt x="19" y="557"/>
                  </a:cubicBezTo>
                  <a:cubicBezTo>
                    <a:pt x="7" y="656"/>
                    <a:pt x="0" y="779"/>
                    <a:pt x="19" y="892"/>
                  </a:cubicBezTo>
                  <a:cubicBezTo>
                    <a:pt x="38" y="1005"/>
                    <a:pt x="92" y="1137"/>
                    <a:pt x="131" y="1236"/>
                  </a:cubicBezTo>
                  <a:cubicBezTo>
                    <a:pt x="170" y="1335"/>
                    <a:pt x="211" y="1410"/>
                    <a:pt x="252" y="1486"/>
                  </a:cubicBezTo>
                </a:path>
              </a:pathLst>
            </a:custGeom>
            <a:solidFill>
              <a:srgbClr val="CCECFF"/>
            </a:solidFill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Freeform 7"/>
            <p:cNvSpPr>
              <a:spLocks/>
            </p:cNvSpPr>
            <p:nvPr/>
          </p:nvSpPr>
          <p:spPr bwMode="auto">
            <a:xfrm>
              <a:off x="2938" y="1437"/>
              <a:ext cx="121" cy="1675"/>
            </a:xfrm>
            <a:custGeom>
              <a:avLst/>
              <a:gdLst>
                <a:gd name="T0" fmla="*/ 0 w 121"/>
                <a:gd name="T1" fmla="*/ 0 h 1675"/>
                <a:gd name="T2" fmla="*/ 74 w 121"/>
                <a:gd name="T3" fmla="*/ 333 h 1675"/>
                <a:gd name="T4" fmla="*/ 114 w 121"/>
                <a:gd name="T5" fmla="*/ 625 h 1675"/>
                <a:gd name="T6" fmla="*/ 114 w 121"/>
                <a:gd name="T7" fmla="*/ 1001 h 1675"/>
                <a:gd name="T8" fmla="*/ 70 w 121"/>
                <a:gd name="T9" fmla="*/ 1387 h 1675"/>
                <a:gd name="T10" fmla="*/ 18 w 121"/>
                <a:gd name="T11" fmla="*/ 1675 h 16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" h="1675">
                  <a:moveTo>
                    <a:pt x="0" y="0"/>
                  </a:moveTo>
                  <a:cubicBezTo>
                    <a:pt x="28" y="114"/>
                    <a:pt x="55" y="229"/>
                    <a:pt x="74" y="333"/>
                  </a:cubicBezTo>
                  <a:cubicBezTo>
                    <a:pt x="93" y="438"/>
                    <a:pt x="108" y="514"/>
                    <a:pt x="114" y="625"/>
                  </a:cubicBezTo>
                  <a:cubicBezTo>
                    <a:pt x="120" y="736"/>
                    <a:pt x="121" y="874"/>
                    <a:pt x="114" y="1001"/>
                  </a:cubicBezTo>
                  <a:cubicBezTo>
                    <a:pt x="107" y="1128"/>
                    <a:pt x="86" y="1275"/>
                    <a:pt x="70" y="1387"/>
                  </a:cubicBezTo>
                  <a:cubicBezTo>
                    <a:pt x="54" y="1499"/>
                    <a:pt x="29" y="1615"/>
                    <a:pt x="18" y="1675"/>
                  </a:cubicBezTo>
                </a:path>
              </a:pathLst>
            </a:custGeom>
            <a:solidFill>
              <a:srgbClr val="CCECFF"/>
            </a:solidFill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6" name="Line 11"/>
          <p:cNvSpPr>
            <a:spLocks noChangeShapeType="1"/>
          </p:cNvSpPr>
          <p:nvPr/>
        </p:nvSpPr>
        <p:spPr bwMode="auto">
          <a:xfrm>
            <a:off x="755650" y="3162300"/>
            <a:ext cx="7793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43" name="Group 23"/>
          <p:cNvGrpSpPr>
            <a:grpSpLocks/>
          </p:cNvGrpSpPr>
          <p:nvPr/>
        </p:nvGrpSpPr>
        <p:grpSpPr bwMode="auto">
          <a:xfrm>
            <a:off x="1058863" y="2074863"/>
            <a:ext cx="7315200" cy="2147887"/>
            <a:chOff x="667" y="1307"/>
            <a:chExt cx="4608" cy="1353"/>
          </a:xfrm>
        </p:grpSpPr>
        <p:sp>
          <p:nvSpPr>
            <p:cNvPr id="8202" name="Line 12"/>
            <p:cNvSpPr>
              <a:spLocks noChangeShapeType="1"/>
            </p:cNvSpPr>
            <p:nvPr/>
          </p:nvSpPr>
          <p:spPr bwMode="auto">
            <a:xfrm>
              <a:off x="667" y="1316"/>
              <a:ext cx="226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Line 13"/>
            <p:cNvSpPr>
              <a:spLocks noChangeShapeType="1"/>
            </p:cNvSpPr>
            <p:nvPr/>
          </p:nvSpPr>
          <p:spPr bwMode="auto">
            <a:xfrm>
              <a:off x="704" y="1682"/>
              <a:ext cx="223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Line 14"/>
            <p:cNvSpPr>
              <a:spLocks noChangeShapeType="1"/>
            </p:cNvSpPr>
            <p:nvPr/>
          </p:nvSpPr>
          <p:spPr bwMode="auto">
            <a:xfrm>
              <a:off x="713" y="2340"/>
              <a:ext cx="223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Line 15"/>
            <p:cNvSpPr>
              <a:spLocks noChangeShapeType="1"/>
            </p:cNvSpPr>
            <p:nvPr/>
          </p:nvSpPr>
          <p:spPr bwMode="auto">
            <a:xfrm>
              <a:off x="677" y="2651"/>
              <a:ext cx="226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Line 16"/>
            <p:cNvSpPr>
              <a:spLocks noChangeShapeType="1"/>
            </p:cNvSpPr>
            <p:nvPr/>
          </p:nvSpPr>
          <p:spPr bwMode="auto">
            <a:xfrm>
              <a:off x="2917" y="1307"/>
              <a:ext cx="2331" cy="8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Line 17"/>
            <p:cNvSpPr>
              <a:spLocks noChangeShapeType="1"/>
            </p:cNvSpPr>
            <p:nvPr/>
          </p:nvSpPr>
          <p:spPr bwMode="auto">
            <a:xfrm>
              <a:off x="2889" y="1691"/>
              <a:ext cx="2377" cy="36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Line 18"/>
            <p:cNvSpPr>
              <a:spLocks noChangeShapeType="1"/>
            </p:cNvSpPr>
            <p:nvPr/>
          </p:nvSpPr>
          <p:spPr bwMode="auto">
            <a:xfrm flipV="1">
              <a:off x="2917" y="1892"/>
              <a:ext cx="2358" cy="4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Line 19"/>
            <p:cNvSpPr>
              <a:spLocks noChangeShapeType="1"/>
            </p:cNvSpPr>
            <p:nvPr/>
          </p:nvSpPr>
          <p:spPr bwMode="auto">
            <a:xfrm flipV="1">
              <a:off x="2935" y="1819"/>
              <a:ext cx="2286" cy="84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8" name="Oval 20"/>
          <p:cNvSpPr>
            <a:spLocks noChangeArrowheads="1"/>
          </p:cNvSpPr>
          <p:nvPr/>
        </p:nvSpPr>
        <p:spPr bwMode="auto">
          <a:xfrm>
            <a:off x="7575550" y="3090863"/>
            <a:ext cx="115888" cy="1158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Text Box 21"/>
          <p:cNvSpPr txBox="1">
            <a:spLocks noChangeArrowheads="1"/>
          </p:cNvSpPr>
          <p:nvPr/>
        </p:nvSpPr>
        <p:spPr bwMode="auto">
          <a:xfrm>
            <a:off x="7223125" y="3627438"/>
            <a:ext cx="12731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focal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point F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590550" y="4713288"/>
            <a:ext cx="7769225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en-US" altLang="en-US"/>
              <a:t> A converging lens focuses parallel rays</a:t>
            </a:r>
            <a:br>
              <a:rPr lang="en-US" altLang="en-US"/>
            </a:br>
            <a:r>
              <a:rPr lang="en-US" altLang="en-US"/>
              <a:t>  to a point called the focal point.</a:t>
            </a:r>
          </a:p>
          <a:p>
            <a:pPr algn="just" eaLnBrk="1" hangingPunct="1">
              <a:spcBef>
                <a:spcPct val="0"/>
              </a:spcBef>
            </a:pPr>
            <a:r>
              <a:rPr lang="en-US" altLang="en-US">
                <a:sym typeface="Wingdings" panose="05000000000000000000" pitchFamily="2" charset="2"/>
              </a:rPr>
              <a:t> A thicker lens has a shorter focal length.</a:t>
            </a:r>
            <a:r>
              <a:rPr lang="en-US" altLang="en-US"/>
              <a:t> </a:t>
            </a:r>
          </a:p>
        </p:txBody>
      </p:sp>
      <p:sp>
        <p:nvSpPr>
          <p:cNvPr id="820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54C6F4E-AE56-40B3-B152-074A29E30456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2025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Diverging lens: thicker at edge</a:t>
            </a:r>
          </a:p>
        </p:txBody>
      </p:sp>
      <p:sp>
        <p:nvSpPr>
          <p:cNvPr id="9219" name="Freeform 8"/>
          <p:cNvSpPr>
            <a:spLocks/>
          </p:cNvSpPr>
          <p:nvPr/>
        </p:nvSpPr>
        <p:spPr bwMode="auto">
          <a:xfrm>
            <a:off x="4464050" y="1836738"/>
            <a:ext cx="855663" cy="2670175"/>
          </a:xfrm>
          <a:custGeom>
            <a:avLst/>
            <a:gdLst>
              <a:gd name="T0" fmla="*/ 0 w 539"/>
              <a:gd name="T1" fmla="*/ 0 h 1682"/>
              <a:gd name="T2" fmla="*/ 1219756338 w 539"/>
              <a:gd name="T3" fmla="*/ 0 h 1682"/>
              <a:gd name="T4" fmla="*/ 1123990344 w 539"/>
              <a:gd name="T5" fmla="*/ 645160000 h 1682"/>
              <a:gd name="T6" fmla="*/ 1035785618 w 539"/>
              <a:gd name="T7" fmla="*/ 1313002200 h 1682"/>
              <a:gd name="T8" fmla="*/ 992942143 w 539"/>
              <a:gd name="T9" fmla="*/ 1844754375 h 1682"/>
              <a:gd name="T10" fmla="*/ 972780881 w 539"/>
              <a:gd name="T11" fmla="*/ 2147483647 h 1682"/>
              <a:gd name="T12" fmla="*/ 1003022774 w 539"/>
              <a:gd name="T13" fmla="*/ 2147483647 h 1682"/>
              <a:gd name="T14" fmla="*/ 1106350034 w 539"/>
              <a:gd name="T15" fmla="*/ 2147483647 h 1682"/>
              <a:gd name="T16" fmla="*/ 1244957915 w 539"/>
              <a:gd name="T17" fmla="*/ 2147483647 h 1682"/>
              <a:gd name="T18" fmla="*/ 1358365806 w 539"/>
              <a:gd name="T19" fmla="*/ 2147483647 h 1682"/>
              <a:gd name="T20" fmla="*/ 0 w 539"/>
              <a:gd name="T21" fmla="*/ 2147483647 h 1682"/>
              <a:gd name="T22" fmla="*/ 206652933 w 539"/>
              <a:gd name="T23" fmla="*/ 2147483647 h 1682"/>
              <a:gd name="T24" fmla="*/ 297378611 w 539"/>
              <a:gd name="T25" fmla="*/ 2147483647 h 1682"/>
              <a:gd name="T26" fmla="*/ 307459242 w 539"/>
              <a:gd name="T27" fmla="*/ 2036286250 h 1682"/>
              <a:gd name="T28" fmla="*/ 277217349 w 539"/>
              <a:gd name="T29" fmla="*/ 1383566575 h 1682"/>
              <a:gd name="T30" fmla="*/ 183972308 w 539"/>
              <a:gd name="T31" fmla="*/ 829132200 h 1682"/>
              <a:gd name="T32" fmla="*/ 65524101 w 539"/>
              <a:gd name="T33" fmla="*/ 292338125 h 1682"/>
              <a:gd name="T34" fmla="*/ 0 w 539"/>
              <a:gd name="T35" fmla="*/ 0 h 168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39" h="1682">
                <a:moveTo>
                  <a:pt x="0" y="0"/>
                </a:moveTo>
                <a:lnTo>
                  <a:pt x="484" y="0"/>
                </a:lnTo>
                <a:lnTo>
                  <a:pt x="446" y="256"/>
                </a:lnTo>
                <a:lnTo>
                  <a:pt x="411" y="521"/>
                </a:lnTo>
                <a:lnTo>
                  <a:pt x="394" y="732"/>
                </a:lnTo>
                <a:lnTo>
                  <a:pt x="386" y="948"/>
                </a:lnTo>
                <a:lnTo>
                  <a:pt x="398" y="1136"/>
                </a:lnTo>
                <a:lnTo>
                  <a:pt x="439" y="1371"/>
                </a:lnTo>
                <a:lnTo>
                  <a:pt x="494" y="1573"/>
                </a:lnTo>
                <a:lnTo>
                  <a:pt x="539" y="1682"/>
                </a:lnTo>
                <a:lnTo>
                  <a:pt x="0" y="1682"/>
                </a:lnTo>
                <a:lnTo>
                  <a:pt x="82" y="1390"/>
                </a:lnTo>
                <a:lnTo>
                  <a:pt x="118" y="1080"/>
                </a:lnTo>
                <a:lnTo>
                  <a:pt x="122" y="808"/>
                </a:lnTo>
                <a:lnTo>
                  <a:pt x="110" y="549"/>
                </a:lnTo>
                <a:lnTo>
                  <a:pt x="73" y="329"/>
                </a:lnTo>
                <a:lnTo>
                  <a:pt x="26" y="116"/>
                </a:lnTo>
                <a:lnTo>
                  <a:pt x="0" y="0"/>
                </a:lnTo>
                <a:close/>
              </a:path>
            </a:pathLst>
          </a:cu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Line 9"/>
          <p:cNvSpPr>
            <a:spLocks noChangeShapeType="1"/>
          </p:cNvSpPr>
          <p:nvPr/>
        </p:nvSpPr>
        <p:spPr bwMode="auto">
          <a:xfrm>
            <a:off x="1330325" y="3192463"/>
            <a:ext cx="7199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Oval 14"/>
          <p:cNvSpPr>
            <a:spLocks noChangeArrowheads="1"/>
          </p:cNvSpPr>
          <p:nvPr/>
        </p:nvSpPr>
        <p:spPr bwMode="auto">
          <a:xfrm>
            <a:off x="2895600" y="3128963"/>
            <a:ext cx="130175" cy="1301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7194" name="Group 26"/>
          <p:cNvGrpSpPr>
            <a:grpSpLocks/>
          </p:cNvGrpSpPr>
          <p:nvPr/>
        </p:nvGrpSpPr>
        <p:grpSpPr bwMode="auto">
          <a:xfrm>
            <a:off x="2919413" y="2003425"/>
            <a:ext cx="1900237" cy="2379663"/>
            <a:chOff x="1857" y="1124"/>
            <a:chExt cx="1197" cy="1499"/>
          </a:xfrm>
        </p:grpSpPr>
        <p:sp>
          <p:nvSpPr>
            <p:cNvPr id="9235" name="Line 15"/>
            <p:cNvSpPr>
              <a:spLocks noChangeShapeType="1"/>
            </p:cNvSpPr>
            <p:nvPr/>
          </p:nvSpPr>
          <p:spPr bwMode="auto">
            <a:xfrm flipV="1">
              <a:off x="1866" y="1124"/>
              <a:ext cx="1161" cy="7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17"/>
            <p:cNvSpPr>
              <a:spLocks noChangeShapeType="1"/>
            </p:cNvSpPr>
            <p:nvPr/>
          </p:nvSpPr>
          <p:spPr bwMode="auto">
            <a:xfrm flipV="1">
              <a:off x="1875" y="1535"/>
              <a:ext cx="1179" cy="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Line 19"/>
            <p:cNvSpPr>
              <a:spLocks noChangeShapeType="1"/>
            </p:cNvSpPr>
            <p:nvPr/>
          </p:nvSpPr>
          <p:spPr bwMode="auto">
            <a:xfrm>
              <a:off x="1857" y="1873"/>
              <a:ext cx="1197" cy="3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21"/>
            <p:cNvSpPr>
              <a:spLocks noChangeShapeType="1"/>
            </p:cNvSpPr>
            <p:nvPr/>
          </p:nvSpPr>
          <p:spPr bwMode="auto">
            <a:xfrm>
              <a:off x="1857" y="1883"/>
              <a:ext cx="1152" cy="7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3" name="Group 25"/>
          <p:cNvGrpSpPr>
            <a:grpSpLocks/>
          </p:cNvGrpSpPr>
          <p:nvPr/>
        </p:nvGrpSpPr>
        <p:grpSpPr bwMode="auto">
          <a:xfrm>
            <a:off x="1370013" y="895350"/>
            <a:ext cx="5951537" cy="4933950"/>
            <a:chOff x="869" y="420"/>
            <a:chExt cx="3749" cy="3108"/>
          </a:xfrm>
        </p:grpSpPr>
        <p:sp>
          <p:nvSpPr>
            <p:cNvPr id="9227" name="Line 10"/>
            <p:cNvSpPr>
              <a:spLocks noChangeShapeType="1"/>
            </p:cNvSpPr>
            <p:nvPr/>
          </p:nvSpPr>
          <p:spPr bwMode="auto">
            <a:xfrm>
              <a:off x="869" y="1124"/>
              <a:ext cx="2185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11"/>
            <p:cNvSpPr>
              <a:spLocks noChangeShapeType="1"/>
            </p:cNvSpPr>
            <p:nvPr/>
          </p:nvSpPr>
          <p:spPr bwMode="auto">
            <a:xfrm>
              <a:off x="897" y="1526"/>
              <a:ext cx="216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12"/>
            <p:cNvSpPr>
              <a:spLocks noChangeShapeType="1"/>
            </p:cNvSpPr>
            <p:nvPr/>
          </p:nvSpPr>
          <p:spPr bwMode="auto">
            <a:xfrm>
              <a:off x="915" y="2267"/>
              <a:ext cx="215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13"/>
            <p:cNvSpPr>
              <a:spLocks noChangeShapeType="1"/>
            </p:cNvSpPr>
            <p:nvPr/>
          </p:nvSpPr>
          <p:spPr bwMode="auto">
            <a:xfrm>
              <a:off x="942" y="2632"/>
              <a:ext cx="210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16"/>
            <p:cNvSpPr>
              <a:spLocks noChangeShapeType="1"/>
            </p:cNvSpPr>
            <p:nvPr/>
          </p:nvSpPr>
          <p:spPr bwMode="auto">
            <a:xfrm flipV="1">
              <a:off x="3027" y="420"/>
              <a:ext cx="1106" cy="71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18"/>
            <p:cNvSpPr>
              <a:spLocks noChangeShapeType="1"/>
            </p:cNvSpPr>
            <p:nvPr/>
          </p:nvSpPr>
          <p:spPr bwMode="auto">
            <a:xfrm flipV="1">
              <a:off x="3045" y="1070"/>
              <a:ext cx="1573" cy="44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20"/>
            <p:cNvSpPr>
              <a:spLocks noChangeShapeType="1"/>
            </p:cNvSpPr>
            <p:nvPr/>
          </p:nvSpPr>
          <p:spPr bwMode="auto">
            <a:xfrm>
              <a:off x="2973" y="2248"/>
              <a:ext cx="1463" cy="5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22"/>
            <p:cNvSpPr>
              <a:spLocks noChangeShapeType="1"/>
            </p:cNvSpPr>
            <p:nvPr/>
          </p:nvSpPr>
          <p:spPr bwMode="auto">
            <a:xfrm>
              <a:off x="3008" y="2614"/>
              <a:ext cx="1371" cy="91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4" name="Text Box 23"/>
          <p:cNvSpPr txBox="1">
            <a:spLocks noChangeArrowheads="1"/>
          </p:cNvSpPr>
          <p:nvPr/>
        </p:nvSpPr>
        <p:spPr bwMode="auto">
          <a:xfrm>
            <a:off x="2540000" y="3268663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</a:t>
            </a:r>
          </a:p>
        </p:txBody>
      </p:sp>
      <p:sp>
        <p:nvSpPr>
          <p:cNvPr id="9225" name="Text Box 24"/>
          <p:cNvSpPr txBox="1">
            <a:spLocks noChangeArrowheads="1"/>
          </p:cNvSpPr>
          <p:nvPr/>
        </p:nvSpPr>
        <p:spPr bwMode="auto">
          <a:xfrm>
            <a:off x="498475" y="4910138"/>
            <a:ext cx="39465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A diverging lens causes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parallel rays to diverge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as if they came from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focal point F</a:t>
            </a:r>
          </a:p>
        </p:txBody>
      </p:sp>
      <p:sp>
        <p:nvSpPr>
          <p:cNvPr id="922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833B1C7-C2F7-4ADF-A168-8BA0293A07D1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0588"/>
          </a:xfrm>
          <a:solidFill>
            <a:srgbClr val="FFCC00"/>
          </a:solidFill>
          <a:ln w="38100"/>
        </p:spPr>
        <p:txBody>
          <a:bodyPr/>
          <a:lstStyle/>
          <a:p>
            <a:r>
              <a:rPr lang="en-US" dirty="0" smtClean="0"/>
              <a:t>Refraction at a curved surface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245225"/>
            <a:ext cx="762000" cy="476250"/>
          </a:xfrm>
        </p:spPr>
        <p:txBody>
          <a:bodyPr/>
          <a:lstStyle/>
          <a:p>
            <a:fld id="{FBA5B688-F0BD-4F7F-877C-D65637D78868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grpSp>
        <p:nvGrpSpPr>
          <p:cNvPr id="80" name="Group 79"/>
          <p:cNvGrpSpPr/>
          <p:nvPr/>
        </p:nvGrpSpPr>
        <p:grpSpPr>
          <a:xfrm>
            <a:off x="484268" y="4548339"/>
            <a:ext cx="7945670" cy="2173136"/>
            <a:chOff x="484268" y="4548339"/>
            <a:chExt cx="7945670" cy="2173136"/>
          </a:xfrm>
        </p:grpSpPr>
        <p:sp>
          <p:nvSpPr>
            <p:cNvPr id="75" name="Freeform 74"/>
            <p:cNvSpPr/>
            <p:nvPr/>
          </p:nvSpPr>
          <p:spPr bwMode="auto">
            <a:xfrm>
              <a:off x="3469959" y="4705153"/>
              <a:ext cx="3388659" cy="1778197"/>
            </a:xfrm>
            <a:custGeom>
              <a:avLst/>
              <a:gdLst>
                <a:gd name="connsiteX0" fmla="*/ 0 w 3388659"/>
                <a:gd name="connsiteY0" fmla="*/ 0 h 1730188"/>
                <a:gd name="connsiteX1" fmla="*/ 896471 w 3388659"/>
                <a:gd name="connsiteY1" fmla="*/ 1730188 h 1730188"/>
                <a:gd name="connsiteX2" fmla="*/ 2519083 w 3388659"/>
                <a:gd name="connsiteY2" fmla="*/ 1730188 h 1730188"/>
                <a:gd name="connsiteX3" fmla="*/ 3388659 w 3388659"/>
                <a:gd name="connsiteY3" fmla="*/ 26894 h 1730188"/>
                <a:gd name="connsiteX4" fmla="*/ 0 w 3388659"/>
                <a:gd name="connsiteY4" fmla="*/ 0 h 1730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88659" h="1730188">
                  <a:moveTo>
                    <a:pt x="0" y="0"/>
                  </a:moveTo>
                  <a:lnTo>
                    <a:pt x="896471" y="1730188"/>
                  </a:lnTo>
                  <a:lnTo>
                    <a:pt x="2519083" y="1730188"/>
                  </a:lnTo>
                  <a:lnTo>
                    <a:pt x="3388659" y="268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ECFF"/>
            </a:solidFill>
            <a:ln w="28575" cap="flat" cmpd="sng" algn="ctr">
              <a:noFill/>
              <a:prstDash val="solid"/>
              <a:round/>
              <a:headEnd type="triangl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 smtClean="0">
                  <a:latin typeface="Arial" charset="0"/>
                </a:rPr>
                <a:t>Diverging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lens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Freeform 8"/>
            <p:cNvSpPr>
              <a:spLocks/>
            </p:cNvSpPr>
            <p:nvPr/>
          </p:nvSpPr>
          <p:spPr bwMode="auto">
            <a:xfrm>
              <a:off x="484268" y="4601300"/>
              <a:ext cx="778198" cy="2120175"/>
            </a:xfrm>
            <a:custGeom>
              <a:avLst/>
              <a:gdLst>
                <a:gd name="T0" fmla="*/ 0 w 539"/>
                <a:gd name="T1" fmla="*/ 0 h 1682"/>
                <a:gd name="T2" fmla="*/ 1219756338 w 539"/>
                <a:gd name="T3" fmla="*/ 0 h 1682"/>
                <a:gd name="T4" fmla="*/ 1123990344 w 539"/>
                <a:gd name="T5" fmla="*/ 645160000 h 1682"/>
                <a:gd name="T6" fmla="*/ 1035785618 w 539"/>
                <a:gd name="T7" fmla="*/ 1313002200 h 1682"/>
                <a:gd name="T8" fmla="*/ 992942143 w 539"/>
                <a:gd name="T9" fmla="*/ 1844754375 h 1682"/>
                <a:gd name="T10" fmla="*/ 972780881 w 539"/>
                <a:gd name="T11" fmla="*/ 2147483647 h 1682"/>
                <a:gd name="T12" fmla="*/ 1003022774 w 539"/>
                <a:gd name="T13" fmla="*/ 2147483647 h 1682"/>
                <a:gd name="T14" fmla="*/ 1106350034 w 539"/>
                <a:gd name="T15" fmla="*/ 2147483647 h 1682"/>
                <a:gd name="T16" fmla="*/ 1244957915 w 539"/>
                <a:gd name="T17" fmla="*/ 2147483647 h 1682"/>
                <a:gd name="T18" fmla="*/ 1358365806 w 539"/>
                <a:gd name="T19" fmla="*/ 2147483647 h 1682"/>
                <a:gd name="T20" fmla="*/ 0 w 539"/>
                <a:gd name="T21" fmla="*/ 2147483647 h 1682"/>
                <a:gd name="T22" fmla="*/ 206652933 w 539"/>
                <a:gd name="T23" fmla="*/ 2147483647 h 1682"/>
                <a:gd name="T24" fmla="*/ 297378611 w 539"/>
                <a:gd name="T25" fmla="*/ 2147483647 h 1682"/>
                <a:gd name="T26" fmla="*/ 307459242 w 539"/>
                <a:gd name="T27" fmla="*/ 2036286250 h 1682"/>
                <a:gd name="T28" fmla="*/ 277217349 w 539"/>
                <a:gd name="T29" fmla="*/ 1383566575 h 1682"/>
                <a:gd name="T30" fmla="*/ 183972308 w 539"/>
                <a:gd name="T31" fmla="*/ 829132200 h 1682"/>
                <a:gd name="T32" fmla="*/ 65524101 w 539"/>
                <a:gd name="T33" fmla="*/ 292338125 h 1682"/>
                <a:gd name="T34" fmla="*/ 0 w 539"/>
                <a:gd name="T35" fmla="*/ 0 h 16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9" h="1682">
                  <a:moveTo>
                    <a:pt x="0" y="0"/>
                  </a:moveTo>
                  <a:lnTo>
                    <a:pt x="484" y="0"/>
                  </a:lnTo>
                  <a:lnTo>
                    <a:pt x="446" y="256"/>
                  </a:lnTo>
                  <a:lnTo>
                    <a:pt x="411" y="521"/>
                  </a:lnTo>
                  <a:lnTo>
                    <a:pt x="394" y="732"/>
                  </a:lnTo>
                  <a:lnTo>
                    <a:pt x="386" y="948"/>
                  </a:lnTo>
                  <a:lnTo>
                    <a:pt x="398" y="1136"/>
                  </a:lnTo>
                  <a:lnTo>
                    <a:pt x="439" y="1371"/>
                  </a:lnTo>
                  <a:lnTo>
                    <a:pt x="494" y="1573"/>
                  </a:lnTo>
                  <a:lnTo>
                    <a:pt x="539" y="1682"/>
                  </a:lnTo>
                  <a:lnTo>
                    <a:pt x="0" y="1682"/>
                  </a:lnTo>
                  <a:lnTo>
                    <a:pt x="82" y="1390"/>
                  </a:lnTo>
                  <a:lnTo>
                    <a:pt x="118" y="1080"/>
                  </a:lnTo>
                  <a:lnTo>
                    <a:pt x="122" y="808"/>
                  </a:lnTo>
                  <a:lnTo>
                    <a:pt x="110" y="549"/>
                  </a:lnTo>
                  <a:lnTo>
                    <a:pt x="73" y="329"/>
                  </a:lnTo>
                  <a:lnTo>
                    <a:pt x="26" y="1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EC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>
              <a:off x="3401999" y="4715435"/>
              <a:ext cx="923364" cy="17679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Straight Connector 57"/>
            <p:cNvCxnSpPr/>
            <p:nvPr/>
          </p:nvCxnSpPr>
          <p:spPr bwMode="auto">
            <a:xfrm flipH="1">
              <a:off x="6003214" y="4715435"/>
              <a:ext cx="923364" cy="1767915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/>
            <p:cNvCxnSpPr/>
            <p:nvPr/>
          </p:nvCxnSpPr>
          <p:spPr bwMode="auto">
            <a:xfrm>
              <a:off x="1954306" y="5746376"/>
              <a:ext cx="1999129" cy="17930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Connector 62"/>
            <p:cNvCxnSpPr/>
            <p:nvPr/>
          </p:nvCxnSpPr>
          <p:spPr bwMode="auto">
            <a:xfrm flipV="1">
              <a:off x="3074894" y="5369859"/>
              <a:ext cx="1553349" cy="849268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Arrow Connector 65"/>
            <p:cNvCxnSpPr/>
            <p:nvPr/>
          </p:nvCxnSpPr>
          <p:spPr bwMode="auto">
            <a:xfrm flipV="1">
              <a:off x="3925145" y="5273175"/>
              <a:ext cx="2753561" cy="473201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6057363" y="4988232"/>
              <a:ext cx="1502166" cy="673156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Straight Arrow Connector 72"/>
            <p:cNvCxnSpPr/>
            <p:nvPr/>
          </p:nvCxnSpPr>
          <p:spPr bwMode="auto">
            <a:xfrm flipV="1">
              <a:off x="6633198" y="4548339"/>
              <a:ext cx="1796740" cy="724836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" name="Oval 75"/>
            <p:cNvSpPr/>
            <p:nvPr/>
          </p:nvSpPr>
          <p:spPr bwMode="auto">
            <a:xfrm>
              <a:off x="496849" y="5022163"/>
              <a:ext cx="251012" cy="251012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1024035" y="4737220"/>
              <a:ext cx="251012" cy="251012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605125" y="1415374"/>
            <a:ext cx="7624475" cy="2665412"/>
            <a:chOff x="605125" y="1415374"/>
            <a:chExt cx="7624475" cy="2665412"/>
          </a:xfrm>
        </p:grpSpPr>
        <p:grpSp>
          <p:nvGrpSpPr>
            <p:cNvPr id="49" name="Group 48"/>
            <p:cNvGrpSpPr/>
            <p:nvPr/>
          </p:nvGrpSpPr>
          <p:grpSpPr>
            <a:xfrm>
              <a:off x="1461139" y="1436198"/>
              <a:ext cx="6768461" cy="2644588"/>
              <a:chOff x="851539" y="1651351"/>
              <a:chExt cx="6768461" cy="2644588"/>
            </a:xfrm>
          </p:grpSpPr>
          <p:sp>
            <p:nvSpPr>
              <p:cNvPr id="48" name="Freeform 47"/>
              <p:cNvSpPr/>
              <p:nvPr/>
            </p:nvSpPr>
            <p:spPr bwMode="auto">
              <a:xfrm>
                <a:off x="2851622" y="1687210"/>
                <a:ext cx="3487271" cy="2608729"/>
              </a:xfrm>
              <a:custGeom>
                <a:avLst/>
                <a:gdLst>
                  <a:gd name="connsiteX0" fmla="*/ 923365 w 3603812"/>
                  <a:gd name="connsiteY0" fmla="*/ 0 h 2608729"/>
                  <a:gd name="connsiteX1" fmla="*/ 2716306 w 3603812"/>
                  <a:gd name="connsiteY1" fmla="*/ 8964 h 2608729"/>
                  <a:gd name="connsiteX2" fmla="*/ 3603812 w 3603812"/>
                  <a:gd name="connsiteY2" fmla="*/ 2608729 h 2608729"/>
                  <a:gd name="connsiteX3" fmla="*/ 0 w 3603812"/>
                  <a:gd name="connsiteY3" fmla="*/ 2599764 h 2608729"/>
                  <a:gd name="connsiteX4" fmla="*/ 923365 w 3603812"/>
                  <a:gd name="connsiteY4" fmla="*/ 0 h 2608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3812" h="2608729">
                    <a:moveTo>
                      <a:pt x="923365" y="0"/>
                    </a:moveTo>
                    <a:lnTo>
                      <a:pt x="2716306" y="8964"/>
                    </a:lnTo>
                    <a:lnTo>
                      <a:pt x="3603812" y="2608729"/>
                    </a:lnTo>
                    <a:lnTo>
                      <a:pt x="0" y="2599764"/>
                    </a:lnTo>
                    <a:lnTo>
                      <a:pt x="923365" y="0"/>
                    </a:lnTo>
                    <a:close/>
                  </a:path>
                </a:pathLst>
              </a:custGeom>
              <a:solidFill>
                <a:srgbClr val="CCECFF"/>
              </a:solidFill>
              <a:ln w="28575" cap="flat" cmpd="sng" algn="ctr">
                <a:noFill/>
                <a:prstDash val="solid"/>
                <a:round/>
                <a:headEnd type="triangl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Converging</a:t>
                </a:r>
              </a:p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400" dirty="0" smtClean="0">
                    <a:latin typeface="Arial" charset="0"/>
                  </a:rPr>
                  <a:t>lens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9" name="Straight Connector 18"/>
              <p:cNvCxnSpPr/>
              <p:nvPr/>
            </p:nvCxnSpPr>
            <p:spPr bwMode="auto">
              <a:xfrm>
                <a:off x="851539" y="2973645"/>
                <a:ext cx="2402542" cy="0"/>
              </a:xfrm>
              <a:prstGeom prst="line">
                <a:avLst/>
              </a:prstGeom>
              <a:noFill/>
              <a:ln w="38100" cap="flat" cmpd="sng" algn="ctr">
                <a:solidFill>
                  <a:srgbClr val="FF33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" name="Straight Connector 20"/>
              <p:cNvCxnSpPr/>
              <p:nvPr/>
            </p:nvCxnSpPr>
            <p:spPr bwMode="auto">
              <a:xfrm>
                <a:off x="1897725" y="2549795"/>
                <a:ext cx="2530840" cy="84770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" name="Straight Connector 23"/>
              <p:cNvCxnSpPr/>
              <p:nvPr/>
            </p:nvCxnSpPr>
            <p:spPr bwMode="auto">
              <a:xfrm>
                <a:off x="3254081" y="2973645"/>
                <a:ext cx="2815025" cy="472752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" name="Straight Connector 27"/>
              <p:cNvCxnSpPr/>
              <p:nvPr/>
            </p:nvCxnSpPr>
            <p:spPr bwMode="auto">
              <a:xfrm flipV="1">
                <a:off x="4970194" y="3210021"/>
                <a:ext cx="2197824" cy="51883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6" name="Freeform 35"/>
              <p:cNvSpPr/>
              <p:nvPr/>
            </p:nvSpPr>
            <p:spPr bwMode="auto">
              <a:xfrm>
                <a:off x="2792399" y="1651351"/>
                <a:ext cx="923364" cy="2644588"/>
              </a:xfrm>
              <a:custGeom>
                <a:avLst/>
                <a:gdLst>
                  <a:gd name="connsiteX0" fmla="*/ 923364 w 923364"/>
                  <a:gd name="connsiteY0" fmla="*/ 0 h 2644588"/>
                  <a:gd name="connsiteX1" fmla="*/ 0 w 923364"/>
                  <a:gd name="connsiteY1" fmla="*/ 2644588 h 2644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3364" h="2644588">
                    <a:moveTo>
                      <a:pt x="923364" y="0"/>
                    </a:moveTo>
                    <a:lnTo>
                      <a:pt x="0" y="2644588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0" name="Freeform 39"/>
              <p:cNvSpPr/>
              <p:nvPr/>
            </p:nvSpPr>
            <p:spPr bwMode="auto">
              <a:xfrm flipV="1">
                <a:off x="5474751" y="1651351"/>
                <a:ext cx="923364" cy="2644588"/>
              </a:xfrm>
              <a:custGeom>
                <a:avLst/>
                <a:gdLst>
                  <a:gd name="connsiteX0" fmla="*/ 923364 w 923364"/>
                  <a:gd name="connsiteY0" fmla="*/ 0 h 2644588"/>
                  <a:gd name="connsiteX1" fmla="*/ 0 w 923364"/>
                  <a:gd name="connsiteY1" fmla="*/ 2644588 h 2644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3364" h="2644588">
                    <a:moveTo>
                      <a:pt x="923364" y="0"/>
                    </a:moveTo>
                    <a:lnTo>
                      <a:pt x="0" y="2644588"/>
                    </a:lnTo>
                  </a:path>
                </a:pathLst>
              </a:cu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 bwMode="auto">
              <a:xfrm>
                <a:off x="6111981" y="3459312"/>
                <a:ext cx="1508019" cy="628594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50" name="Group 10"/>
            <p:cNvGrpSpPr>
              <a:grpSpLocks/>
            </p:cNvGrpSpPr>
            <p:nvPr/>
          </p:nvGrpSpPr>
          <p:grpSpPr bwMode="auto">
            <a:xfrm>
              <a:off x="622355" y="1415374"/>
              <a:ext cx="411163" cy="2665412"/>
              <a:chOff x="2800" y="1437"/>
              <a:chExt cx="259" cy="1679"/>
            </a:xfrm>
          </p:grpSpPr>
          <p:sp>
            <p:nvSpPr>
              <p:cNvPr id="51" name="Freeform 6"/>
              <p:cNvSpPr>
                <a:spLocks/>
              </p:cNvSpPr>
              <p:nvPr/>
            </p:nvSpPr>
            <p:spPr bwMode="auto">
              <a:xfrm>
                <a:off x="2800" y="1437"/>
                <a:ext cx="149" cy="1679"/>
              </a:xfrm>
              <a:custGeom>
                <a:avLst/>
                <a:gdLst>
                  <a:gd name="T0" fmla="*/ 82 w 252"/>
                  <a:gd name="T1" fmla="*/ 0 h 1486"/>
                  <a:gd name="T2" fmla="*/ 33 w 252"/>
                  <a:gd name="T3" fmla="*/ 380 h 1486"/>
                  <a:gd name="T4" fmla="*/ 7 w 252"/>
                  <a:gd name="T5" fmla="*/ 711 h 1486"/>
                  <a:gd name="T6" fmla="*/ 7 w 252"/>
                  <a:gd name="T7" fmla="*/ 1139 h 1486"/>
                  <a:gd name="T8" fmla="*/ 46 w 252"/>
                  <a:gd name="T9" fmla="*/ 1578 h 1486"/>
                  <a:gd name="T10" fmla="*/ 88 w 252"/>
                  <a:gd name="T11" fmla="*/ 1897 h 148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2" h="1486">
                    <a:moveTo>
                      <a:pt x="233" y="0"/>
                    </a:moveTo>
                    <a:cubicBezTo>
                      <a:pt x="181" y="102"/>
                      <a:pt x="130" y="204"/>
                      <a:pt x="94" y="297"/>
                    </a:cubicBezTo>
                    <a:cubicBezTo>
                      <a:pt x="58" y="390"/>
                      <a:pt x="31" y="458"/>
                      <a:pt x="19" y="557"/>
                    </a:cubicBezTo>
                    <a:cubicBezTo>
                      <a:pt x="7" y="656"/>
                      <a:pt x="0" y="779"/>
                      <a:pt x="19" y="892"/>
                    </a:cubicBezTo>
                    <a:cubicBezTo>
                      <a:pt x="38" y="1005"/>
                      <a:pt x="92" y="1137"/>
                      <a:pt x="131" y="1236"/>
                    </a:cubicBezTo>
                    <a:cubicBezTo>
                      <a:pt x="170" y="1335"/>
                      <a:pt x="211" y="1410"/>
                      <a:pt x="252" y="1486"/>
                    </a:cubicBezTo>
                  </a:path>
                </a:pathLst>
              </a:custGeom>
              <a:solidFill>
                <a:srgbClr val="CCECFF"/>
              </a:solidFill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7"/>
              <p:cNvSpPr>
                <a:spLocks/>
              </p:cNvSpPr>
              <p:nvPr/>
            </p:nvSpPr>
            <p:spPr bwMode="auto">
              <a:xfrm>
                <a:off x="2938" y="1437"/>
                <a:ext cx="121" cy="1675"/>
              </a:xfrm>
              <a:custGeom>
                <a:avLst/>
                <a:gdLst>
                  <a:gd name="T0" fmla="*/ 0 w 121"/>
                  <a:gd name="T1" fmla="*/ 0 h 1675"/>
                  <a:gd name="T2" fmla="*/ 74 w 121"/>
                  <a:gd name="T3" fmla="*/ 333 h 1675"/>
                  <a:gd name="T4" fmla="*/ 114 w 121"/>
                  <a:gd name="T5" fmla="*/ 625 h 1675"/>
                  <a:gd name="T6" fmla="*/ 114 w 121"/>
                  <a:gd name="T7" fmla="*/ 1001 h 1675"/>
                  <a:gd name="T8" fmla="*/ 70 w 121"/>
                  <a:gd name="T9" fmla="*/ 1387 h 1675"/>
                  <a:gd name="T10" fmla="*/ 18 w 121"/>
                  <a:gd name="T11" fmla="*/ 1675 h 16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1" h="1675">
                    <a:moveTo>
                      <a:pt x="0" y="0"/>
                    </a:moveTo>
                    <a:cubicBezTo>
                      <a:pt x="28" y="114"/>
                      <a:pt x="55" y="229"/>
                      <a:pt x="74" y="333"/>
                    </a:cubicBezTo>
                    <a:cubicBezTo>
                      <a:pt x="93" y="438"/>
                      <a:pt x="108" y="514"/>
                      <a:pt x="114" y="625"/>
                    </a:cubicBezTo>
                    <a:cubicBezTo>
                      <a:pt x="120" y="736"/>
                      <a:pt x="121" y="874"/>
                      <a:pt x="114" y="1001"/>
                    </a:cubicBezTo>
                    <a:cubicBezTo>
                      <a:pt x="107" y="1128"/>
                      <a:pt x="86" y="1275"/>
                      <a:pt x="70" y="1387"/>
                    </a:cubicBezTo>
                    <a:cubicBezTo>
                      <a:pt x="54" y="1499"/>
                      <a:pt x="29" y="1615"/>
                      <a:pt x="18" y="1675"/>
                    </a:cubicBezTo>
                  </a:path>
                </a:pathLst>
              </a:custGeom>
              <a:solidFill>
                <a:srgbClr val="CCECFF"/>
              </a:solidFill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" name="Oval 52"/>
            <p:cNvSpPr/>
            <p:nvPr/>
          </p:nvSpPr>
          <p:spPr bwMode="auto">
            <a:xfrm>
              <a:off x="605125" y="1797751"/>
              <a:ext cx="251012" cy="251012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873367" y="1989243"/>
              <a:ext cx="251012" cy="251012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102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33CC33"/>
          </a:solidFill>
          <a:prstDash val="solid"/>
          <a:round/>
          <a:headEnd type="triangl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33CC33"/>
          </a:solidFill>
          <a:prstDash val="solid"/>
          <a:round/>
          <a:headEnd type="triangl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</TotalTime>
  <Words>952</Words>
  <Application>Microsoft Office PowerPoint</Application>
  <PresentationFormat>On-screen Show (4:3)</PresentationFormat>
  <Paragraphs>211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Verdana</vt:lpstr>
      <vt:lpstr>Wingdings</vt:lpstr>
      <vt:lpstr>Default Design</vt:lpstr>
      <vt:lpstr>L 31 Light and Optics-3</vt:lpstr>
      <vt:lpstr>Review-Law of reflection angle of incidence  =  angle of reflection</vt:lpstr>
      <vt:lpstr>PowerPoint Presentation</vt:lpstr>
      <vt:lpstr>Image formation with lenses</vt:lpstr>
      <vt:lpstr>Refraction (bending) depends upon the index of refraction, n</vt:lpstr>
      <vt:lpstr>A flat  (sides are parallel) piece of glass does not make a lens</vt:lpstr>
      <vt:lpstr>converging lens: thicker in middle</vt:lpstr>
      <vt:lpstr>Diverging lens: thicker at edge</vt:lpstr>
      <vt:lpstr>Refraction at a curved surface</vt:lpstr>
      <vt:lpstr>Image formation by a  converging lens</vt:lpstr>
      <vt:lpstr>A converging lens is used to focus rays from the sun to a point</vt:lpstr>
      <vt:lpstr> a converging lens is used in a camera to focus light onto the film</vt:lpstr>
      <vt:lpstr>Image formation by a diverging lens</vt:lpstr>
      <vt:lpstr>a magnifying lens</vt:lpstr>
      <vt:lpstr>Vision – the human eye</vt:lpstr>
      <vt:lpstr>The Eye</vt:lpstr>
      <vt:lpstr>the physics of the human eye</vt:lpstr>
      <vt:lpstr>PowerPoint Presentation</vt:lpstr>
      <vt:lpstr>PowerPoint Presentation</vt:lpstr>
      <vt:lpstr>How does the eye judge distance?</vt:lpstr>
      <vt:lpstr>Astigmatism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135</cp:revision>
  <dcterms:created xsi:type="dcterms:W3CDTF">2004-11-09T20:24:45Z</dcterms:created>
  <dcterms:modified xsi:type="dcterms:W3CDTF">2014-04-21T15:08:30Z</dcterms:modified>
</cp:coreProperties>
</file>