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28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90" r:id="rId19"/>
    <p:sldId id="286" r:id="rId20"/>
    <p:sldId id="287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99FF99"/>
    <a:srgbClr val="0066FF"/>
    <a:srgbClr val="33CC33"/>
    <a:srgbClr val="996633"/>
    <a:srgbClr val="0099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1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FC7C810-1BE2-4D20-99C6-DE088AB3D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755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C723661-50DA-47AD-8498-9A87E6B56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255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20E78-9EBF-4C02-B63D-9B8A12EE307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98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A688FA-0274-405F-A39F-8D548B0F2906}" type="slidenum">
              <a:rPr lang="en-US" altLang="en-US" sz="1300"/>
              <a:pPr eaLnBrk="1" hangingPunct="1"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10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517F93-48A1-4735-8F94-E4472C143623}" type="slidenum">
              <a:rPr lang="en-US" altLang="en-US" sz="1300"/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80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F3296D-B132-4695-AB0A-1E96438E56BE}" type="slidenum">
              <a:rPr lang="en-US" altLang="en-US" sz="1300"/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26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0BD789-F48E-4D84-A17D-BC431EF9A6A5}" type="slidenum">
              <a:rPr lang="en-US" altLang="en-US" sz="1300"/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54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55D434-3422-4E08-9E6A-A1EA5AF60F31}" type="slidenum">
              <a:rPr lang="en-US" altLang="en-US" sz="1300"/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06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A22B7B-8D9F-4436-8AA5-6FD4A80D8C53}" type="slidenum">
              <a:rPr lang="en-US" altLang="en-US" sz="1300"/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06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565D02-E62C-4E04-A25E-C968DEC00DB1}" type="slidenum">
              <a:rPr lang="en-US" altLang="en-US" sz="1300"/>
              <a:pPr eaLnBrk="1" hangingPunct="1"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67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FFCD2D-D7DF-424C-A3D2-1DFC53DB1A68}" type="slidenum">
              <a:rPr lang="en-US" altLang="en-US" sz="1300"/>
              <a:pPr eaLnBrk="1" hangingPunct="1"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66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9F023F-ECBD-42FA-B22B-75BA8FBAE338}" type="slidenum">
              <a:rPr lang="en-US" altLang="en-US" sz="1300"/>
              <a:pPr eaLnBrk="1" hangingPunct="1"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22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831FF5-DB89-47D2-B930-822AECA8BAE9}" type="slidenum">
              <a:rPr lang="en-US" altLang="en-US" sz="1300"/>
              <a:pPr eaLnBrk="1" hangingPunct="1"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6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293DFC-C861-450D-A128-11C7890A9142}" type="slidenum">
              <a:rPr lang="en-US" altLang="en-US" sz="1300"/>
              <a:pPr eaLnBrk="1" hangingPunct="1"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71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CD490A-3690-45C8-9EEA-8BE7A0EF3E7E}" type="slidenum">
              <a:rPr lang="en-US" altLang="en-US" sz="1300"/>
              <a:pPr eaLnBrk="1" hangingPunct="1"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29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6142FF-9A85-452C-8392-7310085C54E3}" type="slidenum">
              <a:rPr lang="en-US" altLang="en-US" sz="1300"/>
              <a:pPr eaLnBrk="1" hangingPunct="1"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90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5FD7D8-3046-4CE9-87C9-F7DE911A2A03}" type="slidenum">
              <a:rPr lang="en-US" altLang="en-US" sz="1300"/>
              <a:pPr eaLnBrk="1" hangingPunct="1"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36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D1FD6B-8447-4C52-B8BD-A7129B576586}" type="slidenum">
              <a:rPr lang="en-US" altLang="en-US" sz="1300"/>
              <a:pPr eaLnBrk="1" hangingPunct="1"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9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2D2A89-F4B7-4AA2-8800-61061575F189}" type="slidenum">
              <a:rPr lang="en-US" altLang="en-US" sz="1300"/>
              <a:pPr eaLnBrk="1" hangingPunct="1"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11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DC1602-B1A7-4F16-99F4-080447CC56AA}" type="slidenum">
              <a:rPr lang="en-US" altLang="en-US" sz="130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DFBD8D-3573-4455-A438-D76BDEC5D115}" type="slidenum">
              <a:rPr lang="en-US" altLang="en-US" sz="1300"/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49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695D43-83E1-40C0-8F38-E104154ED5D6}" type="slidenum">
              <a:rPr lang="en-US" altLang="en-US" sz="1300"/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77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C5AB6-7CE3-4272-8874-E72B723E967C}" type="slidenum">
              <a:rPr lang="en-US" altLang="en-US" sz="1300"/>
              <a:pPr eaLnBrk="1" hangingPunct="1"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201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C0E8DD-CC83-41C0-B1D8-D618A4DED10B}" type="slidenum">
              <a:rPr lang="en-US" altLang="en-US" sz="1300"/>
              <a:pPr eaLnBrk="1" hangingPunct="1"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62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003B6-78A0-459D-9DC1-C1E31FE37A5B}" type="slidenum">
              <a:rPr lang="en-US" altLang="en-US" sz="1300"/>
              <a:pPr eaLnBrk="1" hangingPunct="1"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07760-DC8E-48DC-A9FF-0BA6B1613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66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F7259-BA0C-49E4-9292-D301A5F55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53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51AD3-C45A-4858-9D6D-90E2625994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086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3735C-637F-47EA-8B42-969644DE9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122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1A6EE-E8EC-490C-AEEC-784F533D2C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924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4F931-A51C-41C2-876C-81501CCE6F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20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B3D84-9615-4A24-83EE-AD90EDF9C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54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F687-3318-44AB-802F-C23449753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19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7018C-DDA8-4AB9-89E2-C56D94A61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59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FF675-B2AC-46C4-AA2E-63646087E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01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301A0-1533-4562-A243-AA643F9C4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9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7E507-2767-48A2-B578-69A26C8391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03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0E93E-4BBF-4BBF-8DA1-67F371A29A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08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120A5-B742-437A-A5E1-E09E03BFB3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31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39C641-48A8-4373-8BDA-AF57C855BB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jpe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646" y="142043"/>
            <a:ext cx="8527001" cy="645828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u="sng" dirty="0" smtClean="0"/>
              <a:t>PHYS:1200 FINAL EXAM</a:t>
            </a:r>
          </a:p>
          <a:p>
            <a:pPr marL="0" indent="0">
              <a:buNone/>
            </a:pPr>
            <a:endParaRPr lang="en-US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F6FA-6C15-4595-BEE1-0F575AAA29EC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9746" y="1484774"/>
            <a:ext cx="841159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FINAL EXAM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: Wednesday December 17, 12:30 P - 2:30 P in LR-1 VAN 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</a:rPr>
              <a:t>FE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effectLst/>
              </a:rPr>
              <a:t> covers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</a:rPr>
              <a:t>Lectures 23 – 36</a:t>
            </a:r>
            <a:endParaRPr lang="en-US" altLang="en-US" sz="3200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The study guide, formulas, and practice final exam questions are posted on the Exam Information Link below.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We will review the practice final exam questions on Wed. Dec. 10, and Friday Dec. 12. </a:t>
            </a:r>
          </a:p>
        </p:txBody>
      </p:sp>
    </p:spTree>
    <p:extLst>
      <p:ext uri="{BB962C8B-B14F-4D97-AF65-F5344CB8AC3E}">
        <p14:creationId xmlns:p14="http://schemas.microsoft.com/office/powerpoint/2010/main" val="9262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the nuclear (strong) force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8125" y="1073150"/>
            <a:ext cx="4294188" cy="5459413"/>
          </a:xfrm>
        </p:spPr>
        <p:txBody>
          <a:bodyPr/>
          <a:lstStyle/>
          <a:p>
            <a:pPr eaLnBrk="1" hangingPunct="1"/>
            <a:r>
              <a:rPr lang="en-US" altLang="en-US" sz="2000" dirty="0" smtClean="0">
                <a:latin typeface="Verdana" panose="020B0604030504040204" pitchFamily="34" charset="0"/>
              </a:rPr>
              <a:t>protons and neutrons exert an </a:t>
            </a:r>
            <a:r>
              <a:rPr lang="en-US" altLang="en-US" sz="20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attractive nuclear force </a:t>
            </a:r>
            <a:r>
              <a:rPr lang="en-US" altLang="en-US" sz="2000" dirty="0" smtClean="0">
                <a:latin typeface="Verdana" panose="020B0604030504040204" pitchFamily="34" charset="0"/>
              </a:rPr>
              <a:t>on each other when they are very close to each other. </a:t>
            </a:r>
          </a:p>
          <a:p>
            <a:pPr eaLnBrk="1" hangingPunct="1"/>
            <a:r>
              <a:rPr lang="en-US" altLang="en-US" sz="20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However the nuclear force of the protons alone isn’t enough to hold the nucleus together, but the neutrons add more </a:t>
            </a:r>
            <a:r>
              <a:rPr lang="en-US" altLang="en-US" sz="2000" b="1" dirty="0" smtClean="0">
                <a:solidFill>
                  <a:srgbClr val="3333FF"/>
                </a:solidFill>
                <a:latin typeface="Verdana" panose="020B0604030504040204" pitchFamily="34" charset="0"/>
              </a:rPr>
              <a:t>“nuclear glue”</a:t>
            </a:r>
            <a:r>
              <a:rPr lang="en-US" altLang="en-US" sz="2000" dirty="0" smtClean="0">
                <a:solidFill>
                  <a:srgbClr val="3333FF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without adding the repulsive electric force.</a:t>
            </a:r>
          </a:p>
          <a:p>
            <a:pPr eaLnBrk="1" hangingPunct="1"/>
            <a:r>
              <a:rPr lang="en-US" altLang="en-US" sz="2000" dirty="0" smtClean="0">
                <a:latin typeface="Verdana" panose="020B0604030504040204" pitchFamily="34" charset="0"/>
              </a:rPr>
              <a:t>stable light (Z &lt; 50) nuclei have as many neutrons as protons</a:t>
            </a:r>
          </a:p>
          <a:p>
            <a:pPr eaLnBrk="1" hangingPunct="1"/>
            <a:r>
              <a:rPr lang="en-US" altLang="en-US" sz="2000" dirty="0" smtClean="0">
                <a:latin typeface="Verdana" panose="020B0604030504040204" pitchFamily="34" charset="0"/>
              </a:rPr>
              <a:t>stable heavy nuclei (Z &gt; 50) have more neutrons than protons, often many more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578350" y="4164013"/>
            <a:ext cx="4054475" cy="20240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Since the proton and neutron have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roughly the same mass, the Nuclear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mass is about the mass of the protons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plus the mass of the neutrons. Nuclei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with the same number of protons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neutrons lie on the straight line. As 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Increases, N increases more rapidly.</a:t>
            </a:r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0B7CE5-4412-4FA4-AABB-06DF005914A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51363" y="1081088"/>
            <a:ext cx="4038600" cy="3101975"/>
            <a:chOff x="4552124" y="1081088"/>
            <a:chExt cx="4038600" cy="3101213"/>
          </a:xfrm>
        </p:grpSpPr>
        <p:pic>
          <p:nvPicPr>
            <p:cNvPr id="1024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65"/>
            <a:stretch>
              <a:fillRect/>
            </a:stretch>
          </p:blipFill>
          <p:spPr bwMode="auto">
            <a:xfrm>
              <a:off x="4552124" y="1081088"/>
              <a:ext cx="4038600" cy="308292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248" name="TextBox 2"/>
            <p:cNvSpPr txBox="1">
              <a:spLocks noChangeArrowheads="1"/>
            </p:cNvSpPr>
            <p:nvPr/>
          </p:nvSpPr>
          <p:spPr bwMode="auto">
            <a:xfrm>
              <a:off x="5210309" y="3812969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Z,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98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What is radioactivity?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6825"/>
            <a:ext cx="8229600" cy="5402263"/>
          </a:xfrm>
        </p:spPr>
        <p:txBody>
          <a:bodyPr/>
          <a:lstStyle/>
          <a:p>
            <a:pPr eaLnBrk="1" hangingPunct="1"/>
            <a:r>
              <a:rPr lang="en-US" altLang="en-US" smtClean="0"/>
              <a:t>in some nuclei, there is a very delicate balance between electric repulsion and nuclear attraction forces.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some nuclei are just on the verge of falling apart and need to release some excess energy </a:t>
            </a:r>
            <a:r>
              <a:rPr lang="en-US" altLang="en-US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mtClean="0">
                <a:solidFill>
                  <a:srgbClr val="FF0000"/>
                </a:solidFill>
              </a:rPr>
              <a:t>  </a:t>
            </a:r>
            <a:r>
              <a:rPr lang="en-US" altLang="en-US" smtClean="0">
                <a:solidFill>
                  <a:srgbClr val="0000FF"/>
                </a:solidFill>
              </a:rPr>
              <a:t>an </a:t>
            </a:r>
            <a:r>
              <a:rPr lang="en-US" altLang="en-US" i="1" smtClean="0">
                <a:solidFill>
                  <a:srgbClr val="0000FF"/>
                </a:solidFill>
              </a:rPr>
              <a:t>unstable</a:t>
            </a:r>
            <a:r>
              <a:rPr lang="en-US" altLang="en-US" smtClean="0">
                <a:solidFill>
                  <a:srgbClr val="0000FF"/>
                </a:solidFill>
              </a:rPr>
              <a:t> nucleus</a:t>
            </a:r>
          </a:p>
          <a:p>
            <a:pPr eaLnBrk="1" hangingPunct="1"/>
            <a:r>
              <a:rPr lang="en-US" altLang="en-US" smtClean="0"/>
              <a:t>an unstable nucleus can </a:t>
            </a:r>
            <a:r>
              <a:rPr lang="en-US" altLang="en-US" smtClean="0">
                <a:solidFill>
                  <a:srgbClr val="0000FF"/>
                </a:solidFill>
              </a:rPr>
              <a:t>disintegrate</a:t>
            </a:r>
            <a:r>
              <a:rPr lang="en-US" altLang="en-US" smtClean="0"/>
              <a:t> spontaneously by emitting certain kinds of particles or very high energy photons called gamma rays (</a:t>
            </a:r>
            <a:r>
              <a:rPr lang="en-US" altLang="en-US" smtClean="0">
                <a:latin typeface="Symbol" panose="05050102010706020507" pitchFamily="18" charset="2"/>
              </a:rPr>
              <a:t>g</a:t>
            </a:r>
            <a:r>
              <a:rPr lang="en-US" altLang="en-US" smtClean="0"/>
              <a:t>’s) </a:t>
            </a:r>
            <a:r>
              <a:rPr lang="en-US" altLang="en-US" smtClean="0">
                <a:sym typeface="Wingdings" panose="05000000000000000000" pitchFamily="2" charset="2"/>
              </a:rPr>
              <a:t></a:t>
            </a:r>
            <a:r>
              <a:rPr lang="en-US" altLang="en-US" smtClean="0"/>
              <a:t> </a:t>
            </a:r>
            <a:r>
              <a:rPr lang="en-US" altLang="en-US" b="1" smtClean="0">
                <a:solidFill>
                  <a:srgbClr val="33CC33"/>
                </a:solidFill>
              </a:rPr>
              <a:t>radioactivity</a:t>
            </a: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39A3D8E-A1B0-41A2-A8BD-F6A6D6AF382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Natural radioactivity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41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some nuclei are </a:t>
            </a:r>
            <a:r>
              <a:rPr lang="en-US" altLang="en-US" smtClean="0">
                <a:solidFill>
                  <a:srgbClr val="0000FF"/>
                </a:solidFill>
              </a:rPr>
              <a:t>naturally radioactive</a:t>
            </a:r>
            <a:r>
              <a:rPr lang="en-US" altLang="en-US" smtClean="0"/>
              <a:t> and give off either </a:t>
            </a:r>
            <a:r>
              <a:rPr lang="en-US" altLang="en-US" smtClean="0">
                <a:solidFill>
                  <a:srgbClr val="0000FF"/>
                </a:solidFill>
              </a:rPr>
              <a:t>alpha rays</a:t>
            </a:r>
            <a:r>
              <a:rPr lang="en-US" altLang="en-US" smtClean="0"/>
              <a:t> (He nucleus), </a:t>
            </a:r>
            <a:r>
              <a:rPr lang="en-US" altLang="en-US" smtClean="0">
                <a:solidFill>
                  <a:srgbClr val="0000FF"/>
                </a:solidFill>
              </a:rPr>
              <a:t>bets rays</a:t>
            </a:r>
            <a:r>
              <a:rPr lang="en-US" altLang="en-US" smtClean="0"/>
              <a:t> (electrons) or </a:t>
            </a:r>
            <a:r>
              <a:rPr lang="en-US" altLang="en-US" smtClean="0">
                <a:solidFill>
                  <a:srgbClr val="0000FF"/>
                </a:solidFill>
              </a:rPr>
              <a:t>gamma rays</a:t>
            </a:r>
            <a:r>
              <a:rPr lang="en-US" altLang="en-US" smtClean="0"/>
              <a:t> (high energy photons) </a:t>
            </a:r>
            <a:r>
              <a:rPr lang="en-US" altLang="en-US" i="1" smtClean="0"/>
              <a:t>randomly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particles are classified in terms their ability to penetrate matter, </a:t>
            </a:r>
            <a:r>
              <a:rPr lang="en-US" altLang="en-US" smtClean="0">
                <a:solidFill>
                  <a:srgbClr val="FF0000"/>
                </a:solidFill>
              </a:rPr>
              <a:t>gammas</a:t>
            </a:r>
            <a:r>
              <a:rPr lang="en-US" altLang="en-US" smtClean="0"/>
              <a:t> are the most penetrating and </a:t>
            </a:r>
            <a:r>
              <a:rPr lang="en-US" altLang="en-US" smtClean="0">
                <a:solidFill>
                  <a:srgbClr val="FF0000"/>
                </a:solidFill>
              </a:rPr>
              <a:t>alphas</a:t>
            </a:r>
            <a:r>
              <a:rPr lang="en-US" altLang="en-US" smtClean="0"/>
              <a:t> the least penetrating. Gammas can go right through several inches of lead!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how do we detect these particles – using a </a:t>
            </a:r>
            <a:r>
              <a:rPr lang="en-US" altLang="en-US" b="1" smtClean="0">
                <a:solidFill>
                  <a:srgbClr val="0000FF"/>
                </a:solidFill>
              </a:rPr>
              <a:t>Geiger counter</a:t>
            </a: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3A90C0F-7B11-4F6F-A721-2D6DA195B3A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2338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Geiger Counters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4392613" cy="5267325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a gas filled metal cylinder with a positively charged wire down the center</a:t>
            </a:r>
          </a:p>
          <a:p>
            <a:pPr eaLnBrk="1" hangingPunct="1"/>
            <a:r>
              <a:rPr lang="en-US" altLang="en-US" sz="2400" smtClean="0"/>
              <a:t>the </a:t>
            </a:r>
            <a:r>
              <a:rPr lang="en-US" altLang="en-US" sz="2400" smtClean="0">
                <a:latin typeface="Symbol" panose="05050102010706020507" pitchFamily="18" charset="2"/>
              </a:rPr>
              <a:t>g, b, </a:t>
            </a:r>
            <a:r>
              <a:rPr lang="en-US" altLang="en-US" sz="2400" smtClean="0"/>
              <a:t>or</a:t>
            </a:r>
            <a:r>
              <a:rPr lang="en-US" altLang="en-US" sz="2400" smtClean="0">
                <a:latin typeface="Symbol" panose="05050102010706020507" pitchFamily="18" charset="2"/>
              </a:rPr>
              <a:t> a</a:t>
            </a:r>
            <a:r>
              <a:rPr lang="en-US" altLang="en-US" sz="2400" smtClean="0"/>
              <a:t> ray ionizes the gas, and the resulting</a:t>
            </a:r>
          </a:p>
          <a:p>
            <a:pPr eaLnBrk="1" hangingPunct="1">
              <a:buFontTx/>
              <a:buNone/>
            </a:pPr>
            <a:r>
              <a:rPr lang="en-US" altLang="en-US" sz="2400" smtClean="0"/>
              <a:t>    electrons are collected</a:t>
            </a:r>
          </a:p>
          <a:p>
            <a:pPr eaLnBrk="1" hangingPunct="1">
              <a:buFontTx/>
              <a:buNone/>
            </a:pPr>
            <a:r>
              <a:rPr lang="en-US" altLang="en-US" sz="2400" smtClean="0"/>
              <a:t>    by the positive wire</a:t>
            </a:r>
          </a:p>
          <a:p>
            <a:pPr eaLnBrk="1" hangingPunct="1"/>
            <a:r>
              <a:rPr lang="en-US" altLang="en-US" sz="2400" smtClean="0"/>
              <a:t>the result is a pulse (</a:t>
            </a:r>
            <a:r>
              <a:rPr lang="en-US" altLang="en-US" sz="2400" i="1" smtClean="0"/>
              <a:t>blip</a:t>
            </a:r>
            <a:r>
              <a:rPr lang="en-US" altLang="en-US" sz="2400" smtClean="0"/>
              <a:t>) of current which is converted to a sound pulse</a:t>
            </a:r>
          </a:p>
        </p:txBody>
      </p:sp>
      <p:pic>
        <p:nvPicPr>
          <p:cNvPr id="27653" name="Picture 5" descr="F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981075"/>
            <a:ext cx="3197225" cy="566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5923FE2-51CD-4978-B519-AC054D2EDC7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055688" y="2081213"/>
            <a:ext cx="5986462" cy="3676650"/>
            <a:chOff x="665" y="1201"/>
            <a:chExt cx="3771" cy="2316"/>
          </a:xfrm>
        </p:grpSpPr>
        <p:grpSp>
          <p:nvGrpSpPr>
            <p:cNvPr id="14351" name="Group 3"/>
            <p:cNvGrpSpPr>
              <a:grpSpLocks/>
            </p:cNvGrpSpPr>
            <p:nvPr/>
          </p:nvGrpSpPr>
          <p:grpSpPr bwMode="auto">
            <a:xfrm>
              <a:off x="766" y="1201"/>
              <a:ext cx="3670" cy="1680"/>
              <a:chOff x="458" y="1632"/>
              <a:chExt cx="3670" cy="1680"/>
            </a:xfrm>
          </p:grpSpPr>
          <p:sp>
            <p:nvSpPr>
              <p:cNvPr id="14355" name="AutoShape 4"/>
              <p:cNvSpPr>
                <a:spLocks noChangeArrowheads="1"/>
              </p:cNvSpPr>
              <p:nvPr/>
            </p:nvSpPr>
            <p:spPr bwMode="auto">
              <a:xfrm rot="-5400000">
                <a:off x="1896" y="1080"/>
                <a:ext cx="1680" cy="2784"/>
              </a:xfrm>
              <a:prstGeom prst="can">
                <a:avLst>
                  <a:gd name="adj" fmla="val 2737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56" name="Line 5"/>
              <p:cNvSpPr>
                <a:spLocks noChangeShapeType="1"/>
              </p:cNvSpPr>
              <p:nvPr/>
            </p:nvSpPr>
            <p:spPr bwMode="auto">
              <a:xfrm>
                <a:off x="1640" y="2480"/>
                <a:ext cx="2488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Oval 6"/>
              <p:cNvSpPr>
                <a:spLocks noChangeArrowheads="1"/>
              </p:cNvSpPr>
              <p:nvPr/>
            </p:nvSpPr>
            <p:spPr bwMode="auto">
              <a:xfrm>
                <a:off x="1640" y="2456"/>
                <a:ext cx="48" cy="4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58" name="Line 7"/>
              <p:cNvSpPr>
                <a:spLocks noChangeShapeType="1"/>
              </p:cNvSpPr>
              <p:nvPr/>
            </p:nvSpPr>
            <p:spPr bwMode="auto">
              <a:xfrm flipH="1">
                <a:off x="1072" y="2480"/>
                <a:ext cx="5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Text Box 8"/>
              <p:cNvSpPr txBox="1">
                <a:spLocks noChangeArrowheads="1"/>
              </p:cNvSpPr>
              <p:nvPr/>
            </p:nvSpPr>
            <p:spPr bwMode="auto">
              <a:xfrm>
                <a:off x="458" y="2275"/>
                <a:ext cx="616" cy="41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+ High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Voltage</a:t>
                </a:r>
              </a:p>
            </p:txBody>
          </p:sp>
        </p:grpSp>
        <p:sp>
          <p:nvSpPr>
            <p:cNvPr id="14352" name="Line 9"/>
            <p:cNvSpPr>
              <a:spLocks noChangeShapeType="1"/>
            </p:cNvSpPr>
            <p:nvPr/>
          </p:nvSpPr>
          <p:spPr bwMode="auto">
            <a:xfrm>
              <a:off x="1046" y="2259"/>
              <a:ext cx="0" cy="3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Text Box 10"/>
            <p:cNvSpPr txBox="1">
              <a:spLocks noChangeArrowheads="1"/>
            </p:cNvSpPr>
            <p:nvPr/>
          </p:nvSpPr>
          <p:spPr bwMode="auto">
            <a:xfrm>
              <a:off x="665" y="2610"/>
              <a:ext cx="760" cy="4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Electronic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counter</a:t>
              </a:r>
            </a:p>
          </p:txBody>
        </p:sp>
        <p:sp>
          <p:nvSpPr>
            <p:cNvPr id="14354" name="Freeform 11"/>
            <p:cNvSpPr>
              <a:spLocks/>
            </p:cNvSpPr>
            <p:nvPr/>
          </p:nvSpPr>
          <p:spPr bwMode="auto">
            <a:xfrm>
              <a:off x="1029" y="3025"/>
              <a:ext cx="420" cy="492"/>
            </a:xfrm>
            <a:custGeom>
              <a:avLst/>
              <a:gdLst>
                <a:gd name="T0" fmla="*/ 0 w 420"/>
                <a:gd name="T1" fmla="*/ 0 h 313"/>
                <a:gd name="T2" fmla="*/ 0 w 420"/>
                <a:gd name="T3" fmla="*/ 4719 h 313"/>
                <a:gd name="T4" fmla="*/ 420 w 420"/>
                <a:gd name="T5" fmla="*/ 4719 h 3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" h="313">
                  <a:moveTo>
                    <a:pt x="0" y="0"/>
                  </a:moveTo>
                  <a:lnTo>
                    <a:pt x="0" y="313"/>
                  </a:lnTo>
                  <a:lnTo>
                    <a:pt x="420" y="31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39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Geiger tube</a:t>
            </a:r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4184650" y="2579688"/>
            <a:ext cx="254000" cy="203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3460750" y="1563688"/>
            <a:ext cx="812800" cy="103505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Text Box 15"/>
          <p:cNvSpPr txBox="1">
            <a:spLocks noChangeArrowheads="1"/>
          </p:cNvSpPr>
          <p:nvPr/>
        </p:nvSpPr>
        <p:spPr bwMode="auto">
          <a:xfrm>
            <a:off x="1558925" y="15430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4216400" y="2592388"/>
            <a:ext cx="177800" cy="177800"/>
            <a:chOff x="964" y="1660"/>
            <a:chExt cx="112" cy="112"/>
          </a:xfrm>
        </p:grpSpPr>
        <p:sp>
          <p:nvSpPr>
            <p:cNvPr id="14349" name="Oval 17"/>
            <p:cNvSpPr>
              <a:spLocks noChangeArrowheads="1"/>
            </p:cNvSpPr>
            <p:nvPr/>
          </p:nvSpPr>
          <p:spPr bwMode="auto">
            <a:xfrm>
              <a:off x="964" y="1660"/>
              <a:ext cx="112" cy="1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0" name="Line 18"/>
            <p:cNvSpPr>
              <a:spLocks noChangeShapeType="1"/>
            </p:cNvSpPr>
            <p:nvPr/>
          </p:nvSpPr>
          <p:spPr bwMode="auto">
            <a:xfrm>
              <a:off x="976" y="1712"/>
              <a:ext cx="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15" name="Freeform 19"/>
          <p:cNvSpPr>
            <a:spLocks/>
          </p:cNvSpPr>
          <p:nvPr/>
        </p:nvSpPr>
        <p:spPr bwMode="auto">
          <a:xfrm>
            <a:off x="3676650" y="2995613"/>
            <a:ext cx="381000" cy="393700"/>
          </a:xfrm>
          <a:custGeom>
            <a:avLst/>
            <a:gdLst>
              <a:gd name="T0" fmla="*/ 0 w 288"/>
              <a:gd name="T1" fmla="*/ 2147483647 h 324"/>
              <a:gd name="T2" fmla="*/ 2147483647 w 288"/>
              <a:gd name="T3" fmla="*/ 2147483647 h 324"/>
              <a:gd name="T4" fmla="*/ 2147483647 w 288"/>
              <a:gd name="T5" fmla="*/ 2147483647 h 324"/>
              <a:gd name="T6" fmla="*/ 2147483647 w 288"/>
              <a:gd name="T7" fmla="*/ 2147483647 h 324"/>
              <a:gd name="T8" fmla="*/ 2147483647 w 288"/>
              <a:gd name="T9" fmla="*/ 2147483647 h 324"/>
              <a:gd name="T10" fmla="*/ 2147483647 w 288"/>
              <a:gd name="T11" fmla="*/ 2147483647 h 324"/>
              <a:gd name="T12" fmla="*/ 2147483647 w 288"/>
              <a:gd name="T13" fmla="*/ 2147483647 h 324"/>
              <a:gd name="T14" fmla="*/ 2147483647 w 288"/>
              <a:gd name="T15" fmla="*/ 2147483647 h 3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8" h="324">
                <a:moveTo>
                  <a:pt x="0" y="324"/>
                </a:moveTo>
                <a:cubicBezTo>
                  <a:pt x="33" y="309"/>
                  <a:pt x="67" y="290"/>
                  <a:pt x="88" y="260"/>
                </a:cubicBezTo>
                <a:cubicBezTo>
                  <a:pt x="109" y="230"/>
                  <a:pt x="117" y="183"/>
                  <a:pt x="128" y="144"/>
                </a:cubicBezTo>
                <a:cubicBezTo>
                  <a:pt x="139" y="105"/>
                  <a:pt x="144" y="45"/>
                  <a:pt x="152" y="24"/>
                </a:cubicBezTo>
                <a:cubicBezTo>
                  <a:pt x="160" y="3"/>
                  <a:pt x="168" y="0"/>
                  <a:pt x="176" y="20"/>
                </a:cubicBezTo>
                <a:cubicBezTo>
                  <a:pt x="184" y="40"/>
                  <a:pt x="190" y="105"/>
                  <a:pt x="200" y="144"/>
                </a:cubicBezTo>
                <a:cubicBezTo>
                  <a:pt x="210" y="183"/>
                  <a:pt x="221" y="223"/>
                  <a:pt x="236" y="252"/>
                </a:cubicBezTo>
                <a:cubicBezTo>
                  <a:pt x="251" y="281"/>
                  <a:pt x="277" y="306"/>
                  <a:pt x="288" y="32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Sound"/>
          <p:cNvSpPr>
            <a:spLocks noEditPoints="1" noChangeArrowheads="1"/>
          </p:cNvSpPr>
          <p:nvPr/>
        </p:nvSpPr>
        <p:spPr bwMode="auto">
          <a:xfrm>
            <a:off x="2263775" y="5321300"/>
            <a:ext cx="931863" cy="822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34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48650" y="6245225"/>
            <a:ext cx="43815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DAF0E9-21BC-405B-B29D-83E83032B05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" name="Rectangle 1"/>
          <p:cNvSpPr/>
          <p:nvPr/>
        </p:nvSpPr>
        <p:spPr>
          <a:xfrm>
            <a:off x="2779713" y="5245100"/>
            <a:ext cx="730250" cy="97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Line Callout 2 (Border and Accent Bar) 6"/>
          <p:cNvSpPr/>
          <p:nvPr/>
        </p:nvSpPr>
        <p:spPr>
          <a:xfrm>
            <a:off x="6723063" y="5245100"/>
            <a:ext cx="1150937" cy="530225"/>
          </a:xfrm>
          <a:prstGeom prst="accentBorderCallout2">
            <a:avLst>
              <a:gd name="adj1" fmla="val 81751"/>
              <a:gd name="adj2" fmla="val 107804"/>
              <a:gd name="adj3" fmla="val 84606"/>
              <a:gd name="adj4" fmla="val 141389"/>
              <a:gd name="adj5" fmla="val 169538"/>
              <a:gd name="adj6" fmla="val 197595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Demos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0.1090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3356 L -0.21511 0.0344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/>
      <p:bldP spid="29709" grpId="1" animBg="1"/>
      <p:bldP spid="29710" grpId="0" animBg="1"/>
      <p:bldP spid="29715" grpId="0" animBg="1"/>
      <p:bldP spid="29715" grpId="1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105251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</a:rPr>
              <a:t>Alpha, beta and gammas in a magnetic field</a:t>
            </a: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468313" y="3573463"/>
            <a:ext cx="3240087" cy="649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364" name="Picture 12" descr="alphabetagammaray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7138" y="1919288"/>
            <a:ext cx="6689725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114EC14-05A3-4D48-8516-D028A720F1E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200025" y="1087438"/>
            <a:ext cx="8743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Alpha and beta particles are charged, so they are deflected by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magnetic field. Gammas are photons which are not deflected.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2150" y="2792413"/>
            <a:ext cx="476250" cy="646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2763" y="5024438"/>
            <a:ext cx="460375" cy="646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8038" y="2254250"/>
            <a:ext cx="515937" cy="647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4" name="Oval 3"/>
          <p:cNvSpPr/>
          <p:nvPr/>
        </p:nvSpPr>
        <p:spPr>
          <a:xfrm>
            <a:off x="5999163" y="4919663"/>
            <a:ext cx="109537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Half-Life of radioactive nuclei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8" y="1655763"/>
            <a:ext cx="8366125" cy="3857625"/>
          </a:xfrm>
        </p:spPr>
        <p:txBody>
          <a:bodyPr/>
          <a:lstStyle/>
          <a:p>
            <a:pPr eaLnBrk="1" hangingPunct="1"/>
            <a:r>
              <a:rPr lang="en-US" altLang="en-US" smtClean="0"/>
              <a:t>the decay of radioactive nuclei is a random process. If you have a sample of many unstable nuclei, you cannot predict when any one nuclei will disintegrate</a:t>
            </a:r>
          </a:p>
          <a:p>
            <a:pPr eaLnBrk="1" hangingPunct="1"/>
            <a:r>
              <a:rPr lang="en-US" altLang="en-US" smtClean="0"/>
              <a:t>if you start with N</a:t>
            </a:r>
            <a:r>
              <a:rPr lang="en-US" altLang="en-US" baseline="-25000" smtClean="0"/>
              <a:t>o</a:t>
            </a:r>
            <a:r>
              <a:rPr lang="en-US" altLang="en-US" smtClean="0"/>
              <a:t> radioactive nuclei now, the </a:t>
            </a:r>
            <a:r>
              <a:rPr lang="en-US" altLang="en-US" b="1" smtClean="0">
                <a:solidFill>
                  <a:srgbClr val="FF0000"/>
                </a:solidFill>
              </a:rPr>
              <a:t>HALF LIFE T</a:t>
            </a:r>
            <a:r>
              <a:rPr lang="en-US" altLang="en-US" b="1" baseline="-25000" smtClean="0">
                <a:solidFill>
                  <a:srgbClr val="FF0000"/>
                </a:solidFill>
              </a:rPr>
              <a:t>1/2</a:t>
            </a:r>
            <a:r>
              <a:rPr lang="en-US" altLang="en-US" smtClean="0"/>
              <a:t> is defined as the time for half of the nuclei present to disintegrate.</a:t>
            </a: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0E2218-C011-4BF2-9BCD-1C1AA1778A5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3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725" y="908050"/>
            <a:ext cx="4151313" cy="5503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/>
              <a:t>Half Life, T</a:t>
            </a:r>
            <a:r>
              <a:rPr lang="en-US" altLang="en-US" sz="4400" baseline="-25000"/>
              <a:t>1/2</a:t>
            </a:r>
            <a:endParaRPr lang="en-US" altLang="en-US" sz="4400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825625" y="989013"/>
            <a:ext cx="13414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Start, N</a:t>
            </a:r>
            <a:r>
              <a:rPr lang="en-US" altLang="en-US" sz="2400" baseline="-25000"/>
              <a:t>0</a:t>
            </a:r>
            <a:endParaRPr lang="en-US" altLang="en-US" sz="2400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497138" y="3198813"/>
            <a:ext cx="43751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After one Half-life, ½ N</a:t>
            </a:r>
            <a:r>
              <a:rPr lang="en-US" altLang="en-US" sz="2400" baseline="-25000"/>
              <a:t>0</a:t>
            </a:r>
            <a:endParaRPr lang="en-US" altLang="en-US" sz="2400"/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303588" y="4249738"/>
            <a:ext cx="46418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After two Half-lives, ½ (½ N</a:t>
            </a:r>
            <a:r>
              <a:rPr lang="en-US" altLang="en-US" sz="2400" baseline="-25000"/>
              <a:t>0</a:t>
            </a:r>
            <a:r>
              <a:rPr lang="en-US" altLang="en-US" sz="2400"/>
              <a:t>)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4025900" y="4841875"/>
            <a:ext cx="50085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After three Half-lives, ½ ( ½ (½ N</a:t>
            </a:r>
            <a:r>
              <a:rPr lang="en-US" altLang="en-US" sz="2400" baseline="-25000"/>
              <a:t>0</a:t>
            </a:r>
            <a:r>
              <a:rPr lang="en-US" altLang="en-US" sz="2400"/>
              <a:t>))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56588" y="6245225"/>
            <a:ext cx="430212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87E3801-38C2-44CD-BC93-A45E9A91FA3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174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E507-2767-48A2-B578-69A26C839177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88" y="184150"/>
            <a:ext cx="57785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56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5" r="1898"/>
          <a:stretch>
            <a:fillRect/>
          </a:stretch>
        </p:blipFill>
        <p:spPr>
          <a:xfrm>
            <a:off x="539750" y="476250"/>
            <a:ext cx="7200900" cy="5734050"/>
          </a:xfrm>
          <a:noFill/>
        </p:spPr>
      </p:pic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3779838" y="2133600"/>
            <a:ext cx="2089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</a:t>
            </a:r>
            <a:r>
              <a:rPr lang="en-US" altLang="en-US" sz="2400" baseline="-25000"/>
              <a:t>1/2</a:t>
            </a:r>
            <a:r>
              <a:rPr lang="en-US" altLang="en-US" sz="2400"/>
              <a:t> </a:t>
            </a:r>
            <a:r>
              <a:rPr lang="en-US" altLang="en-US" sz="2400">
                <a:sym typeface="Symbol" panose="05050102010706020507" pitchFamily="18" charset="2"/>
              </a:rPr>
              <a:t> 2.5 min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DF4957-E126-479F-B05D-A685AAE0FE3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7161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L-35 Modern Physics-3</a:t>
            </a:r>
            <a:br>
              <a:rPr lang="en-US" altLang="en-US" smtClean="0"/>
            </a:br>
            <a:r>
              <a:rPr lang="en-US" altLang="en-US" smtClean="0"/>
              <a:t>Nuclear Physics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09550" y="1878013"/>
            <a:ext cx="4133850" cy="3101975"/>
          </a:xfrm>
          <a:ln w="28575">
            <a:solidFill>
              <a:srgbClr val="99FF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L-35 Nuclear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what’s inside the nucleus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what holds it together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isotopes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radioactivity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half-life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67263" y="1873250"/>
            <a:ext cx="4038600" cy="3109913"/>
          </a:xfrm>
          <a:ln w="28575">
            <a:solidFill>
              <a:srgbClr val="99FF99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L-36 Nuclear energy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nuclear fission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nuclear fusion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nuclear reactors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nuclear weapons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0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58B1355-ECC5-4FCA-A183-B75187ADEBA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B289B0-3106-4BA5-8700-0327DC91B236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2425"/>
            <a:ext cx="70929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9638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Nuclear reactions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6025"/>
            <a:ext cx="8229600" cy="5056188"/>
          </a:xfrm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2800" smtClean="0"/>
              <a:t>           decays to          by emitting an alpha particle         with a half life of 3.8 days </a:t>
            </a:r>
            <a:br>
              <a:rPr lang="en-US" altLang="en-US" sz="2800" smtClean="0"/>
            </a:br>
            <a:r>
              <a:rPr lang="en-US" altLang="en-US" sz="2800" smtClean="0"/>
              <a:t/>
            </a:r>
            <a:br>
              <a:rPr lang="en-US" altLang="en-US" sz="2800" smtClean="0"/>
            </a:br>
            <a:endParaRPr lang="en-US" altLang="en-US" sz="2800" smtClean="0"/>
          </a:p>
          <a:p>
            <a:pPr eaLnBrk="1" hangingPunct="1"/>
            <a:r>
              <a:rPr lang="en-US" altLang="en-US" sz="2800" smtClean="0"/>
              <a:t>If we started with 20,000 atoms of Rn-222, then in 3.8 days we would have 10,000 atoms of Rn-222 and 10,000 atoms of Po-218</a:t>
            </a:r>
          </a:p>
          <a:p>
            <a:pPr eaLnBrk="1" hangingPunct="1"/>
            <a:r>
              <a:rPr lang="en-US" altLang="en-US" sz="2800" smtClean="0"/>
              <a:t>In 7.6 days we would have 5000 atoms of Rn-222, in 11.4 days, 2500 Rn-222’s, etc	 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Cobalt-60, T</a:t>
            </a:r>
            <a:r>
              <a:rPr lang="en-US" altLang="en-US" sz="2800" baseline="-25000" smtClean="0">
                <a:solidFill>
                  <a:srgbClr val="FF0000"/>
                </a:solidFill>
              </a:rPr>
              <a:t>1/2 </a:t>
            </a:r>
            <a:r>
              <a:rPr lang="en-US" altLang="en-US" sz="2800" smtClean="0">
                <a:solidFill>
                  <a:srgbClr val="FF0000"/>
                </a:solidFill>
              </a:rPr>
              <a:t> 5.27 years; decays by emitting betas and gammas </a:t>
            </a:r>
          </a:p>
          <a:p>
            <a:pPr eaLnBrk="1" hangingPunct="1"/>
            <a:endParaRPr lang="en-US" altLang="en-US" sz="2800" smtClean="0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839788" y="1189038"/>
          <a:ext cx="9699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7" name="Equation" r:id="rId4" imgW="368300" imgH="228600" progId="Equation.DSMT4">
                  <p:embed/>
                </p:oleObj>
              </mc:Choice>
              <mc:Fallback>
                <p:oleObj name="Equation" r:id="rId4" imgW="3683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1189038"/>
                        <a:ext cx="969962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3454400" y="1176338"/>
          <a:ext cx="8509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name="Equation" r:id="rId6" imgW="342751" imgH="228501" progId="Equation.DSMT4">
                  <p:embed/>
                </p:oleObj>
              </mc:Choice>
              <mc:Fallback>
                <p:oleObj name="Equation" r:id="rId6" imgW="342751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1176338"/>
                        <a:ext cx="8509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2157413" y="1690688"/>
          <a:ext cx="6127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9" name="Equation" r:id="rId8" imgW="279400" imgH="228600" progId="Equation.DSMT4">
                  <p:embed/>
                </p:oleObj>
              </mc:Choice>
              <mc:Fallback>
                <p:oleObj name="Equation" r:id="rId8" imgW="2794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1690688"/>
                        <a:ext cx="6127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2254250" y="2244725"/>
          <a:ext cx="338296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0" name="Equation" r:id="rId10" imgW="1295400" imgH="241300" progId="Equation.DSMT4">
                  <p:embed/>
                </p:oleObj>
              </mc:Choice>
              <mc:Fallback>
                <p:oleObj name="Equation" r:id="rId10" imgW="12954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2244725"/>
                        <a:ext cx="3382963" cy="630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C171380-229A-4AEF-BAC7-1606B216268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2325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Smoke detectors use radioactivity</a:t>
            </a:r>
          </a:p>
        </p:txBody>
      </p:sp>
      <p:pic>
        <p:nvPicPr>
          <p:cNvPr id="21507" name="Picture 3" descr="F3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" y="1363663"/>
            <a:ext cx="4146550" cy="4514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930775" y="1028700"/>
            <a:ext cx="3916363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Smoke detectors have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a radioactive alpha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emitting source. The alpha particles ionize the air in the detector creating a current.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If smoke particles enter the detector they can interfere with the current causing it to drop, which sets off the alarm.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28613" y="5567363"/>
            <a:ext cx="221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Americium 241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1190625" y="4368800"/>
            <a:ext cx="725488" cy="12922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CD422B-DCB3-4B33-A3DE-EA2789D14C2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" name="Rectangle 1"/>
          <p:cNvSpPr/>
          <p:nvPr/>
        </p:nvSpPr>
        <p:spPr>
          <a:xfrm>
            <a:off x="3913188" y="3136900"/>
            <a:ext cx="522287" cy="10144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9535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Carbon Dating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463" y="1236663"/>
            <a:ext cx="8404225" cy="5213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As soon as a living organism dies, it stops taking in new carbon. The ratio of carbon-12 to carbon-14 at the moment of death is the same as every other living thing, but the carbon-14 decays and is not replaced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3333FF"/>
                </a:solidFill>
              </a:rPr>
              <a:t>The carbon-14 decays with its half-life of 5,700 years, while the amount of carbon-12 remains constant in the sample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By measuring the ratio of carbon-12 to carbon-14 in the sample and comparing it to the ratio in a living organism, it is possible to determine the age of a formerly living thing fairly precisely. </a:t>
            </a: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B5CB5ED-D019-4294-A45E-5EE78742A2E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201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Natural Radioactivity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3675" y="1338263"/>
            <a:ext cx="4479155" cy="499427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Radon gas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occurs in soil and can leak into basements. It can attach to dust particles and be inhaled.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cosmic rays – energetic particles from the cosmos enter the atmosphere and decay 			    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2571750" y="1338263"/>
          <a:ext cx="110807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Equation" r:id="rId4" imgW="381000" imgH="228600" progId="Equation.DSMT4">
                  <p:embed/>
                </p:oleObj>
              </mc:Choice>
              <mc:Fallback>
                <p:oleObj name="Equation" r:id="rId4" imgW="3810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1338263"/>
                        <a:ext cx="1108075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3" name="Picture 5" descr="cosmic_rays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6018" y="1670844"/>
            <a:ext cx="3948113" cy="4059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4" name="AutoShape 6"/>
          <p:cNvSpPr>
            <a:spLocks noChangeArrowheads="1"/>
          </p:cNvSpPr>
          <p:nvPr/>
        </p:nvSpPr>
        <p:spPr bwMode="auto">
          <a:xfrm rot="20397723">
            <a:off x="3845707" y="4471834"/>
            <a:ext cx="936625" cy="411162"/>
          </a:xfrm>
          <a:prstGeom prst="rightArrow">
            <a:avLst>
              <a:gd name="adj1" fmla="val 50000"/>
              <a:gd name="adj2" fmla="val 569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4648E6-3C80-4028-86A4-E5A3273472F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583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Nuclear activation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513" y="1303338"/>
            <a:ext cx="6626225" cy="15859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Some nuclei that are stable can be</a:t>
            </a:r>
            <a:br>
              <a:rPr lang="en-US" altLang="en-US" smtClean="0"/>
            </a:br>
            <a:r>
              <a:rPr lang="en-US" altLang="en-US" i="1" smtClean="0"/>
              <a:t>activated </a:t>
            </a:r>
            <a:r>
              <a:rPr lang="en-US" altLang="en-US" smtClean="0"/>
              <a:t>(made unstable) by</a:t>
            </a:r>
            <a:br>
              <a:rPr lang="en-US" altLang="en-US" smtClean="0"/>
            </a:br>
            <a:r>
              <a:rPr lang="en-US" altLang="en-US" smtClean="0"/>
              <a:t>bombarding them with neutrons.</a:t>
            </a:r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3760788" y="4073525"/>
            <a:ext cx="1465262" cy="1301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4760913" y="4368800"/>
            <a:ext cx="261937" cy="261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552450" y="4557713"/>
            <a:ext cx="333375" cy="333375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226050" y="3155950"/>
            <a:ext cx="2462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stable nucleus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61950" y="5457825"/>
            <a:ext cx="1393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neutron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5022850" y="3632200"/>
            <a:ext cx="538163" cy="442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 flipH="1" flipV="1">
            <a:off x="812800" y="4964113"/>
            <a:ext cx="246063" cy="493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4360863" y="4983163"/>
            <a:ext cx="263525" cy="2619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4098925" y="4305300"/>
            <a:ext cx="261938" cy="261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DC8CCAB-3794-41DE-8A41-D10AB989606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44000" decel="56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42135 0.0085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425 -0.2513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-125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43298 0.1766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88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4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60420" grpId="0" animBg="1"/>
      <p:bldP spid="60421" grpId="0" animBg="1"/>
      <p:bldP spid="60422" grpId="0" animBg="1"/>
      <p:bldP spid="60422" grpId="1" animBg="1"/>
      <p:bldP spid="60424" grpId="0"/>
      <p:bldP spid="60426" grpId="0" animBg="1"/>
      <p:bldP spid="60427" grpId="0" animBg="1"/>
      <p:bldP spid="604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6475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cs typeface="Arial" panose="020B0604020202020204" pitchFamily="34" charset="0"/>
              </a:rPr>
              <a:t>Cyclotron facility at UIHC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9365" y="1390650"/>
            <a:ext cx="4668838" cy="4802188"/>
          </a:xfrm>
          <a:ln w="57150">
            <a:solidFill>
              <a:srgbClr val="99FF99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 smtClean="0">
                <a:solidFill>
                  <a:srgbClr val="3333FF"/>
                </a:solidFill>
                <a:latin typeface="+mj-lt"/>
              </a:rPr>
              <a:t>Nuclear medicine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latin typeface="+mj-lt"/>
              </a:rPr>
              <a:t>A</a:t>
            </a:r>
            <a:r>
              <a:rPr lang="en-US" altLang="en-US" sz="2400" b="1" dirty="0" smtClean="0">
                <a:latin typeface="+mj-lt"/>
              </a:rPr>
              <a:t> cyclotron </a:t>
            </a:r>
            <a:r>
              <a:rPr lang="en-US" altLang="en-US" sz="2400" dirty="0" smtClean="0">
                <a:latin typeface="+mj-lt"/>
              </a:rPr>
              <a:t>is a device which accelerates charged particles producing beams of energetic protons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latin typeface="+mj-lt"/>
              </a:rPr>
              <a:t>These protons are used to bombard materials to produce radioisotopes: unstable nuclei with a short half-life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latin typeface="+mj-lt"/>
              </a:rPr>
              <a:t>The radioisotopes are implanted in patients for either diagnostic purposes or for cancer treatment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 smtClean="0">
              <a:latin typeface="+mj-lt"/>
            </a:endParaRPr>
          </a:p>
        </p:txBody>
      </p:sp>
      <p:pic>
        <p:nvPicPr>
          <p:cNvPr id="25604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5" r="8215" b="10449"/>
          <a:stretch>
            <a:fillRect/>
          </a:stretch>
        </p:blipFill>
        <p:spPr>
          <a:xfrm>
            <a:off x="5136503" y="1390650"/>
            <a:ext cx="3751263" cy="4076700"/>
          </a:xfrm>
          <a:noFill/>
          <a:ln w="57150">
            <a:solidFill>
              <a:srgbClr val="99FF99"/>
            </a:solidFill>
            <a:miter lim="800000"/>
            <a:headEnd/>
            <a:tailEnd/>
          </a:ln>
        </p:spPr>
      </p:pic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27D523-AAC5-4F61-9F1B-A29E6727D6C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onuclea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7AC1EE-F2EF-4628-B580-E78682BEC40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916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Structure of the nucleus</a:t>
            </a:r>
          </a:p>
        </p:txBody>
      </p:sp>
      <p:sp>
        <p:nvSpPr>
          <p:cNvPr id="9365" name="Text Box 149"/>
          <p:cNvSpPr txBox="1">
            <a:spLocks noChangeArrowheads="1"/>
          </p:cNvSpPr>
          <p:nvPr/>
        </p:nvSpPr>
        <p:spPr bwMode="auto">
          <a:xfrm>
            <a:off x="328613" y="5378450"/>
            <a:ext cx="8359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The diameter of the nucleus is about 10</a:t>
            </a:r>
            <a:r>
              <a:rPr lang="en-US" altLang="en-US" baseline="30000" dirty="0">
                <a:sym typeface="Symbol" panose="05050102010706020507" pitchFamily="18" charset="2"/>
              </a:rPr>
              <a:t>5</a:t>
            </a:r>
            <a:r>
              <a:rPr lang="en-US" altLang="en-US" dirty="0"/>
              <a:t> times </a:t>
            </a:r>
            <a:r>
              <a:rPr lang="en-US" altLang="en-US" i="1" dirty="0"/>
              <a:t>smaller </a:t>
            </a:r>
            <a:r>
              <a:rPr lang="en-US" altLang="en-US" dirty="0"/>
              <a:t>than the diameter of the atom.</a:t>
            </a:r>
          </a:p>
        </p:txBody>
      </p:sp>
      <p:sp>
        <p:nvSpPr>
          <p:cNvPr id="9366" name="Text Box 150"/>
          <p:cNvSpPr txBox="1">
            <a:spLocks noChangeArrowheads="1"/>
          </p:cNvSpPr>
          <p:nvPr/>
        </p:nvSpPr>
        <p:spPr bwMode="auto">
          <a:xfrm>
            <a:off x="4311650" y="1227138"/>
            <a:ext cx="161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proton (+)</a:t>
            </a:r>
          </a:p>
        </p:txBody>
      </p:sp>
      <p:sp>
        <p:nvSpPr>
          <p:cNvPr id="9367" name="Text Box 151"/>
          <p:cNvSpPr txBox="1">
            <a:spLocks noChangeArrowheads="1"/>
          </p:cNvSpPr>
          <p:nvPr/>
        </p:nvSpPr>
        <p:spPr bwMode="auto">
          <a:xfrm>
            <a:off x="7224713" y="4478338"/>
            <a:ext cx="177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neutron (0)</a:t>
            </a:r>
          </a:p>
        </p:txBody>
      </p:sp>
      <p:sp>
        <p:nvSpPr>
          <p:cNvPr id="9368" name="Line 152"/>
          <p:cNvSpPr>
            <a:spLocks noChangeShapeType="1"/>
          </p:cNvSpPr>
          <p:nvPr/>
        </p:nvSpPr>
        <p:spPr bwMode="auto">
          <a:xfrm>
            <a:off x="4999038" y="1630363"/>
            <a:ext cx="671512" cy="633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9" name="Line 153"/>
          <p:cNvSpPr>
            <a:spLocks noChangeShapeType="1"/>
          </p:cNvSpPr>
          <p:nvPr/>
        </p:nvSpPr>
        <p:spPr bwMode="auto">
          <a:xfrm flipH="1" flipV="1">
            <a:off x="7696200" y="4025900"/>
            <a:ext cx="414338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78" name="Group 262"/>
          <p:cNvGrpSpPr>
            <a:grpSpLocks/>
          </p:cNvGrpSpPr>
          <p:nvPr/>
        </p:nvGrpSpPr>
        <p:grpSpPr bwMode="auto">
          <a:xfrm>
            <a:off x="5572125" y="1524000"/>
            <a:ext cx="2787650" cy="2687638"/>
            <a:chOff x="4150" y="2627"/>
            <a:chExt cx="1756" cy="1693"/>
          </a:xfrm>
        </p:grpSpPr>
        <p:grpSp>
          <p:nvGrpSpPr>
            <p:cNvPr id="4122" name="Group 204"/>
            <p:cNvGrpSpPr>
              <a:grpSpLocks/>
            </p:cNvGrpSpPr>
            <p:nvPr/>
          </p:nvGrpSpPr>
          <p:grpSpPr bwMode="auto">
            <a:xfrm>
              <a:off x="4195" y="3067"/>
              <a:ext cx="269" cy="232"/>
              <a:chOff x="3606" y="2750"/>
              <a:chExt cx="269" cy="232"/>
            </a:xfrm>
          </p:grpSpPr>
          <p:sp>
            <p:nvSpPr>
              <p:cNvPr id="4243" name="Oval 205"/>
              <p:cNvSpPr>
                <a:spLocks noChangeArrowheads="1"/>
              </p:cNvSpPr>
              <p:nvPr/>
            </p:nvSpPr>
            <p:spPr bwMode="auto">
              <a:xfrm>
                <a:off x="3606" y="2750"/>
                <a:ext cx="269" cy="232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4244" name="Group 206"/>
              <p:cNvGrpSpPr>
                <a:grpSpLocks/>
              </p:cNvGrpSpPr>
              <p:nvPr/>
            </p:nvGrpSpPr>
            <p:grpSpPr bwMode="auto">
              <a:xfrm>
                <a:off x="3651" y="2795"/>
                <a:ext cx="187" cy="143"/>
                <a:chOff x="2982" y="3289"/>
                <a:chExt cx="167" cy="149"/>
              </a:xfrm>
            </p:grpSpPr>
            <p:sp>
              <p:nvSpPr>
                <p:cNvPr id="4245" name="Line 207"/>
                <p:cNvSpPr>
                  <a:spLocks noChangeShapeType="1"/>
                </p:cNvSpPr>
                <p:nvPr/>
              </p:nvSpPr>
              <p:spPr bwMode="auto">
                <a:xfrm>
                  <a:off x="3067" y="3289"/>
                  <a:ext cx="0" cy="149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6" name="Line 208"/>
                <p:cNvSpPr>
                  <a:spLocks noChangeShapeType="1"/>
                </p:cNvSpPr>
                <p:nvPr/>
              </p:nvSpPr>
              <p:spPr bwMode="auto">
                <a:xfrm>
                  <a:off x="2982" y="3373"/>
                  <a:ext cx="167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23" name="Group 220"/>
            <p:cNvGrpSpPr>
              <a:grpSpLocks/>
            </p:cNvGrpSpPr>
            <p:nvPr/>
          </p:nvGrpSpPr>
          <p:grpSpPr bwMode="auto">
            <a:xfrm>
              <a:off x="4195" y="3566"/>
              <a:ext cx="269" cy="232"/>
              <a:chOff x="3606" y="2750"/>
              <a:chExt cx="269" cy="232"/>
            </a:xfrm>
          </p:grpSpPr>
          <p:sp>
            <p:nvSpPr>
              <p:cNvPr id="4239" name="Oval 221"/>
              <p:cNvSpPr>
                <a:spLocks noChangeArrowheads="1"/>
              </p:cNvSpPr>
              <p:nvPr/>
            </p:nvSpPr>
            <p:spPr bwMode="auto">
              <a:xfrm>
                <a:off x="3606" y="2750"/>
                <a:ext cx="269" cy="232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4240" name="Group 222"/>
              <p:cNvGrpSpPr>
                <a:grpSpLocks/>
              </p:cNvGrpSpPr>
              <p:nvPr/>
            </p:nvGrpSpPr>
            <p:grpSpPr bwMode="auto">
              <a:xfrm>
                <a:off x="3651" y="2795"/>
                <a:ext cx="187" cy="143"/>
                <a:chOff x="2982" y="3289"/>
                <a:chExt cx="167" cy="149"/>
              </a:xfrm>
            </p:grpSpPr>
            <p:sp>
              <p:nvSpPr>
                <p:cNvPr id="4241" name="Line 223"/>
                <p:cNvSpPr>
                  <a:spLocks noChangeShapeType="1"/>
                </p:cNvSpPr>
                <p:nvPr/>
              </p:nvSpPr>
              <p:spPr bwMode="auto">
                <a:xfrm>
                  <a:off x="3067" y="3289"/>
                  <a:ext cx="0" cy="149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2" name="Line 224"/>
                <p:cNvSpPr>
                  <a:spLocks noChangeShapeType="1"/>
                </p:cNvSpPr>
                <p:nvPr/>
              </p:nvSpPr>
              <p:spPr bwMode="auto">
                <a:xfrm>
                  <a:off x="2982" y="3373"/>
                  <a:ext cx="167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24" name="Group 261"/>
            <p:cNvGrpSpPr>
              <a:grpSpLocks/>
            </p:cNvGrpSpPr>
            <p:nvPr/>
          </p:nvGrpSpPr>
          <p:grpSpPr bwMode="auto">
            <a:xfrm>
              <a:off x="4150" y="2627"/>
              <a:ext cx="1756" cy="1693"/>
              <a:chOff x="3198" y="2627"/>
              <a:chExt cx="1756" cy="1693"/>
            </a:xfrm>
          </p:grpSpPr>
          <p:sp>
            <p:nvSpPr>
              <p:cNvPr id="4125" name="Oval 66"/>
              <p:cNvSpPr>
                <a:spLocks noChangeArrowheads="1"/>
              </p:cNvSpPr>
              <p:nvPr/>
            </p:nvSpPr>
            <p:spPr bwMode="auto">
              <a:xfrm>
                <a:off x="3198" y="3294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4126" name="Group 158"/>
              <p:cNvGrpSpPr>
                <a:grpSpLocks/>
              </p:cNvGrpSpPr>
              <p:nvPr/>
            </p:nvGrpSpPr>
            <p:grpSpPr bwMode="auto">
              <a:xfrm>
                <a:off x="3597" y="2718"/>
                <a:ext cx="269" cy="232"/>
                <a:chOff x="3606" y="2750"/>
                <a:chExt cx="269" cy="232"/>
              </a:xfrm>
            </p:grpSpPr>
            <p:sp>
              <p:nvSpPr>
                <p:cNvPr id="4235" name="Oval 28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36" name="Group 29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3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127" name="Oval 58"/>
              <p:cNvSpPr>
                <a:spLocks noChangeArrowheads="1"/>
              </p:cNvSpPr>
              <p:nvPr/>
            </p:nvSpPr>
            <p:spPr bwMode="auto">
              <a:xfrm>
                <a:off x="4323" y="3988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8" name="Oval 59"/>
              <p:cNvSpPr>
                <a:spLocks noChangeArrowheads="1"/>
              </p:cNvSpPr>
              <p:nvPr/>
            </p:nvSpPr>
            <p:spPr bwMode="auto">
              <a:xfrm>
                <a:off x="3869" y="2627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9" name="Oval 60"/>
              <p:cNvSpPr>
                <a:spLocks noChangeArrowheads="1"/>
              </p:cNvSpPr>
              <p:nvPr/>
            </p:nvSpPr>
            <p:spPr bwMode="auto">
              <a:xfrm>
                <a:off x="3869" y="2899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0" name="Oval 61"/>
              <p:cNvSpPr>
                <a:spLocks noChangeArrowheads="1"/>
              </p:cNvSpPr>
              <p:nvPr/>
            </p:nvSpPr>
            <p:spPr bwMode="auto">
              <a:xfrm>
                <a:off x="4323" y="2899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1" name="Oval 62"/>
              <p:cNvSpPr>
                <a:spLocks noChangeArrowheads="1"/>
              </p:cNvSpPr>
              <p:nvPr/>
            </p:nvSpPr>
            <p:spPr bwMode="auto">
              <a:xfrm>
                <a:off x="4685" y="3353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2" name="Oval 63"/>
              <p:cNvSpPr>
                <a:spLocks noChangeArrowheads="1"/>
              </p:cNvSpPr>
              <p:nvPr/>
            </p:nvSpPr>
            <p:spPr bwMode="auto">
              <a:xfrm>
                <a:off x="4504" y="3580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3" name="Oval 64"/>
              <p:cNvSpPr>
                <a:spLocks noChangeArrowheads="1"/>
              </p:cNvSpPr>
              <p:nvPr/>
            </p:nvSpPr>
            <p:spPr bwMode="auto">
              <a:xfrm>
                <a:off x="4186" y="3353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4" name="Oval 65"/>
              <p:cNvSpPr>
                <a:spLocks noChangeArrowheads="1"/>
              </p:cNvSpPr>
              <p:nvPr/>
            </p:nvSpPr>
            <p:spPr bwMode="auto">
              <a:xfrm>
                <a:off x="3370" y="2899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5" name="Oval 82"/>
              <p:cNvSpPr>
                <a:spLocks noChangeArrowheads="1"/>
              </p:cNvSpPr>
              <p:nvPr/>
            </p:nvSpPr>
            <p:spPr bwMode="auto">
              <a:xfrm>
                <a:off x="4504" y="3126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6" name="Oval 83"/>
              <p:cNvSpPr>
                <a:spLocks noChangeArrowheads="1"/>
              </p:cNvSpPr>
              <p:nvPr/>
            </p:nvSpPr>
            <p:spPr bwMode="auto">
              <a:xfrm>
                <a:off x="3687" y="3353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7" name="Oval 104"/>
              <p:cNvSpPr>
                <a:spLocks noChangeArrowheads="1"/>
              </p:cNvSpPr>
              <p:nvPr/>
            </p:nvSpPr>
            <p:spPr bwMode="auto">
              <a:xfrm>
                <a:off x="3506" y="3580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8" name="Oval 105"/>
              <p:cNvSpPr>
                <a:spLocks noChangeArrowheads="1"/>
              </p:cNvSpPr>
              <p:nvPr/>
            </p:nvSpPr>
            <p:spPr bwMode="auto">
              <a:xfrm>
                <a:off x="3506" y="3126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9" name="Oval 111"/>
              <p:cNvSpPr>
                <a:spLocks noChangeArrowheads="1"/>
              </p:cNvSpPr>
              <p:nvPr/>
            </p:nvSpPr>
            <p:spPr bwMode="auto">
              <a:xfrm>
                <a:off x="4005" y="3580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40" name="Oval 112"/>
              <p:cNvSpPr>
                <a:spLocks noChangeArrowheads="1"/>
              </p:cNvSpPr>
              <p:nvPr/>
            </p:nvSpPr>
            <p:spPr bwMode="auto">
              <a:xfrm>
                <a:off x="3687" y="3807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41" name="Oval 123"/>
              <p:cNvSpPr>
                <a:spLocks noChangeArrowheads="1"/>
              </p:cNvSpPr>
              <p:nvPr/>
            </p:nvSpPr>
            <p:spPr bwMode="auto">
              <a:xfrm>
                <a:off x="4323" y="2718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42" name="Oval 129"/>
              <p:cNvSpPr>
                <a:spLocks noChangeArrowheads="1"/>
              </p:cNvSpPr>
              <p:nvPr/>
            </p:nvSpPr>
            <p:spPr bwMode="auto">
              <a:xfrm>
                <a:off x="4005" y="3126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43" name="Oval 140"/>
              <p:cNvSpPr>
                <a:spLocks noChangeArrowheads="1"/>
              </p:cNvSpPr>
              <p:nvPr/>
            </p:nvSpPr>
            <p:spPr bwMode="auto">
              <a:xfrm>
                <a:off x="3869" y="4079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44" name="Oval 141"/>
              <p:cNvSpPr>
                <a:spLocks noChangeArrowheads="1"/>
              </p:cNvSpPr>
              <p:nvPr/>
            </p:nvSpPr>
            <p:spPr bwMode="auto">
              <a:xfrm>
                <a:off x="4186" y="3807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4145" name="Group 159"/>
              <p:cNvGrpSpPr>
                <a:grpSpLocks/>
              </p:cNvGrpSpPr>
              <p:nvPr/>
            </p:nvGrpSpPr>
            <p:grpSpPr bwMode="auto">
              <a:xfrm>
                <a:off x="4413" y="3353"/>
                <a:ext cx="269" cy="232"/>
                <a:chOff x="3606" y="2750"/>
                <a:chExt cx="269" cy="232"/>
              </a:xfrm>
            </p:grpSpPr>
            <p:sp>
              <p:nvSpPr>
                <p:cNvPr id="4231" name="Oval 160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32" name="Group 161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33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4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46" name="Group 164"/>
              <p:cNvGrpSpPr>
                <a:grpSpLocks/>
              </p:cNvGrpSpPr>
              <p:nvPr/>
            </p:nvGrpSpPr>
            <p:grpSpPr bwMode="auto">
              <a:xfrm>
                <a:off x="4232" y="3126"/>
                <a:ext cx="269" cy="232"/>
                <a:chOff x="3606" y="2750"/>
                <a:chExt cx="269" cy="232"/>
              </a:xfrm>
            </p:grpSpPr>
            <p:sp>
              <p:nvSpPr>
                <p:cNvPr id="4227" name="Oval 165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28" name="Group 166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29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0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47" name="Group 169"/>
              <p:cNvGrpSpPr>
                <a:grpSpLocks/>
              </p:cNvGrpSpPr>
              <p:nvPr/>
            </p:nvGrpSpPr>
            <p:grpSpPr bwMode="auto">
              <a:xfrm>
                <a:off x="4096" y="2899"/>
                <a:ext cx="269" cy="232"/>
                <a:chOff x="3606" y="2750"/>
                <a:chExt cx="269" cy="232"/>
              </a:xfrm>
            </p:grpSpPr>
            <p:sp>
              <p:nvSpPr>
                <p:cNvPr id="4223" name="Oval 170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24" name="Group 171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25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6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48" name="Group 174"/>
              <p:cNvGrpSpPr>
                <a:grpSpLocks/>
              </p:cNvGrpSpPr>
              <p:nvPr/>
            </p:nvGrpSpPr>
            <p:grpSpPr bwMode="auto">
              <a:xfrm>
                <a:off x="4549" y="2899"/>
                <a:ext cx="269" cy="232"/>
                <a:chOff x="3606" y="2750"/>
                <a:chExt cx="269" cy="232"/>
              </a:xfrm>
            </p:grpSpPr>
            <p:sp>
              <p:nvSpPr>
                <p:cNvPr id="4219" name="Oval 175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20" name="Group 176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21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2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49" name="Group 179"/>
              <p:cNvGrpSpPr>
                <a:grpSpLocks/>
              </p:cNvGrpSpPr>
              <p:nvPr/>
            </p:nvGrpSpPr>
            <p:grpSpPr bwMode="auto">
              <a:xfrm>
                <a:off x="3597" y="2899"/>
                <a:ext cx="269" cy="232"/>
                <a:chOff x="3606" y="2750"/>
                <a:chExt cx="269" cy="232"/>
              </a:xfrm>
            </p:grpSpPr>
            <p:sp>
              <p:nvSpPr>
                <p:cNvPr id="4215" name="Oval 180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16" name="Group 181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17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8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0" name="Group 184"/>
              <p:cNvGrpSpPr>
                <a:grpSpLocks/>
              </p:cNvGrpSpPr>
              <p:nvPr/>
            </p:nvGrpSpPr>
            <p:grpSpPr bwMode="auto">
              <a:xfrm>
                <a:off x="3415" y="3353"/>
                <a:ext cx="269" cy="232"/>
                <a:chOff x="3606" y="2750"/>
                <a:chExt cx="269" cy="232"/>
              </a:xfrm>
            </p:grpSpPr>
            <p:sp>
              <p:nvSpPr>
                <p:cNvPr id="4211" name="Oval 185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12" name="Group 186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13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4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1" name="Group 189"/>
              <p:cNvGrpSpPr>
                <a:grpSpLocks/>
              </p:cNvGrpSpPr>
              <p:nvPr/>
            </p:nvGrpSpPr>
            <p:grpSpPr bwMode="auto">
              <a:xfrm>
                <a:off x="3733" y="3126"/>
                <a:ext cx="269" cy="232"/>
                <a:chOff x="3606" y="2750"/>
                <a:chExt cx="269" cy="232"/>
              </a:xfrm>
            </p:grpSpPr>
            <p:sp>
              <p:nvSpPr>
                <p:cNvPr id="4207" name="Oval 190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08" name="Group 191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09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0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2" name="Group 194"/>
              <p:cNvGrpSpPr>
                <a:grpSpLocks/>
              </p:cNvGrpSpPr>
              <p:nvPr/>
            </p:nvGrpSpPr>
            <p:grpSpPr bwMode="auto">
              <a:xfrm>
                <a:off x="3914" y="3353"/>
                <a:ext cx="269" cy="232"/>
                <a:chOff x="3606" y="2750"/>
                <a:chExt cx="269" cy="232"/>
              </a:xfrm>
            </p:grpSpPr>
            <p:sp>
              <p:nvSpPr>
                <p:cNvPr id="4203" name="Oval 195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04" name="Group 196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05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6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3" name="Group 199"/>
              <p:cNvGrpSpPr>
                <a:grpSpLocks/>
              </p:cNvGrpSpPr>
              <p:nvPr/>
            </p:nvGrpSpPr>
            <p:grpSpPr bwMode="auto">
              <a:xfrm>
                <a:off x="4685" y="3126"/>
                <a:ext cx="269" cy="232"/>
                <a:chOff x="3606" y="2750"/>
                <a:chExt cx="269" cy="232"/>
              </a:xfrm>
            </p:grpSpPr>
            <p:sp>
              <p:nvSpPr>
                <p:cNvPr id="4199" name="Oval 200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00" name="Group 201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01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2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4" name="Group 209"/>
              <p:cNvGrpSpPr>
                <a:grpSpLocks/>
              </p:cNvGrpSpPr>
              <p:nvPr/>
            </p:nvGrpSpPr>
            <p:grpSpPr bwMode="auto">
              <a:xfrm>
                <a:off x="4096" y="2673"/>
                <a:ext cx="269" cy="232"/>
                <a:chOff x="3606" y="2750"/>
                <a:chExt cx="269" cy="232"/>
              </a:xfrm>
            </p:grpSpPr>
            <p:sp>
              <p:nvSpPr>
                <p:cNvPr id="4195" name="Oval 210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96" name="Group 211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97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8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5" name="Group 215"/>
              <p:cNvGrpSpPr>
                <a:grpSpLocks/>
              </p:cNvGrpSpPr>
              <p:nvPr/>
            </p:nvGrpSpPr>
            <p:grpSpPr bwMode="auto">
              <a:xfrm>
                <a:off x="4232" y="3580"/>
                <a:ext cx="269" cy="232"/>
                <a:chOff x="3606" y="2750"/>
                <a:chExt cx="269" cy="232"/>
              </a:xfrm>
            </p:grpSpPr>
            <p:sp>
              <p:nvSpPr>
                <p:cNvPr id="4191" name="Oval 216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92" name="Group 217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93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4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6" name="Group 225"/>
              <p:cNvGrpSpPr>
                <a:grpSpLocks/>
              </p:cNvGrpSpPr>
              <p:nvPr/>
            </p:nvGrpSpPr>
            <p:grpSpPr bwMode="auto">
              <a:xfrm>
                <a:off x="3733" y="3580"/>
                <a:ext cx="269" cy="232"/>
                <a:chOff x="3606" y="2750"/>
                <a:chExt cx="269" cy="232"/>
              </a:xfrm>
            </p:grpSpPr>
            <p:sp>
              <p:nvSpPr>
                <p:cNvPr id="4187" name="Oval 226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88" name="Group 227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89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0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7" name="Group 230"/>
              <p:cNvGrpSpPr>
                <a:grpSpLocks/>
              </p:cNvGrpSpPr>
              <p:nvPr/>
            </p:nvGrpSpPr>
            <p:grpSpPr bwMode="auto">
              <a:xfrm>
                <a:off x="4640" y="3625"/>
                <a:ext cx="269" cy="232"/>
                <a:chOff x="3606" y="2750"/>
                <a:chExt cx="269" cy="232"/>
              </a:xfrm>
            </p:grpSpPr>
            <p:sp>
              <p:nvSpPr>
                <p:cNvPr id="4183" name="Oval 231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84" name="Group 232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85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6" name="Line 234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8" name="Group 235"/>
              <p:cNvGrpSpPr>
                <a:grpSpLocks/>
              </p:cNvGrpSpPr>
              <p:nvPr/>
            </p:nvGrpSpPr>
            <p:grpSpPr bwMode="auto">
              <a:xfrm>
                <a:off x="4459" y="3807"/>
                <a:ext cx="269" cy="232"/>
                <a:chOff x="3606" y="2750"/>
                <a:chExt cx="269" cy="232"/>
              </a:xfrm>
            </p:grpSpPr>
            <p:sp>
              <p:nvSpPr>
                <p:cNvPr id="4179" name="Oval 236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80" name="Group 237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81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2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9" name="Group 240"/>
              <p:cNvGrpSpPr>
                <a:grpSpLocks/>
              </p:cNvGrpSpPr>
              <p:nvPr/>
            </p:nvGrpSpPr>
            <p:grpSpPr bwMode="auto">
              <a:xfrm>
                <a:off x="3370" y="3807"/>
                <a:ext cx="269" cy="232"/>
                <a:chOff x="3606" y="2750"/>
                <a:chExt cx="269" cy="232"/>
              </a:xfrm>
            </p:grpSpPr>
            <p:sp>
              <p:nvSpPr>
                <p:cNvPr id="4175" name="Oval 241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76" name="Group 242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77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8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60" name="Group 245"/>
              <p:cNvGrpSpPr>
                <a:grpSpLocks/>
              </p:cNvGrpSpPr>
              <p:nvPr/>
            </p:nvGrpSpPr>
            <p:grpSpPr bwMode="auto">
              <a:xfrm>
                <a:off x="3914" y="3807"/>
                <a:ext cx="269" cy="232"/>
                <a:chOff x="3606" y="2750"/>
                <a:chExt cx="269" cy="232"/>
              </a:xfrm>
            </p:grpSpPr>
            <p:sp>
              <p:nvSpPr>
                <p:cNvPr id="4171" name="Oval 246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72" name="Group 247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73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4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61" name="Group 250"/>
              <p:cNvGrpSpPr>
                <a:grpSpLocks/>
              </p:cNvGrpSpPr>
              <p:nvPr/>
            </p:nvGrpSpPr>
            <p:grpSpPr bwMode="auto">
              <a:xfrm>
                <a:off x="3642" y="4033"/>
                <a:ext cx="269" cy="232"/>
                <a:chOff x="3606" y="2750"/>
                <a:chExt cx="269" cy="232"/>
              </a:xfrm>
            </p:grpSpPr>
            <p:sp>
              <p:nvSpPr>
                <p:cNvPr id="4167" name="Oval 251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68" name="Group 252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69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0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62" name="Group 255"/>
              <p:cNvGrpSpPr>
                <a:grpSpLocks/>
              </p:cNvGrpSpPr>
              <p:nvPr/>
            </p:nvGrpSpPr>
            <p:grpSpPr bwMode="auto">
              <a:xfrm>
                <a:off x="4096" y="4079"/>
                <a:ext cx="269" cy="232"/>
                <a:chOff x="3606" y="2750"/>
                <a:chExt cx="269" cy="232"/>
              </a:xfrm>
            </p:grpSpPr>
            <p:sp>
              <p:nvSpPr>
                <p:cNvPr id="4163" name="Oval 256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64" name="Group 257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65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6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4105" name="Group 1"/>
          <p:cNvGrpSpPr>
            <a:grpSpLocks/>
          </p:cNvGrpSpPr>
          <p:nvPr/>
        </p:nvGrpSpPr>
        <p:grpSpPr bwMode="auto">
          <a:xfrm>
            <a:off x="703263" y="1231900"/>
            <a:ext cx="4321175" cy="3405188"/>
            <a:chOff x="703263" y="1231900"/>
            <a:chExt cx="4321175" cy="3405188"/>
          </a:xfrm>
        </p:grpSpPr>
        <p:sp>
          <p:nvSpPr>
            <p:cNvPr id="4109" name="Line 154"/>
            <p:cNvSpPr>
              <a:spLocks noChangeShapeType="1"/>
            </p:cNvSpPr>
            <p:nvPr/>
          </p:nvSpPr>
          <p:spPr bwMode="auto">
            <a:xfrm>
              <a:off x="957263" y="4403725"/>
              <a:ext cx="235267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110" name="Picture 3" descr="ato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3" t="15912" r="4980" b="8516"/>
            <a:stretch>
              <a:fillRect/>
            </a:stretch>
          </p:blipFill>
          <p:spPr bwMode="auto">
            <a:xfrm>
              <a:off x="703263" y="1730375"/>
              <a:ext cx="2808287" cy="225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11" name="Line 4"/>
            <p:cNvSpPr>
              <a:spLocks noChangeShapeType="1"/>
            </p:cNvSpPr>
            <p:nvPr/>
          </p:nvSpPr>
          <p:spPr bwMode="auto">
            <a:xfrm>
              <a:off x="923925" y="2798763"/>
              <a:ext cx="0" cy="17859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Line 5"/>
            <p:cNvSpPr>
              <a:spLocks noChangeShapeType="1"/>
            </p:cNvSpPr>
            <p:nvPr/>
          </p:nvSpPr>
          <p:spPr bwMode="auto">
            <a:xfrm>
              <a:off x="3303588" y="2808288"/>
              <a:ext cx="0" cy="1781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Text Box 6"/>
            <p:cNvSpPr txBox="1">
              <a:spLocks noChangeArrowheads="1"/>
            </p:cNvSpPr>
            <p:nvPr/>
          </p:nvSpPr>
          <p:spPr bwMode="auto">
            <a:xfrm>
              <a:off x="1611313" y="4179888"/>
              <a:ext cx="1198562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10</a:t>
              </a:r>
              <a:r>
                <a:rPr lang="en-US" altLang="en-US" sz="2400" baseline="30000">
                  <a:solidFill>
                    <a:srgbClr val="FF0000"/>
                  </a:solidFill>
                  <a:sym typeface="Symbol" panose="05050102010706020507" pitchFamily="18" charset="2"/>
                </a:rPr>
                <a:t>10</a:t>
              </a:r>
              <a:r>
                <a:rPr lang="en-US" altLang="en-US" sz="2400">
                  <a:solidFill>
                    <a:srgbClr val="FF0000"/>
                  </a:solidFill>
                </a:rPr>
                <a:t> m</a:t>
              </a:r>
            </a:p>
          </p:txBody>
        </p:sp>
        <p:sp>
          <p:nvSpPr>
            <p:cNvPr id="4114" name="Text Box 7"/>
            <p:cNvSpPr txBox="1">
              <a:spLocks noChangeArrowheads="1"/>
            </p:cNvSpPr>
            <p:nvPr/>
          </p:nvSpPr>
          <p:spPr bwMode="auto">
            <a:xfrm>
              <a:off x="3709988" y="2528888"/>
              <a:ext cx="13144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9900"/>
                  </a:solidFill>
                </a:rPr>
                <a:t>10</a:t>
              </a:r>
              <a:r>
                <a:rPr lang="en-US" altLang="en-US" sz="2400" baseline="30000">
                  <a:solidFill>
                    <a:srgbClr val="009900"/>
                  </a:solidFill>
                  <a:sym typeface="Symbol" panose="05050102010706020507" pitchFamily="18" charset="2"/>
                </a:rPr>
                <a:t></a:t>
              </a:r>
              <a:r>
                <a:rPr lang="en-US" altLang="en-US" sz="2400" baseline="30000">
                  <a:solidFill>
                    <a:srgbClr val="009900"/>
                  </a:solidFill>
                </a:rPr>
                <a:t>15</a:t>
              </a:r>
              <a:r>
                <a:rPr lang="en-US" altLang="en-US" sz="2400">
                  <a:solidFill>
                    <a:srgbClr val="009900"/>
                  </a:solidFill>
                </a:rPr>
                <a:t> m</a:t>
              </a:r>
            </a:p>
          </p:txBody>
        </p:sp>
        <p:sp>
          <p:nvSpPr>
            <p:cNvPr id="4115" name="Line 8"/>
            <p:cNvSpPr>
              <a:spLocks noChangeShapeType="1"/>
            </p:cNvSpPr>
            <p:nvPr/>
          </p:nvSpPr>
          <p:spPr bwMode="auto">
            <a:xfrm>
              <a:off x="2103438" y="2559050"/>
              <a:ext cx="1677987" cy="0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9"/>
            <p:cNvSpPr>
              <a:spLocks noChangeShapeType="1"/>
            </p:cNvSpPr>
            <p:nvPr/>
          </p:nvSpPr>
          <p:spPr bwMode="auto">
            <a:xfrm>
              <a:off x="2133600" y="3001963"/>
              <a:ext cx="1627188" cy="0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155"/>
            <p:cNvSpPr>
              <a:spLocks noChangeShapeType="1"/>
            </p:cNvSpPr>
            <p:nvPr/>
          </p:nvSpPr>
          <p:spPr bwMode="auto">
            <a:xfrm>
              <a:off x="3578225" y="2549525"/>
              <a:ext cx="0" cy="447675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Text Box 156"/>
            <p:cNvSpPr txBox="1">
              <a:spLocks noChangeArrowheads="1"/>
            </p:cNvSpPr>
            <p:nvPr/>
          </p:nvSpPr>
          <p:spPr bwMode="auto">
            <a:xfrm>
              <a:off x="763588" y="1231900"/>
              <a:ext cx="1047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nucleus</a:t>
              </a:r>
            </a:p>
          </p:txBody>
        </p:sp>
        <p:sp>
          <p:nvSpPr>
            <p:cNvPr id="4119" name="Freeform 157"/>
            <p:cNvSpPr>
              <a:spLocks/>
            </p:cNvSpPr>
            <p:nvPr/>
          </p:nvSpPr>
          <p:spPr bwMode="auto">
            <a:xfrm>
              <a:off x="1319213" y="1547813"/>
              <a:ext cx="614362" cy="1143000"/>
            </a:xfrm>
            <a:custGeom>
              <a:avLst/>
              <a:gdLst>
                <a:gd name="T0" fmla="*/ 0 w 387"/>
                <a:gd name="T1" fmla="*/ 0 h 720"/>
                <a:gd name="T2" fmla="*/ 2147483647 w 387"/>
                <a:gd name="T3" fmla="*/ 2147483647 h 720"/>
                <a:gd name="T4" fmla="*/ 2147483647 w 387"/>
                <a:gd name="T5" fmla="*/ 2147483647 h 7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7" h="720">
                  <a:moveTo>
                    <a:pt x="0" y="0"/>
                  </a:moveTo>
                  <a:lnTo>
                    <a:pt x="11" y="498"/>
                  </a:lnTo>
                  <a:lnTo>
                    <a:pt x="387" y="72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Text Box 263"/>
            <p:cNvSpPr txBox="1">
              <a:spLocks noChangeArrowheads="1"/>
            </p:cNvSpPr>
            <p:nvPr/>
          </p:nvSpPr>
          <p:spPr bwMode="auto">
            <a:xfrm>
              <a:off x="2587625" y="1255713"/>
              <a:ext cx="13388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/>
                <a:t>Electron(-)</a:t>
              </a:r>
              <a:endParaRPr lang="en-US" altLang="en-US" sz="1800" b="1" dirty="0"/>
            </a:p>
          </p:txBody>
        </p:sp>
        <p:sp>
          <p:nvSpPr>
            <p:cNvPr id="4121" name="Line 264"/>
            <p:cNvSpPr>
              <a:spLocks noChangeShapeType="1"/>
            </p:cNvSpPr>
            <p:nvPr/>
          </p:nvSpPr>
          <p:spPr bwMode="auto">
            <a:xfrm flipH="1">
              <a:off x="2541588" y="1627188"/>
              <a:ext cx="447675" cy="4397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EC8641-7EF6-4D97-871F-07A0C71524A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9363" name="Line 147"/>
          <p:cNvSpPr>
            <a:spLocks noChangeShapeType="1"/>
          </p:cNvSpPr>
          <p:nvPr/>
        </p:nvSpPr>
        <p:spPr bwMode="auto">
          <a:xfrm flipV="1">
            <a:off x="2119313" y="1520825"/>
            <a:ext cx="4722812" cy="1019175"/>
          </a:xfrm>
          <a:prstGeom prst="line">
            <a:avLst/>
          </a:prstGeom>
          <a:noFill/>
          <a:ln w="38100" cap="rnd">
            <a:solidFill>
              <a:srgbClr val="33CC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4" name="Line 148"/>
          <p:cNvSpPr>
            <a:spLocks noChangeShapeType="1"/>
          </p:cNvSpPr>
          <p:nvPr/>
        </p:nvSpPr>
        <p:spPr bwMode="auto">
          <a:xfrm>
            <a:off x="2120900" y="3046413"/>
            <a:ext cx="4775200" cy="1223962"/>
          </a:xfrm>
          <a:prstGeom prst="line">
            <a:avLst/>
          </a:prstGeom>
          <a:noFill/>
          <a:ln w="38100" cap="rnd">
            <a:solidFill>
              <a:srgbClr val="33CC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5" grpId="0"/>
      <p:bldP spid="9366" grpId="0"/>
      <p:bldP spid="9367" grpId="0"/>
      <p:bldP spid="9368" grpId="0" animBg="1"/>
      <p:bldP spid="9369" grpId="0" animBg="1"/>
      <p:bldP spid="9363" grpId="0" animBg="1"/>
      <p:bldP spid="93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81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The atom and the nucleus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1150938"/>
            <a:ext cx="8605837" cy="5441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electron and proton have the same charge value, but the electron is </a:t>
            </a:r>
            <a:r>
              <a:rPr lang="en-US" altLang="en-US" sz="2800" smtClean="0">
                <a:sym typeface="Symbol" panose="05050102010706020507" pitchFamily="18" charset="2"/>
              </a:rPr>
              <a:t></a:t>
            </a:r>
            <a:r>
              <a:rPr lang="en-US" altLang="en-US" sz="2800" smtClean="0"/>
              <a:t> and the proton is +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Q</a:t>
            </a:r>
            <a:r>
              <a:rPr lang="en-US" altLang="en-US" sz="2400" baseline="-25000" smtClean="0"/>
              <a:t>e</a:t>
            </a:r>
            <a:r>
              <a:rPr lang="en-US" altLang="en-US" sz="2400" smtClean="0"/>
              <a:t> = </a:t>
            </a:r>
            <a:r>
              <a:rPr lang="en-US" altLang="en-US" sz="2400" smtClean="0">
                <a:sym typeface="Symbol" panose="05050102010706020507" pitchFamily="18" charset="2"/>
              </a:rPr>
              <a:t> Q</a:t>
            </a:r>
            <a:r>
              <a:rPr lang="en-US" altLang="en-US" sz="2400" baseline="-25000" smtClean="0">
                <a:sym typeface="Symbol" panose="05050102010706020507" pitchFamily="18" charset="2"/>
              </a:rPr>
              <a:t>p    </a:t>
            </a:r>
            <a:r>
              <a:rPr lang="en-US" altLang="en-US" sz="2400" smtClean="0">
                <a:sym typeface="Symbol" panose="05050102010706020507" pitchFamily="18" charset="2"/>
              </a:rPr>
              <a:t>(charge value is 1.6 </a:t>
            </a:r>
            <a:r>
              <a:rPr lang="en-US" altLang="en-US" sz="2400" smtClean="0">
                <a:cs typeface="Arial" panose="020B0604020202020204" pitchFamily="34" charset="0"/>
                <a:sym typeface="Symbol" panose="05050102010706020507" pitchFamily="18" charset="2"/>
              </a:rPr>
              <a:t>× 10</a:t>
            </a:r>
            <a:r>
              <a:rPr lang="en-US" altLang="en-US" sz="2400" baseline="30000" smtClean="0">
                <a:cs typeface="Arial" panose="020B0604020202020204" pitchFamily="34" charset="0"/>
                <a:sym typeface="Symbol" panose="05050102010706020507" pitchFamily="18" charset="2"/>
              </a:rPr>
              <a:t>19</a:t>
            </a:r>
            <a:r>
              <a:rPr lang="en-US" altLang="en-US" sz="2400" smtClean="0">
                <a:cs typeface="Arial" panose="020B0604020202020204" pitchFamily="34" charset="0"/>
                <a:sym typeface="Symbol" panose="05050102010706020507" pitchFamily="18" charset="2"/>
              </a:rPr>
              <a:t> 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ym typeface="Symbol" panose="05050102010706020507" pitchFamily="18" charset="2"/>
              </a:rPr>
              <a:t>the neutron has </a:t>
            </a:r>
            <a:r>
              <a:rPr lang="en-US" altLang="en-US" sz="2400" i="1" smtClean="0">
                <a:sym typeface="Symbol" panose="05050102010706020507" pitchFamily="18" charset="2"/>
              </a:rPr>
              <a:t>no charge</a:t>
            </a:r>
            <a:r>
              <a:rPr lang="en-US" altLang="en-US" sz="2400" smtClean="0">
                <a:sym typeface="Symbol" panose="05050102010706020507" pitchFamily="18" charset="2"/>
              </a:rPr>
              <a:t>, Q</a:t>
            </a:r>
            <a:r>
              <a:rPr lang="en-US" altLang="en-US" sz="2400" baseline="-25000" smtClean="0">
                <a:sym typeface="Symbol" panose="05050102010706020507" pitchFamily="18" charset="2"/>
              </a:rPr>
              <a:t>n</a:t>
            </a:r>
            <a:r>
              <a:rPr lang="en-US" altLang="en-US" sz="2400" smtClean="0">
                <a:sym typeface="Symbol" panose="05050102010706020507" pitchFamily="18" charset="2"/>
              </a:rPr>
              <a:t> = 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FF0000"/>
                </a:solidFill>
              </a:rPr>
              <a:t>the attractive force between the + protons and</a:t>
            </a:r>
            <a:br>
              <a:rPr lang="en-US" altLang="en-US" sz="2800" smtClean="0">
                <a:solidFill>
                  <a:srgbClr val="FF0000"/>
                </a:solidFill>
              </a:rPr>
            </a:br>
            <a:r>
              <a:rPr lang="en-US" altLang="en-US" sz="2800" smtClean="0">
                <a:solidFill>
                  <a:srgbClr val="FF0000"/>
                </a:solidFill>
              </a:rPr>
              <a:t>the </a:t>
            </a:r>
            <a:r>
              <a:rPr lang="en-US" altLang="en-US" sz="2800" smtClean="0">
                <a:solidFill>
                  <a:srgbClr val="FF0000"/>
                </a:solidFill>
                <a:sym typeface="Symbol" panose="05050102010706020507" pitchFamily="18" charset="2"/>
              </a:rPr>
              <a:t> </a:t>
            </a:r>
            <a:r>
              <a:rPr lang="en-US" altLang="en-US" sz="2800" smtClean="0">
                <a:solidFill>
                  <a:srgbClr val="FF0000"/>
                </a:solidFill>
              </a:rPr>
              <a:t>electrons holds the atom together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neutron and proton have about the same mass, and are about 2000 times more massive than the electron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</a:t>
            </a:r>
            <a:r>
              <a:rPr lang="en-US" altLang="en-US" sz="2400" baseline="-25000" smtClean="0"/>
              <a:t>p</a:t>
            </a:r>
            <a:r>
              <a:rPr lang="en-US" altLang="en-US" sz="2400" smtClean="0"/>
              <a:t> </a:t>
            </a:r>
            <a:r>
              <a:rPr lang="en-US" altLang="en-US" sz="2400" smtClean="0">
                <a:sym typeface="Symbol" panose="05050102010706020507" pitchFamily="18" charset="2"/>
              </a:rPr>
              <a:t> m</a:t>
            </a:r>
            <a:r>
              <a:rPr lang="en-US" altLang="en-US" sz="2400" baseline="-25000" smtClean="0">
                <a:sym typeface="Symbol" panose="05050102010706020507" pitchFamily="18" charset="2"/>
              </a:rPr>
              <a:t>n </a:t>
            </a:r>
            <a:r>
              <a:rPr lang="en-US" altLang="en-US" sz="2400" smtClean="0">
                <a:sym typeface="Symbol" panose="05050102010706020507" pitchFamily="18" charset="2"/>
              </a:rPr>
              <a:t>,</a:t>
            </a:r>
            <a:r>
              <a:rPr lang="en-US" altLang="en-US" sz="2400" baseline="-25000" smtClean="0">
                <a:sym typeface="Symbol" panose="05050102010706020507" pitchFamily="18" charset="2"/>
              </a:rPr>
              <a:t> </a:t>
            </a:r>
            <a:r>
              <a:rPr lang="en-US" altLang="en-US" sz="2400" smtClean="0">
                <a:sym typeface="Symbol" panose="05050102010706020507" pitchFamily="18" charset="2"/>
              </a:rPr>
              <a:t>m</a:t>
            </a:r>
            <a:r>
              <a:rPr lang="en-US" altLang="en-US" sz="2400" baseline="-25000" smtClean="0">
                <a:sym typeface="Symbol" panose="05050102010706020507" pitchFamily="18" charset="2"/>
              </a:rPr>
              <a:t>p</a:t>
            </a:r>
            <a:r>
              <a:rPr lang="en-US" altLang="en-US" sz="2400" smtClean="0">
                <a:sym typeface="Symbol" panose="05050102010706020507" pitchFamily="18" charset="2"/>
              </a:rPr>
              <a:t>  2000 </a:t>
            </a:r>
            <a:r>
              <a:rPr lang="en-US" altLang="en-US" sz="2000" smtClean="0"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en-US" altLang="en-US" sz="2400" smtClean="0">
                <a:sym typeface="Symbol" panose="05050102010706020507" pitchFamily="18" charset="2"/>
              </a:rPr>
              <a:t> m</a:t>
            </a:r>
            <a:r>
              <a:rPr lang="en-US" altLang="en-US" sz="2400" baseline="-25000" smtClean="0">
                <a:sym typeface="Symbol" panose="05050102010706020507" pitchFamily="18" charset="2"/>
              </a:rPr>
              <a:t>e</a:t>
            </a:r>
            <a:r>
              <a:rPr lang="en-US" altLang="en-US" sz="2400" smtClean="0"/>
              <a:t> = 1.67 </a:t>
            </a:r>
            <a:r>
              <a:rPr lang="en-US" altLang="en-US" sz="2400" smtClean="0">
                <a:cs typeface="Arial" panose="020B0604020202020204" pitchFamily="34" charset="0"/>
              </a:rPr>
              <a:t>× 10</a:t>
            </a:r>
            <a:r>
              <a:rPr lang="en-US" altLang="en-US" sz="2400" baseline="30000" smtClean="0">
                <a:cs typeface="Arial" panose="020B0604020202020204" pitchFamily="34" charset="0"/>
                <a:sym typeface="Symbol" panose="05050102010706020507" pitchFamily="18" charset="2"/>
              </a:rPr>
              <a:t>27</a:t>
            </a:r>
            <a:r>
              <a:rPr lang="en-US" altLang="en-US" sz="2400" smtClean="0">
                <a:cs typeface="Arial" panose="020B0604020202020204" pitchFamily="34" charset="0"/>
                <a:sym typeface="Symbol" panose="05050102010706020507" pitchFamily="18" charset="2"/>
              </a:rPr>
              <a:t> kg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 nuclear mass is about 99.9% of the atoms mass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FF0000"/>
                </a:solidFill>
              </a:rPr>
              <a:t>What role do the neutrons play?</a:t>
            </a:r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15C9713-A020-4448-B403-7CA9623CF62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Nuclear Terminology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073150"/>
            <a:ext cx="8345487" cy="5160963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Atomic number  Z</a:t>
            </a:r>
            <a:r>
              <a:rPr lang="en-US" altLang="en-US" sz="2800" dirty="0" smtClean="0"/>
              <a:t> = the number of protons in the nucleus, which is equal to the number of electrons in the atom, since atoms are electrically neutral. </a:t>
            </a:r>
            <a:r>
              <a:rPr lang="en-US" altLang="en-US" sz="2800" dirty="0" smtClean="0">
                <a:solidFill>
                  <a:srgbClr val="0000FF"/>
                </a:solidFill>
              </a:rPr>
              <a:t>The atomic number is what distinguishes one chemical element from another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Neutron number N </a:t>
            </a:r>
            <a:r>
              <a:rPr lang="en-US" altLang="en-US" sz="2800" b="1" dirty="0" smtClean="0"/>
              <a:t>=</a:t>
            </a:r>
            <a:r>
              <a:rPr lang="en-US" altLang="en-US" sz="2800" dirty="0" smtClean="0"/>
              <a:t> the number of neutrons in the nucleus, atoms with the same Z but different N’s are called </a:t>
            </a:r>
            <a:r>
              <a:rPr lang="en-US" altLang="en-US" sz="2800" b="1" i="1" dirty="0" smtClean="0">
                <a:solidFill>
                  <a:srgbClr val="0000FF"/>
                </a:solidFill>
              </a:rPr>
              <a:t>isotopes</a:t>
            </a:r>
          </a:p>
          <a:p>
            <a:pPr eaLnBrk="1" hangingPunct="1"/>
            <a:r>
              <a:rPr lang="en-US" altLang="en-US" sz="2800" b="1" i="1" dirty="0" smtClean="0">
                <a:solidFill>
                  <a:srgbClr val="FF0000"/>
                </a:solidFill>
              </a:rPr>
              <a:t>Atomic mass number A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= Z + N</a:t>
            </a:r>
            <a:r>
              <a:rPr lang="en-US" altLang="en-US" sz="2800" dirty="0" smtClean="0"/>
              <a:t> = the number of protons + neutrons,  </a:t>
            </a:r>
            <a:r>
              <a:rPr lang="en-US" altLang="en-US" sz="2800" dirty="0" smtClean="0">
                <a:solidFill>
                  <a:srgbClr val="3333FF"/>
                </a:solidFill>
              </a:rPr>
              <a:t>A determines the mass of the nucleus</a:t>
            </a:r>
          </a:p>
          <a:p>
            <a:pPr lvl="1" eaLnBrk="1" hangingPunct="1">
              <a:buFontTx/>
              <a:buNone/>
            </a:pPr>
            <a:endParaRPr lang="en-US" altLang="en-US" sz="2400" dirty="0" smtClean="0"/>
          </a:p>
          <a:p>
            <a:pPr lvl="1" eaLnBrk="1" hangingPunct="1"/>
            <a:endParaRPr lang="en-US" altLang="en-US" sz="2400" i="1" dirty="0" smtClean="0">
              <a:solidFill>
                <a:srgbClr val="FF0000"/>
              </a:solidFill>
            </a:endParaRP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69936A-D1B0-4C41-9C71-52072E2D602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222375" y="2463800"/>
          <a:ext cx="1925638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2463800"/>
                        <a:ext cx="1925638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AutoShape 3"/>
          <p:cNvSpPr>
            <a:spLocks/>
          </p:cNvSpPr>
          <p:nvPr/>
        </p:nvSpPr>
        <p:spPr bwMode="auto">
          <a:xfrm>
            <a:off x="2903538" y="1495425"/>
            <a:ext cx="3333750" cy="963613"/>
          </a:xfrm>
          <a:prstGeom prst="borderCallout1">
            <a:avLst>
              <a:gd name="adj1" fmla="val 11861"/>
              <a:gd name="adj2" fmla="val -2287"/>
              <a:gd name="adj3" fmla="val 118944"/>
              <a:gd name="adj4" fmla="val -35954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Number of protons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and neutrons</a:t>
            </a:r>
          </a:p>
        </p:txBody>
      </p:sp>
      <p:sp>
        <p:nvSpPr>
          <p:cNvPr id="15364" name="AutoShape 4"/>
          <p:cNvSpPr>
            <a:spLocks/>
          </p:cNvSpPr>
          <p:nvPr/>
        </p:nvSpPr>
        <p:spPr bwMode="auto">
          <a:xfrm>
            <a:off x="3022600" y="4841875"/>
            <a:ext cx="2389188" cy="992188"/>
          </a:xfrm>
          <a:prstGeom prst="borderCallout1">
            <a:avLst>
              <a:gd name="adj1" fmla="val 11519"/>
              <a:gd name="adj2" fmla="val -3190"/>
              <a:gd name="adj3" fmla="val -68481"/>
              <a:gd name="adj4" fmla="val -56278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Number 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protons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Symbol for the nucleus of element X</a:t>
            </a:r>
          </a:p>
        </p:txBody>
      </p:sp>
      <p:sp>
        <p:nvSpPr>
          <p:cNvPr id="71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867470-C837-4387-A119-FBBDD5B491A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02400" y="3240088"/>
            <a:ext cx="2308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N = A – Z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010150" y="2560638"/>
            <a:ext cx="1492250" cy="10334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81577686"/>
              </p:ext>
            </p:extLst>
          </p:nvPr>
        </p:nvGraphicFramePr>
        <p:xfrm>
          <a:off x="457939" y="239698"/>
          <a:ext cx="8002480" cy="5983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2480"/>
              </a:tblGrid>
              <a:tr h="9109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 smtClean="0">
                          <a:solidFill>
                            <a:srgbClr val="3333FF"/>
                          </a:solidFill>
                        </a:rPr>
                        <a:t>Nuclei having the same number of protons, but</a:t>
                      </a:r>
                      <a:br>
                        <a:rPr lang="en-US" altLang="en-US" sz="2400" dirty="0" smtClean="0">
                          <a:solidFill>
                            <a:srgbClr val="3333FF"/>
                          </a:solidFill>
                        </a:rPr>
                      </a:br>
                      <a:r>
                        <a:rPr lang="en-US" altLang="en-US" sz="2400" dirty="0" smtClean="0">
                          <a:solidFill>
                            <a:srgbClr val="3333FF"/>
                          </a:solidFill>
                        </a:rPr>
                        <a:t>different numbers of neutrons are called isotopes</a:t>
                      </a:r>
                      <a:endParaRPr lang="en-US" altLang="en-US" sz="2400" dirty="0" smtClean="0">
                        <a:solidFill>
                          <a:srgbClr val="3333FF"/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</a:tr>
              <a:tr h="1890944"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80000"/>
                        </a:lnSpc>
                        <a:buNone/>
                        <a:defRPr/>
                      </a:pPr>
                      <a:endParaRPr lang="en-US" altLang="en-US" sz="2000" dirty="0" smtClean="0"/>
                    </a:p>
                    <a:p>
                      <a:pPr marL="0" indent="0" eaLnBrk="1" hangingPunct="1">
                        <a:lnSpc>
                          <a:spcPct val="80000"/>
                        </a:lnSpc>
                        <a:buNone/>
                        <a:defRPr/>
                      </a:pPr>
                      <a:r>
                        <a:rPr lang="en-US" altLang="en-US" sz="2000" dirty="0" smtClean="0"/>
                        <a:t>Hydrogen		              1 proton, 0 neutrons</a:t>
                      </a:r>
                    </a:p>
                    <a:p>
                      <a:pPr marL="0" indent="0" eaLnBrk="1" hangingPunct="1">
                        <a:lnSpc>
                          <a:spcPct val="80000"/>
                        </a:lnSpc>
                        <a:buFontTx/>
                        <a:buNone/>
                        <a:defRPr/>
                      </a:pPr>
                      <a:endParaRPr lang="en-US" altLang="en-US" sz="2000" dirty="0" smtClean="0"/>
                    </a:p>
                    <a:p>
                      <a:pPr marL="0" indent="0" eaLnBrk="1" hangingPunct="1">
                        <a:lnSpc>
                          <a:spcPct val="80000"/>
                        </a:lnSpc>
                        <a:buNone/>
                        <a:defRPr/>
                      </a:pPr>
                      <a:endParaRPr lang="en-US" altLang="en-US" sz="2000" dirty="0" smtClean="0"/>
                    </a:p>
                    <a:p>
                      <a:pPr marL="0" indent="0" eaLnBrk="1" hangingPunct="1">
                        <a:lnSpc>
                          <a:spcPct val="80000"/>
                        </a:lnSpc>
                        <a:buNone/>
                        <a:defRPr/>
                      </a:pPr>
                      <a:r>
                        <a:rPr lang="en-US" altLang="en-US" sz="2000" dirty="0" smtClean="0"/>
                        <a:t>Deuterium 		              1 proton, 1 neutron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defRPr/>
                      </a:pPr>
                      <a:endParaRPr lang="en-US" altLang="en-US" sz="2000" dirty="0" smtClean="0"/>
                    </a:p>
                    <a:p>
                      <a:pPr eaLnBrk="1" hangingPunct="1">
                        <a:lnSpc>
                          <a:spcPct val="80000"/>
                        </a:lnSpc>
                        <a:defRPr/>
                      </a:pPr>
                      <a:r>
                        <a:rPr lang="en-US" altLang="en-US" sz="2000" dirty="0" smtClean="0"/>
                        <a:t>  </a:t>
                      </a:r>
                    </a:p>
                    <a:p>
                      <a:pPr marL="0" indent="0" eaLnBrk="1" hangingPunct="1">
                        <a:lnSpc>
                          <a:spcPct val="80000"/>
                        </a:lnSpc>
                        <a:buNone/>
                        <a:defRPr/>
                      </a:pPr>
                      <a:r>
                        <a:rPr lang="en-US" altLang="en-US" sz="2000" dirty="0" smtClean="0"/>
                        <a:t>Tritium       	                           1 proton, 2 neutrons</a:t>
                      </a:r>
                    </a:p>
                  </a:txBody>
                  <a:tcPr/>
                </a:tc>
              </a:tr>
              <a:tr h="1143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/>
                        <a:t>Helium-3                                       2 protons, 1 neutrons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/>
                        <a:t>He-4</a:t>
                      </a:r>
                      <a:r>
                        <a:rPr lang="en-US" altLang="en-US" sz="2000" baseline="0" dirty="0" smtClean="0"/>
                        <a:t> (a particle)</a:t>
                      </a:r>
                      <a:r>
                        <a:rPr lang="en-US" altLang="en-US" sz="2000" dirty="0" smtClean="0"/>
                        <a:t>	   </a:t>
                      </a:r>
                      <a:r>
                        <a:rPr lang="en-US" altLang="en-US" sz="2000" baseline="0" dirty="0" smtClean="0"/>
                        <a:t>                        </a:t>
                      </a:r>
                      <a:r>
                        <a:rPr lang="en-US" altLang="en-US" sz="2000" dirty="0" smtClean="0"/>
                        <a:t>2 protons, 2 neutrons</a:t>
                      </a:r>
                    </a:p>
                  </a:txBody>
                  <a:tcPr/>
                </a:tc>
              </a:tr>
              <a:tr h="816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/>
                        <a:t>Carbon 		      	              6 protons, 6, 7, 8 neutrons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/>
                </a:tc>
              </a:tr>
              <a:tr h="880680">
                <a:tc>
                  <a:txBody>
                    <a:bodyPr/>
                    <a:lstStyle/>
                    <a:p>
                      <a:pPr algn="l"/>
                      <a:endParaRPr lang="en-US" altLang="en-US" sz="2000" dirty="0" smtClean="0"/>
                    </a:p>
                    <a:p>
                      <a:pPr algn="l"/>
                      <a:r>
                        <a:rPr lang="en-US" altLang="en-US" sz="2000" dirty="0" smtClean="0"/>
                        <a:t>Uranium-235 		              92</a:t>
                      </a:r>
                      <a:r>
                        <a:rPr lang="en-US" altLang="en-US" sz="2000" baseline="0" dirty="0" smtClean="0"/>
                        <a:t> protons, </a:t>
                      </a:r>
                      <a:r>
                        <a:rPr lang="en-US" altLang="en-US" sz="2000" dirty="0" smtClean="0"/>
                        <a:t>235 – 92 = 143 neutrons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5476" y="6489361"/>
            <a:ext cx="288524" cy="368639"/>
          </a:xfrm>
        </p:spPr>
        <p:txBody>
          <a:bodyPr/>
          <a:lstStyle/>
          <a:p>
            <a:fld id="{BA63735C-637F-47EA-8B42-969644DE9E36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360610"/>
              </p:ext>
            </p:extLst>
          </p:nvPr>
        </p:nvGraphicFramePr>
        <p:xfrm>
          <a:off x="2811428" y="1299288"/>
          <a:ext cx="4254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5" name="Equation" r:id="rId3" imgW="190500" imgH="228600" progId="Equation.DSMT4">
                  <p:embed/>
                </p:oleObj>
              </mc:Choice>
              <mc:Fallback>
                <p:oleObj name="Equation" r:id="rId3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28" y="1299288"/>
                        <a:ext cx="42545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1074261"/>
              </p:ext>
            </p:extLst>
          </p:nvPr>
        </p:nvGraphicFramePr>
        <p:xfrm>
          <a:off x="2785166" y="1991780"/>
          <a:ext cx="455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6" name="Equation" r:id="rId5" imgW="203112" imgH="228501" progId="Equation.DSMT4">
                  <p:embed/>
                </p:oleObj>
              </mc:Choice>
              <mc:Fallback>
                <p:oleObj name="Equation" r:id="rId5" imgW="20311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5166" y="1991780"/>
                        <a:ext cx="455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698563381"/>
              </p:ext>
            </p:extLst>
          </p:nvPr>
        </p:nvGraphicFramePr>
        <p:xfrm>
          <a:off x="2795486" y="2711181"/>
          <a:ext cx="4349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7" name="Equation" r:id="rId7" imgW="203112" imgH="228501" progId="Equation.DSMT4">
                  <p:embed/>
                </p:oleObj>
              </mc:Choice>
              <mc:Fallback>
                <p:oleObj name="Equation" r:id="rId7" imgW="20311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486" y="2711181"/>
                        <a:ext cx="4349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903552"/>
              </p:ext>
            </p:extLst>
          </p:nvPr>
        </p:nvGraphicFramePr>
        <p:xfrm>
          <a:off x="2801903" y="3800176"/>
          <a:ext cx="6080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8" name="Equation" r:id="rId9" imgW="291973" imgH="228501" progId="Equation.DSMT4">
                  <p:embed/>
                </p:oleObj>
              </mc:Choice>
              <mc:Fallback>
                <p:oleObj name="Equation" r:id="rId9" imgW="291973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03" y="3800176"/>
                        <a:ext cx="6080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978791"/>
              </p:ext>
            </p:extLst>
          </p:nvPr>
        </p:nvGraphicFramePr>
        <p:xfrm>
          <a:off x="2811428" y="3262822"/>
          <a:ext cx="6080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9" name="Equation" r:id="rId11" imgW="291960" imgH="228600" progId="Equation.DSMT4">
                  <p:embed/>
                </p:oleObj>
              </mc:Choice>
              <mc:Fallback>
                <p:oleObj name="Equation" r:id="rId11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28" y="3262822"/>
                        <a:ext cx="6080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818986"/>
              </p:ext>
            </p:extLst>
          </p:nvPr>
        </p:nvGraphicFramePr>
        <p:xfrm>
          <a:off x="1994659" y="4642468"/>
          <a:ext cx="187642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0" name="Equation" r:id="rId13" imgW="812447" imgH="228501" progId="Equation.DSMT4">
                  <p:embed/>
                </p:oleObj>
              </mc:Choice>
              <mc:Fallback>
                <p:oleObj name="Equation" r:id="rId13" imgW="81244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4659" y="4642468"/>
                        <a:ext cx="187642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027683"/>
              </p:ext>
            </p:extLst>
          </p:nvPr>
        </p:nvGraphicFramePr>
        <p:xfrm>
          <a:off x="2544727" y="5551363"/>
          <a:ext cx="7762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1" name="Equation" r:id="rId15" imgW="317362" imgH="228501" progId="Equation.DSMT4">
                  <p:embed/>
                </p:oleObj>
              </mc:Choice>
              <mc:Fallback>
                <p:oleObj name="Equation" r:id="rId15" imgW="31736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27" y="5551363"/>
                        <a:ext cx="7762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3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63500" y="0"/>
            <a:ext cx="9207500" cy="11430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</a:rPr>
              <a:t>What holds the nucleus together? </a:t>
            </a:r>
            <a:br>
              <a:rPr lang="en-US" altLang="en-US" sz="4000" smtClean="0">
                <a:solidFill>
                  <a:schemeClr val="tx1"/>
                </a:solidFill>
              </a:rPr>
            </a:br>
            <a:r>
              <a:rPr lang="en-US" altLang="en-US" sz="4000" smtClean="0">
                <a:solidFill>
                  <a:schemeClr val="tx1"/>
                </a:solidFill>
              </a:rPr>
              <a:t>The </a:t>
            </a:r>
            <a:r>
              <a:rPr lang="en-US" altLang="en-US" sz="4000" i="1" smtClean="0">
                <a:solidFill>
                  <a:schemeClr val="tx1"/>
                </a:solidFill>
              </a:rPr>
              <a:t>nuclear glue!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73238"/>
            <a:ext cx="5214938" cy="483711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nucleus contains positively charged protons, all stuck in a very small volume, repelling each other</a:t>
            </a:r>
          </a:p>
          <a:p>
            <a:pPr eaLnBrk="1" hangingPunct="1"/>
            <a:r>
              <a:rPr lang="en-US" altLang="en-US" sz="2800" smtClean="0"/>
              <a:t>so what keeps the nucleus together?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the nuclear force (glue)</a:t>
            </a:r>
          </a:p>
          <a:p>
            <a:pPr eaLnBrk="1" hangingPunct="1"/>
            <a:r>
              <a:rPr lang="en-US" altLang="en-US" sz="2800" smtClean="0"/>
              <a:t>this is where the neutrons play a role</a:t>
            </a:r>
          </a:p>
        </p:txBody>
      </p:sp>
      <p:grpSp>
        <p:nvGrpSpPr>
          <p:cNvPr id="19481" name="Group 25"/>
          <p:cNvGrpSpPr>
            <a:grpSpLocks/>
          </p:cNvGrpSpPr>
          <p:nvPr/>
        </p:nvGrpSpPr>
        <p:grpSpPr bwMode="auto">
          <a:xfrm>
            <a:off x="6719888" y="3349625"/>
            <a:ext cx="403225" cy="403225"/>
            <a:chOff x="3977" y="2847"/>
            <a:chExt cx="254" cy="254"/>
          </a:xfrm>
        </p:grpSpPr>
        <p:sp>
          <p:nvSpPr>
            <p:cNvPr id="9232" name="Oval 21"/>
            <p:cNvSpPr>
              <a:spLocks noChangeArrowheads="1"/>
            </p:cNvSpPr>
            <p:nvPr/>
          </p:nvSpPr>
          <p:spPr bwMode="auto">
            <a:xfrm>
              <a:off x="3977" y="2847"/>
              <a:ext cx="254" cy="25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9233" name="Group 24"/>
            <p:cNvGrpSpPr>
              <a:grpSpLocks/>
            </p:cNvGrpSpPr>
            <p:nvPr/>
          </p:nvGrpSpPr>
          <p:grpSpPr bwMode="auto">
            <a:xfrm>
              <a:off x="4015" y="2897"/>
              <a:ext cx="178" cy="149"/>
              <a:chOff x="3860" y="3301"/>
              <a:chExt cx="178" cy="149"/>
            </a:xfrm>
          </p:grpSpPr>
          <p:sp>
            <p:nvSpPr>
              <p:cNvPr id="9234" name="Line 22"/>
              <p:cNvSpPr>
                <a:spLocks noChangeShapeType="1"/>
              </p:cNvSpPr>
              <p:nvPr/>
            </p:nvSpPr>
            <p:spPr bwMode="auto">
              <a:xfrm>
                <a:off x="3954" y="3301"/>
                <a:ext cx="0" cy="14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Line 23"/>
              <p:cNvSpPr>
                <a:spLocks noChangeShapeType="1"/>
              </p:cNvSpPr>
              <p:nvPr/>
            </p:nvSpPr>
            <p:spPr bwMode="auto">
              <a:xfrm>
                <a:off x="3860" y="3373"/>
                <a:ext cx="17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482" name="Group 26"/>
          <p:cNvGrpSpPr>
            <a:grpSpLocks/>
          </p:cNvGrpSpPr>
          <p:nvPr/>
        </p:nvGrpSpPr>
        <p:grpSpPr bwMode="auto">
          <a:xfrm>
            <a:off x="6978650" y="3652838"/>
            <a:ext cx="403225" cy="403225"/>
            <a:chOff x="3977" y="2847"/>
            <a:chExt cx="254" cy="254"/>
          </a:xfrm>
        </p:grpSpPr>
        <p:sp>
          <p:nvSpPr>
            <p:cNvPr id="9228" name="Oval 27"/>
            <p:cNvSpPr>
              <a:spLocks noChangeArrowheads="1"/>
            </p:cNvSpPr>
            <p:nvPr/>
          </p:nvSpPr>
          <p:spPr bwMode="auto">
            <a:xfrm>
              <a:off x="3977" y="2847"/>
              <a:ext cx="254" cy="25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9229" name="Group 28"/>
            <p:cNvGrpSpPr>
              <a:grpSpLocks/>
            </p:cNvGrpSpPr>
            <p:nvPr/>
          </p:nvGrpSpPr>
          <p:grpSpPr bwMode="auto">
            <a:xfrm>
              <a:off x="4015" y="2897"/>
              <a:ext cx="178" cy="149"/>
              <a:chOff x="3860" y="3301"/>
              <a:chExt cx="178" cy="149"/>
            </a:xfrm>
          </p:grpSpPr>
          <p:sp>
            <p:nvSpPr>
              <p:cNvPr id="9230" name="Line 29"/>
              <p:cNvSpPr>
                <a:spLocks noChangeShapeType="1"/>
              </p:cNvSpPr>
              <p:nvPr/>
            </p:nvSpPr>
            <p:spPr bwMode="auto">
              <a:xfrm>
                <a:off x="3954" y="3301"/>
                <a:ext cx="0" cy="14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Line 30"/>
              <p:cNvSpPr>
                <a:spLocks noChangeShapeType="1"/>
              </p:cNvSpPr>
              <p:nvPr/>
            </p:nvSpPr>
            <p:spPr bwMode="auto">
              <a:xfrm>
                <a:off x="3860" y="3373"/>
                <a:ext cx="17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487" name="Group 31"/>
          <p:cNvGrpSpPr>
            <a:grpSpLocks/>
          </p:cNvGrpSpPr>
          <p:nvPr/>
        </p:nvGrpSpPr>
        <p:grpSpPr bwMode="auto">
          <a:xfrm>
            <a:off x="7134225" y="3297238"/>
            <a:ext cx="403225" cy="403225"/>
            <a:chOff x="3977" y="2847"/>
            <a:chExt cx="254" cy="254"/>
          </a:xfrm>
        </p:grpSpPr>
        <p:sp>
          <p:nvSpPr>
            <p:cNvPr id="9224" name="Oval 32"/>
            <p:cNvSpPr>
              <a:spLocks noChangeArrowheads="1"/>
            </p:cNvSpPr>
            <p:nvPr/>
          </p:nvSpPr>
          <p:spPr bwMode="auto">
            <a:xfrm>
              <a:off x="3977" y="2847"/>
              <a:ext cx="254" cy="25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9225" name="Group 33"/>
            <p:cNvGrpSpPr>
              <a:grpSpLocks/>
            </p:cNvGrpSpPr>
            <p:nvPr/>
          </p:nvGrpSpPr>
          <p:grpSpPr bwMode="auto">
            <a:xfrm>
              <a:off x="4015" y="2897"/>
              <a:ext cx="178" cy="149"/>
              <a:chOff x="3860" y="3301"/>
              <a:chExt cx="178" cy="149"/>
            </a:xfrm>
          </p:grpSpPr>
          <p:sp>
            <p:nvSpPr>
              <p:cNvPr id="9226" name="Line 34"/>
              <p:cNvSpPr>
                <a:spLocks noChangeShapeType="1"/>
              </p:cNvSpPr>
              <p:nvPr/>
            </p:nvSpPr>
            <p:spPr bwMode="auto">
              <a:xfrm>
                <a:off x="3954" y="3301"/>
                <a:ext cx="0" cy="14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7" name="Line 35"/>
              <p:cNvSpPr>
                <a:spLocks noChangeShapeType="1"/>
              </p:cNvSpPr>
              <p:nvPr/>
            </p:nvSpPr>
            <p:spPr bwMode="auto">
              <a:xfrm>
                <a:off x="3860" y="3373"/>
                <a:ext cx="17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A298B0B-80FB-400D-9619-FAB1806CBD8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11232 -0.1497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7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0.09913 -0.13218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662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92593E-6 L 2.77778E-6 0.16805 " pathEditMode="relative" ptsTypes="AA">
                                      <p:cBhvr>
                                        <p:cTn id="30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1134</Words>
  <Application>Microsoft Office PowerPoint</Application>
  <PresentationFormat>On-screen Show (4:3)</PresentationFormat>
  <Paragraphs>190</Paragraphs>
  <Slides>26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Symbol</vt:lpstr>
      <vt:lpstr>Verdana</vt:lpstr>
      <vt:lpstr>Wingdings</vt:lpstr>
      <vt:lpstr>Default Design</vt:lpstr>
      <vt:lpstr>Equation</vt:lpstr>
      <vt:lpstr>PowerPoint Presentation</vt:lpstr>
      <vt:lpstr>L-35 Modern Physics-3 Nuclear Physics</vt:lpstr>
      <vt:lpstr>PowerPoint Presentation</vt:lpstr>
      <vt:lpstr>Structure of the nucleus</vt:lpstr>
      <vt:lpstr>The atom and the nucleus</vt:lpstr>
      <vt:lpstr>Nuclear Terminology</vt:lpstr>
      <vt:lpstr>PowerPoint Presentation</vt:lpstr>
      <vt:lpstr>PowerPoint Presentation</vt:lpstr>
      <vt:lpstr>What holds the nucleus together?  The nuclear glue!</vt:lpstr>
      <vt:lpstr>the nuclear (strong) force</vt:lpstr>
      <vt:lpstr>What is radioactivity?</vt:lpstr>
      <vt:lpstr>Natural radioactivity</vt:lpstr>
      <vt:lpstr>Geiger Counters</vt:lpstr>
      <vt:lpstr>Geiger tube</vt:lpstr>
      <vt:lpstr>Alpha, beta and gammas in a magnetic field</vt:lpstr>
      <vt:lpstr>Half-Life of radioactive nuclei</vt:lpstr>
      <vt:lpstr>PowerPoint Presentation</vt:lpstr>
      <vt:lpstr>PowerPoint Presentation</vt:lpstr>
      <vt:lpstr>PowerPoint Presentation</vt:lpstr>
      <vt:lpstr>PowerPoint Presentation</vt:lpstr>
      <vt:lpstr>Nuclear reactions</vt:lpstr>
      <vt:lpstr>Smoke detectors use radioactivity</vt:lpstr>
      <vt:lpstr>Carbon Dating</vt:lpstr>
      <vt:lpstr>Natural Radioactivity</vt:lpstr>
      <vt:lpstr>Nuclear activation</vt:lpstr>
      <vt:lpstr>Cyclotron facility at UIHC</vt:lpstr>
    </vt:vector>
  </TitlesOfParts>
  <Company>The 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 36 Modern Physics [3]</dc:title>
  <dc:creator>Robert L. Merlino</dc:creator>
  <cp:lastModifiedBy>Merlino, Robert L</cp:lastModifiedBy>
  <cp:revision>100</cp:revision>
  <cp:lastPrinted>2014-11-24T18:43:09Z</cp:lastPrinted>
  <dcterms:created xsi:type="dcterms:W3CDTF">2011-11-23T14:34:28Z</dcterms:created>
  <dcterms:modified xsi:type="dcterms:W3CDTF">2014-11-24T18:43:20Z</dcterms:modified>
</cp:coreProperties>
</file>