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8" r:id="rId3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CC33"/>
    <a:srgbClr val="0000FF"/>
    <a:srgbClr val="3333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1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02E4883A-33FB-4BDD-816B-DB4C08F51F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226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F3D0DC2-C38E-47C1-BB2F-7D76E559CD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210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20E78-9EBF-4C02-B63D-9B8A12EE3078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98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D59DE0-70C2-46C5-96F7-8D21D475CCBD}" type="slidenum">
              <a:rPr lang="en-US" altLang="en-US" sz="1300"/>
              <a:pPr eaLnBrk="1" hangingPunct="1"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24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A4F747-2FBD-4304-ABDB-57093890188C}" type="slidenum">
              <a:rPr lang="en-US" altLang="en-US" sz="1300"/>
              <a:pPr eaLnBrk="1" hangingPunct="1"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55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9F0687-1E32-40C2-A62E-A559919DB4BF}" type="slidenum">
              <a:rPr lang="en-US" altLang="en-US" sz="1300"/>
              <a:pPr eaLnBrk="1" hangingPunct="1"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42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615B49-1547-424C-A9AC-E4A995766A00}" type="slidenum">
              <a:rPr lang="en-US" altLang="en-US" sz="1300"/>
              <a:pPr eaLnBrk="1" hangingPunct="1"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2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4E1B97-F99A-47A6-A328-C95A84F639ED}" type="slidenum">
              <a:rPr lang="en-US" altLang="en-US" sz="1300"/>
              <a:pPr eaLnBrk="1" hangingPunct="1"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38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95E298-C965-49F3-8543-7E472BD6693E}" type="slidenum">
              <a:rPr lang="en-US" altLang="en-US" sz="1300"/>
              <a:pPr eaLnBrk="1" hangingPunct="1"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77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416DBC-B13D-455B-BD1F-0561B0F07B2A}" type="slidenum">
              <a:rPr lang="en-US" altLang="en-US" sz="1300"/>
              <a:pPr eaLnBrk="1" hangingPunct="1"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97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D7E7F3-AF51-4C29-B4C0-83C0C8D1A048}" type="slidenum">
              <a:rPr lang="en-US" altLang="en-US" sz="1300"/>
              <a:pPr eaLnBrk="1" hangingPunct="1"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24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9930F8-C27B-4835-84E1-BEB07CA3E0C5}" type="slidenum">
              <a:rPr lang="en-US" altLang="en-US" sz="1300"/>
              <a:pPr eaLnBrk="1" hangingPunct="1"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328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9AAA76-0DDB-46EE-A2DA-D18415B32BC6}" type="slidenum">
              <a:rPr lang="en-US" altLang="en-US" sz="1300"/>
              <a:pPr eaLnBrk="1" hangingPunct="1"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65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A58716-5691-4CF2-9822-A9F97AA6DF87}" type="slidenum">
              <a:rPr lang="en-US" altLang="en-US" sz="1300"/>
              <a:pPr eaLnBrk="1" hangingPunct="1"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08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4860F9-44B4-494E-84D9-7096B59CCFF5}" type="slidenum">
              <a:rPr lang="en-US" altLang="en-US" sz="1300"/>
              <a:pPr eaLnBrk="1" hangingPunct="1">
                <a:spcBef>
                  <a:spcPct val="0"/>
                </a:spcBef>
              </a:pPr>
              <a:t>20</a:t>
            </a:fld>
            <a:endParaRPr lang="en-US" altLang="en-US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617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BE60F7-0CEC-4A8B-BBFE-AC9572CAA6A0}" type="slidenum">
              <a:rPr lang="en-US" altLang="en-US" sz="1300"/>
              <a:pPr eaLnBrk="1" hangingPunct="1"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73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E208F3-595A-4835-8E4D-E8BA51AE5825}" type="slidenum">
              <a:rPr lang="en-US" altLang="en-US" sz="1300"/>
              <a:pPr eaLnBrk="1" hangingPunct="1"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246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748FFA-D9B0-48FE-BC0E-EB0B564C54DB}" type="slidenum">
              <a:rPr lang="en-US" altLang="en-US" sz="1300"/>
              <a:pPr eaLnBrk="1" hangingPunct="1">
                <a:spcBef>
                  <a:spcPct val="0"/>
                </a:spcBef>
              </a:pPr>
              <a:t>23</a:t>
            </a:fld>
            <a:endParaRPr lang="en-US" altLang="en-US" sz="13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8594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3F3189-FDB1-427C-9B18-901B3967DE5B}" type="slidenum">
              <a:rPr lang="en-US" altLang="en-US" sz="1300"/>
              <a:pPr eaLnBrk="1" hangingPunct="1">
                <a:spcBef>
                  <a:spcPct val="0"/>
                </a:spcBef>
              </a:pPr>
              <a:t>24</a:t>
            </a:fld>
            <a:endParaRPr lang="en-US" alt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1297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402150-243D-4FA8-9F34-616D6F48B7B7}" type="slidenum">
              <a:rPr lang="en-US" altLang="en-US" sz="1300"/>
              <a:pPr eaLnBrk="1" hangingPunct="1">
                <a:spcBef>
                  <a:spcPct val="0"/>
                </a:spcBef>
              </a:pPr>
              <a:t>25</a:t>
            </a:fld>
            <a:endParaRPr lang="en-US" altLang="en-US" sz="13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3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33F1BE-A5EA-4D44-8AB6-BD130E80F10C}" type="slidenum">
              <a:rPr lang="en-US" altLang="en-US" sz="1300"/>
              <a:pPr eaLnBrk="1" hangingPunct="1">
                <a:spcBef>
                  <a:spcPct val="0"/>
                </a:spcBef>
              </a:pPr>
              <a:t>26</a:t>
            </a:fld>
            <a:endParaRPr lang="en-US" altLang="en-US" sz="13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11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682CCB-3251-4AFE-BB2E-573564EBA2B7}" type="slidenum">
              <a:rPr lang="en-US" altLang="en-US" sz="1300"/>
              <a:pPr eaLnBrk="1" hangingPunct="1">
                <a:spcBef>
                  <a:spcPct val="0"/>
                </a:spcBef>
              </a:pPr>
              <a:t>27</a:t>
            </a:fld>
            <a:endParaRPr lang="en-US" altLang="en-US" sz="13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01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B3877D-C4B4-4441-A97A-5F3863F0BE48}" type="slidenum">
              <a:rPr lang="en-US" altLang="en-US" sz="1300"/>
              <a:pPr eaLnBrk="1" hangingPunct="1">
                <a:spcBef>
                  <a:spcPct val="0"/>
                </a:spcBef>
              </a:pPr>
              <a:t>28</a:t>
            </a:fld>
            <a:endParaRPr lang="en-US" altLang="en-US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0535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628317-563F-4D5C-B7BA-0A9A74E1C417}" type="slidenum">
              <a:rPr lang="en-US" altLang="en-US" sz="1300"/>
              <a:pPr eaLnBrk="1" hangingPunct="1">
                <a:spcBef>
                  <a:spcPct val="0"/>
                </a:spcBef>
              </a:pPr>
              <a:t>29</a:t>
            </a:fld>
            <a:endParaRPr lang="en-US" altLang="en-US" sz="13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545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C792F7-82FD-4653-AEBC-777F3CAF3C26}" type="slidenum">
              <a:rPr lang="en-US" altLang="en-US" sz="1300"/>
              <a:pPr eaLnBrk="1" hangingPunct="1"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1680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20E78-9EBF-4C02-B63D-9B8A12EE3078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98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6D4F25-1D18-4901-AE67-AEA2F5EBFBF8}" type="slidenum">
              <a:rPr lang="en-US" altLang="en-US" sz="1300"/>
              <a:pPr eaLnBrk="1" hangingPunct="1"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62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AC7AB4-E2C5-4566-85C7-D5F65F61B265}" type="slidenum">
              <a:rPr lang="en-US" altLang="en-US" sz="1300"/>
              <a:pPr eaLnBrk="1" hangingPunct="1"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71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88AA30-3581-42F5-9632-9688B845A942}" type="slidenum">
              <a:rPr lang="en-US" altLang="en-US" sz="1300"/>
              <a:pPr eaLnBrk="1" hangingPunct="1"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775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C0AAF6-1B7D-4386-B30C-85CDB99042B2}" type="slidenum">
              <a:rPr lang="en-US" altLang="en-US" sz="1300"/>
              <a:pPr eaLnBrk="1" hangingPunct="1"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306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9A5663-E907-400F-B188-9F92734AE6F3}" type="slidenum">
              <a:rPr lang="en-US" altLang="en-US" sz="1300"/>
              <a:pPr eaLnBrk="1" hangingPunct="1"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51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871F5E-A1A5-492B-989F-23368862F164}" type="slidenum">
              <a:rPr lang="en-US" altLang="en-US" sz="1300"/>
              <a:pPr eaLnBrk="1" hangingPunct="1"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60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8931A-BDC8-4E00-8D9C-CF64E962EF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92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90C1CE-D32D-45FD-B4E7-D019388553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30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FD779-F88C-4BD1-90E2-0BD2E30737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63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84F02-2631-4553-A413-2C8422F0F9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83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DDC6D-BF93-4489-81B0-6E38D2F71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964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5C6FC-ED18-4F9C-A8E2-5820C5F139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104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53D48-B3A0-4296-AE8B-D4F2FA2EE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06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7832E-E256-4095-920A-33BF6D573E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04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F8275-994B-4FD1-869A-3A9A6E5BC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03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6AC76-0B16-48B3-B69E-30DCAB38EB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13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88478-34BE-4E7C-9E61-F5D30FC26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83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35577-717E-48A8-846E-E894C23EEC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89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66BC7-6FB1-44FA-A886-37FCAD12AB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69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4DEFF-FBCD-4C4F-B2E8-D565B49D3E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68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36164-EC82-4567-8018-319FE93BB1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4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4CADF0-C5F6-49E9-BE2F-6EEF17F322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646" y="142043"/>
            <a:ext cx="8527001" cy="6458289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u="sng" dirty="0" smtClean="0"/>
              <a:t>PHYS:1200 FINAL EXAM</a:t>
            </a:r>
          </a:p>
          <a:p>
            <a:pPr marL="0" indent="0">
              <a:buNone/>
            </a:pPr>
            <a:endParaRPr lang="en-US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F6FA-6C15-4595-BEE1-0F575AAA29EC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9746" y="1484774"/>
            <a:ext cx="841159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FINAL EXAM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: Wednesday December 17, 12:30 P - 2:30 P in LR-1 VAN 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/>
              </a:rPr>
              <a:t>FE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effectLst/>
              </a:rPr>
              <a:t> covers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/>
              </a:rPr>
              <a:t>Lectures 23 – 36</a:t>
            </a:r>
            <a:endParaRPr lang="en-US" altLang="en-US" sz="3200" dirty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The study guide, formulas, and practice final exam questions are posted on the Exam Information Link below.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We will review the practice final exam questions on Wed. Dec. 10, and Friday Dec. 12. </a:t>
            </a:r>
          </a:p>
        </p:txBody>
      </p:sp>
    </p:spTree>
    <p:extLst>
      <p:ext uri="{BB962C8B-B14F-4D97-AF65-F5344CB8AC3E}">
        <p14:creationId xmlns:p14="http://schemas.microsoft.com/office/powerpoint/2010/main" val="9262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60438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Energy from the nucleus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1463675"/>
            <a:ext cx="8529637" cy="507365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Huge amounts of energy are given off in two nuclear processes</a:t>
            </a:r>
          </a:p>
          <a:p>
            <a:pPr lvl="1" eaLnBrk="1" hangingPunct="1"/>
            <a:r>
              <a:rPr lang="en-US" altLang="en-US" b="1" smtClean="0"/>
              <a:t>Nuclear fission</a:t>
            </a:r>
            <a:r>
              <a:rPr lang="en-US" altLang="en-US" smtClean="0"/>
              <a:t>: splitting a</a:t>
            </a:r>
          </a:p>
          <a:p>
            <a:pPr lvl="1" eaLnBrk="1" hangingPunct="1">
              <a:buFontTx/>
              <a:buNone/>
            </a:pPr>
            <a:r>
              <a:rPr lang="en-US" altLang="en-US" smtClean="0"/>
              <a:t>    heavy nucleus in two</a:t>
            </a:r>
          </a:p>
          <a:p>
            <a:pPr lvl="1" eaLnBrk="1" hangingPunct="1">
              <a:buFontTx/>
              <a:buNone/>
            </a:pPr>
            <a:endParaRPr lang="en-US" altLang="en-US" smtClean="0"/>
          </a:p>
          <a:p>
            <a:pPr lvl="1" eaLnBrk="1" hangingPunct="1"/>
            <a:r>
              <a:rPr lang="en-US" altLang="en-US" b="1" smtClean="0"/>
              <a:t>Nuclear fusion</a:t>
            </a:r>
            <a:r>
              <a:rPr lang="en-US" altLang="en-US" smtClean="0"/>
              <a:t>: fusing two</a:t>
            </a:r>
          </a:p>
          <a:p>
            <a:pPr lvl="1" eaLnBrk="1" hangingPunct="1">
              <a:buFontTx/>
              <a:buNone/>
            </a:pPr>
            <a:r>
              <a:rPr lang="en-US" altLang="en-US" smtClean="0"/>
              <a:t>   light nuclei into one</a:t>
            </a: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7029450" y="3181350"/>
            <a:ext cx="1044575" cy="584200"/>
            <a:chOff x="2115" y="2312"/>
            <a:chExt cx="658" cy="368"/>
          </a:xfrm>
        </p:grpSpPr>
        <p:sp>
          <p:nvSpPr>
            <p:cNvPr id="10253" name="Arc 5"/>
            <p:cNvSpPr>
              <a:spLocks/>
            </p:cNvSpPr>
            <p:nvPr/>
          </p:nvSpPr>
          <p:spPr bwMode="auto">
            <a:xfrm rot="10800000" flipV="1">
              <a:off x="2115" y="2312"/>
              <a:ext cx="347" cy="3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Arc 6"/>
            <p:cNvSpPr>
              <a:spLocks/>
            </p:cNvSpPr>
            <p:nvPr/>
          </p:nvSpPr>
          <p:spPr bwMode="auto">
            <a:xfrm rot="16560540" flipV="1">
              <a:off x="2427" y="2334"/>
              <a:ext cx="347" cy="345"/>
            </a:xfrm>
            <a:custGeom>
              <a:avLst/>
              <a:gdLst>
                <a:gd name="T0" fmla="*/ 0 w 21600"/>
                <a:gd name="T1" fmla="*/ 0 h 21468"/>
                <a:gd name="T2" fmla="*/ 0 w 21600"/>
                <a:gd name="T3" fmla="*/ 0 h 21468"/>
                <a:gd name="T4" fmla="*/ 0 w 21600"/>
                <a:gd name="T5" fmla="*/ 0 h 214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468" fill="none" extrusionOk="0">
                  <a:moveTo>
                    <a:pt x="2383" y="-1"/>
                  </a:moveTo>
                  <a:cubicBezTo>
                    <a:pt x="13322" y="1214"/>
                    <a:pt x="21600" y="10460"/>
                    <a:pt x="21600" y="21468"/>
                  </a:cubicBezTo>
                </a:path>
                <a:path w="21600" h="21468" stroke="0" extrusionOk="0">
                  <a:moveTo>
                    <a:pt x="2383" y="-1"/>
                  </a:moveTo>
                  <a:cubicBezTo>
                    <a:pt x="13322" y="1214"/>
                    <a:pt x="21600" y="10460"/>
                    <a:pt x="21600" y="21468"/>
                  </a:cubicBezTo>
                  <a:lnTo>
                    <a:pt x="0" y="21468"/>
                  </a:lnTo>
                  <a:lnTo>
                    <a:pt x="2383" y="-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11" name="Group 7"/>
          <p:cNvGrpSpPr>
            <a:grpSpLocks/>
          </p:cNvGrpSpPr>
          <p:nvPr/>
        </p:nvGrpSpPr>
        <p:grpSpPr bwMode="auto">
          <a:xfrm rot="10800000">
            <a:off x="7018338" y="3695700"/>
            <a:ext cx="1044575" cy="584200"/>
            <a:chOff x="2115" y="2312"/>
            <a:chExt cx="658" cy="368"/>
          </a:xfrm>
        </p:grpSpPr>
        <p:sp>
          <p:nvSpPr>
            <p:cNvPr id="10251" name="Arc 8"/>
            <p:cNvSpPr>
              <a:spLocks/>
            </p:cNvSpPr>
            <p:nvPr/>
          </p:nvSpPr>
          <p:spPr bwMode="auto">
            <a:xfrm rot="10800000" flipV="1">
              <a:off x="2115" y="2312"/>
              <a:ext cx="347" cy="3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Arc 9"/>
            <p:cNvSpPr>
              <a:spLocks/>
            </p:cNvSpPr>
            <p:nvPr/>
          </p:nvSpPr>
          <p:spPr bwMode="auto">
            <a:xfrm rot="16560540" flipV="1">
              <a:off x="2427" y="2334"/>
              <a:ext cx="347" cy="345"/>
            </a:xfrm>
            <a:custGeom>
              <a:avLst/>
              <a:gdLst>
                <a:gd name="T0" fmla="*/ 0 w 21600"/>
                <a:gd name="T1" fmla="*/ 0 h 21468"/>
                <a:gd name="T2" fmla="*/ 0 w 21600"/>
                <a:gd name="T3" fmla="*/ 0 h 21468"/>
                <a:gd name="T4" fmla="*/ 0 w 21600"/>
                <a:gd name="T5" fmla="*/ 0 h 214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468" fill="none" extrusionOk="0">
                  <a:moveTo>
                    <a:pt x="2383" y="-1"/>
                  </a:moveTo>
                  <a:cubicBezTo>
                    <a:pt x="13322" y="1214"/>
                    <a:pt x="21600" y="10460"/>
                    <a:pt x="21600" y="21468"/>
                  </a:cubicBezTo>
                </a:path>
                <a:path w="21600" h="21468" stroke="0" extrusionOk="0">
                  <a:moveTo>
                    <a:pt x="2383" y="-1"/>
                  </a:moveTo>
                  <a:cubicBezTo>
                    <a:pt x="13322" y="1214"/>
                    <a:pt x="21600" y="10460"/>
                    <a:pt x="21600" y="21468"/>
                  </a:cubicBezTo>
                  <a:lnTo>
                    <a:pt x="0" y="21468"/>
                  </a:lnTo>
                  <a:lnTo>
                    <a:pt x="2383" y="-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4448175" y="3606800"/>
            <a:ext cx="250825" cy="250825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3733800" y="5561013"/>
            <a:ext cx="588963" cy="58896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6991350" y="5599113"/>
            <a:ext cx="588963" cy="58896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4975225" y="5197475"/>
            <a:ext cx="1339850" cy="13398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5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EAD1F1E-BD83-41BD-88CB-4E76BB3EA3F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79889E-6 L 0.29653 2.79889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26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05653E-6 L 0.09583 -0.16103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80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66914E-6 L 0.11788 0.1554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77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51993E-6 L 0.17534 0.00348 " pathEditMode="relative" ptsTypes="AA">
                                      <p:cBhvr>
                                        <p:cTn id="1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3.21594E-6 L -0.18212 3.21594E-6 " pathEditMode="relative" ptsTypes="AA">
                                      <p:cBhvr>
                                        <p:cTn id="16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  <p:bldP spid="21515" grpId="0" animBg="1"/>
      <p:bldP spid="21516" grpId="0" animBg="1"/>
      <p:bldP spid="215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2338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A lot of energy from a little mass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725" y="1320800"/>
            <a:ext cx="8229600" cy="49434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energies released when a large nucleus undergoes fission or small nuclei undergo fusion are enormous compared to chemical energies (e.g. burning fossil fuel)</a:t>
            </a:r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When Uranium splits apart about 0.1% of its mass is converted into energy</a:t>
            </a:r>
          </a:p>
          <a:p>
            <a:pPr eaLnBrk="1" hangingPunct="1"/>
            <a:r>
              <a:rPr lang="en-US" altLang="en-US" sz="2800" smtClean="0"/>
              <a:t>Pound for pound,  nuclear reactions release about 10 million times more energy than chemical reactions</a:t>
            </a:r>
          </a:p>
          <a:p>
            <a:pPr eaLnBrk="1" hangingPunct="1"/>
            <a:r>
              <a:rPr lang="en-US" altLang="en-US" sz="2800" smtClean="0">
                <a:solidFill>
                  <a:srgbClr val="0000FF"/>
                </a:solidFill>
              </a:rPr>
              <a:t>1 pound Uranium </a:t>
            </a:r>
            <a:r>
              <a:rPr lang="en-US" altLang="en-US" sz="2800" smtClean="0">
                <a:solidFill>
                  <a:srgbClr val="0000FF"/>
                </a:solidFill>
                <a:sym typeface="Wingdings" panose="05000000000000000000" pitchFamily="2" charset="2"/>
              </a:rPr>
              <a:t> 1 million gallons of gasoline</a:t>
            </a:r>
            <a:endParaRPr lang="en-US" altLang="en-US" sz="2800" smtClean="0">
              <a:solidFill>
                <a:srgbClr val="0000FF"/>
              </a:solidFill>
            </a:endParaRPr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1520F7-F06E-404D-978A-68B70AE0309C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58888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Splitting the atom</a:t>
            </a:r>
            <a:r>
              <a:rPr lang="en-US" altLang="en-US" smtClean="0">
                <a:sym typeface="Wingdings" panose="05000000000000000000" pitchFamily="2" charset="2"/>
              </a:rPr>
              <a:t> </a:t>
            </a:r>
            <a:r>
              <a:rPr lang="en-US" altLang="en-US" smtClean="0"/>
              <a:t>Nuclear Fission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To split a uranium nucleus apart takes energy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 neutron hitting a uranium nucleus can cause it to split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 neutron can split U-235 into Cs-143 and Rd-90 plus a </a:t>
            </a:r>
            <a:r>
              <a:rPr lang="en-US" altLang="en-US" sz="2800" i="1" smtClean="0"/>
              <a:t>few extra neutrons</a:t>
            </a:r>
          </a:p>
        </p:txBody>
      </p:sp>
      <p:pic>
        <p:nvPicPr>
          <p:cNvPr id="25604" name="Picture 4" descr="1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1524000"/>
            <a:ext cx="3741738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841661-D7B3-4AB3-978E-0E100673910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The nuclear chain reaction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1775" y="1312863"/>
            <a:ext cx="4727575" cy="5030787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When U-235 splits, on average 2.5 neutrons are released</a:t>
            </a:r>
          </a:p>
          <a:p>
            <a:pPr eaLnBrk="1" hangingPunct="1"/>
            <a:r>
              <a:rPr lang="en-US" altLang="en-US" sz="2800" smtClean="0"/>
              <a:t>These neutrons can then go on to cause other U-235’s to split, this resulting in a </a:t>
            </a:r>
            <a:r>
              <a:rPr lang="en-US" altLang="en-US" sz="2800" b="1" smtClean="0">
                <a:solidFill>
                  <a:srgbClr val="FF0000"/>
                </a:solidFill>
              </a:rPr>
              <a:t>chain reaction</a:t>
            </a:r>
          </a:p>
          <a:p>
            <a:pPr eaLnBrk="1" hangingPunct="1"/>
            <a:r>
              <a:rPr lang="en-US" altLang="en-US" sz="2800" smtClean="0"/>
              <a:t>This can result in a catastrophic process</a:t>
            </a:r>
            <a:br>
              <a:rPr lang="en-US" altLang="en-US" sz="2800" smtClean="0"/>
            </a:br>
            <a:r>
              <a:rPr lang="en-US" altLang="en-US" sz="2800" smtClean="0"/>
              <a:t>with enormous energy released.</a:t>
            </a:r>
          </a:p>
        </p:txBody>
      </p:sp>
      <p:pic>
        <p:nvPicPr>
          <p:cNvPr id="27652" name="Picture 4" descr="1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266825"/>
            <a:ext cx="37973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1080039-D284-4920-A024-28B9DD4A873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695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Reactor </a:t>
            </a:r>
            <a:r>
              <a:rPr lang="en-US" altLang="en-US" i="1" smtClean="0"/>
              <a:t>or</a:t>
            </a:r>
            <a:r>
              <a:rPr lang="en-US" altLang="en-US" smtClean="0"/>
              <a:t> Bomb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174750"/>
            <a:ext cx="8229600" cy="49561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If the energy released in a nuclear chain reaction is allowed to proceed in a </a:t>
            </a:r>
            <a:r>
              <a:rPr lang="en-US" altLang="en-US" smtClean="0">
                <a:solidFill>
                  <a:srgbClr val="FF0000"/>
                </a:solidFill>
              </a:rPr>
              <a:t>controlled </a:t>
            </a:r>
            <a:r>
              <a:rPr lang="en-US" altLang="en-US" smtClean="0"/>
              <a:t>way, then this can be used as an energy source </a:t>
            </a:r>
            <a:r>
              <a:rPr lang="en-US" altLang="en-US" smtClean="0">
                <a:sym typeface="Wingdings" panose="05000000000000000000" pitchFamily="2" charset="2"/>
              </a:rPr>
              <a:t> </a:t>
            </a:r>
            <a:r>
              <a:rPr lang="en-US" altLang="en-US" i="1" smtClean="0">
                <a:solidFill>
                  <a:srgbClr val="FF0000"/>
                </a:solidFill>
                <a:sym typeface="Wingdings" panose="05000000000000000000" pitchFamily="2" charset="2"/>
              </a:rPr>
              <a:t>nuclear reactor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ym typeface="Wingdings" panose="05000000000000000000" pitchFamily="2" charset="2"/>
              </a:rPr>
              <a:t>If the chain reaction occurs in an </a:t>
            </a:r>
            <a:r>
              <a:rPr lang="en-US" altLang="en-US" smtClean="0">
                <a:solidFill>
                  <a:srgbClr val="FF0000"/>
                </a:solidFill>
                <a:sym typeface="Wingdings" panose="05000000000000000000" pitchFamily="2" charset="2"/>
              </a:rPr>
              <a:t>uncontrolled</a:t>
            </a:r>
            <a:r>
              <a:rPr lang="en-US" altLang="en-US" smtClean="0">
                <a:sym typeface="Wingdings" panose="05000000000000000000" pitchFamily="2" charset="2"/>
              </a:rPr>
              <a:t> manner then you have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sym typeface="Wingdings" panose="05000000000000000000" pitchFamily="2" charset="2"/>
              </a:rPr>
              <a:t>    </a:t>
            </a:r>
            <a:r>
              <a:rPr lang="en-US" altLang="en-US" i="1" smtClean="0">
                <a:solidFill>
                  <a:srgbClr val="FF0000"/>
                </a:solidFill>
                <a:sym typeface="Wingdings" panose="05000000000000000000" pitchFamily="2" charset="2"/>
              </a:rPr>
              <a:t>atomic bomb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ym typeface="Wingdings" panose="05000000000000000000" pitchFamily="2" charset="2"/>
              </a:rPr>
              <a:t>Enrico Fermi produced the first nuclear reactor under the west stands of Stagg Field at the University of Chicago in 1942</a:t>
            </a:r>
            <a:endParaRPr lang="en-US" altLang="en-US" smtClean="0"/>
          </a:p>
        </p:txBody>
      </p:sp>
      <p:sp>
        <p:nvSpPr>
          <p:cNvPr id="143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12932A2-D5F5-4392-B415-D95A81F3C0A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nuclear-power-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5" t="4820" r="21228" b="23270"/>
          <a:stretch>
            <a:fillRect/>
          </a:stretch>
        </p:blipFill>
        <p:spPr bwMode="auto">
          <a:xfrm>
            <a:off x="268288" y="1189038"/>
            <a:ext cx="41783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3175"/>
            <a:ext cx="9144000" cy="701675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/>
              <a:t>Electricity generation by nuclear power 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65150" y="5086350"/>
            <a:ext cx="35845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Steel and Concrete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Containment vessel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751388" y="944563"/>
            <a:ext cx="3884612" cy="558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Percentage of electricity</a:t>
            </a:r>
            <a:br>
              <a:rPr lang="en-US" altLang="en-US" sz="2400" dirty="0"/>
            </a:br>
            <a:r>
              <a:rPr lang="en-US" altLang="en-US" sz="2400" u="sng" dirty="0"/>
              <a:t>produced by nuclear power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France: 77%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Belgium: 54%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Slovakia: 54%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Switzerland: 41%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Sweden: 36%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USA: 19%</a:t>
            </a:r>
            <a:endParaRPr lang="en-US" altLang="en-US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Germany: 18%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Japan: 18%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Russia: 18%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UK: 16%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Canada: 15%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Argentina: 7%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China: 2%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303213" y="1262063"/>
            <a:ext cx="2393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Nuclear Power Plant</a:t>
            </a:r>
          </a:p>
        </p:txBody>
      </p:sp>
      <p:sp>
        <p:nvSpPr>
          <p:cNvPr id="153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0393D98-CD41-46D2-8C35-CE1E96B2265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591300" cy="89376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Nuclear reactors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912938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fuel elements contain the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   fissile fuel in the form of rods of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   1 cm diameter. There may be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   thousands of such rods stacked together in the reactor core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most common fuel is enriched U-235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Some type of moderator material is also used to slow down the neutrons to make their capture more efficient</a:t>
            </a:r>
          </a:p>
        </p:txBody>
      </p:sp>
      <p:pic>
        <p:nvPicPr>
          <p:cNvPr id="16388" name="Picture 4" descr="nuclear-power-tower1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b="12747"/>
          <a:stretch>
            <a:fillRect/>
          </a:stretch>
        </p:blipFill>
        <p:spPr bwMode="auto">
          <a:xfrm>
            <a:off x="6591300" y="0"/>
            <a:ext cx="25447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C0A243B-813C-40A9-9739-D8FCEB96CFDC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A nuclear power plant</a:t>
            </a:r>
          </a:p>
        </p:txBody>
      </p:sp>
      <p:sp>
        <p:nvSpPr>
          <p:cNvPr id="33797" name="AutoShape 5"/>
          <p:cNvSpPr>
            <a:spLocks/>
          </p:cNvSpPr>
          <p:nvPr/>
        </p:nvSpPr>
        <p:spPr bwMode="auto">
          <a:xfrm rot="-5400000">
            <a:off x="1852613" y="4003675"/>
            <a:ext cx="331788" cy="3081337"/>
          </a:xfrm>
          <a:prstGeom prst="leftBrace">
            <a:avLst>
              <a:gd name="adj1" fmla="val 77392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798" name="AutoShape 6"/>
          <p:cNvSpPr>
            <a:spLocks/>
          </p:cNvSpPr>
          <p:nvPr/>
        </p:nvSpPr>
        <p:spPr bwMode="auto">
          <a:xfrm rot="-5400000">
            <a:off x="5055394" y="4333082"/>
            <a:ext cx="331787" cy="2457450"/>
          </a:xfrm>
          <a:prstGeom prst="leftBrace">
            <a:avLst>
              <a:gd name="adj1" fmla="val 61723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276350" y="5786438"/>
            <a:ext cx="1236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Nuclear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reactor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443413" y="5776913"/>
            <a:ext cx="14906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Electric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generator</a:t>
            </a:r>
          </a:p>
        </p:txBody>
      </p:sp>
      <p:pic>
        <p:nvPicPr>
          <p:cNvPr id="17415" name="Picture 9" descr="W1214_3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18"/>
          <a:stretch>
            <a:fillRect/>
          </a:stretch>
        </p:blipFill>
        <p:spPr>
          <a:xfrm>
            <a:off x="536575" y="1397000"/>
            <a:ext cx="7764463" cy="394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03" name="AutoShape 11"/>
          <p:cNvSpPr>
            <a:spLocks/>
          </p:cNvSpPr>
          <p:nvPr/>
        </p:nvSpPr>
        <p:spPr bwMode="auto">
          <a:xfrm rot="-5400000">
            <a:off x="7569994" y="4501357"/>
            <a:ext cx="331787" cy="2044700"/>
          </a:xfrm>
          <a:prstGeom prst="leftBrace">
            <a:avLst>
              <a:gd name="adj1" fmla="val 51356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6691313" y="5773738"/>
            <a:ext cx="18970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Electric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transmission</a:t>
            </a:r>
          </a:p>
        </p:txBody>
      </p:sp>
      <p:sp>
        <p:nvSpPr>
          <p:cNvPr id="174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458E867-C781-4E4B-8047-8C7FEBA5E2A6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nimBg="1"/>
      <p:bldP spid="33799" grpId="0"/>
      <p:bldP spid="33800" grpId="0"/>
      <p:bldP spid="33803" grpId="0" animBg="1"/>
      <p:bldP spid="338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345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Reactor operation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225550"/>
            <a:ext cx="8229600" cy="5019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reactor is usually operated in the so-called </a:t>
            </a:r>
            <a:r>
              <a:rPr lang="en-US" altLang="en-US" i="1" smtClean="0">
                <a:solidFill>
                  <a:srgbClr val="FF0000"/>
                </a:solidFill>
              </a:rPr>
              <a:t>critical</a:t>
            </a:r>
            <a:r>
              <a:rPr lang="en-US" altLang="en-US" smtClean="0"/>
              <a:t> state in which each fission leads to only one additional fission.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In the critical state the reactor produces a steady output of electrical energy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reactor is designed not to go into the </a:t>
            </a:r>
            <a:r>
              <a:rPr lang="en-US" altLang="en-US" i="1" smtClean="0">
                <a:solidFill>
                  <a:srgbClr val="FF0000"/>
                </a:solidFill>
              </a:rPr>
              <a:t>supercritical</a:t>
            </a:r>
            <a:r>
              <a:rPr lang="en-US" altLang="en-US" smtClean="0"/>
              <a:t> state – in this state the reactor produces an uncontrolled and increasing amount of energy which can cause it overheat and lead to meltdown.</a:t>
            </a: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6A54F4-BD3D-4D6B-9F22-BDCDC74117B1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1388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Controlling the nuclear reactor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563"/>
            <a:ext cx="8229600" cy="480536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To keep the reactor in the critical state the operators adjust the </a:t>
            </a:r>
            <a:r>
              <a:rPr lang="en-US" altLang="en-US" sz="2800" i="1" smtClean="0"/>
              <a:t>control rods</a:t>
            </a:r>
          </a:p>
          <a:p>
            <a:pPr eaLnBrk="1" hangingPunct="1"/>
            <a:r>
              <a:rPr lang="en-US" altLang="en-US" sz="2800" smtClean="0"/>
              <a:t>The control rods can be moved into or out of the reactor core. They contain an element, such as cadmium or boron which absorbs neutrons.</a:t>
            </a:r>
          </a:p>
          <a:p>
            <a:pPr eaLnBrk="1" hangingPunct="1"/>
            <a:r>
              <a:rPr lang="en-US" altLang="en-US" sz="2800" smtClean="0"/>
              <a:t>If the reactor is getting too hot, the control rods are pushed into the core to slow down the chain reaction</a:t>
            </a:r>
          </a:p>
          <a:p>
            <a:pPr eaLnBrk="1" hangingPunct="1"/>
            <a:r>
              <a:rPr lang="en-US" altLang="en-US" sz="2800" smtClean="0"/>
              <a:t>The heat generated within the fuel rods is carried away by water surrounding the rods</a:t>
            </a:r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89C7C5-4606-4232-B22E-B34296547AB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695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L 36 Modern Physics - 4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229600" cy="5008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2"/>
                </a:solidFill>
              </a:rPr>
              <a:t>Nuclear physics </a:t>
            </a:r>
            <a:r>
              <a:rPr lang="en-US" altLang="en-US" smtClean="0">
                <a:solidFill>
                  <a:schemeClr val="bg2"/>
                </a:solidFill>
                <a:sym typeface="Wingdings" panose="05000000000000000000" pitchFamily="2" charset="2"/>
              </a:rPr>
              <a:t></a:t>
            </a:r>
            <a:endParaRPr lang="en-US" altLang="en-US" smtClean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2"/>
                </a:solidFill>
              </a:rPr>
              <a:t>what’s inside the nucleus and what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chemeClr val="bg2"/>
                </a:solidFill>
              </a:rPr>
              <a:t>	  holds it together </a:t>
            </a:r>
            <a:r>
              <a:rPr lang="en-US" altLang="en-US" smtClean="0">
                <a:solidFill>
                  <a:schemeClr val="bg2"/>
                </a:solidFill>
                <a:sym typeface="Wingdings" panose="05000000000000000000" pitchFamily="2" charset="2"/>
              </a:rPr>
              <a:t></a:t>
            </a:r>
            <a:endParaRPr lang="en-US" altLang="en-US" smtClean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2"/>
                </a:solidFill>
              </a:rPr>
              <a:t>what is radioactivity, half-life </a:t>
            </a:r>
            <a:r>
              <a:rPr lang="en-US" altLang="en-US" smtClean="0">
                <a:solidFill>
                  <a:schemeClr val="bg2"/>
                </a:solidFill>
                <a:sym typeface="Wingdings" panose="05000000000000000000" pitchFamily="2" charset="2"/>
              </a:rPr>
              <a:t></a:t>
            </a:r>
            <a:endParaRPr lang="en-US" altLang="en-US" smtClean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2"/>
                </a:solidFill>
              </a:rPr>
              <a:t>carbon dating </a:t>
            </a:r>
            <a:r>
              <a:rPr lang="en-US" altLang="en-US" smtClean="0">
                <a:solidFill>
                  <a:schemeClr val="bg2"/>
                </a:solidFill>
                <a:sym typeface="Wingdings" panose="05000000000000000000" pitchFamily="2" charset="2"/>
              </a:rPr>
              <a:t></a:t>
            </a:r>
            <a:endParaRPr lang="en-US" altLang="en-US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Nuclear energy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nuclear fission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nuclear fusion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nuclear reactors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nuclear weapons</a:t>
            </a:r>
          </a:p>
        </p:txBody>
      </p:sp>
      <p:pic>
        <p:nvPicPr>
          <p:cNvPr id="5124" name="Picture 4" descr="nonuclea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3130550"/>
            <a:ext cx="46831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075" y="6350000"/>
            <a:ext cx="428625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377554E-4A90-46F1-883C-C058AD0D439F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4" descr="W1213_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06"/>
          <a:stretch>
            <a:fillRect/>
          </a:stretch>
        </p:blipFill>
        <p:spPr bwMode="auto">
          <a:xfrm>
            <a:off x="233363" y="1174750"/>
            <a:ext cx="4738687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6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001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Reactor core</a:t>
            </a:r>
          </a:p>
        </p:txBody>
      </p:sp>
      <p:sp>
        <p:nvSpPr>
          <p:cNvPr id="20484" name="Rectangle 67"/>
          <p:cNvSpPr>
            <a:spLocks noGrp="1" noChangeArrowheads="1"/>
          </p:cNvSpPr>
          <p:nvPr>
            <p:ph type="body" sz="half" idx="2"/>
          </p:nvPr>
        </p:nvSpPr>
        <p:spPr>
          <a:xfrm>
            <a:off x="5226050" y="1503363"/>
            <a:ext cx="3660775" cy="46958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To start the reactor, the control rods are pulled out of the core</a:t>
            </a:r>
          </a:p>
          <a:p>
            <a:pPr eaLnBrk="1" hangingPunct="1"/>
            <a:r>
              <a:rPr lang="en-US" altLang="en-US" sz="2800" smtClean="0"/>
              <a:t>To stop the reactor, the control rods are pushed into the core</a:t>
            </a:r>
          </a:p>
          <a:p>
            <a:pPr eaLnBrk="1" hangingPunct="1"/>
            <a:r>
              <a:rPr lang="en-US" altLang="en-US" sz="2800" smtClean="0"/>
              <a:t>Inside a concrete containment vessel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</p:txBody>
      </p:sp>
      <p:sp>
        <p:nvSpPr>
          <p:cNvPr id="2048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3AA17EB-E8E7-4A9F-877F-745E52688D41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1525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z="4000" smtClean="0"/>
              <a:t>Pros and Cons of Nuclear energy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1310"/>
            <a:ext cx="4127346" cy="3879465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u="sng" dirty="0" smtClean="0"/>
              <a:t>ADVANTAGES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Plentiful fuel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no greenhouse gases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no poisonous emissions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non-polluting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efficient power production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051310"/>
            <a:ext cx="4308629" cy="3879465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u="sng" dirty="0" smtClean="0"/>
              <a:t>DISADVANTAGES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must deal with nuclear waste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possibility of catastrophic accident</a:t>
            </a:r>
            <a:br>
              <a:rPr lang="en-US" altLang="en-US" dirty="0" smtClean="0"/>
            </a:br>
            <a:r>
              <a:rPr lang="en-US" altLang="en-US" dirty="0" smtClean="0"/>
              <a:t>with long term effects*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expensive to build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can be used to enrich uranium for bombs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50825" y="5013325"/>
            <a:ext cx="8785225" cy="1625600"/>
          </a:xfrm>
          <a:prstGeom prst="rect">
            <a:avLst/>
          </a:prstGeom>
          <a:noFill/>
          <a:ln w="9525">
            <a:solidFill>
              <a:srgbClr val="99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* -- US – 1979, Three mile Island, Pennsylvania</a:t>
            </a:r>
            <a:br>
              <a:rPr lang="en-US" altLang="en-US" sz="2000" dirty="0"/>
            </a:br>
            <a:r>
              <a:rPr lang="en-US" altLang="en-US" sz="2000" dirty="0"/>
              <a:t>  -- World- 1986, Chernobyl, Ukraine (80 killed within one week of accident)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  -- Japan -2011 caused by Tsunami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         </a:t>
            </a:r>
            <a:r>
              <a:rPr lang="en-US" altLang="en-US" sz="2000" i="1" dirty="0"/>
              <a:t>negative spin – big disaster – no more nuclear power plants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         positive spin – even with Tsunami, no one killed, build more plants</a:t>
            </a:r>
          </a:p>
        </p:txBody>
      </p:sp>
      <p:sp>
        <p:nvSpPr>
          <p:cNvPr id="2151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1A2B85-CFE4-4D31-94AE-073E7C673BF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08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08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nimBg="1"/>
      <p:bldP spid="46084" grpId="0" build="p" animBg="1"/>
      <p:bldP spid="4608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nonuclea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2F565E6-3216-45A3-A493-F45198C4DF5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4888"/>
          </a:xfrm>
          <a:solidFill>
            <a:srgbClr val="99FF99"/>
          </a:solidFill>
          <a:ln>
            <a:solidFill>
              <a:srgbClr val="99FF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The atomic (fission) bomb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1158875"/>
            <a:ext cx="8497887" cy="5332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 critical mass of fissionable material is needed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Natural uranium contains </a:t>
            </a:r>
            <a:r>
              <a:rPr lang="en-US" altLang="en-US" sz="2800" baseline="30000" smtClean="0"/>
              <a:t>238</a:t>
            </a:r>
            <a:r>
              <a:rPr lang="en-US" altLang="en-US" sz="2800" smtClean="0"/>
              <a:t>U and 0.7% </a:t>
            </a:r>
            <a:r>
              <a:rPr lang="en-US" altLang="en-US" sz="2800" baseline="30000" smtClean="0"/>
              <a:t>235</a:t>
            </a:r>
            <a:r>
              <a:rPr lang="en-US" altLang="en-US" sz="2800" smtClean="0"/>
              <a:t>U, but only </a:t>
            </a:r>
            <a:r>
              <a:rPr lang="en-US" altLang="en-US" sz="2800" baseline="30000" smtClean="0"/>
              <a:t>235</a:t>
            </a:r>
            <a:r>
              <a:rPr lang="en-US" altLang="en-US" sz="2800" smtClean="0"/>
              <a:t>U is fissionable. In the enrichment process, the </a:t>
            </a:r>
            <a:r>
              <a:rPr lang="en-US" altLang="en-US" sz="2800" baseline="30000" smtClean="0"/>
              <a:t>235</a:t>
            </a:r>
            <a:r>
              <a:rPr lang="en-US" altLang="en-US" sz="2800" smtClean="0"/>
              <a:t>U and </a:t>
            </a:r>
            <a:r>
              <a:rPr lang="en-US" altLang="en-US" sz="2800" baseline="30000" smtClean="0"/>
              <a:t>238</a:t>
            </a:r>
            <a:r>
              <a:rPr lang="en-US" altLang="en-US" sz="2800" smtClean="0"/>
              <a:t>U are separated. Weapons-grade uranium requires enrichment to &gt; 20%.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if a critical mass can be achieved than an self-sustained uncontrolled reaction occurs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To achieve critical mass (60 kg), 2 lumps (7 inch diameter ball ) of a non-critical mass of U-235 are brought together quickly using a cannon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When the U-235 becomes supercritical, a catastrophic fission will quickly turn into a fireball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3788" y="6300788"/>
            <a:ext cx="430212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CAFF1CF-85CD-4AB8-BB85-6992531C961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1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962025"/>
            <a:ext cx="4562475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littlebo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429000"/>
            <a:ext cx="4035425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64A2587-E99E-4671-967E-2BB919CEC82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Little Boy (Uranium bomb)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1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792163"/>
            <a:ext cx="2643187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 descr="fat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09" t="1804" r="8409" b="19792"/>
          <a:stretch>
            <a:fillRect/>
          </a:stretch>
        </p:blipFill>
        <p:spPr bwMode="auto">
          <a:xfrm>
            <a:off x="4256088" y="1144588"/>
            <a:ext cx="43497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 descr="14[2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4181475"/>
            <a:ext cx="7616825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0" y="-3175"/>
            <a:ext cx="9144000" cy="646113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/>
              <a:t>FAT MAN (Plutonium bomb)</a:t>
            </a:r>
          </a:p>
        </p:txBody>
      </p:sp>
      <p:sp>
        <p:nvSpPr>
          <p:cNvPr id="256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F78C13-7F98-4AF0-8613-F527BE6F49DF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36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Nuclear Fusion</a:t>
            </a:r>
          </a:p>
        </p:txBody>
      </p:sp>
      <p:pic>
        <p:nvPicPr>
          <p:cNvPr id="26627" name="Picture 3" descr="F32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185863"/>
            <a:ext cx="3960813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611688" y="1538288"/>
            <a:ext cx="434975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ym typeface="Wingdings" panose="05000000000000000000" pitchFamily="2" charset="2"/>
              </a:rPr>
              <a:t> </a:t>
            </a:r>
            <a:r>
              <a:rPr lang="en-US" altLang="en-US" sz="2800"/>
              <a:t>Two light nuclei (D &amp; T) are combined into one (He) with a large release of energy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ym typeface="Wingdings" panose="05000000000000000000" pitchFamily="2" charset="2"/>
              </a:rPr>
              <a:t> </a:t>
            </a:r>
            <a:r>
              <a:rPr lang="en-US" altLang="en-US" sz="2800"/>
              <a:t>If this is done with 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a large number of nuclei,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the energy is released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catastrophically 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a </a:t>
            </a:r>
            <a:r>
              <a:rPr lang="en-US" altLang="en-US" sz="2800" i="1"/>
              <a:t>Hydrogen Bomb</a:t>
            </a:r>
          </a:p>
        </p:txBody>
      </p:sp>
      <p:sp>
        <p:nvSpPr>
          <p:cNvPr id="2662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EE1134C-988B-47D2-97F8-BD37C0C5D18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790575"/>
            <a:ext cx="2541588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0"/>
            <a:ext cx="9075738" cy="5842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The Hydrogen </a:t>
            </a:r>
            <a:r>
              <a:rPr lang="en-US" altLang="en-US"/>
              <a:t>(thermonuclear fusion)  </a:t>
            </a:r>
            <a:r>
              <a:rPr lang="en-US" altLang="en-US" b="1"/>
              <a:t>Bomb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605338" y="1585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943225" y="804863"/>
            <a:ext cx="6132513" cy="374491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 fusion bomb releases energy by fusing deuterium with tritium nuclei to form helium and neutrons</a:t>
            </a:r>
          </a:p>
          <a:p>
            <a:pPr eaLnBrk="1" hangingPunct="1"/>
            <a:r>
              <a:rPr lang="en-US" altLang="en-US" sz="2800" smtClean="0"/>
              <a:t>To achieve this, the hydrogen must be heated to 100 million C using a fission bomb </a:t>
            </a:r>
            <a:r>
              <a:rPr lang="en-US" altLang="en-US" sz="2800" smtClean="0">
                <a:sym typeface="Wingdings" panose="05000000000000000000" pitchFamily="2" charset="2"/>
              </a:rPr>
              <a:t> thermonuclear</a:t>
            </a:r>
          </a:p>
          <a:p>
            <a:pPr eaLnBrk="1" hangingPunct="1"/>
            <a:r>
              <a:rPr lang="en-US" altLang="en-US" sz="2800" smtClean="0">
                <a:sym typeface="Wingdings" panose="05000000000000000000" pitchFamily="2" charset="2"/>
              </a:rPr>
              <a:t>Thermonuclear fusion is what powers the stars</a:t>
            </a:r>
            <a:endParaRPr lang="en-US" altLang="en-US" sz="2800" smtClean="0"/>
          </a:p>
        </p:txBody>
      </p:sp>
      <p:sp>
        <p:nvSpPr>
          <p:cNvPr id="2765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1E5DCE2-0D0B-4788-82A6-E3F26B2E80C9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4548188"/>
            <a:ext cx="317658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Box 2"/>
          <p:cNvSpPr txBox="1">
            <a:spLocks noChangeArrowheads="1"/>
          </p:cNvSpPr>
          <p:nvPr/>
        </p:nvSpPr>
        <p:spPr bwMode="auto">
          <a:xfrm>
            <a:off x="5559425" y="5537200"/>
            <a:ext cx="1263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H bomb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6475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Effects of a nuclear explosion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8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released neutrons produce the fireball by heating everything around them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ultra hot fireball produces an intense flash of light, x-rays and gamma rays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explosion creates a huge pressure surge </a:t>
            </a:r>
            <a:r>
              <a:rPr lang="en-US" altLang="en-US" smtClean="0">
                <a:sym typeface="Wingdings" panose="05000000000000000000" pitchFamily="2" charset="2"/>
              </a:rPr>
              <a:t> blast wave that flattens everything within miles of ground zero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ym typeface="Wingdings" panose="05000000000000000000" pitchFamily="2" charset="2"/>
              </a:rPr>
              <a:t>Long after the blast there is the fallout  the creation and release of radioactive nuclei that are carried away in the air</a:t>
            </a:r>
            <a:endParaRPr lang="en-US" altLang="en-US" smtClean="0"/>
          </a:p>
        </p:txBody>
      </p:sp>
      <p:sp>
        <p:nvSpPr>
          <p:cNvPr id="286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C16133-DA3D-42AE-8D81-760DBDC8842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i="1" smtClean="0"/>
              <a:t>Controlled</a:t>
            </a:r>
            <a:r>
              <a:rPr lang="en-US" altLang="en-US" smtClean="0"/>
              <a:t> thermonuclear fusion</a:t>
            </a:r>
          </a:p>
        </p:txBody>
      </p:sp>
      <p:sp>
        <p:nvSpPr>
          <p:cNvPr id="29700" name="Content Placeholder 1"/>
          <p:cNvSpPr>
            <a:spLocks noGrp="1"/>
          </p:cNvSpPr>
          <p:nvPr>
            <p:ph sz="half" idx="2"/>
          </p:nvPr>
        </p:nvSpPr>
        <p:spPr>
          <a:xfrm>
            <a:off x="4505325" y="1262063"/>
            <a:ext cx="4546600" cy="5175250"/>
          </a:xfrm>
          <a:ln w="28575">
            <a:solidFill>
              <a:srgbClr val="99FF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/>
              <a:t>Nuclear reactor using nuclear fusion energy</a:t>
            </a:r>
          </a:p>
          <a:p>
            <a:r>
              <a:rPr lang="en-US" altLang="en-US" smtClean="0"/>
              <a:t>Safer than fission reactor</a:t>
            </a:r>
          </a:p>
          <a:p>
            <a:r>
              <a:rPr lang="en-US" altLang="en-US" smtClean="0"/>
              <a:t>Fuel (D, T) can be obtained from seawater</a:t>
            </a:r>
          </a:p>
          <a:p>
            <a:r>
              <a:rPr lang="en-US" altLang="en-US" smtClean="0"/>
              <a:t>Will heat Tritium gas to 100,000,000 K</a:t>
            </a:r>
          </a:p>
          <a:p>
            <a:r>
              <a:rPr lang="en-US" altLang="en-US" smtClean="0"/>
              <a:t>Test reactor being built in France; collaboration of seven countries: EU, IN, JP, CH, RU, SK, US.</a:t>
            </a:r>
          </a:p>
          <a:p>
            <a:endParaRPr lang="en-US" altLang="en-US" smtClean="0"/>
          </a:p>
        </p:txBody>
      </p:sp>
      <p:sp>
        <p:nvSpPr>
          <p:cNvPr id="2970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59263" y="6381750"/>
            <a:ext cx="493712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6623D7-5A6B-49AA-BB09-F90E7B18B79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29702" name="TextBox 2"/>
          <p:cNvSpPr txBox="1">
            <a:spLocks noChangeArrowheads="1"/>
          </p:cNvSpPr>
          <p:nvPr/>
        </p:nvSpPr>
        <p:spPr bwMode="auto">
          <a:xfrm>
            <a:off x="0" y="5538788"/>
            <a:ext cx="4341813" cy="830262"/>
          </a:xfrm>
          <a:prstGeom prst="rect">
            <a:avLst/>
          </a:prstGeom>
          <a:noFill/>
          <a:ln w="28575">
            <a:solidFill>
              <a:srgbClr val="99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International Thermonuclear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Experimental Reactor (ITER)</a:t>
            </a:r>
            <a:endParaRPr lang="en-US" altLang="en-US" sz="240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3" y="1321594"/>
            <a:ext cx="4067152" cy="4067152"/>
          </a:xfrm>
        </p:spPr>
      </p:pic>
      <p:cxnSp>
        <p:nvCxnSpPr>
          <p:cNvPr id="5" name="Straight Arrow Connector 4"/>
          <p:cNvCxnSpPr>
            <a:stCxn id="3" idx="2"/>
          </p:cNvCxnSpPr>
          <p:nvPr/>
        </p:nvCxnSpPr>
        <p:spPr>
          <a:xfrm flipV="1">
            <a:off x="2254239" y="4998128"/>
            <a:ext cx="471206" cy="3906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Radioactivity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314450"/>
            <a:ext cx="7870825" cy="5127625"/>
          </a:xfrm>
        </p:spPr>
        <p:txBody>
          <a:bodyPr/>
          <a:lstStyle/>
          <a:p>
            <a:pPr marL="341313" indent="-341313" eaLnBrk="1" hangingPunct="1">
              <a:tabLst>
                <a:tab pos="341313" algn="l"/>
              </a:tabLst>
            </a:pPr>
            <a:r>
              <a:rPr lang="en-US" altLang="en-US" sz="2800" smtClean="0"/>
              <a:t>Some nuclei are unstable and spontaneously   	emit particles at random times</a:t>
            </a:r>
          </a:p>
          <a:p>
            <a:pPr marL="917575" lvl="1" indent="-231775" eaLnBrk="1" hangingPunct="1">
              <a:tabLst>
                <a:tab pos="341313" algn="l"/>
              </a:tabLst>
            </a:pPr>
            <a:r>
              <a:rPr lang="en-US" altLang="en-US" sz="2400" smtClean="0"/>
              <a:t>Alpha particles             (helium nucleus)</a:t>
            </a:r>
          </a:p>
          <a:p>
            <a:pPr marL="917575" lvl="1" indent="-231775" eaLnBrk="1" hangingPunct="1">
              <a:tabLst>
                <a:tab pos="341313" algn="l"/>
              </a:tabLst>
            </a:pPr>
            <a:r>
              <a:rPr lang="en-US" altLang="en-US" sz="2400" smtClean="0"/>
              <a:t>Beta particles – energetic electrons</a:t>
            </a:r>
          </a:p>
          <a:p>
            <a:pPr marL="917575" lvl="1" indent="-231775" eaLnBrk="1" hangingPunct="1">
              <a:tabLst>
                <a:tab pos="341313" algn="l"/>
              </a:tabLst>
            </a:pPr>
            <a:r>
              <a:rPr lang="en-US" altLang="en-US" sz="2400" smtClean="0"/>
              <a:t>Gammas - energetic photons (higher than x-rays)</a:t>
            </a:r>
          </a:p>
          <a:p>
            <a:pPr marL="341313" indent="-341313" eaLnBrk="1" hangingPunct="1">
              <a:tabLst>
                <a:tab pos="341313" algn="l"/>
              </a:tabLst>
            </a:pPr>
            <a:r>
              <a:rPr lang="en-US" altLang="en-US" sz="2800" smtClean="0"/>
              <a:t>The beta particles (electrons) come from a process called </a:t>
            </a:r>
            <a:r>
              <a:rPr lang="en-US" altLang="en-US" sz="2800" smtClean="0">
                <a:solidFill>
                  <a:srgbClr val="FF0000"/>
                </a:solidFill>
              </a:rPr>
              <a:t>beta decay, </a:t>
            </a:r>
            <a:r>
              <a:rPr lang="en-US" altLang="en-US" sz="2800" smtClean="0"/>
              <a:t>in which a neutron decays into a proton, an electron and an antineutrino (note that charge is conserved!)</a:t>
            </a:r>
          </a:p>
          <a:p>
            <a:pPr marL="917575" lvl="1" indent="-231775" eaLnBrk="1" hangingPunct="1">
              <a:buFontTx/>
              <a:buNone/>
              <a:tabLst>
                <a:tab pos="341313" algn="l"/>
              </a:tabLst>
            </a:pPr>
            <a:endParaRPr lang="en-US" altLang="en-US" sz="2400" baseline="30000" smtClean="0"/>
          </a:p>
        </p:txBody>
      </p:sp>
      <p:graphicFrame>
        <p:nvGraphicFramePr>
          <p:cNvPr id="717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779838" y="2276475"/>
          <a:ext cx="6127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4" imgW="291973" imgH="228501" progId="Equation.DSMT4">
                  <p:embed/>
                </p:oleObj>
              </mc:Choice>
              <mc:Fallback>
                <p:oleObj name="Equation" r:id="rId4" imgW="291973" imgH="22850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276475"/>
                        <a:ext cx="61277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032000" y="5395913"/>
          <a:ext cx="50800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6" imgW="1333500" imgH="254000" progId="Equation.DSMT4">
                  <p:embed/>
                </p:oleObj>
              </mc:Choice>
              <mc:Fallback>
                <p:oleObj name="Equation" r:id="rId6" imgW="13335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5395913"/>
                        <a:ext cx="508000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F73FD6B-E882-4058-B296-C55C021B647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F6FA-6C15-4595-BEE1-0F575AAA29EC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4285" y="4111105"/>
            <a:ext cx="841159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We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will review the practice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final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exam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questions on Wed. Dec.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10,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and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Friday Dec. 12. </a:t>
            </a:r>
          </a:p>
        </p:txBody>
      </p:sp>
      <p:pic>
        <p:nvPicPr>
          <p:cNvPr id="5" name="Picture 3" descr="Porky_P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70" y="220168"/>
            <a:ext cx="4355363" cy="378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2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147763" y="1703388"/>
          <a:ext cx="92392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4" imgW="342751" imgH="228501" progId="Equation.DSMT4">
                  <p:embed/>
                </p:oleObj>
              </mc:Choice>
              <mc:Fallback>
                <p:oleObj name="Equation" r:id="rId4" imgW="342751" imgH="22850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1703388"/>
                        <a:ext cx="923925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076325" y="3768725"/>
          <a:ext cx="667226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6" imgW="2171520" imgH="228600" progId="Equation.DSMT4">
                  <p:embed/>
                </p:oleObj>
              </mc:Choice>
              <mc:Fallback>
                <p:oleObj name="Equation" r:id="rId6" imgW="217152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3768725"/>
                        <a:ext cx="6672263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AutoShape 5"/>
          <p:cNvSpPr>
            <a:spLocks/>
          </p:cNvSpPr>
          <p:nvPr/>
        </p:nvSpPr>
        <p:spPr bwMode="auto">
          <a:xfrm rot="-5400000">
            <a:off x="2127250" y="3421063"/>
            <a:ext cx="333375" cy="2498725"/>
          </a:xfrm>
          <a:prstGeom prst="leftBrace">
            <a:avLst>
              <a:gd name="adj1" fmla="val 5572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2" name="AutoShape 6"/>
          <p:cNvSpPr>
            <a:spLocks/>
          </p:cNvSpPr>
          <p:nvPr/>
        </p:nvSpPr>
        <p:spPr bwMode="auto">
          <a:xfrm rot="-5400000">
            <a:off x="5836444" y="2863057"/>
            <a:ext cx="333375" cy="3614737"/>
          </a:xfrm>
          <a:prstGeom prst="leftBrace">
            <a:avLst>
              <a:gd name="adj1" fmla="val 9035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987425" y="4852988"/>
            <a:ext cx="292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mass = </a:t>
            </a:r>
            <a:r>
              <a:rPr lang="en-US" altLang="en-US" sz="2400" u="sng"/>
              <a:t>240.06</a:t>
            </a:r>
            <a:r>
              <a:rPr lang="en-US" altLang="en-US" sz="2400"/>
              <a:t> units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449763" y="4856163"/>
            <a:ext cx="292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mass = </a:t>
            </a:r>
            <a:r>
              <a:rPr lang="en-US" altLang="en-US" sz="2400" u="sng"/>
              <a:t>239.86</a:t>
            </a:r>
            <a:r>
              <a:rPr lang="en-US" altLang="en-US" sz="2400"/>
              <a:t> units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81050" y="5462588"/>
            <a:ext cx="7537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 The extra mass is converted into kinetic       energy, which is mostly in the neutrons.</a:t>
            </a:r>
          </a:p>
        </p:txBody>
      </p: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1593850" y="2536825"/>
            <a:ext cx="887413" cy="887413"/>
            <a:chOff x="1370" y="1641"/>
            <a:chExt cx="559" cy="559"/>
          </a:xfrm>
        </p:grpSpPr>
        <p:sp>
          <p:nvSpPr>
            <p:cNvPr id="4118" name="Oval 11"/>
            <p:cNvSpPr>
              <a:spLocks noChangeArrowheads="1"/>
            </p:cNvSpPr>
            <p:nvPr/>
          </p:nvSpPr>
          <p:spPr bwMode="auto">
            <a:xfrm>
              <a:off x="1370" y="1641"/>
              <a:ext cx="559" cy="5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19" name="Oval 12"/>
            <p:cNvSpPr>
              <a:spLocks noChangeArrowheads="1"/>
            </p:cNvSpPr>
            <p:nvPr/>
          </p:nvSpPr>
          <p:spPr bwMode="auto">
            <a:xfrm>
              <a:off x="1414" y="1763"/>
              <a:ext cx="105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0" name="Oval 13"/>
            <p:cNvSpPr>
              <a:spLocks noChangeArrowheads="1"/>
            </p:cNvSpPr>
            <p:nvPr/>
          </p:nvSpPr>
          <p:spPr bwMode="auto">
            <a:xfrm>
              <a:off x="1431" y="1937"/>
              <a:ext cx="105" cy="10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1" name="Oval 14"/>
            <p:cNvSpPr>
              <a:spLocks noChangeArrowheads="1"/>
            </p:cNvSpPr>
            <p:nvPr/>
          </p:nvSpPr>
          <p:spPr bwMode="auto">
            <a:xfrm>
              <a:off x="1475" y="1833"/>
              <a:ext cx="105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2" name="Oval 15"/>
            <p:cNvSpPr>
              <a:spLocks noChangeArrowheads="1"/>
            </p:cNvSpPr>
            <p:nvPr/>
          </p:nvSpPr>
          <p:spPr bwMode="auto">
            <a:xfrm>
              <a:off x="1527" y="2033"/>
              <a:ext cx="105" cy="10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3" name="Oval 16"/>
            <p:cNvSpPr>
              <a:spLocks noChangeArrowheads="1"/>
            </p:cNvSpPr>
            <p:nvPr/>
          </p:nvSpPr>
          <p:spPr bwMode="auto">
            <a:xfrm>
              <a:off x="1571" y="1929"/>
              <a:ext cx="105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4" name="Oval 17"/>
            <p:cNvSpPr>
              <a:spLocks noChangeArrowheads="1"/>
            </p:cNvSpPr>
            <p:nvPr/>
          </p:nvSpPr>
          <p:spPr bwMode="auto">
            <a:xfrm>
              <a:off x="1641" y="1824"/>
              <a:ext cx="105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5" name="Oval 18"/>
            <p:cNvSpPr>
              <a:spLocks noChangeArrowheads="1"/>
            </p:cNvSpPr>
            <p:nvPr/>
          </p:nvSpPr>
          <p:spPr bwMode="auto">
            <a:xfrm>
              <a:off x="1667" y="2025"/>
              <a:ext cx="105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6" name="Oval 19"/>
            <p:cNvSpPr>
              <a:spLocks noChangeArrowheads="1"/>
            </p:cNvSpPr>
            <p:nvPr/>
          </p:nvSpPr>
          <p:spPr bwMode="auto">
            <a:xfrm>
              <a:off x="1536" y="1737"/>
              <a:ext cx="105" cy="10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7" name="Oval 20"/>
            <p:cNvSpPr>
              <a:spLocks noChangeArrowheads="1"/>
            </p:cNvSpPr>
            <p:nvPr/>
          </p:nvSpPr>
          <p:spPr bwMode="auto">
            <a:xfrm>
              <a:off x="1614" y="1694"/>
              <a:ext cx="105" cy="10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8" name="Oval 21"/>
            <p:cNvSpPr>
              <a:spLocks noChangeArrowheads="1"/>
            </p:cNvSpPr>
            <p:nvPr/>
          </p:nvSpPr>
          <p:spPr bwMode="auto">
            <a:xfrm>
              <a:off x="1737" y="1920"/>
              <a:ext cx="105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9" name="Oval 22"/>
            <p:cNvSpPr>
              <a:spLocks noChangeArrowheads="1"/>
            </p:cNvSpPr>
            <p:nvPr/>
          </p:nvSpPr>
          <p:spPr bwMode="auto">
            <a:xfrm>
              <a:off x="1789" y="1841"/>
              <a:ext cx="105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0" name="Oval 23"/>
            <p:cNvSpPr>
              <a:spLocks noChangeArrowheads="1"/>
            </p:cNvSpPr>
            <p:nvPr/>
          </p:nvSpPr>
          <p:spPr bwMode="auto">
            <a:xfrm>
              <a:off x="1710" y="1790"/>
              <a:ext cx="105" cy="10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1" name="Oval 24"/>
            <p:cNvSpPr>
              <a:spLocks noChangeArrowheads="1"/>
            </p:cNvSpPr>
            <p:nvPr/>
          </p:nvSpPr>
          <p:spPr bwMode="auto">
            <a:xfrm>
              <a:off x="1571" y="1650"/>
              <a:ext cx="105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2" name="Oval 25"/>
            <p:cNvSpPr>
              <a:spLocks noChangeArrowheads="1"/>
            </p:cNvSpPr>
            <p:nvPr/>
          </p:nvSpPr>
          <p:spPr bwMode="auto">
            <a:xfrm>
              <a:off x="1772" y="1982"/>
              <a:ext cx="105" cy="10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242" name="Oval 26"/>
          <p:cNvSpPr>
            <a:spLocks noChangeArrowheads="1"/>
          </p:cNvSpPr>
          <p:nvPr/>
        </p:nvSpPr>
        <p:spPr bwMode="auto">
          <a:xfrm>
            <a:off x="484188" y="2854325"/>
            <a:ext cx="180975" cy="1809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7" name="Text Box 27"/>
          <p:cNvSpPr txBox="1">
            <a:spLocks noChangeArrowheads="1"/>
          </p:cNvSpPr>
          <p:nvPr/>
        </p:nvSpPr>
        <p:spPr bwMode="auto">
          <a:xfrm>
            <a:off x="698500" y="3143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8" name="Text Box 28"/>
          <p:cNvSpPr txBox="1">
            <a:spLocks noChangeArrowheads="1"/>
          </p:cNvSpPr>
          <p:nvPr/>
        </p:nvSpPr>
        <p:spPr bwMode="auto">
          <a:xfrm>
            <a:off x="1044575" y="1282700"/>
            <a:ext cx="3660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433388" y="1312863"/>
            <a:ext cx="82756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Energy is released in the fission (breakup) of 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heavy nucleus by fast neutron bombardment</a:t>
            </a:r>
          </a:p>
        </p:txBody>
      </p:sp>
      <p:sp>
        <p:nvSpPr>
          <p:cNvPr id="9246" name="Oval 30"/>
          <p:cNvSpPr>
            <a:spLocks noChangeArrowheads="1"/>
          </p:cNvSpPr>
          <p:nvPr/>
        </p:nvSpPr>
        <p:spPr bwMode="auto">
          <a:xfrm>
            <a:off x="3019425" y="2286000"/>
            <a:ext cx="387350" cy="38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47" name="Oval 31"/>
          <p:cNvSpPr>
            <a:spLocks noChangeArrowheads="1"/>
          </p:cNvSpPr>
          <p:nvPr/>
        </p:nvSpPr>
        <p:spPr bwMode="auto">
          <a:xfrm>
            <a:off x="2978150" y="3103563"/>
            <a:ext cx="568325" cy="56832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48" name="Oval 32"/>
          <p:cNvSpPr>
            <a:spLocks noChangeArrowheads="1"/>
          </p:cNvSpPr>
          <p:nvPr/>
        </p:nvSpPr>
        <p:spPr bwMode="auto">
          <a:xfrm>
            <a:off x="4459288" y="3021013"/>
            <a:ext cx="180975" cy="1809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49" name="Oval 33"/>
          <p:cNvSpPr>
            <a:spLocks noChangeArrowheads="1"/>
          </p:cNvSpPr>
          <p:nvPr/>
        </p:nvSpPr>
        <p:spPr bwMode="auto">
          <a:xfrm>
            <a:off x="4724400" y="2619375"/>
            <a:ext cx="180975" cy="1809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50" name="Oval 34"/>
          <p:cNvSpPr>
            <a:spLocks noChangeArrowheads="1"/>
          </p:cNvSpPr>
          <p:nvPr/>
        </p:nvSpPr>
        <p:spPr bwMode="auto">
          <a:xfrm>
            <a:off x="3935413" y="3117850"/>
            <a:ext cx="180975" cy="1809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51" name="Oval 35"/>
          <p:cNvSpPr>
            <a:spLocks noChangeArrowheads="1"/>
          </p:cNvSpPr>
          <p:nvPr/>
        </p:nvSpPr>
        <p:spPr bwMode="auto">
          <a:xfrm>
            <a:off x="4267200" y="2368550"/>
            <a:ext cx="180975" cy="1809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CFC886B-1956-4A65-A5E3-4A89F3EDA02F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4117" name="Title 1"/>
          <p:cNvSpPr>
            <a:spLocks noGrp="1"/>
          </p:cNvSpPr>
          <p:nvPr>
            <p:ph type="title"/>
          </p:nvPr>
        </p:nvSpPr>
        <p:spPr>
          <a:xfrm>
            <a:off x="1588" y="0"/>
            <a:ext cx="9142412" cy="1143000"/>
          </a:xfrm>
          <a:solidFill>
            <a:srgbClr val="99FF99"/>
          </a:solidFill>
        </p:spPr>
        <p:txBody>
          <a:bodyPr/>
          <a:lstStyle/>
          <a:p>
            <a:r>
              <a:rPr lang="en-US" altLang="en-US" smtClean="0"/>
              <a:t>Nuclear reactions: E = mc</a:t>
            </a:r>
            <a:r>
              <a:rPr lang="en-US" altLang="en-US" baseline="30000" smtClean="0"/>
              <a:t>2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5 1.85185E-6 L 0.15781 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3" grpId="0"/>
      <p:bldP spid="9224" grpId="0"/>
      <p:bldP spid="9225" grpId="0"/>
      <p:bldP spid="9242" grpId="0" animBg="1"/>
      <p:bldP spid="9242" grpId="1" animBg="1"/>
      <p:bldP spid="9242" grpId="2" animBg="1"/>
      <p:bldP spid="9245" grpId="0"/>
      <p:bldP spid="9246" grpId="0" animBg="1"/>
      <p:bldP spid="9247" grpId="0" animBg="1"/>
      <p:bldP spid="9248" grpId="0" animBg="1"/>
      <p:bldP spid="9249" grpId="0" animBg="1"/>
      <p:bldP spid="9250" grpId="0" animBg="1"/>
      <p:bldP spid="92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901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z="4000" smtClean="0"/>
              <a:t>Biological effects of nuclear radiation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63" y="1311275"/>
            <a:ext cx="8229600" cy="53514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Nuclear reactions can produce alphas, betas, neutrons and gamma radiation (particles or photons)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FF0000"/>
                </a:solidFill>
              </a:rPr>
              <a:t>Nuclear radiation is ionizing radiation, i.e., energetic enough to knock electrons out of atoms or molecules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i="1" smtClean="0">
                <a:solidFill>
                  <a:srgbClr val="3333FF"/>
                </a:solidFill>
              </a:rPr>
              <a:t>Ionizing radiation</a:t>
            </a:r>
            <a:r>
              <a:rPr lang="en-US" altLang="en-US" sz="2800" smtClean="0"/>
              <a:t> is potentially harmful to humans because the ionization it produces can alter significantly the structure of molecules within a living cell which can lead to alterations of the cell (make them cancerous) or to the death of the cell</a:t>
            </a:r>
          </a:p>
        </p:txBody>
      </p:sp>
      <p:sp>
        <p:nvSpPr>
          <p:cNvPr id="51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D514F3-082D-47A0-BA7E-FE47BFEC38D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Hazards of radiation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308100"/>
            <a:ext cx="8229600" cy="4981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hazards of radiation can be minimized by limiting overall exposure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effects of absorbed doses or ionizing radiation is measured in a unit called the rem.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effects of radiation exposure 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Short term or acute effects appearing within a matter of minutes of exposure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Long-term effects that may appear in years, decades or even in future generations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61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235213-070D-4BC9-BB36-35033DC5C52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9145588" cy="5842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Average radiation doses received</a:t>
            </a:r>
            <a:r>
              <a:rPr lang="en-US" altLang="en-US" sz="2000"/>
              <a:t> </a:t>
            </a:r>
            <a:r>
              <a:rPr lang="en-US" altLang="en-US" sz="2800"/>
              <a:t>by a </a:t>
            </a:r>
            <a:r>
              <a:rPr lang="en-US" altLang="en-US"/>
              <a:t>US</a:t>
            </a:r>
            <a:r>
              <a:rPr lang="en-US" altLang="en-US" sz="2800"/>
              <a:t> resident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652463" y="1020763"/>
            <a:ext cx="7842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/>
              <a:t>Source of radiation		   dose in mrem/yr*</a:t>
            </a:r>
            <a:r>
              <a:rPr lang="en-US" altLang="en-US" sz="2800"/>
              <a:t>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31850" y="1665288"/>
            <a:ext cx="6265863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rgbClr val="0000FF"/>
                </a:solidFill>
              </a:rPr>
              <a:t>Natural Background radiation</a:t>
            </a:r>
            <a:endParaRPr lang="en-US" altLang="en-US" sz="360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   Cosmic rays…...............................28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   Earth and air……………………….28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   Internal radioactive nuclei………..39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   Inhaled radon…………………….200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rgbClr val="0000FF"/>
                </a:solidFill>
              </a:rPr>
              <a:t>Man-made radiation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chemeClr val="folHlink"/>
                </a:solidFill>
              </a:rPr>
              <a:t>   </a:t>
            </a:r>
            <a:r>
              <a:rPr lang="en-US" altLang="en-US" sz="2800"/>
              <a:t>Medical / dental x-rays……………39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   Nuclear medicine………………….14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82588" y="5973763"/>
            <a:ext cx="786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*Current federal standards limit exposure to 500 mrem/yr</a:t>
            </a:r>
          </a:p>
        </p:txBody>
      </p:sp>
      <p:sp>
        <p:nvSpPr>
          <p:cNvPr id="71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113D349-1CD0-4388-93F9-4BA292EABAC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1388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Radiation sickness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1577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This is the general term applied to the acute effects of radiation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A dose less than 50 rem causes no short term ill effects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 dose of 50 – 300 rem </a:t>
            </a:r>
            <a:r>
              <a:rPr lang="en-US" altLang="en-US" u="sng" smtClean="0"/>
              <a:t>at one time</a:t>
            </a:r>
            <a:r>
              <a:rPr lang="en-US" altLang="en-US" smtClean="0"/>
              <a:t> brings on radiation sickness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A whole body dose of 400 – 500 rem is lethal for about 50% of people exposed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Whole body doses greater than 600 rem results in death for almost all individuals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67685F5-EA32-4FC1-9F2D-728D762D1517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76835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Nuclear Physicists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39700" y="960438"/>
            <a:ext cx="8921750" cy="5276850"/>
            <a:chOff x="139356" y="959991"/>
            <a:chExt cx="8922347" cy="5277707"/>
          </a:xfrm>
        </p:grpSpPr>
        <p:pic>
          <p:nvPicPr>
            <p:cNvPr id="9221" name="Picture 3" descr="17306_hahn_meitner-l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59" y="959991"/>
              <a:ext cx="2026616" cy="2723161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4" descr="fermi1_s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1198" y="959992"/>
              <a:ext cx="1941130" cy="272316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3" name="Text Box 5"/>
            <p:cNvSpPr txBox="1">
              <a:spLocks noChangeArrowheads="1"/>
            </p:cNvSpPr>
            <p:nvPr/>
          </p:nvSpPr>
          <p:spPr bwMode="auto">
            <a:xfrm>
              <a:off x="139356" y="3683153"/>
              <a:ext cx="2060919" cy="2554545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FF"/>
                  </a:solidFill>
                </a:rPr>
                <a:t>Otto Hahn and</a:t>
              </a:r>
              <a:br>
                <a:rPr lang="en-US" altLang="en-US" sz="2000">
                  <a:solidFill>
                    <a:srgbClr val="0000FF"/>
                  </a:solidFill>
                </a:rPr>
              </a:br>
              <a:r>
                <a:rPr lang="en-US" altLang="en-US" sz="2000">
                  <a:solidFill>
                    <a:srgbClr val="0000FF"/>
                  </a:solidFill>
                </a:rPr>
                <a:t>Lise Meitner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FF"/>
                  </a:solidFill>
                </a:rPr>
                <a:t>discovered fission.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FF"/>
                  </a:solidFill>
                </a:rPr>
                <a:t>Only Hahn won</a:t>
              </a:r>
              <a:br>
                <a:rPr lang="en-US" altLang="en-US" sz="2000">
                  <a:solidFill>
                    <a:srgbClr val="0000FF"/>
                  </a:solidFill>
                </a:rPr>
              </a:br>
              <a:r>
                <a:rPr lang="en-US" altLang="en-US" sz="2000">
                  <a:solidFill>
                    <a:srgbClr val="0000FF"/>
                  </a:solidFill>
                </a:rPr>
                <a:t>the Nobel Prize.</a:t>
              </a:r>
              <a:br>
                <a:rPr lang="en-US" altLang="en-US" sz="2000">
                  <a:solidFill>
                    <a:srgbClr val="0000FF"/>
                  </a:solidFill>
                </a:rPr>
              </a:br>
              <a:r>
                <a:rPr lang="en-US" altLang="en-US" sz="2000">
                  <a:solidFill>
                    <a:srgbClr val="0000FF"/>
                  </a:solidFill>
                </a:rPr>
                <a:t>Meitner should </a:t>
              </a:r>
              <a:br>
                <a:rPr lang="en-US" altLang="en-US" sz="2000">
                  <a:solidFill>
                    <a:srgbClr val="0000FF"/>
                  </a:solidFill>
                </a:rPr>
              </a:br>
              <a:r>
                <a:rPr lang="en-US" altLang="en-US" sz="2000">
                  <a:solidFill>
                    <a:srgbClr val="0000FF"/>
                  </a:solidFill>
                </a:rPr>
                <a:t>also have won.</a:t>
              </a:r>
            </a:p>
          </p:txBody>
        </p:sp>
        <p:sp>
          <p:nvSpPr>
            <p:cNvPr id="9224" name="Text Box 6"/>
            <p:cNvSpPr txBox="1">
              <a:spLocks noChangeArrowheads="1"/>
            </p:cNvSpPr>
            <p:nvPr/>
          </p:nvSpPr>
          <p:spPr bwMode="auto">
            <a:xfrm>
              <a:off x="4753481" y="3683153"/>
              <a:ext cx="1976563" cy="2554545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9900"/>
                  </a:solidFill>
                </a:rPr>
                <a:t>Enrico Fermi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9900"/>
                  </a:solidFill>
                </a:rPr>
                <a:t>“Father of the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9900"/>
                  </a:solidFill>
                </a:rPr>
                <a:t>Atomic bomb”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9900"/>
                  </a:solidFill>
                </a:rPr>
                <a:t>Won Nobel prize for discovering new radioactive elements.</a:t>
              </a:r>
            </a:p>
          </p:txBody>
        </p:sp>
        <p:sp>
          <p:nvSpPr>
            <p:cNvPr id="9225" name="Text Box 7"/>
            <p:cNvSpPr txBox="1">
              <a:spLocks noChangeArrowheads="1"/>
            </p:cNvSpPr>
            <p:nvPr/>
          </p:nvSpPr>
          <p:spPr bwMode="auto">
            <a:xfrm>
              <a:off x="6998462" y="3683153"/>
              <a:ext cx="2063241" cy="2554545"/>
            </a:xfrm>
            <a:prstGeom prst="rect">
              <a:avLst/>
            </a:prstGeom>
            <a:noFill/>
            <a:ln w="38100">
              <a:solidFill>
                <a:srgbClr val="703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660066"/>
                  </a:solidFill>
                </a:rPr>
                <a:t>Edward Teller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660066"/>
                  </a:solidFill>
                </a:rPr>
                <a:t>“Father of the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660066"/>
                  </a:solidFill>
                </a:rPr>
                <a:t>Hydrogen bomb”</a:t>
              </a:r>
              <a:br>
                <a:rPr lang="en-US" altLang="en-US" sz="2000">
                  <a:solidFill>
                    <a:srgbClr val="660066"/>
                  </a:solidFill>
                </a:rPr>
              </a:br>
              <a:r>
                <a:rPr lang="en-US" altLang="en-US" sz="2000">
                  <a:solidFill>
                    <a:srgbClr val="660066"/>
                  </a:solidFill>
                </a:rPr>
                <a:t>Convinced Pres. Reagan to pursue the “Star Wars” project.</a:t>
              </a:r>
            </a:p>
          </p:txBody>
        </p:sp>
        <p:pic>
          <p:nvPicPr>
            <p:cNvPr id="9226" name="Picture 8" descr="tell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8462" y="959992"/>
              <a:ext cx="2046540" cy="2723160"/>
            </a:xfrm>
            <a:prstGeom prst="rect">
              <a:avLst/>
            </a:prstGeom>
            <a:noFill/>
            <a:ln w="38100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7" name="Picture 9" descr="MarieCuri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6811" y="959992"/>
              <a:ext cx="2199195" cy="272316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8" name="Text Box 10"/>
            <p:cNvSpPr txBox="1">
              <a:spLocks noChangeArrowheads="1"/>
            </p:cNvSpPr>
            <p:nvPr/>
          </p:nvSpPr>
          <p:spPr bwMode="auto">
            <a:xfrm>
              <a:off x="2436811" y="3683153"/>
              <a:ext cx="2199197" cy="255454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Marie Curie discovered radioactivity. First woman to win a Nobel Prize. Won  2 Nobel prizes in Physics and Chemistry.</a:t>
              </a:r>
            </a:p>
          </p:txBody>
        </p:sp>
      </p:grpSp>
      <p:sp>
        <p:nvSpPr>
          <p:cNvPr id="922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0" y="6394450"/>
            <a:ext cx="384175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F7FDFD-DEE8-4B2D-A106-98BC9D13848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1472</Words>
  <Application>Microsoft Office PowerPoint</Application>
  <PresentationFormat>On-screen Show (4:3)</PresentationFormat>
  <Paragraphs>251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Wingdings</vt:lpstr>
      <vt:lpstr>Default Design</vt:lpstr>
      <vt:lpstr>Equation</vt:lpstr>
      <vt:lpstr>PowerPoint Presentation</vt:lpstr>
      <vt:lpstr>L 36 Modern Physics - 4</vt:lpstr>
      <vt:lpstr>Radioactivity</vt:lpstr>
      <vt:lpstr>Nuclear reactions: E = mc2</vt:lpstr>
      <vt:lpstr>Biological effects of nuclear radiation</vt:lpstr>
      <vt:lpstr>Hazards of radiation</vt:lpstr>
      <vt:lpstr>PowerPoint Presentation</vt:lpstr>
      <vt:lpstr>Radiation sickness</vt:lpstr>
      <vt:lpstr>Nuclear Physicists</vt:lpstr>
      <vt:lpstr>Energy from the nucleus</vt:lpstr>
      <vt:lpstr>A lot of energy from a little mass</vt:lpstr>
      <vt:lpstr>Splitting the atom Nuclear Fission</vt:lpstr>
      <vt:lpstr>The nuclear chain reaction</vt:lpstr>
      <vt:lpstr>Reactor or Bomb</vt:lpstr>
      <vt:lpstr>PowerPoint Presentation</vt:lpstr>
      <vt:lpstr>Nuclear reactors</vt:lpstr>
      <vt:lpstr>A nuclear power plant</vt:lpstr>
      <vt:lpstr>Reactor operation</vt:lpstr>
      <vt:lpstr>Controlling the nuclear reactor</vt:lpstr>
      <vt:lpstr>Reactor core</vt:lpstr>
      <vt:lpstr>Pros and Cons of Nuclear energy</vt:lpstr>
      <vt:lpstr>PowerPoint Presentation</vt:lpstr>
      <vt:lpstr>The atomic (fission) bomb</vt:lpstr>
      <vt:lpstr>Little Boy (Uranium bomb)</vt:lpstr>
      <vt:lpstr>PowerPoint Presentation</vt:lpstr>
      <vt:lpstr>Nuclear Fusion</vt:lpstr>
      <vt:lpstr>PowerPoint Presentation</vt:lpstr>
      <vt:lpstr>Effects of a nuclear explosion</vt:lpstr>
      <vt:lpstr>Controlled thermonuclear fusion</vt:lpstr>
      <vt:lpstr>PowerPoint Presentation</vt:lpstr>
    </vt:vector>
  </TitlesOfParts>
  <Company>The 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 37 Modern Physics [4]</dc:title>
  <dc:creator>Robert L. Merlino</dc:creator>
  <cp:lastModifiedBy>Merlino, Robert L</cp:lastModifiedBy>
  <cp:revision>71</cp:revision>
  <cp:lastPrinted>2013-12-05T19:26:32Z</cp:lastPrinted>
  <dcterms:created xsi:type="dcterms:W3CDTF">2011-11-23T15:10:43Z</dcterms:created>
  <dcterms:modified xsi:type="dcterms:W3CDTF">2014-11-24T18:45:44Z</dcterms:modified>
</cp:coreProperties>
</file>