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9" r:id="rId3"/>
    <p:sldId id="260" r:id="rId4"/>
    <p:sldId id="261" r:id="rId5"/>
    <p:sldId id="262" r:id="rId6"/>
    <p:sldId id="301" r:id="rId7"/>
    <p:sldId id="302" r:id="rId8"/>
    <p:sldId id="291" r:id="rId9"/>
    <p:sldId id="292" r:id="rId10"/>
    <p:sldId id="296" r:id="rId11"/>
    <p:sldId id="297" r:id="rId12"/>
    <p:sldId id="298" r:id="rId13"/>
    <p:sldId id="307" r:id="rId14"/>
    <p:sldId id="308" r:id="rId15"/>
    <p:sldId id="311" r:id="rId16"/>
    <p:sldId id="299" r:id="rId17"/>
    <p:sldId id="303" r:id="rId18"/>
    <p:sldId id="304" r:id="rId19"/>
    <p:sldId id="306" r:id="rId20"/>
    <p:sldId id="305" r:id="rId21"/>
    <p:sldId id="312" r:id="rId22"/>
    <p:sldId id="309" r:id="rId23"/>
    <p:sldId id="310" r:id="rId2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0000"/>
    <a:srgbClr val="0000FF"/>
    <a:srgbClr val="9933FF"/>
    <a:srgbClr val="5F5F5F"/>
    <a:srgbClr val="808080"/>
    <a:srgbClr val="777777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32" autoAdjust="0"/>
    <p:restoredTop sz="94836" autoAdjust="0"/>
  </p:normalViewPr>
  <p:slideViewPr>
    <p:cSldViewPr snapToGrid="0" showGuides="1">
      <p:cViewPr varScale="1">
        <p:scale>
          <a:sx n="108" d="100"/>
          <a:sy n="108" d="100"/>
        </p:scale>
        <p:origin x="96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ADF52546-DE17-49CC-AD6C-1355335A8C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7405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03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03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4C972E-1325-4E63-AA9A-8E9E9389DF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09185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792E5B5-69D7-4E7B-914E-D7FAC8E16C22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707625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D1C04EF-D406-4850-8AE1-41ECEBF02633}" type="slidenum">
              <a:rPr lang="en-US" altLang="en-US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62280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96DCB27-9905-4098-91E1-660DB114E542}" type="slidenum">
              <a:rPr lang="en-US" altLang="en-US" smtClean="0"/>
              <a:pPr eaLnBrk="1" hangingPunct="1"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699664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C4F89D5-8CF5-4DB8-BD25-A88A5900E777}" type="slidenum">
              <a:rPr lang="en-US" altLang="en-US" smtClean="0"/>
              <a:pPr eaLnBrk="1" hangingPunct="1"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147599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DBD27CE-F039-499B-A9D2-BCBDFBEC4066}" type="slidenum">
              <a:rPr lang="en-US" altLang="en-US" smtClean="0"/>
              <a:pPr eaLnBrk="1" hangingPunct="1"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61757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49C0964-4928-492E-9AD6-DC4D3FB4F349}" type="slidenum">
              <a:rPr lang="en-US" altLang="en-US" smtClean="0"/>
              <a:pPr eaLnBrk="1" hangingPunct="1"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582200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96FABD7-81C8-46FF-8B6A-602021EC5071}" type="slidenum">
              <a:rPr lang="en-US" altLang="en-US" smtClean="0"/>
              <a:pPr eaLnBrk="1" hangingPunct="1"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588613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331DD9A-3085-4268-A039-92E0B734B138}" type="slidenum">
              <a:rPr lang="en-US" altLang="en-US" smtClean="0"/>
              <a:pPr eaLnBrk="1" hangingPunct="1"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296653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B0D4921-85A9-4E30-A7D6-C5E5063E7E8B}" type="slidenum">
              <a:rPr lang="en-US" altLang="en-US" smtClean="0"/>
              <a:pPr eaLnBrk="1" hangingPunct="1"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615589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63F0C09-E7A2-485C-A9D8-07C6DA4B4BF3}" type="slidenum">
              <a:rPr lang="en-US" altLang="en-US" smtClean="0"/>
              <a:pPr eaLnBrk="1" hangingPunct="1"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357349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32AE661-559F-4B57-B70C-709E191B0E23}" type="slidenum">
              <a:rPr lang="en-US" altLang="en-US" smtClean="0"/>
              <a:pPr eaLnBrk="1" hangingPunct="1">
                <a:spcBef>
                  <a:spcPct val="0"/>
                </a:spcBef>
              </a:pPr>
              <a:t>23</a:t>
            </a:fld>
            <a:endParaRPr lang="en-US" alt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0047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BA60566-6E8F-445C-BB2A-84F83D21F0BE}" type="slidenum">
              <a:rPr lang="en-US"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969850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5029B6B-7038-4A71-A94C-78072328C3DE}" type="slidenum">
              <a:rPr lang="en-US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598984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3F1B044-A459-4239-8D50-BEDD7C074648}" type="slidenum">
              <a:rPr lang="en-US"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076989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897872E-0FA7-47F5-8102-62E469494D7D}" type="slidenum">
              <a:rPr lang="en-US"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764619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18FA87B-250B-4EAB-B87B-EB543E1819DB}" type="slidenum">
              <a:rPr lang="en-US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294185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1D47D72-BA34-42BB-8C10-F4D7808B0B53}" type="slidenum">
              <a:rPr lang="en-US"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366422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C8A09E3-30D5-4689-B75D-1DA50374525D}" type="slidenum">
              <a:rPr lang="en-US"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253608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91A1FAB-5BBB-4E51-97C2-19FA66BC8DE4}" type="slidenum">
              <a:rPr lang="en-US"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02047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93DEC6-F199-4272-B803-6475605898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0621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CCC06-83E1-48C4-A888-6F488B3CD9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8983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AFC22E-24E8-4B69-9275-972DD1EF62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1451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C181B6-24B5-487D-BFF2-8B1926BDDA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3966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CE59E-7CE1-40C9-A841-D9AAAB86DF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24613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A9A44-6A99-4E3F-A324-AA0DA456FE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08899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E5911-DF60-4998-AC61-CA84465158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4187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B60439-D801-445F-A162-27B090A634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342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EAE7A0-D3A5-4F8E-853E-A9C9D24783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0281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0F563-7F93-4011-86D9-8292E787A2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9571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3F2389-33C6-4494-83D3-29F7420D9B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4555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B52669-8B83-4364-A83D-7B367788DB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1472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E6E61-297C-4C43-BBAF-BC1EE4DAAF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975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F8521-DCDC-4788-A604-69706BC3F1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3608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1CF07-1579-470D-9CB1-2884BD9BD5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5050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85399-0321-42F6-9E1C-E4F6B526E0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091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1E8E5EB-19AA-42E8-9460-D6013932E1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14A8695-CA1F-4873-8C1A-A6602CA6375D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smtClean="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L 19 - Thermodynamics</a:t>
            </a:r>
            <a:r>
              <a:rPr lang="en-US" altLang="en-US" smtClean="0"/>
              <a:t> [4]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247775"/>
            <a:ext cx="6877050" cy="5262563"/>
          </a:xfrm>
        </p:spPr>
        <p:txBody>
          <a:bodyPr/>
          <a:lstStyle/>
          <a:p>
            <a:pPr eaLnBrk="1" hangingPunct="1"/>
            <a:r>
              <a:rPr lang="en-US" altLang="en-US" sz="3600" dirty="0" smtClean="0">
                <a:solidFill>
                  <a:srgbClr val="000000"/>
                </a:solidFill>
              </a:rPr>
              <a:t>Change of phase </a:t>
            </a:r>
            <a:br>
              <a:rPr lang="en-US" altLang="en-US" sz="3600" dirty="0" smtClean="0">
                <a:solidFill>
                  <a:srgbClr val="000000"/>
                </a:solidFill>
              </a:rPr>
            </a:br>
            <a:r>
              <a:rPr lang="en-US" altLang="en-US" sz="3600" dirty="0" smtClean="0">
                <a:solidFill>
                  <a:srgbClr val="000000"/>
                </a:solidFill>
              </a:rPr>
              <a:t>     </a:t>
            </a:r>
            <a:r>
              <a:rPr lang="en-US" altLang="en-US" sz="3600" dirty="0" smtClean="0">
                <a:solidFill>
                  <a:srgbClr val="0066FF"/>
                </a:solidFill>
              </a:rPr>
              <a:t>ice</a:t>
            </a:r>
            <a:r>
              <a:rPr lang="en-US" altLang="en-US" sz="3600" dirty="0" smtClean="0">
                <a:solidFill>
                  <a:srgbClr val="000000"/>
                </a:solidFill>
              </a:rPr>
              <a:t>  </a:t>
            </a:r>
            <a:r>
              <a:rPr lang="en-US" altLang="en-US" sz="3600" dirty="0" smtClean="0">
                <a:solidFill>
                  <a:srgbClr val="000000"/>
                </a:solidFill>
                <a:sym typeface="Wingdings" pitchFamily="2" charset="2"/>
              </a:rPr>
              <a:t>  </a:t>
            </a:r>
            <a:r>
              <a:rPr lang="en-US" altLang="en-US" sz="3600" dirty="0" smtClean="0">
                <a:solidFill>
                  <a:srgbClr val="009900"/>
                </a:solidFill>
                <a:sym typeface="Wingdings" pitchFamily="2" charset="2"/>
              </a:rPr>
              <a:t>water</a:t>
            </a:r>
            <a:r>
              <a:rPr lang="en-US" altLang="en-US" sz="3600" dirty="0" smtClean="0">
                <a:solidFill>
                  <a:srgbClr val="000000"/>
                </a:solidFill>
                <a:sym typeface="Wingdings" pitchFamily="2" charset="2"/>
              </a:rPr>
              <a:t>  </a:t>
            </a:r>
            <a:r>
              <a:rPr lang="en-US" altLang="en-US" sz="3600" dirty="0" smtClean="0">
                <a:solidFill>
                  <a:srgbClr val="9933FF"/>
                </a:solidFill>
                <a:sym typeface="Wingdings" pitchFamily="2" charset="2"/>
              </a:rPr>
              <a:t>steam</a:t>
            </a:r>
          </a:p>
          <a:p>
            <a:pPr eaLnBrk="1" hangingPunct="1"/>
            <a:r>
              <a:rPr lang="en-US" altLang="en-US" sz="3600" dirty="0" smtClean="0">
                <a:solidFill>
                  <a:srgbClr val="000000"/>
                </a:solidFill>
                <a:sym typeface="Wingdings" pitchFamily="2" charset="2"/>
              </a:rPr>
              <a:t>The Laws of Thermodynamics</a:t>
            </a:r>
          </a:p>
          <a:p>
            <a:pPr lvl="1" eaLnBrk="1" hangingPunct="1"/>
            <a:r>
              <a:rPr lang="en-US" altLang="en-US" sz="3200" dirty="0" smtClean="0">
                <a:solidFill>
                  <a:srgbClr val="000000"/>
                </a:solidFill>
                <a:sym typeface="Wingdings" pitchFamily="2" charset="2"/>
              </a:rPr>
              <a:t>The 1</a:t>
            </a:r>
            <a:r>
              <a:rPr lang="en-US" altLang="en-US" sz="3200" baseline="30000" dirty="0" smtClean="0">
                <a:solidFill>
                  <a:srgbClr val="000000"/>
                </a:solidFill>
                <a:sym typeface="Wingdings" pitchFamily="2" charset="2"/>
              </a:rPr>
              <a:t>st</a:t>
            </a:r>
            <a:r>
              <a:rPr lang="en-US" altLang="en-US" sz="3200" dirty="0" smtClean="0">
                <a:solidFill>
                  <a:srgbClr val="000000"/>
                </a:solidFill>
                <a:sym typeface="Wingdings" pitchFamily="2" charset="2"/>
              </a:rPr>
              <a:t> Law</a:t>
            </a:r>
          </a:p>
          <a:p>
            <a:pPr lvl="1" eaLnBrk="1" hangingPunct="1"/>
            <a:r>
              <a:rPr lang="en-US" altLang="en-US" sz="3200" dirty="0" smtClean="0">
                <a:solidFill>
                  <a:srgbClr val="000000"/>
                </a:solidFill>
                <a:sym typeface="Wingdings" pitchFamily="2" charset="2"/>
              </a:rPr>
              <a:t>The 2</a:t>
            </a:r>
            <a:r>
              <a:rPr lang="en-US" altLang="en-US" sz="3200" baseline="30000" dirty="0" smtClean="0">
                <a:solidFill>
                  <a:srgbClr val="000000"/>
                </a:solidFill>
                <a:sym typeface="Wingdings" pitchFamily="2" charset="2"/>
              </a:rPr>
              <a:t>nd</a:t>
            </a:r>
            <a:r>
              <a:rPr lang="en-US" altLang="en-US" sz="3200" dirty="0" smtClean="0">
                <a:solidFill>
                  <a:srgbClr val="000000"/>
                </a:solidFill>
                <a:sym typeface="Wingdings" pitchFamily="2" charset="2"/>
              </a:rPr>
              <a:t> Law</a:t>
            </a:r>
          </a:p>
          <a:p>
            <a:pPr lvl="1" eaLnBrk="1" hangingPunct="1"/>
            <a:r>
              <a:rPr lang="en-US" altLang="en-US" sz="3200" dirty="0" smtClean="0">
                <a:solidFill>
                  <a:srgbClr val="000000"/>
                </a:solidFill>
                <a:sym typeface="Wingdings" pitchFamily="2" charset="2"/>
              </a:rPr>
              <a:t>Applications</a:t>
            </a:r>
          </a:p>
          <a:p>
            <a:pPr lvl="2" eaLnBrk="1" hangingPunct="1"/>
            <a:r>
              <a:rPr lang="en-US" altLang="en-US" sz="2800" dirty="0" smtClean="0">
                <a:solidFill>
                  <a:srgbClr val="000000"/>
                </a:solidFill>
                <a:sym typeface="Wingdings" pitchFamily="2" charset="2"/>
              </a:rPr>
              <a:t>Heat engines</a:t>
            </a:r>
          </a:p>
          <a:p>
            <a:pPr lvl="2" eaLnBrk="1" hangingPunct="1"/>
            <a:r>
              <a:rPr lang="en-US" altLang="en-US" sz="2800" dirty="0" smtClean="0">
                <a:solidFill>
                  <a:srgbClr val="000000"/>
                </a:solidFill>
                <a:sym typeface="Wingdings" pitchFamily="2" charset="2"/>
              </a:rPr>
              <a:t>Refrigerators</a:t>
            </a:r>
          </a:p>
          <a:p>
            <a:pPr lvl="2" eaLnBrk="1" hangingPunct="1"/>
            <a:r>
              <a:rPr lang="en-US" altLang="en-US" sz="2800" dirty="0" smtClean="0">
                <a:solidFill>
                  <a:srgbClr val="000000"/>
                </a:solidFill>
                <a:sym typeface="Wingdings" pitchFamily="2" charset="2"/>
              </a:rPr>
              <a:t>Order to disorder</a:t>
            </a:r>
          </a:p>
          <a:p>
            <a:pPr lvl="3" eaLnBrk="1" hangingPunct="1"/>
            <a:endParaRPr lang="en-US" altLang="en-US" sz="2400" dirty="0" smtClean="0">
              <a:solidFill>
                <a:srgbClr val="000000"/>
              </a:solidFill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0E82893-2261-46E4-B162-6D9FF5E1544A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" y="1228725"/>
            <a:ext cx="8562975" cy="4935538"/>
          </a:xfrm>
        </p:spPr>
        <p:txBody>
          <a:bodyPr/>
          <a:lstStyle/>
          <a:p>
            <a:pPr eaLnBrk="1" hangingPunct="1"/>
            <a:r>
              <a:rPr lang="en-US" altLang="en-US" sz="3600" dirty="0" smtClean="0">
                <a:solidFill>
                  <a:srgbClr val="0000FF"/>
                </a:solidFill>
                <a:latin typeface="+mj-lt"/>
              </a:rPr>
              <a:t>What is the change in the internal energy of a gas if it takes in 3000 J of heat while it does 1000 J of work?</a:t>
            </a:r>
          </a:p>
          <a:p>
            <a:pPr eaLnBrk="1" hangingPunct="1"/>
            <a:r>
              <a:rPr lang="en-US" altLang="en-US" sz="3600" dirty="0" smtClean="0">
                <a:latin typeface="+mj-lt"/>
              </a:rPr>
              <a:t>change in internal energy</a:t>
            </a:r>
          </a:p>
          <a:p>
            <a:pPr eaLnBrk="1" hangingPunct="1">
              <a:buFontTx/>
              <a:buNone/>
            </a:pPr>
            <a:r>
              <a:rPr lang="en-US" altLang="en-US" sz="3600" dirty="0" smtClean="0">
                <a:latin typeface="+mj-lt"/>
              </a:rPr>
              <a:t>     =  </a:t>
            </a:r>
            <a:r>
              <a:rPr lang="en-US" altLang="en-US" sz="3600" dirty="0" smtClean="0">
                <a:latin typeface="Symbol" panose="05050102010706020507" pitchFamily="18" charset="2"/>
              </a:rPr>
              <a:t>D</a:t>
            </a:r>
            <a:r>
              <a:rPr lang="en-US" altLang="en-US" sz="3600" dirty="0" smtClean="0">
                <a:latin typeface="+mj-lt"/>
              </a:rPr>
              <a:t>U =   Q       </a:t>
            </a:r>
            <a:r>
              <a:rPr lang="en-US" altLang="en-US" sz="3600" dirty="0" smtClean="0">
                <a:latin typeface="+mj-lt"/>
                <a:sym typeface="Symbol" pitchFamily="18" charset="2"/>
              </a:rPr>
              <a:t>     W</a:t>
            </a:r>
          </a:p>
          <a:p>
            <a:pPr eaLnBrk="1" hangingPunct="1">
              <a:buFontTx/>
              <a:buNone/>
            </a:pPr>
            <a:r>
              <a:rPr lang="en-US" altLang="en-US" sz="3600" dirty="0" smtClean="0">
                <a:latin typeface="+mj-lt"/>
              </a:rPr>
              <a:t>            =  3000 J  </a:t>
            </a:r>
            <a:r>
              <a:rPr lang="en-US" altLang="en-US" sz="3600" dirty="0" smtClean="0">
                <a:latin typeface="+mj-lt"/>
                <a:sym typeface="Symbol" pitchFamily="18" charset="2"/>
              </a:rPr>
              <a:t></a:t>
            </a:r>
            <a:r>
              <a:rPr lang="en-US" altLang="en-US" sz="3600" dirty="0" smtClean="0">
                <a:latin typeface="+mj-lt"/>
              </a:rPr>
              <a:t>   1000 J</a:t>
            </a:r>
            <a:br>
              <a:rPr lang="en-US" altLang="en-US" sz="3600" dirty="0" smtClean="0">
                <a:latin typeface="+mj-lt"/>
              </a:rPr>
            </a:br>
            <a:r>
              <a:rPr lang="en-US" altLang="en-US" sz="3600" dirty="0" smtClean="0">
                <a:latin typeface="+mj-lt"/>
              </a:rPr>
              <a:t>          =  2000 J (increase if </a:t>
            </a:r>
            <a:r>
              <a:rPr lang="en-US" altLang="en-US" sz="3600" dirty="0">
                <a:latin typeface="Symbol" panose="05050102010706020507" pitchFamily="18" charset="2"/>
              </a:rPr>
              <a:t>D</a:t>
            </a:r>
            <a:r>
              <a:rPr lang="en-US" altLang="en-US" sz="3600" dirty="0" smtClean="0">
                <a:latin typeface="+mj-lt"/>
              </a:rPr>
              <a:t>U is +)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3516C01-C0EE-4A1A-B179-AE4D29FA59C1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 smtClean="0"/>
          </a:p>
        </p:txBody>
      </p:sp>
      <p:sp>
        <p:nvSpPr>
          <p:cNvPr id="80904" name="AutoShape 8"/>
          <p:cNvSpPr>
            <a:spLocks noChangeArrowheads="1"/>
          </p:cNvSpPr>
          <p:nvPr/>
        </p:nvSpPr>
        <p:spPr bwMode="auto">
          <a:xfrm>
            <a:off x="4583113" y="2428875"/>
            <a:ext cx="1427162" cy="14700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bg1"/>
                </a:solidFill>
              </a:rPr>
              <a:t>WORK</a:t>
            </a:r>
          </a:p>
        </p:txBody>
      </p:sp>
      <p:sp>
        <p:nvSpPr>
          <p:cNvPr id="80905" name="AutoShape 9"/>
          <p:cNvSpPr>
            <a:spLocks noChangeArrowheads="1"/>
          </p:cNvSpPr>
          <p:nvPr/>
        </p:nvSpPr>
        <p:spPr bwMode="auto">
          <a:xfrm>
            <a:off x="3200400" y="3481388"/>
            <a:ext cx="1735138" cy="113506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0907" name="Text Box 11"/>
          <p:cNvSpPr txBox="1">
            <a:spLocks noChangeArrowheads="1"/>
          </p:cNvSpPr>
          <p:nvPr/>
        </p:nvSpPr>
        <p:spPr bwMode="auto">
          <a:xfrm>
            <a:off x="3652838" y="3784600"/>
            <a:ext cx="8874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HEAT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OUT</a:t>
            </a:r>
          </a:p>
        </p:txBody>
      </p:sp>
      <p:sp>
        <p:nvSpPr>
          <p:cNvPr id="1229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488" y="0"/>
            <a:ext cx="8229600" cy="714375"/>
          </a:xfrm>
        </p:spPr>
        <p:txBody>
          <a:bodyPr/>
          <a:lstStyle/>
          <a:p>
            <a:pPr eaLnBrk="1" hangingPunct="1"/>
            <a:r>
              <a:rPr lang="en-US" altLang="en-US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Heat engines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984250"/>
            <a:ext cx="8229600" cy="55086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A heat engine is a device that uses heat (input, which you must pay for in some form) to do work (output which is</a:t>
            </a:r>
            <a:r>
              <a:rPr lang="en-US" altLang="en-US" sz="2800" dirty="0" smtClean="0">
                <a:sym typeface="Wingdings" pitchFamily="2" charset="2"/>
              </a:rPr>
              <a:t> useful).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i="1" dirty="0" smtClean="0">
                <a:solidFill>
                  <a:srgbClr val="0000FF"/>
                </a:solidFill>
                <a:sym typeface="Wingdings" pitchFamily="2" charset="2"/>
              </a:rPr>
              <a:t>The central issue is how much of the heat taken in can be converted into work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ym typeface="Wingdings" pitchFamily="2" charset="2"/>
              </a:rPr>
              <a:t>The outcome is first of all limited by the 1</a:t>
            </a:r>
            <a:r>
              <a:rPr lang="en-US" altLang="en-US" sz="2800" baseline="30000" dirty="0" smtClean="0">
                <a:sym typeface="Wingdings" pitchFamily="2" charset="2"/>
              </a:rPr>
              <a:t>st</a:t>
            </a:r>
            <a:r>
              <a:rPr lang="en-US" altLang="en-US" sz="2800" dirty="0" smtClean="0">
                <a:sym typeface="Wingdings" pitchFamily="2" charset="2"/>
              </a:rPr>
              <a:t> law (you can’t get more out than goes in)</a:t>
            </a:r>
            <a:endParaRPr lang="en-US" altLang="en-US" sz="2800" dirty="0" smtClean="0"/>
          </a:p>
        </p:txBody>
      </p:sp>
      <p:sp>
        <p:nvSpPr>
          <p:cNvPr id="80900" name="Oval 4"/>
          <p:cNvSpPr>
            <a:spLocks noChangeArrowheads="1"/>
          </p:cNvSpPr>
          <p:nvPr/>
        </p:nvSpPr>
        <p:spPr bwMode="auto">
          <a:xfrm>
            <a:off x="3409950" y="2487613"/>
            <a:ext cx="1289050" cy="128905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</a:rPr>
              <a:t>Engine</a:t>
            </a:r>
          </a:p>
        </p:txBody>
      </p:sp>
      <p:sp>
        <p:nvSpPr>
          <p:cNvPr id="80902" name="AutoShape 6"/>
          <p:cNvSpPr>
            <a:spLocks noChangeArrowheads="1"/>
          </p:cNvSpPr>
          <p:nvPr/>
        </p:nvSpPr>
        <p:spPr bwMode="auto">
          <a:xfrm>
            <a:off x="1847850" y="2200275"/>
            <a:ext cx="1550988" cy="20955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bg1"/>
                </a:solidFill>
              </a:rPr>
              <a:t>HEAT 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0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0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80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80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80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4" grpId="0" animBg="1"/>
      <p:bldP spid="80905" grpId="0" animBg="1"/>
      <p:bldP spid="80907" grpId="0"/>
      <p:bldP spid="80899" grpId="0" build="p"/>
      <p:bldP spid="80900" grpId="0" animBg="1"/>
      <p:bldP spid="8090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7945E20-949C-4C23-96F4-15FE544BB746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 smtClean="0"/>
          </a:p>
        </p:txBody>
      </p:sp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61" t="3772" r="10982" b="4630"/>
          <a:stretch>
            <a:fillRect/>
          </a:stretch>
        </p:blipFill>
        <p:spPr bwMode="auto">
          <a:xfrm>
            <a:off x="1209675" y="1122363"/>
            <a:ext cx="6172200" cy="560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6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rgbClr val="000000"/>
                </a:solidFill>
              </a:rPr>
              <a:t>heat engine </a:t>
            </a:r>
            <a:r>
              <a:rPr lang="en-US" altLang="en-US" u="sng" smtClean="0">
                <a:solidFill>
                  <a:srgbClr val="000000"/>
                </a:solidFill>
                <a:sym typeface="Wingdings" pitchFamily="2" charset="2"/>
              </a:rPr>
              <a:t> operated in a cycle</a:t>
            </a:r>
            <a:endParaRPr lang="en-US" altLang="en-US" u="sng" smtClean="0">
              <a:solidFill>
                <a:srgbClr val="000000"/>
              </a:solidFill>
            </a:endParaRPr>
          </a:p>
        </p:txBody>
      </p:sp>
      <p:grpSp>
        <p:nvGrpSpPr>
          <p:cNvPr id="86020" name="Group 4"/>
          <p:cNvGrpSpPr>
            <a:grpSpLocks/>
          </p:cNvGrpSpPr>
          <p:nvPr/>
        </p:nvGrpSpPr>
        <p:grpSpPr bwMode="auto">
          <a:xfrm>
            <a:off x="6481763" y="3138488"/>
            <a:ext cx="1431925" cy="625475"/>
            <a:chOff x="3843" y="2075"/>
            <a:chExt cx="592" cy="316"/>
          </a:xfrm>
        </p:grpSpPr>
        <p:sp>
          <p:nvSpPr>
            <p:cNvPr id="2" name="Rectangle 5"/>
            <p:cNvSpPr>
              <a:spLocks noChangeArrowheads="1"/>
            </p:cNvSpPr>
            <p:nvPr/>
          </p:nvSpPr>
          <p:spPr bwMode="auto">
            <a:xfrm>
              <a:off x="3843" y="2075"/>
              <a:ext cx="94" cy="31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777777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" name="Rectangle 6"/>
            <p:cNvSpPr>
              <a:spLocks noChangeArrowheads="1"/>
            </p:cNvSpPr>
            <p:nvPr/>
          </p:nvSpPr>
          <p:spPr bwMode="auto">
            <a:xfrm>
              <a:off x="3937" y="2202"/>
              <a:ext cx="498" cy="71"/>
            </a:xfrm>
            <a:prstGeom prst="rect">
              <a:avLst/>
            </a:prstGeom>
            <a:solidFill>
              <a:srgbClr val="5F5F5F"/>
            </a:solidFill>
            <a:ln w="9525">
              <a:solidFill>
                <a:srgbClr val="777777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86023" name="AutoShape 7"/>
          <p:cNvSpPr>
            <a:spLocks noChangeArrowheads="1"/>
          </p:cNvSpPr>
          <p:nvPr/>
        </p:nvSpPr>
        <p:spPr bwMode="auto">
          <a:xfrm>
            <a:off x="6318250" y="5187950"/>
            <a:ext cx="2646363" cy="1052513"/>
          </a:xfrm>
          <a:prstGeom prst="wedgeRectCallout">
            <a:avLst>
              <a:gd name="adj1" fmla="val -1889"/>
              <a:gd name="adj2" fmla="val -187407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work can be used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to rotate a turbine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and make electricity</a:t>
            </a:r>
          </a:p>
        </p:txBody>
      </p:sp>
      <p:grpSp>
        <p:nvGrpSpPr>
          <p:cNvPr id="13319" name="Group 15"/>
          <p:cNvGrpSpPr>
            <a:grpSpLocks/>
          </p:cNvGrpSpPr>
          <p:nvPr/>
        </p:nvGrpSpPr>
        <p:grpSpPr bwMode="auto">
          <a:xfrm>
            <a:off x="7696200" y="2851150"/>
            <a:ext cx="1171575" cy="1200150"/>
            <a:chOff x="4836" y="1794"/>
            <a:chExt cx="738" cy="756"/>
          </a:xfrm>
          <a:solidFill>
            <a:srgbClr val="00B0F0"/>
          </a:solidFill>
        </p:grpSpPr>
        <p:sp>
          <p:nvSpPr>
            <p:cNvPr id="13320" name="Oval 9"/>
            <p:cNvSpPr>
              <a:spLocks noChangeArrowheads="1"/>
            </p:cNvSpPr>
            <p:nvPr/>
          </p:nvSpPr>
          <p:spPr bwMode="auto">
            <a:xfrm>
              <a:off x="4836" y="1812"/>
              <a:ext cx="738" cy="738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3321" name="Line 11"/>
            <p:cNvSpPr>
              <a:spLocks noChangeShapeType="1"/>
            </p:cNvSpPr>
            <p:nvPr/>
          </p:nvSpPr>
          <p:spPr bwMode="auto">
            <a:xfrm>
              <a:off x="5196" y="1794"/>
              <a:ext cx="0" cy="738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322" name="Line 12"/>
            <p:cNvSpPr>
              <a:spLocks noChangeShapeType="1"/>
            </p:cNvSpPr>
            <p:nvPr/>
          </p:nvSpPr>
          <p:spPr bwMode="auto">
            <a:xfrm>
              <a:off x="4842" y="2178"/>
              <a:ext cx="714" cy="0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323" name="Line 13"/>
            <p:cNvSpPr>
              <a:spLocks noChangeShapeType="1"/>
            </p:cNvSpPr>
            <p:nvPr/>
          </p:nvSpPr>
          <p:spPr bwMode="auto">
            <a:xfrm>
              <a:off x="4944" y="1932"/>
              <a:ext cx="516" cy="516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324" name="Line 14"/>
            <p:cNvSpPr>
              <a:spLocks noChangeShapeType="1"/>
            </p:cNvSpPr>
            <p:nvPr/>
          </p:nvSpPr>
          <p:spPr bwMode="auto">
            <a:xfrm flipH="1">
              <a:off x="4980" y="1902"/>
              <a:ext cx="462" cy="552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2.71676E-6 L 0.05 -2.71676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repeatCount="indefinite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 -2.71676E-6 L -0.02535 -2.71676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67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6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24824" y="6245225"/>
            <a:ext cx="561975" cy="476250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F7821EC-021E-4525-B114-D2FEC0ED18F4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229600" cy="809625"/>
          </a:xfrm>
        </p:spPr>
        <p:txBody>
          <a:bodyPr/>
          <a:lstStyle/>
          <a:p>
            <a:pPr eaLnBrk="1" hangingPunct="1"/>
            <a:r>
              <a:rPr lang="en-US" alt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 cyclic </a:t>
            </a:r>
            <a:r>
              <a:rPr lang="en-US" alt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heat engine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5275" y="981075"/>
            <a:ext cx="8458200" cy="5638800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Heat engines are operated in a </a:t>
            </a:r>
            <a:r>
              <a:rPr lang="en-US" altLang="en-US" sz="2800" i="1" dirty="0" smtClean="0">
                <a:solidFill>
                  <a:srgbClr val="FF0000"/>
                </a:solidFill>
              </a:rPr>
              <a:t>cycle</a:t>
            </a:r>
            <a:r>
              <a:rPr lang="en-US" altLang="en-US" sz="2800" dirty="0" smtClean="0"/>
              <a:t>, which means that the working substance is returned to its </a:t>
            </a:r>
            <a:r>
              <a:rPr lang="en-US" altLang="en-US" sz="2800" dirty="0" smtClean="0">
                <a:solidFill>
                  <a:srgbClr val="FF0000"/>
                </a:solidFill>
              </a:rPr>
              <a:t>original state </a:t>
            </a:r>
            <a:r>
              <a:rPr lang="en-US" altLang="en-US" sz="2800" dirty="0" smtClean="0"/>
              <a:t>at the end of the cycle.</a:t>
            </a:r>
          </a:p>
          <a:p>
            <a:pPr eaLnBrk="1" hangingPunct="1"/>
            <a:r>
              <a:rPr lang="en-US" altLang="en-US" sz="2800" dirty="0" smtClean="0"/>
              <a:t>Therefore, </a:t>
            </a:r>
            <a:r>
              <a:rPr lang="en-US" altLang="en-US" sz="2800" dirty="0"/>
              <a:t>the change in internal energy of the engine is </a:t>
            </a:r>
            <a:r>
              <a:rPr lang="en-US" altLang="en-US" sz="2800" dirty="0">
                <a:solidFill>
                  <a:srgbClr val="FF0000"/>
                </a:solidFill>
              </a:rPr>
              <a:t>ZERO</a:t>
            </a:r>
            <a:r>
              <a:rPr lang="en-US" altLang="en-US" sz="2800" dirty="0"/>
              <a:t>, i.e., </a:t>
            </a:r>
            <a:r>
              <a:rPr lang="en-US" altLang="en-US" sz="2800" b="1" dirty="0">
                <a:solidFill>
                  <a:srgbClr val="FF0000"/>
                </a:solidFill>
                <a:latin typeface="Symbol" panose="05050102010706020507" pitchFamily="18" charset="2"/>
              </a:rPr>
              <a:t>D</a:t>
            </a:r>
            <a:r>
              <a:rPr lang="en-US" altLang="en-US" sz="2800" b="1" dirty="0">
                <a:solidFill>
                  <a:srgbClr val="FF0000"/>
                </a:solidFill>
              </a:rPr>
              <a:t>U =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0 </a:t>
            </a:r>
            <a:r>
              <a:rPr lang="en-US" altLang="en-US" sz="2800" dirty="0" smtClean="0"/>
              <a:t>for the cycle</a:t>
            </a:r>
            <a:endParaRPr lang="en-US" altLang="en-US" sz="2800" dirty="0"/>
          </a:p>
          <a:p>
            <a:pPr eaLnBrk="1" hangingPunct="1"/>
            <a:r>
              <a:rPr lang="en-US" altLang="en-US" sz="2800" dirty="0" smtClean="0"/>
              <a:t>The net heat into the engine is Q</a:t>
            </a:r>
            <a:r>
              <a:rPr lang="en-US" altLang="en-US" sz="2800" baseline="-25000" dirty="0" smtClean="0"/>
              <a:t>NET</a:t>
            </a:r>
            <a:r>
              <a:rPr lang="en-US" altLang="en-US" sz="2800" dirty="0" smtClean="0"/>
              <a:t> = Q</a:t>
            </a:r>
            <a:r>
              <a:rPr lang="en-US" altLang="en-US" sz="2800" baseline="-25000" dirty="0" smtClean="0"/>
              <a:t>IN</a:t>
            </a:r>
            <a:r>
              <a:rPr lang="en-US" altLang="en-US" sz="2800" dirty="0" smtClean="0"/>
              <a:t> – Q</a:t>
            </a:r>
            <a:r>
              <a:rPr lang="en-US" altLang="en-US" sz="2800" baseline="-25000" dirty="0" smtClean="0"/>
              <a:t>OUT</a:t>
            </a:r>
            <a:endParaRPr lang="en-US" altLang="en-US" sz="2800" dirty="0" smtClean="0"/>
          </a:p>
          <a:p>
            <a:pPr eaLnBrk="1" hangingPunct="1"/>
            <a:r>
              <a:rPr lang="en-US" altLang="en-US" sz="2800" dirty="0" smtClean="0"/>
              <a:t>Then, the </a:t>
            </a:r>
            <a:r>
              <a:rPr lang="en-US" altLang="en-US" sz="2800" dirty="0" smtClean="0">
                <a:solidFill>
                  <a:srgbClr val="FF0000"/>
                </a:solidFill>
              </a:rPr>
              <a:t>energy balance </a:t>
            </a:r>
            <a:r>
              <a:rPr lang="en-US" altLang="en-US" sz="2800" dirty="0" smtClean="0"/>
              <a:t>given by the 1</a:t>
            </a:r>
            <a:r>
              <a:rPr lang="en-US" altLang="en-US" sz="2800" baseline="30000" dirty="0" smtClean="0"/>
              <a:t>st</a:t>
            </a:r>
            <a:r>
              <a:rPr lang="en-US" altLang="en-US" sz="2800" dirty="0" smtClean="0"/>
              <a:t> law is:</a:t>
            </a: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endParaRPr lang="en-US" altLang="en-US" sz="2800" dirty="0" smtClean="0"/>
          </a:p>
          <a:p>
            <a:pPr eaLnBrk="1" hangingPunct="1"/>
            <a:r>
              <a:rPr lang="en-US" altLang="en-US" sz="2800" dirty="0" smtClean="0"/>
              <a:t>So that: </a:t>
            </a:r>
          </a:p>
        </p:txBody>
      </p:sp>
      <p:graphicFrame>
        <p:nvGraphicFramePr>
          <p:cNvPr id="1434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654908"/>
              </p:ext>
            </p:extLst>
          </p:nvPr>
        </p:nvGraphicFramePr>
        <p:xfrm>
          <a:off x="730250" y="4480127"/>
          <a:ext cx="7823200" cy="6430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1" name="Equation" r:id="rId3" imgW="2781000" imgH="228600" progId="Equation.DSMT4">
                  <p:embed/>
                </p:oleObj>
              </mc:Choice>
              <mc:Fallback>
                <p:oleObj name="Equation" r:id="rId3" imgW="278100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250" y="4480127"/>
                        <a:ext cx="7823200" cy="6430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977749"/>
              </p:ext>
            </p:extLst>
          </p:nvPr>
        </p:nvGraphicFramePr>
        <p:xfrm>
          <a:off x="2766472" y="5463391"/>
          <a:ext cx="2957513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2" name="Equation" r:id="rId5" imgW="1091880" imgH="228600" progId="Equation.DSMT4">
                  <p:embed/>
                </p:oleObj>
              </mc:Choice>
              <mc:Fallback>
                <p:oleObj name="Equation" r:id="rId5" imgW="109188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6472" y="5463391"/>
                        <a:ext cx="2957513" cy="619125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9244DBE-D0B4-4BE0-B7CC-B23C8D38B9A0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390525" y="9366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Engine efficiency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95300" y="1276350"/>
            <a:ext cx="8001000" cy="51260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dirty="0" smtClean="0">
                <a:latin typeface="+mj-lt"/>
              </a:rPr>
              <a:t>The engine efficiency is defined as the ratio of the work done by the engine to the heat that  goes into the engine</a:t>
            </a:r>
            <a:br>
              <a:rPr lang="en-US" altLang="en-US" sz="2800" dirty="0" smtClean="0">
                <a:latin typeface="+mj-lt"/>
              </a:rPr>
            </a:br>
            <a:r>
              <a:rPr lang="en-US" altLang="en-US" sz="2800" dirty="0" smtClean="0">
                <a:latin typeface="+mj-lt"/>
              </a:rPr>
              <a:t/>
            </a:r>
            <a:br>
              <a:rPr lang="en-US" altLang="en-US" sz="2800" dirty="0" smtClean="0">
                <a:latin typeface="+mj-lt"/>
              </a:rPr>
            </a:br>
            <a:r>
              <a:rPr lang="en-US" altLang="en-US" sz="2800" dirty="0" smtClean="0">
                <a:latin typeface="+mj-lt"/>
              </a:rPr>
              <a:t/>
            </a:r>
            <a:br>
              <a:rPr lang="en-US" altLang="en-US" sz="2800" dirty="0" smtClean="0">
                <a:latin typeface="+mj-lt"/>
              </a:rPr>
            </a:br>
            <a:endParaRPr lang="en-US" altLang="en-US" sz="2800" dirty="0" smtClean="0">
              <a:latin typeface="+mj-lt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>
                <a:latin typeface="+mj-lt"/>
              </a:rPr>
              <a:t>Since,</a:t>
            </a:r>
            <a:br>
              <a:rPr lang="en-US" altLang="en-US" sz="2800" dirty="0" smtClean="0">
                <a:latin typeface="+mj-lt"/>
              </a:rPr>
            </a:br>
            <a:r>
              <a:rPr lang="en-US" altLang="en-US" sz="2800" dirty="0" smtClean="0">
                <a:latin typeface="+mj-lt"/>
              </a:rPr>
              <a:t/>
            </a:r>
            <a:br>
              <a:rPr lang="en-US" altLang="en-US" sz="2800" dirty="0" smtClean="0">
                <a:latin typeface="+mj-lt"/>
              </a:rPr>
            </a:br>
            <a:r>
              <a:rPr lang="en-US" altLang="en-US" sz="2800" dirty="0" smtClean="0">
                <a:latin typeface="+mj-lt"/>
              </a:rPr>
              <a:t/>
            </a:r>
            <a:br>
              <a:rPr lang="en-US" altLang="en-US" sz="2800" dirty="0" smtClean="0">
                <a:latin typeface="+mj-lt"/>
              </a:rPr>
            </a:br>
            <a:r>
              <a:rPr lang="en-US" altLang="en-US" sz="2800" dirty="0" smtClean="0">
                <a:latin typeface="+mj-lt"/>
              </a:rPr>
              <a:t/>
            </a:r>
            <a:br>
              <a:rPr lang="en-US" altLang="en-US" sz="2800" dirty="0" smtClean="0">
                <a:latin typeface="+mj-lt"/>
              </a:rPr>
            </a:br>
            <a:endParaRPr lang="en-US" altLang="en-US" sz="2800" dirty="0" smtClean="0">
              <a:latin typeface="+mj-lt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>
                <a:solidFill>
                  <a:srgbClr val="FF0000"/>
                </a:solidFill>
                <a:latin typeface="+mj-lt"/>
              </a:rPr>
              <a:t>If</a:t>
            </a:r>
            <a:r>
              <a:rPr lang="en-US" altLang="en-US" sz="2800" i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altLang="en-US" sz="2800" dirty="0" smtClean="0">
                <a:solidFill>
                  <a:srgbClr val="FF0000"/>
                </a:solidFill>
                <a:latin typeface="+mj-lt"/>
              </a:rPr>
              <a:t>Q</a:t>
            </a:r>
            <a:r>
              <a:rPr lang="en-US" altLang="en-US" sz="2800" baseline="-25000" dirty="0" smtClean="0">
                <a:solidFill>
                  <a:srgbClr val="FF0000"/>
                </a:solidFill>
                <a:latin typeface="+mj-lt"/>
              </a:rPr>
              <a:t>OUT</a:t>
            </a:r>
            <a:r>
              <a:rPr lang="en-US" altLang="en-US" sz="2800" dirty="0" smtClean="0">
                <a:solidFill>
                  <a:srgbClr val="FF0000"/>
                </a:solidFill>
                <a:latin typeface="+mj-lt"/>
              </a:rPr>
              <a:t> = 0</a:t>
            </a:r>
            <a:r>
              <a:rPr lang="en-US" altLang="en-US" sz="2800" i="1" dirty="0" smtClean="0">
                <a:solidFill>
                  <a:srgbClr val="FF0000"/>
                </a:solidFill>
                <a:latin typeface="+mj-lt"/>
              </a:rPr>
              <a:t>,</a:t>
            </a:r>
            <a:r>
              <a:rPr lang="en-US" altLang="en-US" sz="2800" dirty="0" smtClean="0">
                <a:solidFill>
                  <a:srgbClr val="FF0000"/>
                </a:solidFill>
                <a:latin typeface="+mj-lt"/>
              </a:rPr>
              <a:t>the efficiency would be 100%,</a:t>
            </a:r>
            <a:r>
              <a:rPr lang="en-US" altLang="en-US" sz="2800" i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altLang="en-US" sz="2800" dirty="0" smtClean="0">
                <a:solidFill>
                  <a:srgbClr val="FF0000"/>
                </a:solidFill>
                <a:latin typeface="+mj-lt"/>
              </a:rPr>
              <a:t>but this is </a:t>
            </a:r>
            <a:r>
              <a:rPr lang="en-US" altLang="en-US" sz="2800" i="1" dirty="0" smtClean="0">
                <a:solidFill>
                  <a:srgbClr val="FF0000"/>
                </a:solidFill>
                <a:latin typeface="+mj-lt"/>
              </a:rPr>
              <a:t>prohibited</a:t>
            </a:r>
            <a:r>
              <a:rPr lang="en-US" altLang="en-US" sz="2800" dirty="0" smtClean="0">
                <a:solidFill>
                  <a:srgbClr val="FF0000"/>
                </a:solidFill>
                <a:latin typeface="+mj-lt"/>
              </a:rPr>
              <a:t> by the second law</a:t>
            </a:r>
            <a:r>
              <a:rPr lang="en-US" altLang="en-US" sz="2800" i="1" dirty="0" smtClean="0">
                <a:solidFill>
                  <a:srgbClr val="FF0000"/>
                </a:solidFill>
                <a:latin typeface="+mj-lt"/>
              </a:rPr>
              <a:t/>
            </a:r>
            <a:br>
              <a:rPr lang="en-US" altLang="en-US" sz="2800" i="1" dirty="0" smtClean="0">
                <a:solidFill>
                  <a:srgbClr val="FF0000"/>
                </a:solidFill>
                <a:latin typeface="+mj-lt"/>
              </a:rPr>
            </a:br>
            <a:endParaRPr lang="en-US" altLang="en-US" sz="2800" i="1" dirty="0" smtClean="0">
              <a:solidFill>
                <a:srgbClr val="FF0000"/>
              </a:solidFill>
              <a:latin typeface="+mj-lt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dirty="0" smtClean="0">
                <a:latin typeface="+mj-lt"/>
              </a:rPr>
              <a:t/>
            </a:r>
            <a:br>
              <a:rPr lang="en-US" altLang="en-US" sz="2800" dirty="0" smtClean="0">
                <a:latin typeface="+mj-lt"/>
              </a:rPr>
            </a:br>
            <a:endParaRPr lang="en-US" altLang="en-US" sz="2800" dirty="0" smtClean="0">
              <a:latin typeface="+mj-lt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800" dirty="0" smtClean="0">
              <a:latin typeface="+mj-lt"/>
            </a:endParaRPr>
          </a:p>
        </p:txBody>
      </p:sp>
      <p:graphicFrame>
        <p:nvGraphicFramePr>
          <p:cNvPr id="13517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7751501"/>
              </p:ext>
            </p:extLst>
          </p:nvPr>
        </p:nvGraphicFramePr>
        <p:xfrm>
          <a:off x="1125538" y="2427288"/>
          <a:ext cx="6567487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0" name="Equation" r:id="rId3" imgW="2603160" imgH="431640" progId="Equation.DSMT4">
                  <p:embed/>
                </p:oleObj>
              </mc:Choice>
              <mc:Fallback>
                <p:oleObj name="Equation" r:id="rId3" imgW="2603160" imgH="431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5538" y="2427288"/>
                        <a:ext cx="6567487" cy="1089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75" name="Object 7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14558100"/>
              </p:ext>
            </p:extLst>
          </p:nvPr>
        </p:nvGraphicFramePr>
        <p:xfrm>
          <a:off x="2651125" y="3560763"/>
          <a:ext cx="2466975" cy="53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1" name="Equation" r:id="rId5" imgW="1054080" imgH="228600" progId="Equation.DSMT4">
                  <p:embed/>
                </p:oleObj>
              </mc:Choice>
              <mc:Fallback>
                <p:oleObj name="Equation" r:id="rId5" imgW="1054080" imgH="2286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1125" y="3560763"/>
                        <a:ext cx="2466975" cy="534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7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9136453"/>
              </p:ext>
            </p:extLst>
          </p:nvPr>
        </p:nvGraphicFramePr>
        <p:xfrm>
          <a:off x="1473200" y="4170363"/>
          <a:ext cx="5332413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2" name="Equation" r:id="rId7" imgW="2361960" imgH="431640" progId="Equation.DSMT4">
                  <p:embed/>
                </p:oleObj>
              </mc:Choice>
              <mc:Fallback>
                <p:oleObj name="Equation" r:id="rId7" imgW="2361960" imgH="4316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00" y="4170363"/>
                        <a:ext cx="5332413" cy="97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35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5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5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DD6CBEA-3FA0-432B-AC5F-251B7EF523CC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412750" y="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Heat engine example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" y="1016000"/>
            <a:ext cx="8780463" cy="2413000"/>
          </a:xfrm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A heat engine, </a:t>
            </a:r>
            <a:r>
              <a:rPr lang="en-US" alt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operating in a cycle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absorbs 10,000 J</a:t>
            </a:r>
            <a:b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of energy from a heat source, performs work, and discards 6,000 J of heat to a cold reservoir.</a:t>
            </a:r>
          </a:p>
          <a:p>
            <a:pPr eaLnBrk="1" hangingPunct="1">
              <a:buFontTx/>
              <a:buNone/>
            </a:pPr>
            <a:r>
              <a:rPr lang="en-US" alt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(a) how much work is performed?</a:t>
            </a:r>
            <a:b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(b) what is this engine’s efficiency?</a:t>
            </a:r>
            <a:b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(c) what is the change in internal energy of this engine?</a:t>
            </a:r>
          </a:p>
        </p:txBody>
      </p:sp>
      <p:sp>
        <p:nvSpPr>
          <p:cNvPr id="24581" name="Text Box 4"/>
          <p:cNvSpPr txBox="1">
            <a:spLocks noChangeArrowheads="1"/>
          </p:cNvSpPr>
          <p:nvPr/>
        </p:nvSpPr>
        <p:spPr bwMode="auto">
          <a:xfrm>
            <a:off x="617537" y="4525963"/>
            <a:ext cx="7867650" cy="157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800100" indent="-3429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2573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714500" indent="-3429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171700" indent="-3429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alphaLcParenBoth"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altLang="en-US" sz="24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out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= Q</a:t>
            </a:r>
            <a:r>
              <a:rPr lang="en-US" alt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altLang="en-US" sz="24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out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= 10,000 J – 6,000 J = 4,000 J</a:t>
            </a:r>
          </a:p>
          <a:p>
            <a:pPr eaLnBrk="1" hangingPunct="1">
              <a:spcBef>
                <a:spcPct val="0"/>
              </a:spcBef>
              <a:buFontTx/>
              <a:buAutoNum type="alphaLcParenBoth"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efficiency =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altLang="en-US" sz="24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out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/Q</a:t>
            </a:r>
            <a:r>
              <a:rPr lang="en-US" alt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= 4,000/10,000 = 0.4 or 40%</a:t>
            </a:r>
          </a:p>
          <a:p>
            <a:pPr eaLnBrk="1" hangingPunct="1">
              <a:spcBef>
                <a:spcPct val="0"/>
              </a:spcBef>
              <a:buFontTx/>
              <a:buAutoNum type="alphaLcParenBoth"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en-US" sz="2400" dirty="0">
                <a:latin typeface="Symbol" panose="05050102010706020507" pitchFamily="18" charset="2"/>
                <a:cs typeface="Arial" panose="020B0604020202020204" pitchFamily="34" charset="0"/>
              </a:rPr>
              <a:t>D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 = 0, the change in internal energy for an engine operating in a cycle is zero</a:t>
            </a:r>
          </a:p>
        </p:txBody>
      </p:sp>
      <p:sp>
        <p:nvSpPr>
          <p:cNvPr id="24582" name="Text Box 5"/>
          <p:cNvSpPr txBox="1">
            <a:spLocks noChangeArrowheads="1"/>
          </p:cNvSpPr>
          <p:nvPr/>
        </p:nvSpPr>
        <p:spPr bwMode="auto">
          <a:xfrm>
            <a:off x="3784165" y="3858567"/>
            <a:ext cx="15343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u="sng" dirty="0">
                <a:latin typeface="Arial Black" panose="020B0A04020102020204" pitchFamily="34" charset="0"/>
              </a:rPr>
              <a:t>solution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62E8AA6-2925-4203-B06E-99BEF31BC971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16013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dirty="0" smtClean="0">
                <a:solidFill>
                  <a:srgbClr val="000000"/>
                </a:solidFill>
              </a:rPr>
              <a:t>Second law of </a:t>
            </a:r>
            <a:r>
              <a:rPr lang="en-US" altLang="en-US" u="sng" dirty="0" smtClean="0">
                <a:solidFill>
                  <a:srgbClr val="000000"/>
                </a:solidFill>
                <a:cs typeface="Arial" panose="020B0604020202020204" pitchFamily="34" charset="0"/>
              </a:rPr>
              <a:t>thermodynamics</a:t>
            </a:r>
            <a:endParaRPr lang="en-US" altLang="en-US" sz="3200" u="sng" dirty="0" smtClean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3375" y="1185863"/>
            <a:ext cx="8415338" cy="5026025"/>
          </a:xfrm>
          <a:extLst>
            <a:ext uri="{91240B29-F687-4F45-9708-019B960494DF}">
              <a14:hiddenLine xmlns:a14="http://schemas.microsoft.com/office/drawing/2010/main" w="19050" cmpd="sng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There are 2 statements of the 2</a:t>
            </a:r>
            <a:r>
              <a:rPr lang="en-US" altLang="en-US" sz="28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law which can be shown to be equivalent:</a:t>
            </a:r>
          </a:p>
          <a:p>
            <a:pPr marL="812800" indent="-812800" eaLnBrk="1" hangingPunct="1"/>
            <a:r>
              <a:rPr lang="en-US" alt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en-US" sz="2800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Kelvin</a:t>
            </a:r>
            <a:r>
              <a:rPr lang="en-US" alt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It is impossible to have a heat</a:t>
            </a:r>
            <a:br>
              <a:rPr lang="en-US" alt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engine that is 100 % efficient.</a:t>
            </a:r>
            <a:br>
              <a:rPr lang="en-US" alt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 </a:t>
            </a:r>
            <a:r>
              <a:rPr lang="en-US" alt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all of the heat taken in by the engine can be converted to work</a:t>
            </a:r>
          </a:p>
          <a:p>
            <a:pPr marL="812800" indent="-812800" eaLnBrk="1" hangingPunct="1"/>
            <a:r>
              <a:rPr lang="en-US" alt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en-US" sz="2800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Clausius</a:t>
            </a:r>
            <a:r>
              <a:rPr lang="en-US" alt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In a spontaneous process, heat     	flows from a hot to a cold substance</a:t>
            </a:r>
          </a:p>
          <a:p>
            <a:pPr marL="812800" indent="-812800" eaLnBrk="1" hangingPunct="1">
              <a:buFontTx/>
              <a:buNone/>
            </a:pPr>
            <a:r>
              <a:rPr lang="en-US" alt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        Work must by done to move heat from</a:t>
            </a:r>
            <a:br>
              <a:rPr lang="en-US" alt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</a:br>
            <a:r>
              <a:rPr lang="en-US" alt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      a cold to a hot substance.</a:t>
            </a:r>
            <a:endParaRPr lang="en-US" altLang="en-US" sz="28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12800" indent="-812800" eaLnBrk="1" hangingPunct="1">
              <a:buFont typeface="Wingdings" pitchFamily="2" charset="2"/>
              <a:buNone/>
            </a:pPr>
            <a:endParaRPr lang="en-US" altLang="en-US" sz="2800" dirty="0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E045528-7F07-455E-B4D2-33F95EC52FC2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19050" cmpd="sng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heat energy and work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2561" y="1539875"/>
            <a:ext cx="8469313" cy="3365500"/>
          </a:xfrm>
        </p:spPr>
        <p:txBody>
          <a:bodyPr/>
          <a:lstStyle/>
          <a:p>
            <a:pPr eaLnBrk="1" hangingPunct="1"/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heat </a:t>
            </a:r>
            <a:r>
              <a:rPr lang="en-US" alt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cannot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be completely converted into work.</a:t>
            </a:r>
          </a:p>
          <a:p>
            <a:pPr eaLnBrk="1" hangingPunct="1"/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following example illustrates the difference between work energy and heat energy</a:t>
            </a:r>
          </a:p>
          <a:p>
            <a:pPr eaLnBrk="1" hangingPunct="1"/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give the block a push– it will stop due to friction</a:t>
            </a:r>
          </a:p>
          <a:p>
            <a:pPr lvl="1" eaLnBrk="1" hangingPunct="1"/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kinetic energy is converted to </a:t>
            </a:r>
            <a:r>
              <a:rPr lang="en-US" alt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HEAT</a:t>
            </a:r>
          </a:p>
          <a:p>
            <a:pPr lvl="1" eaLnBrk="1" hangingPunct="1"/>
            <a:r>
              <a:rPr lang="en-US" alt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but, the block </a:t>
            </a:r>
            <a:r>
              <a:rPr lang="en-US" altLang="en-US" sz="24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not move</a:t>
            </a:r>
            <a:r>
              <a:rPr lang="en-US" alt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by heating it</a:t>
            </a:r>
            <a:r>
              <a:rPr lang="en-US" alt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125956" name="Rectangle 4"/>
          <p:cNvSpPr>
            <a:spLocks noChangeArrowheads="1"/>
          </p:cNvSpPr>
          <p:nvPr/>
        </p:nvSpPr>
        <p:spPr bwMode="auto">
          <a:xfrm>
            <a:off x="2228850" y="5838825"/>
            <a:ext cx="898525" cy="6667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7414" name="Line 5"/>
          <p:cNvSpPr>
            <a:spLocks noChangeShapeType="1"/>
          </p:cNvSpPr>
          <p:nvPr/>
        </p:nvSpPr>
        <p:spPr bwMode="auto">
          <a:xfrm>
            <a:off x="1946275" y="6529388"/>
            <a:ext cx="61690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958" name="Rectangle 6"/>
          <p:cNvSpPr>
            <a:spLocks noChangeArrowheads="1"/>
          </p:cNvSpPr>
          <p:nvPr/>
        </p:nvSpPr>
        <p:spPr bwMode="auto">
          <a:xfrm>
            <a:off x="2225675" y="5848350"/>
            <a:ext cx="898525" cy="6667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125969" name="Group 17"/>
          <p:cNvGrpSpPr>
            <a:grpSpLocks/>
          </p:cNvGrpSpPr>
          <p:nvPr/>
        </p:nvGrpSpPr>
        <p:grpSpPr bwMode="auto">
          <a:xfrm>
            <a:off x="527050" y="5437188"/>
            <a:ext cx="1955800" cy="603250"/>
            <a:chOff x="200" y="3377"/>
            <a:chExt cx="1232" cy="380"/>
          </a:xfrm>
        </p:grpSpPr>
        <p:sp>
          <p:nvSpPr>
            <p:cNvPr id="17417" name="Freeform 16"/>
            <p:cNvSpPr>
              <a:spLocks/>
            </p:cNvSpPr>
            <p:nvPr/>
          </p:nvSpPr>
          <p:spPr bwMode="auto">
            <a:xfrm rot="7374129">
              <a:off x="1213" y="3538"/>
              <a:ext cx="151" cy="287"/>
            </a:xfrm>
            <a:custGeom>
              <a:avLst/>
              <a:gdLst>
                <a:gd name="T0" fmla="*/ 24 w 175"/>
                <a:gd name="T1" fmla="*/ 181 h 362"/>
                <a:gd name="T2" fmla="*/ 5 w 175"/>
                <a:gd name="T3" fmla="*/ 88 h 362"/>
                <a:gd name="T4" fmla="*/ 55 w 175"/>
                <a:gd name="T5" fmla="*/ 2 h 362"/>
                <a:gd name="T6" fmla="*/ 110 w 175"/>
                <a:gd name="T7" fmla="*/ 82 h 362"/>
                <a:gd name="T8" fmla="*/ 74 w 175"/>
                <a:gd name="T9" fmla="*/ 181 h 3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5" h="362">
                  <a:moveTo>
                    <a:pt x="38" y="362"/>
                  </a:moveTo>
                  <a:cubicBezTo>
                    <a:pt x="19" y="299"/>
                    <a:pt x="0" y="236"/>
                    <a:pt x="8" y="176"/>
                  </a:cubicBezTo>
                  <a:cubicBezTo>
                    <a:pt x="16" y="116"/>
                    <a:pt x="59" y="4"/>
                    <a:pt x="86" y="2"/>
                  </a:cubicBezTo>
                  <a:cubicBezTo>
                    <a:pt x="113" y="0"/>
                    <a:pt x="165" y="104"/>
                    <a:pt x="170" y="164"/>
                  </a:cubicBezTo>
                  <a:cubicBezTo>
                    <a:pt x="175" y="224"/>
                    <a:pt x="145" y="293"/>
                    <a:pt x="116" y="362"/>
                  </a:cubicBezTo>
                </a:path>
              </a:pathLst>
            </a:custGeom>
            <a:solidFill>
              <a:srgbClr val="FF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418" name="Group 7"/>
            <p:cNvGrpSpPr>
              <a:grpSpLocks/>
            </p:cNvGrpSpPr>
            <p:nvPr/>
          </p:nvGrpSpPr>
          <p:grpSpPr bwMode="auto">
            <a:xfrm>
              <a:off x="200" y="3377"/>
              <a:ext cx="1053" cy="336"/>
              <a:chOff x="204" y="2929"/>
              <a:chExt cx="1053" cy="336"/>
            </a:xfrm>
          </p:grpSpPr>
          <p:grpSp>
            <p:nvGrpSpPr>
              <p:cNvPr id="17419" name="Group 8"/>
              <p:cNvGrpSpPr>
                <a:grpSpLocks/>
              </p:cNvGrpSpPr>
              <p:nvPr/>
            </p:nvGrpSpPr>
            <p:grpSpPr bwMode="auto">
              <a:xfrm>
                <a:off x="204" y="2929"/>
                <a:ext cx="890" cy="336"/>
                <a:chOff x="572" y="3129"/>
                <a:chExt cx="890" cy="336"/>
              </a:xfrm>
            </p:grpSpPr>
            <p:sp>
              <p:nvSpPr>
                <p:cNvPr id="17421" name="Freeform 9"/>
                <p:cNvSpPr>
                  <a:spLocks/>
                </p:cNvSpPr>
                <p:nvPr/>
              </p:nvSpPr>
              <p:spPr bwMode="auto">
                <a:xfrm rot="3758576">
                  <a:off x="1257" y="3139"/>
                  <a:ext cx="118" cy="292"/>
                </a:xfrm>
                <a:custGeom>
                  <a:avLst/>
                  <a:gdLst>
                    <a:gd name="T0" fmla="*/ 0 w 118"/>
                    <a:gd name="T1" fmla="*/ 292 h 292"/>
                    <a:gd name="T2" fmla="*/ 0 w 118"/>
                    <a:gd name="T3" fmla="*/ 237 h 292"/>
                    <a:gd name="T4" fmla="*/ 31 w 118"/>
                    <a:gd name="T5" fmla="*/ 71 h 292"/>
                    <a:gd name="T6" fmla="*/ 118 w 118"/>
                    <a:gd name="T7" fmla="*/ 0 h 29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18" h="292">
                      <a:moveTo>
                        <a:pt x="0" y="292"/>
                      </a:moveTo>
                      <a:cubicBezTo>
                        <a:pt x="0" y="274"/>
                        <a:pt x="0" y="255"/>
                        <a:pt x="0" y="237"/>
                      </a:cubicBezTo>
                      <a:lnTo>
                        <a:pt x="31" y="71"/>
                      </a:lnTo>
                      <a:lnTo>
                        <a:pt x="118" y="0"/>
                      </a:lnTo>
                    </a:path>
                  </a:pathLst>
                </a:custGeom>
                <a:noFill/>
                <a:ln w="57150" cmpd="sng">
                  <a:solidFill>
                    <a:srgbClr val="FF99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422" name="Rectangle 10"/>
                <p:cNvSpPr>
                  <a:spLocks noChangeArrowheads="1"/>
                </p:cNvSpPr>
                <p:nvPr/>
              </p:nvSpPr>
              <p:spPr bwMode="auto">
                <a:xfrm rot="4236504">
                  <a:off x="825" y="3038"/>
                  <a:ext cx="174" cy="679"/>
                </a:xfrm>
                <a:prstGeom prst="rect">
                  <a:avLst/>
                </a:prstGeom>
                <a:solidFill>
                  <a:srgbClr val="0000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grpSp>
              <p:nvGrpSpPr>
                <p:cNvPr id="17423" name="Group 11"/>
                <p:cNvGrpSpPr>
                  <a:grpSpLocks/>
                </p:cNvGrpSpPr>
                <p:nvPr/>
              </p:nvGrpSpPr>
              <p:grpSpPr bwMode="auto">
                <a:xfrm rot="895885">
                  <a:off x="1201" y="3129"/>
                  <a:ext cx="140" cy="91"/>
                  <a:chOff x="355" y="3960"/>
                  <a:chExt cx="140" cy="91"/>
                </a:xfrm>
              </p:grpSpPr>
              <p:sp>
                <p:nvSpPr>
                  <p:cNvPr id="17424" name="Oval 12"/>
                  <p:cNvSpPr>
                    <a:spLocks noChangeArrowheads="1"/>
                  </p:cNvSpPr>
                  <p:nvPr/>
                </p:nvSpPr>
                <p:spPr bwMode="auto">
                  <a:xfrm rot="-1784693">
                    <a:off x="355" y="3960"/>
                    <a:ext cx="140" cy="27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17425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423" y="3976"/>
                    <a:ext cx="51" cy="75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7420" name="AutoShape 14"/>
              <p:cNvSpPr>
                <a:spLocks noChangeArrowheads="1"/>
              </p:cNvSpPr>
              <p:nvPr/>
            </p:nvSpPr>
            <p:spPr bwMode="auto">
              <a:xfrm rot="7820070">
                <a:off x="1081" y="3011"/>
                <a:ext cx="137" cy="21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72 w 21600"/>
                  <a:gd name="T13" fmla="*/ 4521 h 21600"/>
                  <a:gd name="T14" fmla="*/ 17028 w 21600"/>
                  <a:gd name="T15" fmla="*/ 1707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47 -0.00232 L 0.49427 -0.00232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531" y="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5" grpId="0" build="p"/>
      <p:bldP spid="125956" grpId="0" animBg="1"/>
      <p:bldP spid="125956" grpId="1" animBg="1"/>
      <p:bldP spid="12595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E0CA5F0-5868-4667-82D3-C9CBBC33EAFF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19050" cmpd="sng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Heat – </a:t>
            </a:r>
            <a:r>
              <a:rPr lang="en-US" altLang="en-US" i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disordered</a:t>
            </a:r>
            <a:r>
              <a:rPr lang="en-US" altLang="en-US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energy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282" y="1493946"/>
            <a:ext cx="7794872" cy="4525963"/>
          </a:xfrm>
        </p:spPr>
        <p:txBody>
          <a:bodyPr/>
          <a:lstStyle/>
          <a:p>
            <a:pPr eaLnBrk="1" hangingPunct="1"/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When an object is heated, the energy of all of its molecules is increased.</a:t>
            </a:r>
          </a:p>
          <a:p>
            <a:pPr eaLnBrk="1" hangingPunct="1"/>
            <a:r>
              <a:rPr lang="en-US" alt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however, the molecules do not all move in the same direction </a:t>
            </a:r>
            <a:r>
              <a:rPr lang="en-US" alt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 they move about in all directions  this is what we mean by </a:t>
            </a:r>
            <a:r>
              <a:rPr lang="en-US" altLang="en-US" sz="2800" i="1" u="sng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disordered</a:t>
            </a:r>
            <a:r>
              <a:rPr lang="en-US" alt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(or thermal)  energy</a:t>
            </a:r>
          </a:p>
          <a:p>
            <a:pPr eaLnBrk="1" hangingPunct="1"/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on the other hand, if we want the system to do </a:t>
            </a:r>
            <a:r>
              <a:rPr lang="en-US" altLang="en-US" sz="2800" u="sng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work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, we want it to move in some particular direction (</a:t>
            </a:r>
            <a:r>
              <a:rPr lang="en-US" altLang="en-US" sz="2800" i="1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work is directed energy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)</a:t>
            </a:r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5EDBBF6-E562-44E6-B77C-768B75CEFCAD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430213" y="0"/>
            <a:ext cx="8572500" cy="1143000"/>
          </a:xfrm>
        </p:spPr>
        <p:txBody>
          <a:bodyPr/>
          <a:lstStyle/>
          <a:p>
            <a:pPr eaLnBrk="1" hangingPunct="1"/>
            <a:r>
              <a:rPr lang="en-US" altLang="en-US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refrigerators and air conditioners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270793"/>
            <a:ext cx="4381500" cy="4915695"/>
          </a:xfrm>
        </p:spPr>
        <p:txBody>
          <a:bodyPr/>
          <a:lstStyle/>
          <a:p>
            <a:pPr eaLnBrk="1" hangingPunct="1"/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Heat pump (heat engine in reverse)</a:t>
            </a:r>
          </a:p>
          <a:p>
            <a:pPr eaLnBrk="1" hangingPunct="1"/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You can make heat flow backward (cold to hot) </a:t>
            </a:r>
            <a:r>
              <a:rPr lang="en-US" alt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 if there is an input of energy</a:t>
            </a:r>
          </a:p>
          <a:p>
            <a:pPr eaLnBrk="1" hangingPunct="1"/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 an air conditioner or refrigerator, this energy must be supplied by </a:t>
            </a:r>
            <a:r>
              <a:rPr lang="en-US" alt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electricity</a:t>
            </a:r>
          </a:p>
          <a:p>
            <a:pPr eaLnBrk="1" hangingPunct="1"/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electrical energy is used to run a motor </a:t>
            </a:r>
            <a:r>
              <a:rPr lang="en-US" altLang="en-US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(work)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in the compressor</a:t>
            </a:r>
          </a:p>
        </p:txBody>
      </p:sp>
      <p:grpSp>
        <p:nvGrpSpPr>
          <p:cNvPr id="132124" name="Group 28"/>
          <p:cNvGrpSpPr>
            <a:grpSpLocks/>
          </p:cNvGrpSpPr>
          <p:nvPr/>
        </p:nvGrpSpPr>
        <p:grpSpPr bwMode="auto">
          <a:xfrm>
            <a:off x="400050" y="1990725"/>
            <a:ext cx="2251075" cy="3397250"/>
            <a:chOff x="252" y="1254"/>
            <a:chExt cx="1418" cy="2140"/>
          </a:xfrm>
        </p:grpSpPr>
        <p:sp>
          <p:nvSpPr>
            <p:cNvPr id="19470" name="AutoShape 14"/>
            <p:cNvSpPr>
              <a:spLocks noChangeArrowheads="1"/>
            </p:cNvSpPr>
            <p:nvPr/>
          </p:nvSpPr>
          <p:spPr bwMode="auto">
            <a:xfrm>
              <a:off x="252" y="1254"/>
              <a:ext cx="1418" cy="2140"/>
            </a:xfrm>
            <a:prstGeom prst="cube">
              <a:avLst>
                <a:gd name="adj" fmla="val 25000"/>
              </a:avLst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9471" name="Freeform 15"/>
            <p:cNvSpPr>
              <a:spLocks/>
            </p:cNvSpPr>
            <p:nvPr/>
          </p:nvSpPr>
          <p:spPr bwMode="auto">
            <a:xfrm>
              <a:off x="312" y="2280"/>
              <a:ext cx="48" cy="438"/>
            </a:xfrm>
            <a:custGeom>
              <a:avLst/>
              <a:gdLst>
                <a:gd name="T0" fmla="*/ 42 w 48"/>
                <a:gd name="T1" fmla="*/ 0 h 438"/>
                <a:gd name="T2" fmla="*/ 0 w 48"/>
                <a:gd name="T3" fmla="*/ 72 h 438"/>
                <a:gd name="T4" fmla="*/ 0 w 48"/>
                <a:gd name="T5" fmla="*/ 438 h 438"/>
                <a:gd name="T6" fmla="*/ 48 w 48"/>
                <a:gd name="T7" fmla="*/ 355 h 4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8" h="438">
                  <a:moveTo>
                    <a:pt x="42" y="0"/>
                  </a:moveTo>
                  <a:lnTo>
                    <a:pt x="0" y="72"/>
                  </a:lnTo>
                  <a:lnTo>
                    <a:pt x="0" y="438"/>
                  </a:lnTo>
                  <a:lnTo>
                    <a:pt x="48" y="355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2112" name="AutoShape 16"/>
          <p:cNvSpPr>
            <a:spLocks noChangeArrowheads="1"/>
          </p:cNvSpPr>
          <p:nvPr/>
        </p:nvSpPr>
        <p:spPr bwMode="auto">
          <a:xfrm>
            <a:off x="1133475" y="3629025"/>
            <a:ext cx="381000" cy="600075"/>
          </a:xfrm>
          <a:prstGeom prst="can">
            <a:avLst>
              <a:gd name="adj" fmla="val 39375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2113" name="Text Box 17"/>
          <p:cNvSpPr txBox="1">
            <a:spLocks noChangeArrowheads="1"/>
          </p:cNvSpPr>
          <p:nvPr/>
        </p:nvSpPr>
        <p:spPr bwMode="auto">
          <a:xfrm>
            <a:off x="927100" y="3065463"/>
            <a:ext cx="831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COLD</a:t>
            </a:r>
          </a:p>
        </p:txBody>
      </p:sp>
      <p:sp>
        <p:nvSpPr>
          <p:cNvPr id="132114" name="Text Box 18"/>
          <p:cNvSpPr txBox="1">
            <a:spLocks noChangeArrowheads="1"/>
          </p:cNvSpPr>
          <p:nvPr/>
        </p:nvSpPr>
        <p:spPr bwMode="auto">
          <a:xfrm>
            <a:off x="3346450" y="3779838"/>
            <a:ext cx="920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WARM</a:t>
            </a:r>
          </a:p>
        </p:txBody>
      </p:sp>
      <p:grpSp>
        <p:nvGrpSpPr>
          <p:cNvPr id="132118" name="Group 22"/>
          <p:cNvGrpSpPr>
            <a:grpSpLocks/>
          </p:cNvGrpSpPr>
          <p:nvPr/>
        </p:nvGrpSpPr>
        <p:grpSpPr bwMode="auto">
          <a:xfrm>
            <a:off x="1657350" y="3381375"/>
            <a:ext cx="1647825" cy="1085850"/>
            <a:chOff x="1746" y="3198"/>
            <a:chExt cx="1038" cy="684"/>
          </a:xfrm>
        </p:grpSpPr>
        <p:sp>
          <p:nvSpPr>
            <p:cNvPr id="19468" name="AutoShape 19"/>
            <p:cNvSpPr>
              <a:spLocks noChangeArrowheads="1"/>
            </p:cNvSpPr>
            <p:nvPr/>
          </p:nvSpPr>
          <p:spPr bwMode="auto">
            <a:xfrm>
              <a:off x="1746" y="3198"/>
              <a:ext cx="1038" cy="684"/>
            </a:xfrm>
            <a:prstGeom prst="rightArrow">
              <a:avLst>
                <a:gd name="adj1" fmla="val 50000"/>
                <a:gd name="adj2" fmla="val 3793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9469" name="Text Box 21"/>
            <p:cNvSpPr txBox="1">
              <a:spLocks noChangeArrowheads="1"/>
            </p:cNvSpPr>
            <p:nvPr/>
          </p:nvSpPr>
          <p:spPr bwMode="auto">
            <a:xfrm>
              <a:off x="1874" y="3419"/>
              <a:ext cx="5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HEAT</a:t>
              </a:r>
            </a:p>
          </p:txBody>
        </p:sp>
      </p:grpSp>
      <p:sp>
        <p:nvSpPr>
          <p:cNvPr id="132122" name="Text Box 26"/>
          <p:cNvSpPr txBox="1">
            <a:spLocks noChangeArrowheads="1"/>
          </p:cNvSpPr>
          <p:nvPr/>
        </p:nvSpPr>
        <p:spPr bwMode="auto">
          <a:xfrm>
            <a:off x="517525" y="5865813"/>
            <a:ext cx="1581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Energy Input</a:t>
            </a:r>
            <a:br>
              <a:rPr lang="en-US" altLang="en-US" sz="1800" b="1"/>
            </a:br>
            <a:r>
              <a:rPr lang="en-US" altLang="en-US" sz="1800" b="1"/>
              <a:t>(electricity)</a:t>
            </a:r>
          </a:p>
        </p:txBody>
      </p:sp>
      <p:sp>
        <p:nvSpPr>
          <p:cNvPr id="132123" name="AutoShape 27"/>
          <p:cNvSpPr>
            <a:spLocks noChangeArrowheads="1"/>
          </p:cNvSpPr>
          <p:nvPr/>
        </p:nvSpPr>
        <p:spPr bwMode="auto">
          <a:xfrm>
            <a:off x="1009650" y="5114925"/>
            <a:ext cx="504825" cy="742950"/>
          </a:xfrm>
          <a:prstGeom prst="upArrow">
            <a:avLst>
              <a:gd name="adj1" fmla="val 50000"/>
              <a:gd name="adj2" fmla="val 36792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8" name="Group 7"/>
          <p:cNvGrpSpPr/>
          <p:nvPr/>
        </p:nvGrpSpPr>
        <p:grpSpPr>
          <a:xfrm>
            <a:off x="2663301" y="4757214"/>
            <a:ext cx="1964176" cy="1639703"/>
            <a:chOff x="2663301" y="4757214"/>
            <a:chExt cx="1964176" cy="1639703"/>
          </a:xfrm>
        </p:grpSpPr>
        <p:sp>
          <p:nvSpPr>
            <p:cNvPr id="2" name="Freeform 1"/>
            <p:cNvSpPr/>
            <p:nvPr/>
          </p:nvSpPr>
          <p:spPr>
            <a:xfrm>
              <a:off x="2663301" y="4757214"/>
              <a:ext cx="1615736" cy="1431633"/>
            </a:xfrm>
            <a:custGeom>
              <a:avLst/>
              <a:gdLst>
                <a:gd name="connsiteX0" fmla="*/ 0 w 1615736"/>
                <a:gd name="connsiteY0" fmla="*/ 10095 h 1431633"/>
                <a:gd name="connsiteX1" fmla="*/ 328474 w 1615736"/>
                <a:gd name="connsiteY1" fmla="*/ 10095 h 1431633"/>
                <a:gd name="connsiteX2" fmla="*/ 399495 w 1615736"/>
                <a:gd name="connsiteY2" fmla="*/ 18972 h 1431633"/>
                <a:gd name="connsiteX3" fmla="*/ 479394 w 1615736"/>
                <a:gd name="connsiteY3" fmla="*/ 36728 h 1431633"/>
                <a:gd name="connsiteX4" fmla="*/ 541538 w 1615736"/>
                <a:gd name="connsiteY4" fmla="*/ 72238 h 1431633"/>
                <a:gd name="connsiteX5" fmla="*/ 577049 w 1615736"/>
                <a:gd name="connsiteY5" fmla="*/ 107749 h 1431633"/>
                <a:gd name="connsiteX6" fmla="*/ 621437 w 1615736"/>
                <a:gd name="connsiteY6" fmla="*/ 125504 h 1431633"/>
                <a:gd name="connsiteX7" fmla="*/ 648070 w 1615736"/>
                <a:gd name="connsiteY7" fmla="*/ 143260 h 1431633"/>
                <a:gd name="connsiteX8" fmla="*/ 674703 w 1615736"/>
                <a:gd name="connsiteY8" fmla="*/ 205403 h 1431633"/>
                <a:gd name="connsiteX9" fmla="*/ 692458 w 1615736"/>
                <a:gd name="connsiteY9" fmla="*/ 223159 h 1431633"/>
                <a:gd name="connsiteX10" fmla="*/ 727969 w 1615736"/>
                <a:gd name="connsiteY10" fmla="*/ 320813 h 1431633"/>
                <a:gd name="connsiteX11" fmla="*/ 754602 w 1615736"/>
                <a:gd name="connsiteY11" fmla="*/ 391835 h 1431633"/>
                <a:gd name="connsiteX12" fmla="*/ 772357 w 1615736"/>
                <a:gd name="connsiteY12" fmla="*/ 809085 h 1431633"/>
                <a:gd name="connsiteX13" fmla="*/ 781235 w 1615736"/>
                <a:gd name="connsiteY13" fmla="*/ 844596 h 1431633"/>
                <a:gd name="connsiteX14" fmla="*/ 798990 w 1615736"/>
                <a:gd name="connsiteY14" fmla="*/ 897862 h 1431633"/>
                <a:gd name="connsiteX15" fmla="*/ 816746 w 1615736"/>
                <a:gd name="connsiteY15" fmla="*/ 924495 h 1431633"/>
                <a:gd name="connsiteX16" fmla="*/ 852256 w 1615736"/>
                <a:gd name="connsiteY16" fmla="*/ 995516 h 1431633"/>
                <a:gd name="connsiteX17" fmla="*/ 878889 w 1615736"/>
                <a:gd name="connsiteY17" fmla="*/ 1013271 h 1431633"/>
                <a:gd name="connsiteX18" fmla="*/ 887767 w 1615736"/>
                <a:gd name="connsiteY18" fmla="*/ 1039904 h 1431633"/>
                <a:gd name="connsiteX19" fmla="*/ 932155 w 1615736"/>
                <a:gd name="connsiteY19" fmla="*/ 1084293 h 1431633"/>
                <a:gd name="connsiteX20" fmla="*/ 941033 w 1615736"/>
                <a:gd name="connsiteY20" fmla="*/ 1110926 h 1431633"/>
                <a:gd name="connsiteX21" fmla="*/ 1003177 w 1615736"/>
                <a:gd name="connsiteY21" fmla="*/ 1164192 h 1431633"/>
                <a:gd name="connsiteX22" fmla="*/ 1056443 w 1615736"/>
                <a:gd name="connsiteY22" fmla="*/ 1190825 h 1431633"/>
                <a:gd name="connsiteX23" fmla="*/ 1091953 w 1615736"/>
                <a:gd name="connsiteY23" fmla="*/ 1217458 h 1431633"/>
                <a:gd name="connsiteX24" fmla="*/ 1162975 w 1615736"/>
                <a:gd name="connsiteY24" fmla="*/ 1252969 h 1431633"/>
                <a:gd name="connsiteX25" fmla="*/ 1242874 w 1615736"/>
                <a:gd name="connsiteY25" fmla="*/ 1306235 h 1431633"/>
                <a:gd name="connsiteX26" fmla="*/ 1313895 w 1615736"/>
                <a:gd name="connsiteY26" fmla="*/ 1332868 h 1431633"/>
                <a:gd name="connsiteX27" fmla="*/ 1349406 w 1615736"/>
                <a:gd name="connsiteY27" fmla="*/ 1341745 h 1431633"/>
                <a:gd name="connsiteX28" fmla="*/ 1411549 w 1615736"/>
                <a:gd name="connsiteY28" fmla="*/ 1368378 h 1431633"/>
                <a:gd name="connsiteX29" fmla="*/ 1473693 w 1615736"/>
                <a:gd name="connsiteY29" fmla="*/ 1386134 h 1431633"/>
                <a:gd name="connsiteX30" fmla="*/ 1500326 w 1615736"/>
                <a:gd name="connsiteY30" fmla="*/ 1395011 h 1431633"/>
                <a:gd name="connsiteX31" fmla="*/ 1509204 w 1615736"/>
                <a:gd name="connsiteY31" fmla="*/ 1421644 h 1431633"/>
                <a:gd name="connsiteX32" fmla="*/ 1615736 w 1615736"/>
                <a:gd name="connsiteY32" fmla="*/ 1430522 h 1431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615736" h="1431633">
                  <a:moveTo>
                    <a:pt x="0" y="10095"/>
                  </a:moveTo>
                  <a:cubicBezTo>
                    <a:pt x="162574" y="-3453"/>
                    <a:pt x="107792" y="-3279"/>
                    <a:pt x="328474" y="10095"/>
                  </a:cubicBezTo>
                  <a:cubicBezTo>
                    <a:pt x="352288" y="11538"/>
                    <a:pt x="375877" y="15598"/>
                    <a:pt x="399495" y="18972"/>
                  </a:cubicBezTo>
                  <a:cubicBezTo>
                    <a:pt x="454177" y="26784"/>
                    <a:pt x="439747" y="23512"/>
                    <a:pt x="479394" y="36728"/>
                  </a:cubicBezTo>
                  <a:cubicBezTo>
                    <a:pt x="520120" y="97818"/>
                    <a:pt x="466037" y="30294"/>
                    <a:pt x="541538" y="72238"/>
                  </a:cubicBezTo>
                  <a:cubicBezTo>
                    <a:pt x="556172" y="80368"/>
                    <a:pt x="563120" y="98463"/>
                    <a:pt x="577049" y="107749"/>
                  </a:cubicBezTo>
                  <a:cubicBezTo>
                    <a:pt x="590308" y="116589"/>
                    <a:pt x="607184" y="118377"/>
                    <a:pt x="621437" y="125504"/>
                  </a:cubicBezTo>
                  <a:cubicBezTo>
                    <a:pt x="630980" y="130276"/>
                    <a:pt x="639192" y="137341"/>
                    <a:pt x="648070" y="143260"/>
                  </a:cubicBezTo>
                  <a:cubicBezTo>
                    <a:pt x="655961" y="166933"/>
                    <a:pt x="660077" y="183463"/>
                    <a:pt x="674703" y="205403"/>
                  </a:cubicBezTo>
                  <a:cubicBezTo>
                    <a:pt x="679346" y="212367"/>
                    <a:pt x="686540" y="217240"/>
                    <a:pt x="692458" y="223159"/>
                  </a:cubicBezTo>
                  <a:cubicBezTo>
                    <a:pt x="736558" y="333405"/>
                    <a:pt x="682398" y="195491"/>
                    <a:pt x="727969" y="320813"/>
                  </a:cubicBezTo>
                  <a:cubicBezTo>
                    <a:pt x="770444" y="437622"/>
                    <a:pt x="728209" y="312659"/>
                    <a:pt x="754602" y="391835"/>
                  </a:cubicBezTo>
                  <a:cubicBezTo>
                    <a:pt x="760184" y="626255"/>
                    <a:pt x="739544" y="661422"/>
                    <a:pt x="772357" y="809085"/>
                  </a:cubicBezTo>
                  <a:cubicBezTo>
                    <a:pt x="775004" y="820996"/>
                    <a:pt x="777729" y="832909"/>
                    <a:pt x="781235" y="844596"/>
                  </a:cubicBezTo>
                  <a:cubicBezTo>
                    <a:pt x="786613" y="862522"/>
                    <a:pt x="791389" y="880759"/>
                    <a:pt x="798990" y="897862"/>
                  </a:cubicBezTo>
                  <a:cubicBezTo>
                    <a:pt x="803323" y="907612"/>
                    <a:pt x="811974" y="914952"/>
                    <a:pt x="816746" y="924495"/>
                  </a:cubicBezTo>
                  <a:cubicBezTo>
                    <a:pt x="829462" y="949926"/>
                    <a:pt x="831689" y="974949"/>
                    <a:pt x="852256" y="995516"/>
                  </a:cubicBezTo>
                  <a:cubicBezTo>
                    <a:pt x="859801" y="1003061"/>
                    <a:pt x="870011" y="1007353"/>
                    <a:pt x="878889" y="1013271"/>
                  </a:cubicBezTo>
                  <a:cubicBezTo>
                    <a:pt x="881848" y="1022149"/>
                    <a:pt x="882152" y="1032418"/>
                    <a:pt x="887767" y="1039904"/>
                  </a:cubicBezTo>
                  <a:cubicBezTo>
                    <a:pt x="900322" y="1056644"/>
                    <a:pt x="932155" y="1084293"/>
                    <a:pt x="932155" y="1084293"/>
                  </a:cubicBezTo>
                  <a:cubicBezTo>
                    <a:pt x="935114" y="1093171"/>
                    <a:pt x="935842" y="1103140"/>
                    <a:pt x="941033" y="1110926"/>
                  </a:cubicBezTo>
                  <a:cubicBezTo>
                    <a:pt x="951078" y="1125993"/>
                    <a:pt x="989502" y="1155987"/>
                    <a:pt x="1003177" y="1164192"/>
                  </a:cubicBezTo>
                  <a:cubicBezTo>
                    <a:pt x="1020199" y="1174405"/>
                    <a:pt x="1039421" y="1180612"/>
                    <a:pt x="1056443" y="1190825"/>
                  </a:cubicBezTo>
                  <a:cubicBezTo>
                    <a:pt x="1069130" y="1198437"/>
                    <a:pt x="1079173" y="1210003"/>
                    <a:pt x="1091953" y="1217458"/>
                  </a:cubicBezTo>
                  <a:cubicBezTo>
                    <a:pt x="1114816" y="1230795"/>
                    <a:pt x="1141800" y="1237088"/>
                    <a:pt x="1162975" y="1252969"/>
                  </a:cubicBezTo>
                  <a:cubicBezTo>
                    <a:pt x="1192715" y="1275274"/>
                    <a:pt x="1208626" y="1289111"/>
                    <a:pt x="1242874" y="1306235"/>
                  </a:cubicBezTo>
                  <a:cubicBezTo>
                    <a:pt x="1255376" y="1312486"/>
                    <a:pt x="1295971" y="1327747"/>
                    <a:pt x="1313895" y="1332868"/>
                  </a:cubicBezTo>
                  <a:cubicBezTo>
                    <a:pt x="1325627" y="1336220"/>
                    <a:pt x="1337674" y="1338393"/>
                    <a:pt x="1349406" y="1341745"/>
                  </a:cubicBezTo>
                  <a:cubicBezTo>
                    <a:pt x="1391039" y="1353640"/>
                    <a:pt x="1364211" y="1348090"/>
                    <a:pt x="1411549" y="1368378"/>
                  </a:cubicBezTo>
                  <a:cubicBezTo>
                    <a:pt x="1432835" y="1377501"/>
                    <a:pt x="1451168" y="1379698"/>
                    <a:pt x="1473693" y="1386134"/>
                  </a:cubicBezTo>
                  <a:cubicBezTo>
                    <a:pt x="1482691" y="1388705"/>
                    <a:pt x="1491448" y="1392052"/>
                    <a:pt x="1500326" y="1395011"/>
                  </a:cubicBezTo>
                  <a:cubicBezTo>
                    <a:pt x="1503285" y="1403889"/>
                    <a:pt x="1501897" y="1415798"/>
                    <a:pt x="1509204" y="1421644"/>
                  </a:cubicBezTo>
                  <a:cubicBezTo>
                    <a:pt x="1527479" y="1436264"/>
                    <a:pt x="1610517" y="1430522"/>
                    <a:pt x="1615736" y="1430522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" name="Group 6"/>
            <p:cNvGrpSpPr/>
            <p:nvPr/>
          </p:nvGrpSpPr>
          <p:grpSpPr>
            <a:xfrm rot="11743597">
              <a:off x="4139205" y="5976060"/>
              <a:ext cx="488272" cy="420857"/>
              <a:chOff x="3136283" y="1630902"/>
              <a:chExt cx="488272" cy="420857"/>
            </a:xfrm>
          </p:grpSpPr>
          <p:sp>
            <p:nvSpPr>
              <p:cNvPr id="3" name="Arc 2"/>
              <p:cNvSpPr/>
              <p:nvPr/>
            </p:nvSpPr>
            <p:spPr>
              <a:xfrm>
                <a:off x="3136283" y="1630902"/>
                <a:ext cx="488272" cy="420857"/>
              </a:xfrm>
              <a:prstGeom prst="arc">
                <a:avLst>
                  <a:gd name="adj1" fmla="val 16200000"/>
                  <a:gd name="adj2" fmla="val 5461626"/>
                </a:avLst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" name="Straight Connector 4"/>
              <p:cNvCxnSpPr/>
              <p:nvPr/>
            </p:nvCxnSpPr>
            <p:spPr>
              <a:xfrm flipH="1">
                <a:off x="3229930" y="1713390"/>
                <a:ext cx="15048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flipH="1">
                <a:off x="3229930" y="1983327"/>
                <a:ext cx="15048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2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32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32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32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9" grpId="0" uiExpand="1" build="p"/>
      <p:bldP spid="132112" grpId="0" uiExpand="1" animBg="1"/>
      <p:bldP spid="132113" grpId="0" uiExpand="1"/>
      <p:bldP spid="132114" grpId="0" uiExpand="1"/>
      <p:bldP spid="132122" grpId="0" uiExpand="1"/>
      <p:bldP spid="132123" grpId="0" uiExpan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D1B835B-8174-45F1-9277-AB05E2A9AFD6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/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title"/>
          </p:nvPr>
        </p:nvSpPr>
        <p:spPr>
          <a:xfrm>
            <a:off x="387350" y="0"/>
            <a:ext cx="8066088" cy="842963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sz="4000" u="sng" smtClean="0">
                <a:solidFill>
                  <a:srgbClr val="000000"/>
                </a:solidFill>
              </a:rPr>
              <a:t>Change of Phase</a:t>
            </a:r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6165850" y="1392238"/>
            <a:ext cx="1565275" cy="3816350"/>
          </a:xfrm>
          <a:prstGeom prst="rect">
            <a:avLst/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4953000" y="1406525"/>
            <a:ext cx="1255713" cy="3813175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3840163" y="1376363"/>
            <a:ext cx="1112837" cy="3843337"/>
          </a:xfrm>
          <a:prstGeom prst="rect">
            <a:avLst/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2870200" y="1327150"/>
            <a:ext cx="1008063" cy="390525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1841500" y="1373188"/>
            <a:ext cx="1038225" cy="3859212"/>
          </a:xfrm>
          <a:prstGeom prst="rect">
            <a:avLst/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 flipV="1">
            <a:off x="1838325" y="3500438"/>
            <a:ext cx="1069975" cy="9763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V="1">
            <a:off x="3906838" y="2682875"/>
            <a:ext cx="1065212" cy="838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4948238" y="2692400"/>
            <a:ext cx="1270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 flipV="1">
            <a:off x="6197600" y="1754188"/>
            <a:ext cx="1516063" cy="939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1851025" y="1114425"/>
            <a:ext cx="0" cy="3937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7" name="Line 21"/>
          <p:cNvSpPr>
            <a:spLocks noChangeShapeType="1"/>
          </p:cNvSpPr>
          <p:nvPr/>
        </p:nvSpPr>
        <p:spPr bwMode="auto">
          <a:xfrm>
            <a:off x="1676400" y="2695575"/>
            <a:ext cx="29368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256" name="Group 40"/>
          <p:cNvGrpSpPr>
            <a:grpSpLocks/>
          </p:cNvGrpSpPr>
          <p:nvPr/>
        </p:nvGrpSpPr>
        <p:grpSpPr bwMode="auto">
          <a:xfrm>
            <a:off x="238125" y="2139950"/>
            <a:ext cx="8682038" cy="2617788"/>
            <a:chOff x="161" y="1522"/>
            <a:chExt cx="5469" cy="1649"/>
          </a:xfrm>
        </p:grpSpPr>
        <p:sp>
          <p:nvSpPr>
            <p:cNvPr id="3100" name="Text Box 17"/>
            <p:cNvSpPr txBox="1">
              <a:spLocks noChangeArrowheads="1"/>
            </p:cNvSpPr>
            <p:nvPr/>
          </p:nvSpPr>
          <p:spPr bwMode="auto">
            <a:xfrm>
              <a:off x="4889" y="2431"/>
              <a:ext cx="741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Heat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added</a:t>
              </a:r>
            </a:p>
          </p:txBody>
        </p:sp>
        <p:sp>
          <p:nvSpPr>
            <p:cNvPr id="3101" name="Line 6"/>
            <p:cNvSpPr>
              <a:spLocks noChangeShapeType="1"/>
            </p:cNvSpPr>
            <p:nvPr/>
          </p:nvSpPr>
          <p:spPr bwMode="auto">
            <a:xfrm>
              <a:off x="1043" y="2394"/>
              <a:ext cx="427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2" name="Text Box 18"/>
            <p:cNvSpPr txBox="1">
              <a:spLocks noChangeArrowheads="1"/>
            </p:cNvSpPr>
            <p:nvPr/>
          </p:nvSpPr>
          <p:spPr bwMode="auto">
            <a:xfrm rot="10800000">
              <a:off x="161" y="1522"/>
              <a:ext cx="346" cy="15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Temperature in C</a:t>
              </a:r>
            </a:p>
          </p:txBody>
        </p:sp>
        <p:sp>
          <p:nvSpPr>
            <p:cNvPr id="3103" name="Line 20"/>
            <p:cNvSpPr>
              <a:spLocks noChangeShapeType="1"/>
            </p:cNvSpPr>
            <p:nvPr/>
          </p:nvSpPr>
          <p:spPr bwMode="auto">
            <a:xfrm>
              <a:off x="1110" y="2991"/>
              <a:ext cx="185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4" name="Text Box 23"/>
            <p:cNvSpPr txBox="1">
              <a:spLocks noChangeArrowheads="1"/>
            </p:cNvSpPr>
            <p:nvPr/>
          </p:nvSpPr>
          <p:spPr bwMode="auto">
            <a:xfrm>
              <a:off x="507" y="2883"/>
              <a:ext cx="58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-20 C</a:t>
              </a:r>
            </a:p>
          </p:txBody>
        </p:sp>
        <p:sp>
          <p:nvSpPr>
            <p:cNvPr id="3105" name="Text Box 24"/>
            <p:cNvSpPr txBox="1">
              <a:spLocks noChangeArrowheads="1"/>
            </p:cNvSpPr>
            <p:nvPr/>
          </p:nvSpPr>
          <p:spPr bwMode="auto">
            <a:xfrm>
              <a:off x="623" y="2257"/>
              <a:ext cx="41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0 C</a:t>
              </a:r>
            </a:p>
          </p:txBody>
        </p:sp>
        <p:sp>
          <p:nvSpPr>
            <p:cNvPr id="3106" name="Text Box 25"/>
            <p:cNvSpPr txBox="1">
              <a:spLocks noChangeArrowheads="1"/>
            </p:cNvSpPr>
            <p:nvPr/>
          </p:nvSpPr>
          <p:spPr bwMode="auto">
            <a:xfrm>
              <a:off x="446" y="1747"/>
              <a:ext cx="62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100 C</a:t>
              </a:r>
            </a:p>
          </p:txBody>
        </p:sp>
      </p:grpSp>
      <p:sp>
        <p:nvSpPr>
          <p:cNvPr id="3088" name="Rectangle 26"/>
          <p:cNvSpPr>
            <a:spLocks noChangeArrowheads="1"/>
          </p:cNvSpPr>
          <p:nvPr/>
        </p:nvSpPr>
        <p:spPr bwMode="auto">
          <a:xfrm>
            <a:off x="1874838" y="1292225"/>
            <a:ext cx="6292850" cy="3540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43" name="Line 27"/>
          <p:cNvSpPr>
            <a:spLocks noChangeShapeType="1"/>
          </p:cNvSpPr>
          <p:nvPr/>
        </p:nvSpPr>
        <p:spPr bwMode="auto">
          <a:xfrm>
            <a:off x="1854200" y="2697163"/>
            <a:ext cx="3068638" cy="0"/>
          </a:xfrm>
          <a:prstGeom prst="line">
            <a:avLst/>
          </a:prstGeom>
          <a:noFill/>
          <a:ln w="19050">
            <a:solidFill>
              <a:srgbClr val="FF00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1963738" y="4403725"/>
            <a:ext cx="7778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FF00"/>
                </a:solidFill>
              </a:rPr>
              <a:t>heat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FF00"/>
                </a:solidFill>
              </a:rPr>
              <a:t>ice</a:t>
            </a:r>
          </a:p>
        </p:txBody>
      </p:sp>
      <p:sp>
        <p:nvSpPr>
          <p:cNvPr id="9245" name="Text Box 29"/>
          <p:cNvSpPr txBox="1">
            <a:spLocks noChangeArrowheads="1"/>
          </p:cNvSpPr>
          <p:nvPr/>
        </p:nvSpPr>
        <p:spPr bwMode="auto">
          <a:xfrm>
            <a:off x="3014663" y="4403725"/>
            <a:ext cx="76041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melt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ice</a:t>
            </a:r>
          </a:p>
        </p:txBody>
      </p:sp>
      <p:sp>
        <p:nvSpPr>
          <p:cNvPr id="9246" name="Text Box 30"/>
          <p:cNvSpPr txBox="1">
            <a:spLocks noChangeArrowheads="1"/>
          </p:cNvSpPr>
          <p:nvPr/>
        </p:nvSpPr>
        <p:spPr bwMode="auto">
          <a:xfrm>
            <a:off x="3998913" y="4403725"/>
            <a:ext cx="9302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FF00"/>
                </a:solidFill>
              </a:rPr>
              <a:t>heat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FF00"/>
                </a:solidFill>
              </a:rPr>
              <a:t>water</a:t>
            </a:r>
          </a:p>
        </p:txBody>
      </p:sp>
      <p:sp>
        <p:nvSpPr>
          <p:cNvPr id="9247" name="Text Box 31"/>
          <p:cNvSpPr txBox="1">
            <a:spLocks noChangeArrowheads="1"/>
          </p:cNvSpPr>
          <p:nvPr/>
        </p:nvSpPr>
        <p:spPr bwMode="auto">
          <a:xfrm>
            <a:off x="5170488" y="4391025"/>
            <a:ext cx="9302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boil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water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6430963" y="4403725"/>
            <a:ext cx="101441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FF00"/>
                </a:solidFill>
              </a:rPr>
              <a:t>heat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FF00"/>
                </a:solidFill>
              </a:rPr>
              <a:t>steam</a:t>
            </a:r>
          </a:p>
        </p:txBody>
      </p:sp>
      <p:sp>
        <p:nvSpPr>
          <p:cNvPr id="9258" name="Text Box 42"/>
          <p:cNvSpPr txBox="1">
            <a:spLocks noChangeArrowheads="1"/>
          </p:cNvSpPr>
          <p:nvPr/>
        </p:nvSpPr>
        <p:spPr bwMode="auto">
          <a:xfrm>
            <a:off x="2373313" y="5783263"/>
            <a:ext cx="4486275" cy="85090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The temperature does not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change during a phase change.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2901950" y="3522663"/>
            <a:ext cx="100806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9" name="AutoShape 43"/>
          <p:cNvSpPr>
            <a:spLocks noChangeArrowheads="1"/>
          </p:cNvSpPr>
          <p:nvPr/>
        </p:nvSpPr>
        <p:spPr bwMode="auto">
          <a:xfrm>
            <a:off x="100013" y="5357813"/>
            <a:ext cx="1792287" cy="885825"/>
          </a:xfrm>
          <a:prstGeom prst="wedgeRoundRectCallout">
            <a:avLst>
              <a:gd name="adj1" fmla="val 42116"/>
              <a:gd name="adj2" fmla="val -137162"/>
              <a:gd name="adj3" fmla="val 16667"/>
            </a:avLst>
          </a:prstGeo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Verdana" pitchFamily="34" charset="0"/>
              </a:rPr>
              <a:t>Start: Ice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Verdana" pitchFamily="34" charset="0"/>
              </a:rPr>
              <a:t>at -20 C</a:t>
            </a:r>
          </a:p>
        </p:txBody>
      </p:sp>
      <p:sp>
        <p:nvSpPr>
          <p:cNvPr id="9261" name="Line 45"/>
          <p:cNvSpPr>
            <a:spLocks noChangeShapeType="1"/>
          </p:cNvSpPr>
          <p:nvPr/>
        </p:nvSpPr>
        <p:spPr bwMode="auto">
          <a:xfrm>
            <a:off x="5676900" y="5210175"/>
            <a:ext cx="0" cy="5810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2" name="Line 46"/>
          <p:cNvSpPr>
            <a:spLocks noChangeShapeType="1"/>
          </p:cNvSpPr>
          <p:nvPr/>
        </p:nvSpPr>
        <p:spPr bwMode="auto">
          <a:xfrm>
            <a:off x="3429000" y="5219700"/>
            <a:ext cx="0" cy="5810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9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9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9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2" grpId="0" animBg="1"/>
      <p:bldP spid="9231" grpId="0" animBg="1"/>
      <p:bldP spid="9230" grpId="0" animBg="1"/>
      <p:bldP spid="9229" grpId="0" animBg="1"/>
      <p:bldP spid="9228" grpId="0" animBg="1"/>
      <p:bldP spid="9223" grpId="0" animBg="1"/>
      <p:bldP spid="9225" grpId="0" animBg="1"/>
      <p:bldP spid="9226" grpId="0" animBg="1"/>
      <p:bldP spid="9227" grpId="0" animBg="1"/>
      <p:bldP spid="9221" grpId="0" animBg="1"/>
      <p:bldP spid="9237" grpId="0" animBg="1"/>
      <p:bldP spid="9243" grpId="0" animBg="1"/>
      <p:bldP spid="9244" grpId="0"/>
      <p:bldP spid="9245" grpId="0"/>
      <p:bldP spid="9246" grpId="0"/>
      <p:bldP spid="9247" grpId="0"/>
      <p:bldP spid="9248" grpId="0"/>
      <p:bldP spid="9258" grpId="0" animBg="1"/>
      <p:bldP spid="9224" grpId="0" animBg="1"/>
      <p:bldP spid="9259" grpId="0" animBg="1"/>
      <p:bldP spid="9261" grpId="0" animBg="1"/>
      <p:bldP spid="926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13A1AC0-9862-40C9-8F22-22DEC1971CF4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71550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19050" cmpd="sng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order to disorder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1475" y="1066800"/>
            <a:ext cx="8229600" cy="54784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All naturally occurring processes go in the direction from order to disorder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ice melts when placed in water;</a:t>
            </a:r>
            <a:r>
              <a:rPr lang="en-US" alt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it never gets colder and the water gets warmer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ice, the solid state of H</a:t>
            </a:r>
            <a:r>
              <a:rPr lang="en-US" altLang="en-US" sz="2800" baseline="-25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is more ordered than water, </a:t>
            </a:r>
            <a:r>
              <a:rPr lang="en-US" alt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liquid state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a solid all the molecules are lined up in a regular (ordered) array;</a:t>
            </a:r>
            <a:r>
              <a:rPr lang="en-US" alt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there is less order in the liquid state, and even less in the gaseous state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salt is put in water it dissociates</a:t>
            </a:r>
            <a:r>
              <a:rPr lang="en-US" alt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crystals of salt never spontaneously form in a salt water solution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0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0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0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0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0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0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1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160338"/>
            <a:ext cx="8229600" cy="1143000"/>
          </a:xfrm>
        </p:spPr>
        <p:txBody>
          <a:bodyPr/>
          <a:lstStyle/>
          <a:p>
            <a:r>
              <a:rPr lang="en-US" alt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Ice always melts in water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214312" y="1476375"/>
            <a:ext cx="8715375" cy="4676775"/>
          </a:xfrm>
        </p:spPr>
        <p:txBody>
          <a:bodyPr/>
          <a:lstStyle/>
          <a:p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When ice is placed in a cup of water, it always melts 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 the water gets colder </a:t>
            </a:r>
          </a:p>
          <a:p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The first law of thermodynamics does not prohibit the ice from getting colder and the water getting warmer</a:t>
            </a:r>
          </a:p>
          <a:p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The first law only requires that energy is conserved  heat lost by ice = heat gained by water</a:t>
            </a:r>
          </a:p>
          <a:p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The second law specifies the </a:t>
            </a:r>
            <a:r>
              <a:rPr lang="en-US" altLang="en-US" sz="28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direction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in which spontaneous processes proceed (hot  cold)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17FA150-BD94-402A-B8E9-E284CEC57496}" type="slidenum">
              <a:rPr lang="en-US" altLang="en-US" smtClean="0"/>
              <a:pPr eaLnBrk="1" hangingPunct="1"/>
              <a:t>21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8715A95-899E-4A1D-B56B-EBF585282B14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38150" y="265113"/>
            <a:ext cx="8229600" cy="1219200"/>
          </a:xfrm>
        </p:spPr>
        <p:txBody>
          <a:bodyPr/>
          <a:lstStyle/>
          <a:p>
            <a:pPr eaLnBrk="1" hangingPunct="1"/>
            <a:r>
              <a:rPr lang="en-US" altLang="en-US" sz="3200" u="sng" smtClean="0"/>
              <a:t>Order to disorder</a:t>
            </a:r>
            <a:r>
              <a:rPr lang="en-US" altLang="en-US" sz="3200" smtClean="0"/>
              <a:t/>
            </a:r>
            <a:br>
              <a:rPr lang="en-US" altLang="en-US" sz="3200" smtClean="0"/>
            </a:br>
            <a:r>
              <a:rPr lang="en-US" altLang="en-US" sz="3200" smtClean="0"/>
              <a:t>Gas molecules expand to fill a volume</a:t>
            </a:r>
          </a:p>
        </p:txBody>
      </p:sp>
      <p:sp>
        <p:nvSpPr>
          <p:cNvPr id="139267" name="AutoShape 3"/>
          <p:cNvSpPr>
            <a:spLocks noChangeArrowheads="1"/>
          </p:cNvSpPr>
          <p:nvPr/>
        </p:nvSpPr>
        <p:spPr bwMode="auto">
          <a:xfrm>
            <a:off x="2555875" y="2201863"/>
            <a:ext cx="557213" cy="604837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139268" name="Group 4"/>
          <p:cNvGrpSpPr>
            <a:grpSpLocks/>
          </p:cNvGrpSpPr>
          <p:nvPr/>
        </p:nvGrpSpPr>
        <p:grpSpPr bwMode="auto">
          <a:xfrm>
            <a:off x="3195638" y="1974850"/>
            <a:ext cx="2254250" cy="1017588"/>
            <a:chOff x="2251" y="3361"/>
            <a:chExt cx="1420" cy="641"/>
          </a:xfrm>
        </p:grpSpPr>
        <p:sp>
          <p:nvSpPr>
            <p:cNvPr id="22642" name="Rectangle 5"/>
            <p:cNvSpPr>
              <a:spLocks noChangeArrowheads="1"/>
            </p:cNvSpPr>
            <p:nvPr/>
          </p:nvSpPr>
          <p:spPr bwMode="auto">
            <a:xfrm>
              <a:off x="2251" y="3361"/>
              <a:ext cx="1420" cy="641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43" name="Oval 6"/>
            <p:cNvSpPr>
              <a:spLocks noChangeArrowheads="1"/>
            </p:cNvSpPr>
            <p:nvPr/>
          </p:nvSpPr>
          <p:spPr bwMode="auto">
            <a:xfrm>
              <a:off x="2323" y="3448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44" name="Oval 7"/>
            <p:cNvSpPr>
              <a:spLocks noChangeArrowheads="1"/>
            </p:cNvSpPr>
            <p:nvPr/>
          </p:nvSpPr>
          <p:spPr bwMode="auto">
            <a:xfrm>
              <a:off x="2305" y="3652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45" name="Oval 8"/>
            <p:cNvSpPr>
              <a:spLocks noChangeArrowheads="1"/>
            </p:cNvSpPr>
            <p:nvPr/>
          </p:nvSpPr>
          <p:spPr bwMode="auto">
            <a:xfrm>
              <a:off x="2515" y="3640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46" name="Oval 9"/>
            <p:cNvSpPr>
              <a:spLocks noChangeArrowheads="1"/>
            </p:cNvSpPr>
            <p:nvPr/>
          </p:nvSpPr>
          <p:spPr bwMode="auto">
            <a:xfrm>
              <a:off x="2575" y="3484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47" name="Oval 10"/>
            <p:cNvSpPr>
              <a:spLocks noChangeArrowheads="1"/>
            </p:cNvSpPr>
            <p:nvPr/>
          </p:nvSpPr>
          <p:spPr bwMode="auto">
            <a:xfrm>
              <a:off x="2707" y="3832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48" name="Oval 11"/>
            <p:cNvSpPr>
              <a:spLocks noChangeArrowheads="1"/>
            </p:cNvSpPr>
            <p:nvPr/>
          </p:nvSpPr>
          <p:spPr bwMode="auto">
            <a:xfrm>
              <a:off x="2401" y="3748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49" name="Oval 12"/>
            <p:cNvSpPr>
              <a:spLocks noChangeArrowheads="1"/>
            </p:cNvSpPr>
            <p:nvPr/>
          </p:nvSpPr>
          <p:spPr bwMode="auto">
            <a:xfrm>
              <a:off x="2497" y="3844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50" name="Oval 13"/>
            <p:cNvSpPr>
              <a:spLocks noChangeArrowheads="1"/>
            </p:cNvSpPr>
            <p:nvPr/>
          </p:nvSpPr>
          <p:spPr bwMode="auto">
            <a:xfrm>
              <a:off x="2815" y="3514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51" name="Oval 14"/>
            <p:cNvSpPr>
              <a:spLocks noChangeArrowheads="1"/>
            </p:cNvSpPr>
            <p:nvPr/>
          </p:nvSpPr>
          <p:spPr bwMode="auto">
            <a:xfrm>
              <a:off x="3037" y="3442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52" name="Oval 15"/>
            <p:cNvSpPr>
              <a:spLocks noChangeArrowheads="1"/>
            </p:cNvSpPr>
            <p:nvPr/>
          </p:nvSpPr>
          <p:spPr bwMode="auto">
            <a:xfrm>
              <a:off x="2839" y="3748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53" name="Oval 16"/>
            <p:cNvSpPr>
              <a:spLocks noChangeArrowheads="1"/>
            </p:cNvSpPr>
            <p:nvPr/>
          </p:nvSpPr>
          <p:spPr bwMode="auto">
            <a:xfrm>
              <a:off x="3127" y="3556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54" name="Oval 17"/>
            <p:cNvSpPr>
              <a:spLocks noChangeArrowheads="1"/>
            </p:cNvSpPr>
            <p:nvPr/>
          </p:nvSpPr>
          <p:spPr bwMode="auto">
            <a:xfrm>
              <a:off x="3319" y="3448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55" name="Oval 18"/>
            <p:cNvSpPr>
              <a:spLocks noChangeArrowheads="1"/>
            </p:cNvSpPr>
            <p:nvPr/>
          </p:nvSpPr>
          <p:spPr bwMode="auto">
            <a:xfrm>
              <a:off x="3325" y="3730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56" name="Oval 19"/>
            <p:cNvSpPr>
              <a:spLocks noChangeArrowheads="1"/>
            </p:cNvSpPr>
            <p:nvPr/>
          </p:nvSpPr>
          <p:spPr bwMode="auto">
            <a:xfrm>
              <a:off x="2935" y="3844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57" name="Oval 20"/>
            <p:cNvSpPr>
              <a:spLocks noChangeArrowheads="1"/>
            </p:cNvSpPr>
            <p:nvPr/>
          </p:nvSpPr>
          <p:spPr bwMode="auto">
            <a:xfrm>
              <a:off x="3043" y="3838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58" name="Oval 21"/>
            <p:cNvSpPr>
              <a:spLocks noChangeArrowheads="1"/>
            </p:cNvSpPr>
            <p:nvPr/>
          </p:nvSpPr>
          <p:spPr bwMode="auto">
            <a:xfrm>
              <a:off x="3457" y="3478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59" name="Oval 22"/>
            <p:cNvSpPr>
              <a:spLocks noChangeArrowheads="1"/>
            </p:cNvSpPr>
            <p:nvPr/>
          </p:nvSpPr>
          <p:spPr bwMode="auto">
            <a:xfrm>
              <a:off x="3313" y="3586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60" name="Oval 23"/>
            <p:cNvSpPr>
              <a:spLocks noChangeArrowheads="1"/>
            </p:cNvSpPr>
            <p:nvPr/>
          </p:nvSpPr>
          <p:spPr bwMode="auto">
            <a:xfrm>
              <a:off x="3379" y="3784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61" name="Oval 24"/>
            <p:cNvSpPr>
              <a:spLocks noChangeArrowheads="1"/>
            </p:cNvSpPr>
            <p:nvPr/>
          </p:nvSpPr>
          <p:spPr bwMode="auto">
            <a:xfrm>
              <a:off x="3553" y="3574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62" name="Oval 25"/>
            <p:cNvSpPr>
              <a:spLocks noChangeArrowheads="1"/>
            </p:cNvSpPr>
            <p:nvPr/>
          </p:nvSpPr>
          <p:spPr bwMode="auto">
            <a:xfrm>
              <a:off x="3175" y="3736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63" name="Oval 26"/>
            <p:cNvSpPr>
              <a:spLocks noChangeArrowheads="1"/>
            </p:cNvSpPr>
            <p:nvPr/>
          </p:nvSpPr>
          <p:spPr bwMode="auto">
            <a:xfrm>
              <a:off x="3175" y="3844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64" name="Oval 27"/>
            <p:cNvSpPr>
              <a:spLocks noChangeArrowheads="1"/>
            </p:cNvSpPr>
            <p:nvPr/>
          </p:nvSpPr>
          <p:spPr bwMode="auto">
            <a:xfrm>
              <a:off x="2671" y="3580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65" name="Oval 28"/>
            <p:cNvSpPr>
              <a:spLocks noChangeArrowheads="1"/>
            </p:cNvSpPr>
            <p:nvPr/>
          </p:nvSpPr>
          <p:spPr bwMode="auto">
            <a:xfrm>
              <a:off x="3007" y="3646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66" name="Oval 29"/>
            <p:cNvSpPr>
              <a:spLocks noChangeArrowheads="1"/>
            </p:cNvSpPr>
            <p:nvPr/>
          </p:nvSpPr>
          <p:spPr bwMode="auto">
            <a:xfrm>
              <a:off x="3223" y="3592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67" name="Oval 30"/>
            <p:cNvSpPr>
              <a:spLocks noChangeArrowheads="1"/>
            </p:cNvSpPr>
            <p:nvPr/>
          </p:nvSpPr>
          <p:spPr bwMode="auto">
            <a:xfrm>
              <a:off x="3409" y="3682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68" name="Oval 31"/>
            <p:cNvSpPr>
              <a:spLocks noChangeArrowheads="1"/>
            </p:cNvSpPr>
            <p:nvPr/>
          </p:nvSpPr>
          <p:spPr bwMode="auto">
            <a:xfrm>
              <a:off x="3505" y="3778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69" name="Oval 32"/>
            <p:cNvSpPr>
              <a:spLocks noChangeArrowheads="1"/>
            </p:cNvSpPr>
            <p:nvPr/>
          </p:nvSpPr>
          <p:spPr bwMode="auto">
            <a:xfrm>
              <a:off x="3553" y="3904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70" name="Oval 33"/>
            <p:cNvSpPr>
              <a:spLocks noChangeArrowheads="1"/>
            </p:cNvSpPr>
            <p:nvPr/>
          </p:nvSpPr>
          <p:spPr bwMode="auto">
            <a:xfrm>
              <a:off x="2653" y="3700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71" name="Oval 34"/>
            <p:cNvSpPr>
              <a:spLocks noChangeArrowheads="1"/>
            </p:cNvSpPr>
            <p:nvPr/>
          </p:nvSpPr>
          <p:spPr bwMode="auto">
            <a:xfrm>
              <a:off x="2419" y="3544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72" name="Oval 35"/>
            <p:cNvSpPr>
              <a:spLocks noChangeArrowheads="1"/>
            </p:cNvSpPr>
            <p:nvPr/>
          </p:nvSpPr>
          <p:spPr bwMode="auto">
            <a:xfrm>
              <a:off x="2311" y="3886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39300" name="Group 36"/>
          <p:cNvGrpSpPr>
            <a:grpSpLocks/>
          </p:cNvGrpSpPr>
          <p:nvPr/>
        </p:nvGrpSpPr>
        <p:grpSpPr bwMode="auto">
          <a:xfrm>
            <a:off x="6284913" y="1974850"/>
            <a:ext cx="2374900" cy="987425"/>
            <a:chOff x="4115" y="3367"/>
            <a:chExt cx="1496" cy="622"/>
          </a:xfrm>
        </p:grpSpPr>
        <p:sp>
          <p:nvSpPr>
            <p:cNvPr id="22611" name="Rectangle 37"/>
            <p:cNvSpPr>
              <a:spLocks noChangeArrowheads="1"/>
            </p:cNvSpPr>
            <p:nvPr/>
          </p:nvSpPr>
          <p:spPr bwMode="auto">
            <a:xfrm>
              <a:off x="4115" y="3367"/>
              <a:ext cx="1496" cy="62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12" name="Oval 38"/>
            <p:cNvSpPr>
              <a:spLocks noChangeArrowheads="1"/>
            </p:cNvSpPr>
            <p:nvPr/>
          </p:nvSpPr>
          <p:spPr bwMode="auto">
            <a:xfrm>
              <a:off x="4154" y="3409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13" name="Oval 39"/>
            <p:cNvSpPr>
              <a:spLocks noChangeArrowheads="1"/>
            </p:cNvSpPr>
            <p:nvPr/>
          </p:nvSpPr>
          <p:spPr bwMode="auto">
            <a:xfrm>
              <a:off x="4250" y="3505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14" name="Oval 40"/>
            <p:cNvSpPr>
              <a:spLocks noChangeArrowheads="1"/>
            </p:cNvSpPr>
            <p:nvPr/>
          </p:nvSpPr>
          <p:spPr bwMode="auto">
            <a:xfrm>
              <a:off x="4406" y="3439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15" name="Oval 41"/>
            <p:cNvSpPr>
              <a:spLocks noChangeArrowheads="1"/>
            </p:cNvSpPr>
            <p:nvPr/>
          </p:nvSpPr>
          <p:spPr bwMode="auto">
            <a:xfrm>
              <a:off x="4226" y="3691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16" name="Oval 42"/>
            <p:cNvSpPr>
              <a:spLocks noChangeArrowheads="1"/>
            </p:cNvSpPr>
            <p:nvPr/>
          </p:nvSpPr>
          <p:spPr bwMode="auto">
            <a:xfrm>
              <a:off x="4502" y="3535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17" name="Oval 43"/>
            <p:cNvSpPr>
              <a:spLocks noChangeArrowheads="1"/>
            </p:cNvSpPr>
            <p:nvPr/>
          </p:nvSpPr>
          <p:spPr bwMode="auto">
            <a:xfrm>
              <a:off x="4598" y="3631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18" name="Oval 44"/>
            <p:cNvSpPr>
              <a:spLocks noChangeArrowheads="1"/>
            </p:cNvSpPr>
            <p:nvPr/>
          </p:nvSpPr>
          <p:spPr bwMode="auto">
            <a:xfrm>
              <a:off x="4226" y="3793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19" name="Oval 45"/>
            <p:cNvSpPr>
              <a:spLocks noChangeArrowheads="1"/>
            </p:cNvSpPr>
            <p:nvPr/>
          </p:nvSpPr>
          <p:spPr bwMode="auto">
            <a:xfrm>
              <a:off x="4376" y="3679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20" name="Oval 46"/>
            <p:cNvSpPr>
              <a:spLocks noChangeArrowheads="1"/>
            </p:cNvSpPr>
            <p:nvPr/>
          </p:nvSpPr>
          <p:spPr bwMode="auto">
            <a:xfrm>
              <a:off x="4430" y="3571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21" name="Oval 47"/>
            <p:cNvSpPr>
              <a:spLocks noChangeArrowheads="1"/>
            </p:cNvSpPr>
            <p:nvPr/>
          </p:nvSpPr>
          <p:spPr bwMode="auto">
            <a:xfrm>
              <a:off x="4550" y="3451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22" name="Oval 48"/>
            <p:cNvSpPr>
              <a:spLocks noChangeArrowheads="1"/>
            </p:cNvSpPr>
            <p:nvPr/>
          </p:nvSpPr>
          <p:spPr bwMode="auto">
            <a:xfrm>
              <a:off x="4634" y="3421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23" name="Oval 49"/>
            <p:cNvSpPr>
              <a:spLocks noChangeArrowheads="1"/>
            </p:cNvSpPr>
            <p:nvPr/>
          </p:nvSpPr>
          <p:spPr bwMode="auto">
            <a:xfrm>
              <a:off x="4718" y="3391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24" name="Oval 50"/>
            <p:cNvSpPr>
              <a:spLocks noChangeArrowheads="1"/>
            </p:cNvSpPr>
            <p:nvPr/>
          </p:nvSpPr>
          <p:spPr bwMode="auto">
            <a:xfrm>
              <a:off x="4598" y="3631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25" name="Oval 51"/>
            <p:cNvSpPr>
              <a:spLocks noChangeArrowheads="1"/>
            </p:cNvSpPr>
            <p:nvPr/>
          </p:nvSpPr>
          <p:spPr bwMode="auto">
            <a:xfrm>
              <a:off x="4730" y="3709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26" name="Oval 52"/>
            <p:cNvSpPr>
              <a:spLocks noChangeArrowheads="1"/>
            </p:cNvSpPr>
            <p:nvPr/>
          </p:nvSpPr>
          <p:spPr bwMode="auto">
            <a:xfrm>
              <a:off x="4472" y="3775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27" name="Oval 53"/>
            <p:cNvSpPr>
              <a:spLocks noChangeArrowheads="1"/>
            </p:cNvSpPr>
            <p:nvPr/>
          </p:nvSpPr>
          <p:spPr bwMode="auto">
            <a:xfrm>
              <a:off x="4568" y="3871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28" name="Oval 54"/>
            <p:cNvSpPr>
              <a:spLocks noChangeArrowheads="1"/>
            </p:cNvSpPr>
            <p:nvPr/>
          </p:nvSpPr>
          <p:spPr bwMode="auto">
            <a:xfrm>
              <a:off x="4322" y="3889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29" name="Oval 55"/>
            <p:cNvSpPr>
              <a:spLocks noChangeArrowheads="1"/>
            </p:cNvSpPr>
            <p:nvPr/>
          </p:nvSpPr>
          <p:spPr bwMode="auto">
            <a:xfrm>
              <a:off x="4556" y="3739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30" name="Oval 56"/>
            <p:cNvSpPr>
              <a:spLocks noChangeArrowheads="1"/>
            </p:cNvSpPr>
            <p:nvPr/>
          </p:nvSpPr>
          <p:spPr bwMode="auto">
            <a:xfrm>
              <a:off x="4646" y="3751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31" name="Oval 57"/>
            <p:cNvSpPr>
              <a:spLocks noChangeArrowheads="1"/>
            </p:cNvSpPr>
            <p:nvPr/>
          </p:nvSpPr>
          <p:spPr bwMode="auto">
            <a:xfrm>
              <a:off x="4760" y="3595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32" name="Oval 58"/>
            <p:cNvSpPr>
              <a:spLocks noChangeArrowheads="1"/>
            </p:cNvSpPr>
            <p:nvPr/>
          </p:nvSpPr>
          <p:spPr bwMode="auto">
            <a:xfrm>
              <a:off x="4790" y="3823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33" name="Oval 59"/>
            <p:cNvSpPr>
              <a:spLocks noChangeArrowheads="1"/>
            </p:cNvSpPr>
            <p:nvPr/>
          </p:nvSpPr>
          <p:spPr bwMode="auto">
            <a:xfrm>
              <a:off x="4730" y="3517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34" name="Oval 60"/>
            <p:cNvSpPr>
              <a:spLocks noChangeArrowheads="1"/>
            </p:cNvSpPr>
            <p:nvPr/>
          </p:nvSpPr>
          <p:spPr bwMode="auto">
            <a:xfrm>
              <a:off x="4646" y="3547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35" name="Oval 61"/>
            <p:cNvSpPr>
              <a:spLocks noChangeArrowheads="1"/>
            </p:cNvSpPr>
            <p:nvPr/>
          </p:nvSpPr>
          <p:spPr bwMode="auto">
            <a:xfrm>
              <a:off x="4286" y="3421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36" name="Oval 62"/>
            <p:cNvSpPr>
              <a:spLocks noChangeArrowheads="1"/>
            </p:cNvSpPr>
            <p:nvPr/>
          </p:nvSpPr>
          <p:spPr bwMode="auto">
            <a:xfrm>
              <a:off x="4202" y="3595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37" name="Oval 63"/>
            <p:cNvSpPr>
              <a:spLocks noChangeArrowheads="1"/>
            </p:cNvSpPr>
            <p:nvPr/>
          </p:nvSpPr>
          <p:spPr bwMode="auto">
            <a:xfrm>
              <a:off x="4472" y="3649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38" name="Oval 64"/>
            <p:cNvSpPr>
              <a:spLocks noChangeArrowheads="1"/>
            </p:cNvSpPr>
            <p:nvPr/>
          </p:nvSpPr>
          <p:spPr bwMode="auto">
            <a:xfrm>
              <a:off x="4472" y="3775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39" name="Oval 65"/>
            <p:cNvSpPr>
              <a:spLocks noChangeArrowheads="1"/>
            </p:cNvSpPr>
            <p:nvPr/>
          </p:nvSpPr>
          <p:spPr bwMode="auto">
            <a:xfrm>
              <a:off x="4334" y="3757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40" name="Oval 66"/>
            <p:cNvSpPr>
              <a:spLocks noChangeArrowheads="1"/>
            </p:cNvSpPr>
            <p:nvPr/>
          </p:nvSpPr>
          <p:spPr bwMode="auto">
            <a:xfrm>
              <a:off x="4682" y="3853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41" name="Oval 67"/>
            <p:cNvSpPr>
              <a:spLocks noChangeArrowheads="1"/>
            </p:cNvSpPr>
            <p:nvPr/>
          </p:nvSpPr>
          <p:spPr bwMode="auto">
            <a:xfrm>
              <a:off x="4430" y="3853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39332" name="Group 68"/>
          <p:cNvGrpSpPr>
            <a:grpSpLocks/>
          </p:cNvGrpSpPr>
          <p:nvPr/>
        </p:nvGrpSpPr>
        <p:grpSpPr bwMode="auto">
          <a:xfrm>
            <a:off x="5562600" y="2093913"/>
            <a:ext cx="628650" cy="638175"/>
            <a:chOff x="3700" y="3472"/>
            <a:chExt cx="396" cy="402"/>
          </a:xfrm>
        </p:grpSpPr>
        <p:sp>
          <p:nvSpPr>
            <p:cNvPr id="22609" name="AutoShape 69"/>
            <p:cNvSpPr>
              <a:spLocks noChangeArrowheads="1"/>
            </p:cNvSpPr>
            <p:nvPr/>
          </p:nvSpPr>
          <p:spPr bwMode="auto">
            <a:xfrm>
              <a:off x="3730" y="3493"/>
              <a:ext cx="351" cy="381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00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10" name="AutoShape 70"/>
            <p:cNvSpPr>
              <a:spLocks noChangeArrowheads="1"/>
            </p:cNvSpPr>
            <p:nvPr/>
          </p:nvSpPr>
          <p:spPr bwMode="auto">
            <a:xfrm>
              <a:off x="3700" y="3472"/>
              <a:ext cx="396" cy="402"/>
            </a:xfrm>
            <a:prstGeom prst="flowChartSummingJunction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39335" name="Group 71"/>
          <p:cNvGrpSpPr>
            <a:grpSpLocks/>
          </p:cNvGrpSpPr>
          <p:nvPr/>
        </p:nvGrpSpPr>
        <p:grpSpPr bwMode="auto">
          <a:xfrm>
            <a:off x="203200" y="1974850"/>
            <a:ext cx="2292350" cy="979488"/>
            <a:chOff x="271" y="3358"/>
            <a:chExt cx="1444" cy="617"/>
          </a:xfrm>
        </p:grpSpPr>
        <p:sp>
          <p:nvSpPr>
            <p:cNvPr id="22578" name="Rectangle 72"/>
            <p:cNvSpPr>
              <a:spLocks noChangeArrowheads="1"/>
            </p:cNvSpPr>
            <p:nvPr/>
          </p:nvSpPr>
          <p:spPr bwMode="auto">
            <a:xfrm>
              <a:off x="271" y="3358"/>
              <a:ext cx="1444" cy="617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79" name="Oval 73"/>
            <p:cNvSpPr>
              <a:spLocks noChangeArrowheads="1"/>
            </p:cNvSpPr>
            <p:nvPr/>
          </p:nvSpPr>
          <p:spPr bwMode="auto">
            <a:xfrm>
              <a:off x="309" y="3400"/>
              <a:ext cx="63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80" name="Oval 74"/>
            <p:cNvSpPr>
              <a:spLocks noChangeArrowheads="1"/>
            </p:cNvSpPr>
            <p:nvPr/>
          </p:nvSpPr>
          <p:spPr bwMode="auto">
            <a:xfrm>
              <a:off x="401" y="3495"/>
              <a:ext cx="64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81" name="Oval 75"/>
            <p:cNvSpPr>
              <a:spLocks noChangeArrowheads="1"/>
            </p:cNvSpPr>
            <p:nvPr/>
          </p:nvSpPr>
          <p:spPr bwMode="auto">
            <a:xfrm>
              <a:off x="552" y="3429"/>
              <a:ext cx="64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82" name="Oval 76"/>
            <p:cNvSpPr>
              <a:spLocks noChangeArrowheads="1"/>
            </p:cNvSpPr>
            <p:nvPr/>
          </p:nvSpPr>
          <p:spPr bwMode="auto">
            <a:xfrm>
              <a:off x="378" y="3679"/>
              <a:ext cx="64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83" name="Oval 77"/>
            <p:cNvSpPr>
              <a:spLocks noChangeArrowheads="1"/>
            </p:cNvSpPr>
            <p:nvPr/>
          </p:nvSpPr>
          <p:spPr bwMode="auto">
            <a:xfrm>
              <a:off x="645" y="3525"/>
              <a:ext cx="63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84" name="Oval 78"/>
            <p:cNvSpPr>
              <a:spLocks noChangeArrowheads="1"/>
            </p:cNvSpPr>
            <p:nvPr/>
          </p:nvSpPr>
          <p:spPr bwMode="auto">
            <a:xfrm>
              <a:off x="737" y="3620"/>
              <a:ext cx="64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85" name="Oval 79"/>
            <p:cNvSpPr>
              <a:spLocks noChangeArrowheads="1"/>
            </p:cNvSpPr>
            <p:nvPr/>
          </p:nvSpPr>
          <p:spPr bwMode="auto">
            <a:xfrm>
              <a:off x="378" y="3781"/>
              <a:ext cx="64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86" name="Oval 80"/>
            <p:cNvSpPr>
              <a:spLocks noChangeArrowheads="1"/>
            </p:cNvSpPr>
            <p:nvPr/>
          </p:nvSpPr>
          <p:spPr bwMode="auto">
            <a:xfrm>
              <a:off x="523" y="3667"/>
              <a:ext cx="64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87" name="Oval 81"/>
            <p:cNvSpPr>
              <a:spLocks noChangeArrowheads="1"/>
            </p:cNvSpPr>
            <p:nvPr/>
          </p:nvSpPr>
          <p:spPr bwMode="auto">
            <a:xfrm>
              <a:off x="575" y="3560"/>
              <a:ext cx="64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88" name="Oval 82"/>
            <p:cNvSpPr>
              <a:spLocks noChangeArrowheads="1"/>
            </p:cNvSpPr>
            <p:nvPr/>
          </p:nvSpPr>
          <p:spPr bwMode="auto">
            <a:xfrm>
              <a:off x="691" y="3441"/>
              <a:ext cx="64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89" name="Oval 83"/>
            <p:cNvSpPr>
              <a:spLocks noChangeArrowheads="1"/>
            </p:cNvSpPr>
            <p:nvPr/>
          </p:nvSpPr>
          <p:spPr bwMode="auto">
            <a:xfrm>
              <a:off x="772" y="3412"/>
              <a:ext cx="64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90" name="Oval 84"/>
            <p:cNvSpPr>
              <a:spLocks noChangeArrowheads="1"/>
            </p:cNvSpPr>
            <p:nvPr/>
          </p:nvSpPr>
          <p:spPr bwMode="auto">
            <a:xfrm>
              <a:off x="853" y="3382"/>
              <a:ext cx="64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91" name="Oval 85"/>
            <p:cNvSpPr>
              <a:spLocks noChangeArrowheads="1"/>
            </p:cNvSpPr>
            <p:nvPr/>
          </p:nvSpPr>
          <p:spPr bwMode="auto">
            <a:xfrm>
              <a:off x="737" y="3620"/>
              <a:ext cx="64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92" name="Oval 86"/>
            <p:cNvSpPr>
              <a:spLocks noChangeArrowheads="1"/>
            </p:cNvSpPr>
            <p:nvPr/>
          </p:nvSpPr>
          <p:spPr bwMode="auto">
            <a:xfrm>
              <a:off x="865" y="3697"/>
              <a:ext cx="63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93" name="Oval 87"/>
            <p:cNvSpPr>
              <a:spLocks noChangeArrowheads="1"/>
            </p:cNvSpPr>
            <p:nvPr/>
          </p:nvSpPr>
          <p:spPr bwMode="auto">
            <a:xfrm>
              <a:off x="616" y="3763"/>
              <a:ext cx="63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94" name="Oval 88"/>
            <p:cNvSpPr>
              <a:spLocks noChangeArrowheads="1"/>
            </p:cNvSpPr>
            <p:nvPr/>
          </p:nvSpPr>
          <p:spPr bwMode="auto">
            <a:xfrm>
              <a:off x="708" y="3858"/>
              <a:ext cx="64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95" name="Oval 89"/>
            <p:cNvSpPr>
              <a:spLocks noChangeArrowheads="1"/>
            </p:cNvSpPr>
            <p:nvPr/>
          </p:nvSpPr>
          <p:spPr bwMode="auto">
            <a:xfrm>
              <a:off x="471" y="3876"/>
              <a:ext cx="64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96" name="Oval 90"/>
            <p:cNvSpPr>
              <a:spLocks noChangeArrowheads="1"/>
            </p:cNvSpPr>
            <p:nvPr/>
          </p:nvSpPr>
          <p:spPr bwMode="auto">
            <a:xfrm>
              <a:off x="697" y="3727"/>
              <a:ext cx="63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97" name="Oval 91"/>
            <p:cNvSpPr>
              <a:spLocks noChangeArrowheads="1"/>
            </p:cNvSpPr>
            <p:nvPr/>
          </p:nvSpPr>
          <p:spPr bwMode="auto">
            <a:xfrm>
              <a:off x="784" y="3739"/>
              <a:ext cx="63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98" name="Oval 92"/>
            <p:cNvSpPr>
              <a:spLocks noChangeArrowheads="1"/>
            </p:cNvSpPr>
            <p:nvPr/>
          </p:nvSpPr>
          <p:spPr bwMode="auto">
            <a:xfrm>
              <a:off x="894" y="3584"/>
              <a:ext cx="63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99" name="Oval 93"/>
            <p:cNvSpPr>
              <a:spLocks noChangeArrowheads="1"/>
            </p:cNvSpPr>
            <p:nvPr/>
          </p:nvSpPr>
          <p:spPr bwMode="auto">
            <a:xfrm>
              <a:off x="923" y="3810"/>
              <a:ext cx="63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00" name="Oval 94"/>
            <p:cNvSpPr>
              <a:spLocks noChangeArrowheads="1"/>
            </p:cNvSpPr>
            <p:nvPr/>
          </p:nvSpPr>
          <p:spPr bwMode="auto">
            <a:xfrm>
              <a:off x="865" y="3507"/>
              <a:ext cx="63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01" name="Oval 95"/>
            <p:cNvSpPr>
              <a:spLocks noChangeArrowheads="1"/>
            </p:cNvSpPr>
            <p:nvPr/>
          </p:nvSpPr>
          <p:spPr bwMode="auto">
            <a:xfrm>
              <a:off x="784" y="3537"/>
              <a:ext cx="63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02" name="Oval 96"/>
            <p:cNvSpPr>
              <a:spLocks noChangeArrowheads="1"/>
            </p:cNvSpPr>
            <p:nvPr/>
          </p:nvSpPr>
          <p:spPr bwMode="auto">
            <a:xfrm>
              <a:off x="436" y="3412"/>
              <a:ext cx="64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03" name="Oval 97"/>
            <p:cNvSpPr>
              <a:spLocks noChangeArrowheads="1"/>
            </p:cNvSpPr>
            <p:nvPr/>
          </p:nvSpPr>
          <p:spPr bwMode="auto">
            <a:xfrm>
              <a:off x="355" y="3584"/>
              <a:ext cx="64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04" name="Oval 98"/>
            <p:cNvSpPr>
              <a:spLocks noChangeArrowheads="1"/>
            </p:cNvSpPr>
            <p:nvPr/>
          </p:nvSpPr>
          <p:spPr bwMode="auto">
            <a:xfrm>
              <a:off x="616" y="3638"/>
              <a:ext cx="63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05" name="Oval 99"/>
            <p:cNvSpPr>
              <a:spLocks noChangeArrowheads="1"/>
            </p:cNvSpPr>
            <p:nvPr/>
          </p:nvSpPr>
          <p:spPr bwMode="auto">
            <a:xfrm>
              <a:off x="616" y="3763"/>
              <a:ext cx="63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06" name="Oval 100"/>
            <p:cNvSpPr>
              <a:spLocks noChangeArrowheads="1"/>
            </p:cNvSpPr>
            <p:nvPr/>
          </p:nvSpPr>
          <p:spPr bwMode="auto">
            <a:xfrm>
              <a:off x="482" y="3745"/>
              <a:ext cx="64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07" name="Oval 101"/>
            <p:cNvSpPr>
              <a:spLocks noChangeArrowheads="1"/>
            </p:cNvSpPr>
            <p:nvPr/>
          </p:nvSpPr>
          <p:spPr bwMode="auto">
            <a:xfrm>
              <a:off x="818" y="3840"/>
              <a:ext cx="64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08" name="Oval 102"/>
            <p:cNvSpPr>
              <a:spLocks noChangeArrowheads="1"/>
            </p:cNvSpPr>
            <p:nvPr/>
          </p:nvSpPr>
          <p:spPr bwMode="auto">
            <a:xfrm>
              <a:off x="575" y="3840"/>
              <a:ext cx="64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139367" name="Line 103"/>
          <p:cNvSpPr>
            <a:spLocks noChangeShapeType="1"/>
          </p:cNvSpPr>
          <p:nvPr/>
        </p:nvSpPr>
        <p:spPr bwMode="auto">
          <a:xfrm>
            <a:off x="1406525" y="1966913"/>
            <a:ext cx="0" cy="9794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368" name="Text Box 104"/>
          <p:cNvSpPr txBox="1">
            <a:spLocks noChangeArrowheads="1"/>
          </p:cNvSpPr>
          <p:nvPr/>
        </p:nvSpPr>
        <p:spPr bwMode="auto">
          <a:xfrm>
            <a:off x="2968625" y="3184525"/>
            <a:ext cx="2317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This always happens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spontaneously</a:t>
            </a:r>
          </a:p>
        </p:txBody>
      </p:sp>
      <p:sp>
        <p:nvSpPr>
          <p:cNvPr id="139369" name="Text Box 105"/>
          <p:cNvSpPr txBox="1">
            <a:spLocks noChangeArrowheads="1"/>
          </p:cNvSpPr>
          <p:nvPr/>
        </p:nvSpPr>
        <p:spPr bwMode="auto">
          <a:xfrm>
            <a:off x="6259513" y="3325813"/>
            <a:ext cx="2190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This never happens</a:t>
            </a:r>
          </a:p>
        </p:txBody>
      </p:sp>
      <p:sp>
        <p:nvSpPr>
          <p:cNvPr id="139370" name="Text Box 106"/>
          <p:cNvSpPr txBox="1">
            <a:spLocks noChangeArrowheads="1"/>
          </p:cNvSpPr>
          <p:nvPr/>
        </p:nvSpPr>
        <p:spPr bwMode="auto">
          <a:xfrm>
            <a:off x="392113" y="3965575"/>
            <a:ext cx="7769225" cy="6699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Under normal conditions there are several times 10</a:t>
            </a:r>
            <a:r>
              <a:rPr lang="en-US" altLang="en-US" sz="1800" baseline="30000"/>
              <a:t>23</a:t>
            </a:r>
            <a:r>
              <a:rPr lang="en-US" altLang="en-US" sz="1800"/>
              <a:t> molecules in a box.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The chance that all of these are moving to the left at the same time is zero.</a:t>
            </a:r>
          </a:p>
        </p:txBody>
      </p:sp>
      <p:grpSp>
        <p:nvGrpSpPr>
          <p:cNvPr id="139371" name="Group 107"/>
          <p:cNvGrpSpPr>
            <a:grpSpLocks/>
          </p:cNvGrpSpPr>
          <p:nvPr/>
        </p:nvGrpSpPr>
        <p:grpSpPr bwMode="auto">
          <a:xfrm>
            <a:off x="519113" y="4973638"/>
            <a:ext cx="7653337" cy="1762125"/>
            <a:chOff x="327" y="3133"/>
            <a:chExt cx="4821" cy="1110"/>
          </a:xfrm>
        </p:grpSpPr>
        <p:sp>
          <p:nvSpPr>
            <p:cNvPr id="22542" name="Text Box 108"/>
            <p:cNvSpPr txBox="1">
              <a:spLocks noChangeArrowheads="1"/>
            </p:cNvSpPr>
            <p:nvPr/>
          </p:nvSpPr>
          <p:spPr bwMode="auto">
            <a:xfrm>
              <a:off x="374" y="3369"/>
              <a:ext cx="3630" cy="7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sz="2400"/>
                <a:t> Orange and white ping-pong ball demo</a:t>
              </a:r>
            </a:p>
            <a:p>
              <a:pPr eaLnBrk="1" hangingPunct="1">
                <a:spcBef>
                  <a:spcPct val="0"/>
                </a:spcBef>
              </a:pPr>
              <a:r>
                <a:rPr lang="en-US" altLang="en-US" sz="2400"/>
                <a:t> What are the chances that after shaking</a:t>
              </a:r>
              <a:br>
                <a:rPr lang="en-US" altLang="en-US" sz="2400"/>
              </a:br>
              <a:r>
                <a:rPr lang="en-US" altLang="en-US" sz="2400"/>
                <a:t>  the balls will all be lined up again?</a:t>
              </a:r>
            </a:p>
          </p:txBody>
        </p:sp>
        <p:grpSp>
          <p:nvGrpSpPr>
            <p:cNvPr id="22543" name="Group 109"/>
            <p:cNvGrpSpPr>
              <a:grpSpLocks/>
            </p:cNvGrpSpPr>
            <p:nvPr/>
          </p:nvGrpSpPr>
          <p:grpSpPr bwMode="auto">
            <a:xfrm>
              <a:off x="4152" y="3249"/>
              <a:ext cx="779" cy="872"/>
              <a:chOff x="3834" y="3177"/>
              <a:chExt cx="779" cy="872"/>
            </a:xfrm>
          </p:grpSpPr>
          <p:sp>
            <p:nvSpPr>
              <p:cNvPr id="22545" name="Rectangle 110"/>
              <p:cNvSpPr>
                <a:spLocks noChangeArrowheads="1"/>
              </p:cNvSpPr>
              <p:nvPr/>
            </p:nvSpPr>
            <p:spPr bwMode="auto">
              <a:xfrm>
                <a:off x="3834" y="3177"/>
                <a:ext cx="779" cy="872"/>
              </a:xfrm>
              <a:prstGeom prst="rect">
                <a:avLst/>
              </a:prstGeom>
              <a:solidFill>
                <a:srgbClr val="66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grpSp>
            <p:nvGrpSpPr>
              <p:cNvPr id="22546" name="Group 111"/>
              <p:cNvGrpSpPr>
                <a:grpSpLocks/>
              </p:cNvGrpSpPr>
              <p:nvPr/>
            </p:nvGrpSpPr>
            <p:grpSpPr bwMode="auto">
              <a:xfrm>
                <a:off x="3886" y="3932"/>
                <a:ext cx="686" cy="99"/>
                <a:chOff x="3788" y="4042"/>
                <a:chExt cx="686" cy="99"/>
              </a:xfrm>
            </p:grpSpPr>
            <p:sp>
              <p:nvSpPr>
                <p:cNvPr id="22571" name="Oval 112"/>
                <p:cNvSpPr>
                  <a:spLocks noChangeArrowheads="1"/>
                </p:cNvSpPr>
                <p:nvPr/>
              </p:nvSpPr>
              <p:spPr bwMode="auto">
                <a:xfrm>
                  <a:off x="3788" y="4042"/>
                  <a:ext cx="99" cy="9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72" name="Oval 113"/>
                <p:cNvSpPr>
                  <a:spLocks noChangeArrowheads="1"/>
                </p:cNvSpPr>
                <p:nvPr/>
              </p:nvSpPr>
              <p:spPr bwMode="auto">
                <a:xfrm>
                  <a:off x="3895" y="4042"/>
                  <a:ext cx="99" cy="99"/>
                </a:xfrm>
                <a:prstGeom prst="ellipse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73" name="Oval 114"/>
                <p:cNvSpPr>
                  <a:spLocks noChangeArrowheads="1"/>
                </p:cNvSpPr>
                <p:nvPr/>
              </p:nvSpPr>
              <p:spPr bwMode="auto">
                <a:xfrm>
                  <a:off x="3991" y="4042"/>
                  <a:ext cx="99" cy="9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74" name="Oval 115"/>
                <p:cNvSpPr>
                  <a:spLocks noChangeArrowheads="1"/>
                </p:cNvSpPr>
                <p:nvPr/>
              </p:nvSpPr>
              <p:spPr bwMode="auto">
                <a:xfrm>
                  <a:off x="4087" y="4042"/>
                  <a:ext cx="99" cy="99"/>
                </a:xfrm>
                <a:prstGeom prst="ellipse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75" name="Oval 116"/>
                <p:cNvSpPr>
                  <a:spLocks noChangeArrowheads="1"/>
                </p:cNvSpPr>
                <p:nvPr/>
              </p:nvSpPr>
              <p:spPr bwMode="auto">
                <a:xfrm>
                  <a:off x="4183" y="4042"/>
                  <a:ext cx="99" cy="9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76" name="Oval 117"/>
                <p:cNvSpPr>
                  <a:spLocks noChangeArrowheads="1"/>
                </p:cNvSpPr>
                <p:nvPr/>
              </p:nvSpPr>
              <p:spPr bwMode="auto">
                <a:xfrm>
                  <a:off x="4279" y="4042"/>
                  <a:ext cx="99" cy="99"/>
                </a:xfrm>
                <a:prstGeom prst="ellipse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77" name="Oval 118"/>
                <p:cNvSpPr>
                  <a:spLocks noChangeArrowheads="1"/>
                </p:cNvSpPr>
                <p:nvPr/>
              </p:nvSpPr>
              <p:spPr bwMode="auto">
                <a:xfrm>
                  <a:off x="4375" y="4042"/>
                  <a:ext cx="99" cy="9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2547" name="Group 119"/>
              <p:cNvGrpSpPr>
                <a:grpSpLocks/>
              </p:cNvGrpSpPr>
              <p:nvPr/>
            </p:nvGrpSpPr>
            <p:grpSpPr bwMode="auto">
              <a:xfrm>
                <a:off x="3886" y="3824"/>
                <a:ext cx="686" cy="99"/>
                <a:chOff x="3788" y="4042"/>
                <a:chExt cx="686" cy="99"/>
              </a:xfrm>
            </p:grpSpPr>
            <p:sp>
              <p:nvSpPr>
                <p:cNvPr id="22564" name="Oval 120"/>
                <p:cNvSpPr>
                  <a:spLocks noChangeArrowheads="1"/>
                </p:cNvSpPr>
                <p:nvPr/>
              </p:nvSpPr>
              <p:spPr bwMode="auto">
                <a:xfrm>
                  <a:off x="3788" y="4042"/>
                  <a:ext cx="99" cy="9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65" name="Oval 121"/>
                <p:cNvSpPr>
                  <a:spLocks noChangeArrowheads="1"/>
                </p:cNvSpPr>
                <p:nvPr/>
              </p:nvSpPr>
              <p:spPr bwMode="auto">
                <a:xfrm>
                  <a:off x="3895" y="4042"/>
                  <a:ext cx="99" cy="99"/>
                </a:xfrm>
                <a:prstGeom prst="ellipse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66" name="Oval 122"/>
                <p:cNvSpPr>
                  <a:spLocks noChangeArrowheads="1"/>
                </p:cNvSpPr>
                <p:nvPr/>
              </p:nvSpPr>
              <p:spPr bwMode="auto">
                <a:xfrm>
                  <a:off x="3991" y="4042"/>
                  <a:ext cx="99" cy="9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67" name="Oval 123"/>
                <p:cNvSpPr>
                  <a:spLocks noChangeArrowheads="1"/>
                </p:cNvSpPr>
                <p:nvPr/>
              </p:nvSpPr>
              <p:spPr bwMode="auto">
                <a:xfrm>
                  <a:off x="4087" y="4042"/>
                  <a:ext cx="99" cy="99"/>
                </a:xfrm>
                <a:prstGeom prst="ellipse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68" name="Oval 124"/>
                <p:cNvSpPr>
                  <a:spLocks noChangeArrowheads="1"/>
                </p:cNvSpPr>
                <p:nvPr/>
              </p:nvSpPr>
              <p:spPr bwMode="auto">
                <a:xfrm>
                  <a:off x="4183" y="4042"/>
                  <a:ext cx="99" cy="9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69" name="Oval 125"/>
                <p:cNvSpPr>
                  <a:spLocks noChangeArrowheads="1"/>
                </p:cNvSpPr>
                <p:nvPr/>
              </p:nvSpPr>
              <p:spPr bwMode="auto">
                <a:xfrm>
                  <a:off x="4279" y="4042"/>
                  <a:ext cx="99" cy="99"/>
                </a:xfrm>
                <a:prstGeom prst="ellipse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70" name="Oval 126"/>
                <p:cNvSpPr>
                  <a:spLocks noChangeArrowheads="1"/>
                </p:cNvSpPr>
                <p:nvPr/>
              </p:nvSpPr>
              <p:spPr bwMode="auto">
                <a:xfrm>
                  <a:off x="4375" y="4042"/>
                  <a:ext cx="99" cy="9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2548" name="Group 127"/>
              <p:cNvGrpSpPr>
                <a:grpSpLocks/>
              </p:cNvGrpSpPr>
              <p:nvPr/>
            </p:nvGrpSpPr>
            <p:grpSpPr bwMode="auto">
              <a:xfrm>
                <a:off x="3886" y="3710"/>
                <a:ext cx="686" cy="99"/>
                <a:chOff x="3788" y="4042"/>
                <a:chExt cx="686" cy="99"/>
              </a:xfrm>
            </p:grpSpPr>
            <p:sp>
              <p:nvSpPr>
                <p:cNvPr id="22557" name="Oval 128"/>
                <p:cNvSpPr>
                  <a:spLocks noChangeArrowheads="1"/>
                </p:cNvSpPr>
                <p:nvPr/>
              </p:nvSpPr>
              <p:spPr bwMode="auto">
                <a:xfrm>
                  <a:off x="3788" y="4042"/>
                  <a:ext cx="99" cy="9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58" name="Oval 129"/>
                <p:cNvSpPr>
                  <a:spLocks noChangeArrowheads="1"/>
                </p:cNvSpPr>
                <p:nvPr/>
              </p:nvSpPr>
              <p:spPr bwMode="auto">
                <a:xfrm>
                  <a:off x="3895" y="4042"/>
                  <a:ext cx="99" cy="99"/>
                </a:xfrm>
                <a:prstGeom prst="ellipse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59" name="Oval 130"/>
                <p:cNvSpPr>
                  <a:spLocks noChangeArrowheads="1"/>
                </p:cNvSpPr>
                <p:nvPr/>
              </p:nvSpPr>
              <p:spPr bwMode="auto">
                <a:xfrm>
                  <a:off x="3991" y="4042"/>
                  <a:ext cx="99" cy="9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60" name="Oval 131"/>
                <p:cNvSpPr>
                  <a:spLocks noChangeArrowheads="1"/>
                </p:cNvSpPr>
                <p:nvPr/>
              </p:nvSpPr>
              <p:spPr bwMode="auto">
                <a:xfrm>
                  <a:off x="4087" y="4042"/>
                  <a:ext cx="99" cy="99"/>
                </a:xfrm>
                <a:prstGeom prst="ellipse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61" name="Oval 132"/>
                <p:cNvSpPr>
                  <a:spLocks noChangeArrowheads="1"/>
                </p:cNvSpPr>
                <p:nvPr/>
              </p:nvSpPr>
              <p:spPr bwMode="auto">
                <a:xfrm>
                  <a:off x="4183" y="4042"/>
                  <a:ext cx="99" cy="9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62" name="Oval 133"/>
                <p:cNvSpPr>
                  <a:spLocks noChangeArrowheads="1"/>
                </p:cNvSpPr>
                <p:nvPr/>
              </p:nvSpPr>
              <p:spPr bwMode="auto">
                <a:xfrm>
                  <a:off x="4279" y="4042"/>
                  <a:ext cx="99" cy="99"/>
                </a:xfrm>
                <a:prstGeom prst="ellipse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63" name="Oval 134"/>
                <p:cNvSpPr>
                  <a:spLocks noChangeArrowheads="1"/>
                </p:cNvSpPr>
                <p:nvPr/>
              </p:nvSpPr>
              <p:spPr bwMode="auto">
                <a:xfrm>
                  <a:off x="4375" y="4042"/>
                  <a:ext cx="99" cy="9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2549" name="Group 135"/>
              <p:cNvGrpSpPr>
                <a:grpSpLocks/>
              </p:cNvGrpSpPr>
              <p:nvPr/>
            </p:nvGrpSpPr>
            <p:grpSpPr bwMode="auto">
              <a:xfrm>
                <a:off x="3886" y="3602"/>
                <a:ext cx="686" cy="99"/>
                <a:chOff x="3788" y="4042"/>
                <a:chExt cx="686" cy="99"/>
              </a:xfrm>
            </p:grpSpPr>
            <p:sp>
              <p:nvSpPr>
                <p:cNvPr id="22550" name="Oval 136"/>
                <p:cNvSpPr>
                  <a:spLocks noChangeArrowheads="1"/>
                </p:cNvSpPr>
                <p:nvPr/>
              </p:nvSpPr>
              <p:spPr bwMode="auto">
                <a:xfrm>
                  <a:off x="3788" y="4042"/>
                  <a:ext cx="99" cy="9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51" name="Oval 137"/>
                <p:cNvSpPr>
                  <a:spLocks noChangeArrowheads="1"/>
                </p:cNvSpPr>
                <p:nvPr/>
              </p:nvSpPr>
              <p:spPr bwMode="auto">
                <a:xfrm>
                  <a:off x="3895" y="4042"/>
                  <a:ext cx="99" cy="99"/>
                </a:xfrm>
                <a:prstGeom prst="ellipse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52" name="Oval 138"/>
                <p:cNvSpPr>
                  <a:spLocks noChangeArrowheads="1"/>
                </p:cNvSpPr>
                <p:nvPr/>
              </p:nvSpPr>
              <p:spPr bwMode="auto">
                <a:xfrm>
                  <a:off x="3991" y="4042"/>
                  <a:ext cx="99" cy="9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53" name="Oval 139"/>
                <p:cNvSpPr>
                  <a:spLocks noChangeArrowheads="1"/>
                </p:cNvSpPr>
                <p:nvPr/>
              </p:nvSpPr>
              <p:spPr bwMode="auto">
                <a:xfrm>
                  <a:off x="4087" y="4042"/>
                  <a:ext cx="99" cy="99"/>
                </a:xfrm>
                <a:prstGeom prst="ellipse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54" name="Oval 140"/>
                <p:cNvSpPr>
                  <a:spLocks noChangeArrowheads="1"/>
                </p:cNvSpPr>
                <p:nvPr/>
              </p:nvSpPr>
              <p:spPr bwMode="auto">
                <a:xfrm>
                  <a:off x="4183" y="4042"/>
                  <a:ext cx="99" cy="9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55" name="Oval 141"/>
                <p:cNvSpPr>
                  <a:spLocks noChangeArrowheads="1"/>
                </p:cNvSpPr>
                <p:nvPr/>
              </p:nvSpPr>
              <p:spPr bwMode="auto">
                <a:xfrm>
                  <a:off x="4279" y="4042"/>
                  <a:ext cx="99" cy="99"/>
                </a:xfrm>
                <a:prstGeom prst="ellipse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56" name="Oval 142"/>
                <p:cNvSpPr>
                  <a:spLocks noChangeArrowheads="1"/>
                </p:cNvSpPr>
                <p:nvPr/>
              </p:nvSpPr>
              <p:spPr bwMode="auto">
                <a:xfrm>
                  <a:off x="4375" y="4042"/>
                  <a:ext cx="99" cy="9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</p:grpSp>
        <p:sp>
          <p:nvSpPr>
            <p:cNvPr id="22544" name="Rectangle 143"/>
            <p:cNvSpPr>
              <a:spLocks noChangeArrowheads="1"/>
            </p:cNvSpPr>
            <p:nvPr/>
          </p:nvSpPr>
          <p:spPr bwMode="auto">
            <a:xfrm>
              <a:off x="327" y="3133"/>
              <a:ext cx="4821" cy="111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" dur="500"/>
                                        <p:tgtEl>
                                          <p:spTgt spid="139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9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9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39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9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9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9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9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9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9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9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9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9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7" grpId="0" animBg="1"/>
      <p:bldP spid="139367" grpId="0" animBg="1"/>
      <p:bldP spid="139367" grpId="1" animBg="1"/>
      <p:bldP spid="139368" grpId="0"/>
      <p:bldP spid="139369" grpId="0"/>
      <p:bldP spid="13937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5250"/>
            <a:ext cx="9144000" cy="1143000"/>
          </a:xfrm>
        </p:spPr>
        <p:txBody>
          <a:bodyPr/>
          <a:lstStyle/>
          <a:p>
            <a:r>
              <a:rPr lang="en-US" sz="3600" u="sng" dirty="0" smtClean="0"/>
              <a:t>Just because it can happen doesn’t</a:t>
            </a:r>
            <a:br>
              <a:rPr lang="en-US" sz="3600" u="sng" dirty="0" smtClean="0"/>
            </a:br>
            <a:r>
              <a:rPr lang="en-US" sz="3600" u="sng" dirty="0" smtClean="0"/>
              <a:t>mean it will happen</a:t>
            </a:r>
            <a:endParaRPr lang="en-US" sz="3600" u="sng" dirty="0"/>
          </a:p>
        </p:txBody>
      </p:sp>
      <p:sp>
        <p:nvSpPr>
          <p:cNvPr id="2355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9201" y="6381750"/>
            <a:ext cx="489473" cy="476250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A3F8876-466F-4CF3-801A-2CEC6A5A56FA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 dirty="0" smtClean="0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04774" y="1812925"/>
            <a:ext cx="4648201" cy="4622800"/>
          </a:xfrm>
        </p:spPr>
        <p:txBody>
          <a:bodyPr/>
          <a:lstStyle/>
          <a:p>
            <a:pPr eaLnBrk="1" hangingPunct="1"/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Some processes are </a:t>
            </a:r>
            <a:r>
              <a:rPr lang="en-US" alt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possible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but not </a:t>
            </a:r>
            <a:r>
              <a:rPr lang="en-US" alt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probable</a:t>
            </a:r>
          </a:p>
          <a:p>
            <a:pPr eaLnBrk="1" hangingPunct="1"/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second law of thermodynamics is a statement of the overwhelming likelihood of what occurs in systems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that contain very large numbers of particles</a:t>
            </a:r>
          </a:p>
          <a:p>
            <a:pPr eaLnBrk="1" hangingPunct="1">
              <a:buFontTx/>
              <a:buNone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23556" name="Picture 3" descr="SaturdayEvening Post"/>
          <p:cNvPicPr>
            <a:picLocks noGrp="1" noChangeAspect="1" noChangeArrowheads="1"/>
          </p:cNvPicPr>
          <p:nvPr>
            <p:ph sz="half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5" t="8888" b="72500"/>
          <a:stretch/>
        </p:blipFill>
        <p:spPr>
          <a:xfrm>
            <a:off x="4725988" y="1533525"/>
            <a:ext cx="3836987" cy="1276350"/>
          </a:xfrm>
          <a:noFill/>
          <a:ln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" name="Picture 3" descr="SaturdayEvening Post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5" t="64583" b="5556"/>
          <a:stretch/>
        </p:blipFill>
        <p:spPr bwMode="auto">
          <a:xfrm>
            <a:off x="5304532" y="4571999"/>
            <a:ext cx="3836987" cy="2047876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" name="Picture 3" descr="SaturdayEvening Post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5" t="29167" b="39305"/>
          <a:stretch/>
        </p:blipFill>
        <p:spPr bwMode="auto">
          <a:xfrm>
            <a:off x="5157788" y="2695575"/>
            <a:ext cx="3836987" cy="216217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1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1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1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DC1B5BD-222C-4C69-977D-92F263541768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47675" y="33337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u="sng" smtClean="0"/>
              <a:t>Both temperature and pressure affect the phase changes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92313"/>
            <a:ext cx="7934325" cy="4310062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some recipes have high altitude instructions</a:t>
            </a:r>
            <a:endParaRPr lang="en-US" altLang="en-US" smtClean="0"/>
          </a:p>
          <a:p>
            <a:pPr eaLnBrk="1" hangingPunct="1"/>
            <a:r>
              <a:rPr lang="en-US" altLang="en-US" sz="2800" smtClean="0"/>
              <a:t>The temperature at which water boils is 212 F at </a:t>
            </a:r>
            <a:r>
              <a:rPr lang="en-US" altLang="en-US" sz="2800" b="1" smtClean="0"/>
              <a:t>sea level</a:t>
            </a:r>
          </a:p>
          <a:p>
            <a:pPr eaLnBrk="1" hangingPunct="1"/>
            <a:r>
              <a:rPr lang="en-US" altLang="en-US" sz="2800" smtClean="0"/>
              <a:t>At higher altitudes, where the pressure is lower, water boils at a lower temperature</a:t>
            </a:r>
          </a:p>
          <a:p>
            <a:pPr lvl="2" eaLnBrk="1" hangingPunct="1"/>
            <a:r>
              <a:rPr lang="en-US" altLang="en-US" smtClean="0"/>
              <a:t>at 5000 ft it boils at 203 F (95 C)</a:t>
            </a:r>
          </a:p>
          <a:p>
            <a:pPr lvl="2" eaLnBrk="1" hangingPunct="1"/>
            <a:r>
              <a:rPr lang="en-US" altLang="en-US" smtClean="0"/>
              <a:t>at 7200 ft it boils at 199 F (93 C)</a:t>
            </a:r>
          </a:p>
          <a:p>
            <a:pPr eaLnBrk="1" hangingPunct="1"/>
            <a:r>
              <a:rPr lang="en-US" altLang="en-US" sz="2800" smtClean="0"/>
              <a:t>if we increase the pressure above atmospheric pressure, water is harder to boil</a:t>
            </a:r>
          </a:p>
          <a:p>
            <a:pPr eaLnBrk="1" hangingPunct="1">
              <a:buFontTx/>
              <a:buNone/>
            </a:pPr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89932" y="6361344"/>
            <a:ext cx="2133600" cy="476250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DA0EE11-34E8-4450-83EE-2772908F880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dirty="0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174577" y="41373"/>
            <a:ext cx="4219926" cy="930275"/>
          </a:xfrm>
          <a:solidFill>
            <a:schemeClr val="bg1"/>
          </a:solidFill>
        </p:spPr>
        <p:txBody>
          <a:bodyPr/>
          <a:lstStyle/>
          <a:p>
            <a:pPr algn="r" eaLnBrk="1" hangingPunct="1"/>
            <a:r>
              <a:rPr lang="en-US" altLang="en-US" u="sng" dirty="0" smtClean="0">
                <a:solidFill>
                  <a:srgbClr val="000000"/>
                </a:solidFill>
              </a:rPr>
              <a:t>Boiling water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552296" y="854306"/>
            <a:ext cx="2573338" cy="32543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599921" y="2043343"/>
            <a:ext cx="2481263" cy="2030413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5126" name="Group 22"/>
          <p:cNvGrpSpPr>
            <a:grpSpLocks/>
          </p:cNvGrpSpPr>
          <p:nvPr/>
        </p:nvGrpSpPr>
        <p:grpSpPr bwMode="auto">
          <a:xfrm>
            <a:off x="845984" y="2224318"/>
            <a:ext cx="1046162" cy="871538"/>
            <a:chOff x="1044" y="2436"/>
            <a:chExt cx="659" cy="549"/>
          </a:xfrm>
        </p:grpSpPr>
        <p:sp>
          <p:nvSpPr>
            <p:cNvPr id="5191" name="Oval 6"/>
            <p:cNvSpPr>
              <a:spLocks noChangeArrowheads="1"/>
            </p:cNvSpPr>
            <p:nvPr/>
          </p:nvSpPr>
          <p:spPr bwMode="auto">
            <a:xfrm>
              <a:off x="1063" y="2470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92" name="Oval 7"/>
            <p:cNvSpPr>
              <a:spLocks noChangeArrowheads="1"/>
            </p:cNvSpPr>
            <p:nvPr/>
          </p:nvSpPr>
          <p:spPr bwMode="auto">
            <a:xfrm>
              <a:off x="1159" y="2566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93" name="Oval 8"/>
            <p:cNvSpPr>
              <a:spLocks noChangeArrowheads="1"/>
            </p:cNvSpPr>
            <p:nvPr/>
          </p:nvSpPr>
          <p:spPr bwMode="auto">
            <a:xfrm>
              <a:off x="1255" y="2662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94" name="Oval 9"/>
            <p:cNvSpPr>
              <a:spLocks noChangeArrowheads="1"/>
            </p:cNvSpPr>
            <p:nvPr/>
          </p:nvSpPr>
          <p:spPr bwMode="auto">
            <a:xfrm>
              <a:off x="1292" y="2436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95" name="Oval 10"/>
            <p:cNvSpPr>
              <a:spLocks noChangeArrowheads="1"/>
            </p:cNvSpPr>
            <p:nvPr/>
          </p:nvSpPr>
          <p:spPr bwMode="auto">
            <a:xfrm>
              <a:off x="1262" y="2864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96" name="Oval 11"/>
            <p:cNvSpPr>
              <a:spLocks noChangeArrowheads="1"/>
            </p:cNvSpPr>
            <p:nvPr/>
          </p:nvSpPr>
          <p:spPr bwMode="auto">
            <a:xfrm>
              <a:off x="1553" y="2803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97" name="Oval 12"/>
            <p:cNvSpPr>
              <a:spLocks noChangeArrowheads="1"/>
            </p:cNvSpPr>
            <p:nvPr/>
          </p:nvSpPr>
          <p:spPr bwMode="auto">
            <a:xfrm>
              <a:off x="1063" y="2616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98" name="Oval 13"/>
            <p:cNvSpPr>
              <a:spLocks noChangeArrowheads="1"/>
            </p:cNvSpPr>
            <p:nvPr/>
          </p:nvSpPr>
          <p:spPr bwMode="auto">
            <a:xfrm>
              <a:off x="1345" y="2917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99" name="Oval 14"/>
            <p:cNvSpPr>
              <a:spLocks noChangeArrowheads="1"/>
            </p:cNvSpPr>
            <p:nvPr/>
          </p:nvSpPr>
          <p:spPr bwMode="auto">
            <a:xfrm>
              <a:off x="1476" y="2512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00" name="Oval 15"/>
            <p:cNvSpPr>
              <a:spLocks noChangeArrowheads="1"/>
            </p:cNvSpPr>
            <p:nvPr/>
          </p:nvSpPr>
          <p:spPr bwMode="auto">
            <a:xfrm>
              <a:off x="1044" y="2881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01" name="Oval 16"/>
            <p:cNvSpPr>
              <a:spLocks noChangeArrowheads="1"/>
            </p:cNvSpPr>
            <p:nvPr/>
          </p:nvSpPr>
          <p:spPr bwMode="auto">
            <a:xfrm>
              <a:off x="1140" y="2899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02" name="Oval 17"/>
            <p:cNvSpPr>
              <a:spLocks noChangeArrowheads="1"/>
            </p:cNvSpPr>
            <p:nvPr/>
          </p:nvSpPr>
          <p:spPr bwMode="auto">
            <a:xfrm>
              <a:off x="1635" y="2634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03" name="Oval 18"/>
            <p:cNvSpPr>
              <a:spLocks noChangeArrowheads="1"/>
            </p:cNvSpPr>
            <p:nvPr/>
          </p:nvSpPr>
          <p:spPr bwMode="auto">
            <a:xfrm>
              <a:off x="1574" y="2467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04" name="Oval 19"/>
            <p:cNvSpPr>
              <a:spLocks noChangeArrowheads="1"/>
            </p:cNvSpPr>
            <p:nvPr/>
          </p:nvSpPr>
          <p:spPr bwMode="auto">
            <a:xfrm>
              <a:off x="1414" y="2652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05" name="Oval 20"/>
            <p:cNvSpPr>
              <a:spLocks noChangeArrowheads="1"/>
            </p:cNvSpPr>
            <p:nvPr/>
          </p:nvSpPr>
          <p:spPr bwMode="auto">
            <a:xfrm>
              <a:off x="1440" y="2827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06" name="Oval 21"/>
            <p:cNvSpPr>
              <a:spLocks noChangeArrowheads="1"/>
            </p:cNvSpPr>
            <p:nvPr/>
          </p:nvSpPr>
          <p:spPr bwMode="auto">
            <a:xfrm>
              <a:off x="1077" y="2768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5127" name="Group 23"/>
          <p:cNvGrpSpPr>
            <a:grpSpLocks/>
          </p:cNvGrpSpPr>
          <p:nvPr/>
        </p:nvGrpSpPr>
        <p:grpSpPr bwMode="auto">
          <a:xfrm>
            <a:off x="1930246" y="3200631"/>
            <a:ext cx="1046163" cy="871537"/>
            <a:chOff x="1044" y="2436"/>
            <a:chExt cx="659" cy="549"/>
          </a:xfrm>
        </p:grpSpPr>
        <p:sp>
          <p:nvSpPr>
            <p:cNvPr id="5175" name="Oval 24"/>
            <p:cNvSpPr>
              <a:spLocks noChangeArrowheads="1"/>
            </p:cNvSpPr>
            <p:nvPr/>
          </p:nvSpPr>
          <p:spPr bwMode="auto">
            <a:xfrm>
              <a:off x="1063" y="2470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76" name="Oval 25"/>
            <p:cNvSpPr>
              <a:spLocks noChangeArrowheads="1"/>
            </p:cNvSpPr>
            <p:nvPr/>
          </p:nvSpPr>
          <p:spPr bwMode="auto">
            <a:xfrm>
              <a:off x="1159" y="2566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77" name="Oval 26"/>
            <p:cNvSpPr>
              <a:spLocks noChangeArrowheads="1"/>
            </p:cNvSpPr>
            <p:nvPr/>
          </p:nvSpPr>
          <p:spPr bwMode="auto">
            <a:xfrm>
              <a:off x="1255" y="2662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78" name="Oval 27"/>
            <p:cNvSpPr>
              <a:spLocks noChangeArrowheads="1"/>
            </p:cNvSpPr>
            <p:nvPr/>
          </p:nvSpPr>
          <p:spPr bwMode="auto">
            <a:xfrm>
              <a:off x="1292" y="2436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79" name="Oval 28"/>
            <p:cNvSpPr>
              <a:spLocks noChangeArrowheads="1"/>
            </p:cNvSpPr>
            <p:nvPr/>
          </p:nvSpPr>
          <p:spPr bwMode="auto">
            <a:xfrm>
              <a:off x="1262" y="2864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80" name="Oval 29"/>
            <p:cNvSpPr>
              <a:spLocks noChangeArrowheads="1"/>
            </p:cNvSpPr>
            <p:nvPr/>
          </p:nvSpPr>
          <p:spPr bwMode="auto">
            <a:xfrm>
              <a:off x="1553" y="2803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81" name="Oval 30"/>
            <p:cNvSpPr>
              <a:spLocks noChangeArrowheads="1"/>
            </p:cNvSpPr>
            <p:nvPr/>
          </p:nvSpPr>
          <p:spPr bwMode="auto">
            <a:xfrm>
              <a:off x="1063" y="2616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82" name="Oval 31"/>
            <p:cNvSpPr>
              <a:spLocks noChangeArrowheads="1"/>
            </p:cNvSpPr>
            <p:nvPr/>
          </p:nvSpPr>
          <p:spPr bwMode="auto">
            <a:xfrm>
              <a:off x="1345" y="2917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83" name="Oval 32"/>
            <p:cNvSpPr>
              <a:spLocks noChangeArrowheads="1"/>
            </p:cNvSpPr>
            <p:nvPr/>
          </p:nvSpPr>
          <p:spPr bwMode="auto">
            <a:xfrm>
              <a:off x="1476" y="2512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84" name="Oval 33"/>
            <p:cNvSpPr>
              <a:spLocks noChangeArrowheads="1"/>
            </p:cNvSpPr>
            <p:nvPr/>
          </p:nvSpPr>
          <p:spPr bwMode="auto">
            <a:xfrm>
              <a:off x="1044" y="2881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85" name="Oval 34"/>
            <p:cNvSpPr>
              <a:spLocks noChangeArrowheads="1"/>
            </p:cNvSpPr>
            <p:nvPr/>
          </p:nvSpPr>
          <p:spPr bwMode="auto">
            <a:xfrm>
              <a:off x="1140" y="2899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86" name="Oval 35"/>
            <p:cNvSpPr>
              <a:spLocks noChangeArrowheads="1"/>
            </p:cNvSpPr>
            <p:nvPr/>
          </p:nvSpPr>
          <p:spPr bwMode="auto">
            <a:xfrm>
              <a:off x="1635" y="2634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87" name="Oval 36"/>
            <p:cNvSpPr>
              <a:spLocks noChangeArrowheads="1"/>
            </p:cNvSpPr>
            <p:nvPr/>
          </p:nvSpPr>
          <p:spPr bwMode="auto">
            <a:xfrm>
              <a:off x="1574" y="2467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88" name="Oval 37"/>
            <p:cNvSpPr>
              <a:spLocks noChangeArrowheads="1"/>
            </p:cNvSpPr>
            <p:nvPr/>
          </p:nvSpPr>
          <p:spPr bwMode="auto">
            <a:xfrm>
              <a:off x="1414" y="2652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89" name="Oval 38"/>
            <p:cNvSpPr>
              <a:spLocks noChangeArrowheads="1"/>
            </p:cNvSpPr>
            <p:nvPr/>
          </p:nvSpPr>
          <p:spPr bwMode="auto">
            <a:xfrm>
              <a:off x="1440" y="2827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90" name="Oval 39"/>
            <p:cNvSpPr>
              <a:spLocks noChangeArrowheads="1"/>
            </p:cNvSpPr>
            <p:nvPr/>
          </p:nvSpPr>
          <p:spPr bwMode="auto">
            <a:xfrm>
              <a:off x="1077" y="2768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4427" name="Group 91"/>
          <p:cNvGrpSpPr>
            <a:grpSpLocks/>
          </p:cNvGrpSpPr>
          <p:nvPr/>
        </p:nvGrpSpPr>
        <p:grpSpPr bwMode="auto">
          <a:xfrm>
            <a:off x="1041246" y="1989368"/>
            <a:ext cx="1495425" cy="357188"/>
            <a:chOff x="3032" y="1887"/>
            <a:chExt cx="942" cy="225"/>
          </a:xfrm>
        </p:grpSpPr>
        <p:sp>
          <p:nvSpPr>
            <p:cNvPr id="5167" name="Oval 41"/>
            <p:cNvSpPr>
              <a:spLocks noChangeArrowheads="1"/>
            </p:cNvSpPr>
            <p:nvPr/>
          </p:nvSpPr>
          <p:spPr bwMode="auto">
            <a:xfrm>
              <a:off x="3110" y="1921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68" name="Oval 42"/>
            <p:cNvSpPr>
              <a:spLocks noChangeArrowheads="1"/>
            </p:cNvSpPr>
            <p:nvPr/>
          </p:nvSpPr>
          <p:spPr bwMode="auto">
            <a:xfrm>
              <a:off x="3274" y="1948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69" name="Oval 43"/>
            <p:cNvSpPr>
              <a:spLocks noChangeArrowheads="1"/>
            </p:cNvSpPr>
            <p:nvPr/>
          </p:nvSpPr>
          <p:spPr bwMode="auto">
            <a:xfrm>
              <a:off x="3458" y="2044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70" name="Oval 44"/>
            <p:cNvSpPr>
              <a:spLocks noChangeArrowheads="1"/>
            </p:cNvSpPr>
            <p:nvPr/>
          </p:nvSpPr>
          <p:spPr bwMode="auto">
            <a:xfrm>
              <a:off x="3466" y="1887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71" name="Oval 47"/>
            <p:cNvSpPr>
              <a:spLocks noChangeArrowheads="1"/>
            </p:cNvSpPr>
            <p:nvPr/>
          </p:nvSpPr>
          <p:spPr bwMode="auto">
            <a:xfrm>
              <a:off x="3032" y="1989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72" name="Oval 49"/>
            <p:cNvSpPr>
              <a:spLocks noChangeArrowheads="1"/>
            </p:cNvSpPr>
            <p:nvPr/>
          </p:nvSpPr>
          <p:spPr bwMode="auto">
            <a:xfrm>
              <a:off x="3650" y="1963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73" name="Oval 52"/>
            <p:cNvSpPr>
              <a:spLocks noChangeArrowheads="1"/>
            </p:cNvSpPr>
            <p:nvPr/>
          </p:nvSpPr>
          <p:spPr bwMode="auto">
            <a:xfrm>
              <a:off x="3906" y="2007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74" name="Oval 53"/>
            <p:cNvSpPr>
              <a:spLocks noChangeArrowheads="1"/>
            </p:cNvSpPr>
            <p:nvPr/>
          </p:nvSpPr>
          <p:spPr bwMode="auto">
            <a:xfrm>
              <a:off x="3748" y="1918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5129" name="Group 57"/>
          <p:cNvGrpSpPr>
            <a:grpSpLocks/>
          </p:cNvGrpSpPr>
          <p:nvPr/>
        </p:nvGrpSpPr>
        <p:grpSpPr bwMode="auto">
          <a:xfrm>
            <a:off x="765021" y="3119668"/>
            <a:ext cx="1046163" cy="871538"/>
            <a:chOff x="1044" y="2436"/>
            <a:chExt cx="659" cy="549"/>
          </a:xfrm>
        </p:grpSpPr>
        <p:sp>
          <p:nvSpPr>
            <p:cNvPr id="5151" name="Oval 58"/>
            <p:cNvSpPr>
              <a:spLocks noChangeArrowheads="1"/>
            </p:cNvSpPr>
            <p:nvPr/>
          </p:nvSpPr>
          <p:spPr bwMode="auto">
            <a:xfrm>
              <a:off x="1063" y="2470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52" name="Oval 59"/>
            <p:cNvSpPr>
              <a:spLocks noChangeArrowheads="1"/>
            </p:cNvSpPr>
            <p:nvPr/>
          </p:nvSpPr>
          <p:spPr bwMode="auto">
            <a:xfrm>
              <a:off x="1159" y="2566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53" name="Oval 60"/>
            <p:cNvSpPr>
              <a:spLocks noChangeArrowheads="1"/>
            </p:cNvSpPr>
            <p:nvPr/>
          </p:nvSpPr>
          <p:spPr bwMode="auto">
            <a:xfrm>
              <a:off x="1255" y="2662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54" name="Oval 61"/>
            <p:cNvSpPr>
              <a:spLocks noChangeArrowheads="1"/>
            </p:cNvSpPr>
            <p:nvPr/>
          </p:nvSpPr>
          <p:spPr bwMode="auto">
            <a:xfrm>
              <a:off x="1292" y="2436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55" name="Oval 62"/>
            <p:cNvSpPr>
              <a:spLocks noChangeArrowheads="1"/>
            </p:cNvSpPr>
            <p:nvPr/>
          </p:nvSpPr>
          <p:spPr bwMode="auto">
            <a:xfrm>
              <a:off x="1262" y="2864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56" name="Oval 63"/>
            <p:cNvSpPr>
              <a:spLocks noChangeArrowheads="1"/>
            </p:cNvSpPr>
            <p:nvPr/>
          </p:nvSpPr>
          <p:spPr bwMode="auto">
            <a:xfrm>
              <a:off x="1553" y="2803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57" name="Oval 64"/>
            <p:cNvSpPr>
              <a:spLocks noChangeArrowheads="1"/>
            </p:cNvSpPr>
            <p:nvPr/>
          </p:nvSpPr>
          <p:spPr bwMode="auto">
            <a:xfrm>
              <a:off x="1063" y="2616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58" name="Oval 65"/>
            <p:cNvSpPr>
              <a:spLocks noChangeArrowheads="1"/>
            </p:cNvSpPr>
            <p:nvPr/>
          </p:nvSpPr>
          <p:spPr bwMode="auto">
            <a:xfrm>
              <a:off x="1345" y="2917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59" name="Oval 66"/>
            <p:cNvSpPr>
              <a:spLocks noChangeArrowheads="1"/>
            </p:cNvSpPr>
            <p:nvPr/>
          </p:nvSpPr>
          <p:spPr bwMode="auto">
            <a:xfrm>
              <a:off x="1476" y="2512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60" name="Oval 67"/>
            <p:cNvSpPr>
              <a:spLocks noChangeArrowheads="1"/>
            </p:cNvSpPr>
            <p:nvPr/>
          </p:nvSpPr>
          <p:spPr bwMode="auto">
            <a:xfrm>
              <a:off x="1044" y="2881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61" name="Oval 68"/>
            <p:cNvSpPr>
              <a:spLocks noChangeArrowheads="1"/>
            </p:cNvSpPr>
            <p:nvPr/>
          </p:nvSpPr>
          <p:spPr bwMode="auto">
            <a:xfrm>
              <a:off x="1140" y="2899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62" name="Oval 69"/>
            <p:cNvSpPr>
              <a:spLocks noChangeArrowheads="1"/>
            </p:cNvSpPr>
            <p:nvPr/>
          </p:nvSpPr>
          <p:spPr bwMode="auto">
            <a:xfrm>
              <a:off x="1635" y="2634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63" name="Oval 70"/>
            <p:cNvSpPr>
              <a:spLocks noChangeArrowheads="1"/>
            </p:cNvSpPr>
            <p:nvPr/>
          </p:nvSpPr>
          <p:spPr bwMode="auto">
            <a:xfrm>
              <a:off x="1574" y="2467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64" name="Oval 71"/>
            <p:cNvSpPr>
              <a:spLocks noChangeArrowheads="1"/>
            </p:cNvSpPr>
            <p:nvPr/>
          </p:nvSpPr>
          <p:spPr bwMode="auto">
            <a:xfrm>
              <a:off x="1414" y="2652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65" name="Oval 72"/>
            <p:cNvSpPr>
              <a:spLocks noChangeArrowheads="1"/>
            </p:cNvSpPr>
            <p:nvPr/>
          </p:nvSpPr>
          <p:spPr bwMode="auto">
            <a:xfrm>
              <a:off x="1440" y="2827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66" name="Oval 73"/>
            <p:cNvSpPr>
              <a:spLocks noChangeArrowheads="1"/>
            </p:cNvSpPr>
            <p:nvPr/>
          </p:nvSpPr>
          <p:spPr bwMode="auto">
            <a:xfrm>
              <a:off x="1077" y="2768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5130" name="Group 74"/>
          <p:cNvGrpSpPr>
            <a:grpSpLocks/>
          </p:cNvGrpSpPr>
          <p:nvPr/>
        </p:nvGrpSpPr>
        <p:grpSpPr bwMode="auto">
          <a:xfrm>
            <a:off x="1985809" y="2279881"/>
            <a:ext cx="1046162" cy="871537"/>
            <a:chOff x="1044" y="2436"/>
            <a:chExt cx="659" cy="549"/>
          </a:xfrm>
        </p:grpSpPr>
        <p:sp>
          <p:nvSpPr>
            <p:cNvPr id="5135" name="Oval 75"/>
            <p:cNvSpPr>
              <a:spLocks noChangeArrowheads="1"/>
            </p:cNvSpPr>
            <p:nvPr/>
          </p:nvSpPr>
          <p:spPr bwMode="auto">
            <a:xfrm>
              <a:off x="1063" y="2470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36" name="Oval 76"/>
            <p:cNvSpPr>
              <a:spLocks noChangeArrowheads="1"/>
            </p:cNvSpPr>
            <p:nvPr/>
          </p:nvSpPr>
          <p:spPr bwMode="auto">
            <a:xfrm>
              <a:off x="1159" y="2566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37" name="Oval 77"/>
            <p:cNvSpPr>
              <a:spLocks noChangeArrowheads="1"/>
            </p:cNvSpPr>
            <p:nvPr/>
          </p:nvSpPr>
          <p:spPr bwMode="auto">
            <a:xfrm>
              <a:off x="1255" y="2662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38" name="Oval 78"/>
            <p:cNvSpPr>
              <a:spLocks noChangeArrowheads="1"/>
            </p:cNvSpPr>
            <p:nvPr/>
          </p:nvSpPr>
          <p:spPr bwMode="auto">
            <a:xfrm>
              <a:off x="1292" y="2436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39" name="Oval 79"/>
            <p:cNvSpPr>
              <a:spLocks noChangeArrowheads="1"/>
            </p:cNvSpPr>
            <p:nvPr/>
          </p:nvSpPr>
          <p:spPr bwMode="auto">
            <a:xfrm>
              <a:off x="1262" y="2864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40" name="Oval 80"/>
            <p:cNvSpPr>
              <a:spLocks noChangeArrowheads="1"/>
            </p:cNvSpPr>
            <p:nvPr/>
          </p:nvSpPr>
          <p:spPr bwMode="auto">
            <a:xfrm>
              <a:off x="1553" y="2803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41" name="Oval 81"/>
            <p:cNvSpPr>
              <a:spLocks noChangeArrowheads="1"/>
            </p:cNvSpPr>
            <p:nvPr/>
          </p:nvSpPr>
          <p:spPr bwMode="auto">
            <a:xfrm>
              <a:off x="1063" y="2616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42" name="Oval 82"/>
            <p:cNvSpPr>
              <a:spLocks noChangeArrowheads="1"/>
            </p:cNvSpPr>
            <p:nvPr/>
          </p:nvSpPr>
          <p:spPr bwMode="auto">
            <a:xfrm>
              <a:off x="1345" y="2917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43" name="Oval 83"/>
            <p:cNvSpPr>
              <a:spLocks noChangeArrowheads="1"/>
            </p:cNvSpPr>
            <p:nvPr/>
          </p:nvSpPr>
          <p:spPr bwMode="auto">
            <a:xfrm>
              <a:off x="1476" y="2512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44" name="Oval 84"/>
            <p:cNvSpPr>
              <a:spLocks noChangeArrowheads="1"/>
            </p:cNvSpPr>
            <p:nvPr/>
          </p:nvSpPr>
          <p:spPr bwMode="auto">
            <a:xfrm>
              <a:off x="1044" y="2881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45" name="Oval 85"/>
            <p:cNvSpPr>
              <a:spLocks noChangeArrowheads="1"/>
            </p:cNvSpPr>
            <p:nvPr/>
          </p:nvSpPr>
          <p:spPr bwMode="auto">
            <a:xfrm>
              <a:off x="1140" y="2899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46" name="Oval 86"/>
            <p:cNvSpPr>
              <a:spLocks noChangeArrowheads="1"/>
            </p:cNvSpPr>
            <p:nvPr/>
          </p:nvSpPr>
          <p:spPr bwMode="auto">
            <a:xfrm>
              <a:off x="1635" y="2634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47" name="Oval 87"/>
            <p:cNvSpPr>
              <a:spLocks noChangeArrowheads="1"/>
            </p:cNvSpPr>
            <p:nvPr/>
          </p:nvSpPr>
          <p:spPr bwMode="auto">
            <a:xfrm>
              <a:off x="1574" y="2467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48" name="Oval 88"/>
            <p:cNvSpPr>
              <a:spLocks noChangeArrowheads="1"/>
            </p:cNvSpPr>
            <p:nvPr/>
          </p:nvSpPr>
          <p:spPr bwMode="auto">
            <a:xfrm>
              <a:off x="1414" y="2652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49" name="Oval 89"/>
            <p:cNvSpPr>
              <a:spLocks noChangeArrowheads="1"/>
            </p:cNvSpPr>
            <p:nvPr/>
          </p:nvSpPr>
          <p:spPr bwMode="auto">
            <a:xfrm>
              <a:off x="1440" y="2827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50" name="Oval 90"/>
            <p:cNvSpPr>
              <a:spLocks noChangeArrowheads="1"/>
            </p:cNvSpPr>
            <p:nvPr/>
          </p:nvSpPr>
          <p:spPr bwMode="auto">
            <a:xfrm>
              <a:off x="1077" y="2768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5131" name="Rectangle 92"/>
          <p:cNvSpPr>
            <a:spLocks noChangeArrowheads="1"/>
          </p:cNvSpPr>
          <p:nvPr/>
        </p:nvSpPr>
        <p:spPr bwMode="auto">
          <a:xfrm>
            <a:off x="131609" y="4110268"/>
            <a:ext cx="3424237" cy="9001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bg1"/>
                </a:solidFill>
              </a:rPr>
              <a:t>heat</a:t>
            </a:r>
            <a:r>
              <a:rPr lang="en-US" altLang="en-US" sz="1800"/>
              <a:t>  </a:t>
            </a:r>
            <a:r>
              <a:rPr lang="en-US" altLang="en-US" sz="2800">
                <a:solidFill>
                  <a:schemeClr val="bg1"/>
                </a:solidFill>
              </a:rPr>
              <a:t>source</a:t>
            </a:r>
          </a:p>
        </p:txBody>
      </p:sp>
      <p:sp>
        <p:nvSpPr>
          <p:cNvPr id="14430" name="Text Box 94"/>
          <p:cNvSpPr txBox="1">
            <a:spLocks noChangeArrowheads="1"/>
          </p:cNvSpPr>
          <p:nvPr/>
        </p:nvSpPr>
        <p:spPr bwMode="auto">
          <a:xfrm>
            <a:off x="3882280" y="1035942"/>
            <a:ext cx="4804520" cy="1384995"/>
          </a:xfrm>
          <a:prstGeom prst="rect">
            <a:avLst/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2800" u="sng" dirty="0" smtClean="0">
                <a:solidFill>
                  <a:schemeClr val="bg1"/>
                </a:solidFill>
              </a:rPr>
              <a:t>Liquid to gas </a:t>
            </a:r>
            <a:r>
              <a:rPr lang="en-US" altLang="en-US" sz="2800" u="sng" dirty="0">
                <a:solidFill>
                  <a:schemeClr val="bg1"/>
                </a:solidFill>
              </a:rPr>
              <a:t>phase change.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solidFill>
                  <a:schemeClr val="bg1"/>
                </a:solidFill>
              </a:rPr>
              <a:t>Energy </a:t>
            </a:r>
            <a:r>
              <a:rPr lang="en-US" altLang="en-US" sz="2800" dirty="0">
                <a:solidFill>
                  <a:schemeClr val="bg1"/>
                </a:solidFill>
              </a:rPr>
              <a:t>is </a:t>
            </a:r>
            <a:r>
              <a:rPr lang="en-US" altLang="en-US" sz="2800" dirty="0" smtClean="0">
                <a:solidFill>
                  <a:schemeClr val="bg1"/>
                </a:solidFill>
              </a:rPr>
              <a:t>required to remove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solidFill>
                  <a:schemeClr val="bg1"/>
                </a:solidFill>
              </a:rPr>
              <a:t>Molecules</a:t>
            </a:r>
            <a:r>
              <a:rPr lang="en-US" altLang="en-US" sz="2800" dirty="0" smtClean="0">
                <a:solidFill>
                  <a:schemeClr val="bg1"/>
                </a:solidFill>
              </a:rPr>
              <a:t> </a:t>
            </a:r>
            <a:r>
              <a:rPr lang="en-US" altLang="en-US" sz="2800" dirty="0" smtClean="0">
                <a:solidFill>
                  <a:schemeClr val="bg1"/>
                </a:solidFill>
              </a:rPr>
              <a:t>from </a:t>
            </a:r>
            <a:r>
              <a:rPr lang="en-US" altLang="en-US" sz="2800" dirty="0">
                <a:solidFill>
                  <a:schemeClr val="bg1"/>
                </a:solidFill>
              </a:rPr>
              <a:t>a </a:t>
            </a:r>
            <a:r>
              <a:rPr lang="en-US" altLang="en-US" sz="2800" dirty="0" smtClean="0">
                <a:solidFill>
                  <a:schemeClr val="bg1"/>
                </a:solidFill>
              </a:rPr>
              <a:t>liquid</a:t>
            </a: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14431" name="Text Box 95"/>
          <p:cNvSpPr txBox="1">
            <a:spLocks noChangeArrowheads="1"/>
          </p:cNvSpPr>
          <p:nvPr/>
        </p:nvSpPr>
        <p:spPr bwMode="auto">
          <a:xfrm>
            <a:off x="4192434" y="2617224"/>
            <a:ext cx="4229100" cy="1373188"/>
          </a:xfrm>
          <a:prstGeom prst="rect">
            <a:avLst/>
          </a:prstGeom>
          <a:solidFill>
            <a:srgbClr val="009900"/>
          </a:solidFill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bg1"/>
                </a:solidFill>
              </a:rPr>
              <a:t>The buildup of pressure inhibits molecules from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bg1"/>
                </a:solidFill>
              </a:rPr>
              <a:t>leaving the liquid.</a:t>
            </a:r>
          </a:p>
        </p:txBody>
      </p:sp>
      <p:sp>
        <p:nvSpPr>
          <p:cNvPr id="14432" name="Text Box 96"/>
          <p:cNvSpPr txBox="1">
            <a:spLocks noChangeArrowheads="1"/>
          </p:cNvSpPr>
          <p:nvPr/>
        </p:nvSpPr>
        <p:spPr bwMode="auto">
          <a:xfrm>
            <a:off x="3895415" y="4352700"/>
            <a:ext cx="4823137" cy="2246769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0000FF"/>
                </a:solidFill>
              </a:rPr>
              <a:t>A pressure </a:t>
            </a:r>
            <a:r>
              <a:rPr lang="en-US" altLang="en-US" sz="2800" dirty="0" smtClean="0">
                <a:solidFill>
                  <a:srgbClr val="0000FF"/>
                </a:solidFill>
              </a:rPr>
              <a:t>cooker has a seal</a:t>
            </a:r>
            <a:br>
              <a:rPr lang="en-US" altLang="en-US" sz="2800" dirty="0" smtClean="0">
                <a:solidFill>
                  <a:srgbClr val="0000FF"/>
                </a:solidFill>
              </a:rPr>
            </a:br>
            <a:r>
              <a:rPr lang="en-US" altLang="en-US" sz="2800" dirty="0" smtClean="0">
                <a:solidFill>
                  <a:srgbClr val="0000FF"/>
                </a:solidFill>
              </a:rPr>
              <a:t>that allows the pressure to</a:t>
            </a:r>
            <a:br>
              <a:rPr lang="en-US" altLang="en-US" sz="2800" dirty="0" smtClean="0">
                <a:solidFill>
                  <a:srgbClr val="0000FF"/>
                </a:solidFill>
              </a:rPr>
            </a:br>
            <a:r>
              <a:rPr lang="en-US" altLang="en-US" sz="2800" dirty="0" smtClean="0">
                <a:solidFill>
                  <a:srgbClr val="0000FF"/>
                </a:solidFill>
              </a:rPr>
              <a:t>build up, so the liquid can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solidFill>
                  <a:srgbClr val="0000FF"/>
                </a:solidFill>
              </a:rPr>
              <a:t>reach a temperature above its usual boiling point.</a:t>
            </a:r>
            <a:endParaRPr lang="en-US" altLang="en-US" sz="2800" dirty="0">
              <a:solidFill>
                <a:srgbClr val="0000FF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921" y="5162781"/>
            <a:ext cx="2828925" cy="1619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2 0.16033 L 3.05556E-6 -0.0984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44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-129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4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4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0" grpId="0" animBg="1"/>
      <p:bldP spid="14431" grpId="0" animBg="1"/>
      <p:bldP spid="144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E02CE45-538D-46F6-B6F3-91428130D1EE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2668588" y="228600"/>
            <a:ext cx="5921375" cy="939800"/>
          </a:xfrm>
          <a:solidFill>
            <a:schemeClr val="bg1"/>
          </a:solidFill>
        </p:spPr>
        <p:txBody>
          <a:bodyPr/>
          <a:lstStyle/>
          <a:p>
            <a:pPr algn="l" eaLnBrk="1" hangingPunct="1"/>
            <a:r>
              <a:rPr lang="en-US" altLang="en-US" u="sng" smtClean="0">
                <a:solidFill>
                  <a:srgbClr val="000000"/>
                </a:solidFill>
              </a:rPr>
              <a:t>Boiling water with ice!</a:t>
            </a:r>
          </a:p>
        </p:txBody>
      </p:sp>
      <p:sp>
        <p:nvSpPr>
          <p:cNvPr id="16397" name="Rectangle 13"/>
          <p:cNvSpPr>
            <a:spLocks noGrp="1" noChangeArrowheads="1"/>
          </p:cNvSpPr>
          <p:nvPr>
            <p:ph type="body" sz="half" idx="3"/>
          </p:nvPr>
        </p:nvSpPr>
        <p:spPr>
          <a:xfrm>
            <a:off x="3189288" y="1822450"/>
            <a:ext cx="5675312" cy="39560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as the water boils, the pressure (steam) builds up</a:t>
            </a:r>
            <a:br>
              <a:rPr lang="en-US" altLang="en-US" sz="2800" dirty="0" smtClean="0"/>
            </a:br>
            <a:endParaRPr lang="en-US" altLang="en-US" sz="2800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when removed from the heat source the boiling stops due to the pressure of the water vapor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by cooling the water vapor, the pressure is lowered and the water will start boiling again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800" dirty="0" smtClean="0"/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423863" y="3967163"/>
            <a:ext cx="4556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ice</a:t>
            </a:r>
          </a:p>
        </p:txBody>
      </p:sp>
      <p:sp>
        <p:nvSpPr>
          <p:cNvPr id="16410" name="Freeform 26" descr="Small confetti"/>
          <p:cNvSpPr>
            <a:spLocks/>
          </p:cNvSpPr>
          <p:nvPr/>
        </p:nvSpPr>
        <p:spPr bwMode="auto">
          <a:xfrm>
            <a:off x="1066800" y="1239838"/>
            <a:ext cx="1076325" cy="990600"/>
          </a:xfrm>
          <a:custGeom>
            <a:avLst/>
            <a:gdLst>
              <a:gd name="T0" fmla="*/ 2147483647 w 678"/>
              <a:gd name="T1" fmla="*/ 2147483647 h 624"/>
              <a:gd name="T2" fmla="*/ 2147483647 w 678"/>
              <a:gd name="T3" fmla="*/ 2147483647 h 624"/>
              <a:gd name="T4" fmla="*/ 2147483647 w 678"/>
              <a:gd name="T5" fmla="*/ 2147483647 h 624"/>
              <a:gd name="T6" fmla="*/ 2147483647 w 678"/>
              <a:gd name="T7" fmla="*/ 2147483647 h 624"/>
              <a:gd name="T8" fmla="*/ 2147483647 w 678"/>
              <a:gd name="T9" fmla="*/ 2147483647 h 624"/>
              <a:gd name="T10" fmla="*/ 2147483647 w 678"/>
              <a:gd name="T11" fmla="*/ 2147483647 h 624"/>
              <a:gd name="T12" fmla="*/ 2147483647 w 678"/>
              <a:gd name="T13" fmla="*/ 2147483647 h 624"/>
              <a:gd name="T14" fmla="*/ 2147483647 w 678"/>
              <a:gd name="T15" fmla="*/ 2147483647 h 624"/>
              <a:gd name="T16" fmla="*/ 2147483647 w 678"/>
              <a:gd name="T17" fmla="*/ 2147483647 h 624"/>
              <a:gd name="T18" fmla="*/ 2147483647 w 678"/>
              <a:gd name="T19" fmla="*/ 2147483647 h 624"/>
              <a:gd name="T20" fmla="*/ 0 w 678"/>
              <a:gd name="T21" fmla="*/ 2147483647 h 624"/>
              <a:gd name="T22" fmla="*/ 2147483647 w 678"/>
              <a:gd name="T23" fmla="*/ 2147483647 h 624"/>
              <a:gd name="T24" fmla="*/ 2147483647 w 678"/>
              <a:gd name="T25" fmla="*/ 2147483647 h 624"/>
              <a:gd name="T26" fmla="*/ 2147483647 w 678"/>
              <a:gd name="T27" fmla="*/ 2147483647 h 624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678" h="624">
                <a:moveTo>
                  <a:pt x="195" y="41"/>
                </a:moveTo>
                <a:cubicBezTo>
                  <a:pt x="241" y="17"/>
                  <a:pt x="373" y="33"/>
                  <a:pt x="426" y="32"/>
                </a:cubicBezTo>
                <a:cubicBezTo>
                  <a:pt x="479" y="31"/>
                  <a:pt x="496" y="0"/>
                  <a:pt x="513" y="38"/>
                </a:cubicBezTo>
                <a:cubicBezTo>
                  <a:pt x="530" y="76"/>
                  <a:pt x="519" y="209"/>
                  <a:pt x="528" y="260"/>
                </a:cubicBezTo>
                <a:cubicBezTo>
                  <a:pt x="529" y="270"/>
                  <a:pt x="565" y="336"/>
                  <a:pt x="570" y="344"/>
                </a:cubicBezTo>
                <a:cubicBezTo>
                  <a:pt x="578" y="358"/>
                  <a:pt x="527" y="297"/>
                  <a:pt x="531" y="305"/>
                </a:cubicBezTo>
                <a:cubicBezTo>
                  <a:pt x="537" y="314"/>
                  <a:pt x="586" y="366"/>
                  <a:pt x="609" y="401"/>
                </a:cubicBezTo>
                <a:cubicBezTo>
                  <a:pt x="612" y="409"/>
                  <a:pt x="678" y="512"/>
                  <a:pt x="672" y="518"/>
                </a:cubicBezTo>
                <a:cubicBezTo>
                  <a:pt x="660" y="530"/>
                  <a:pt x="562" y="522"/>
                  <a:pt x="546" y="527"/>
                </a:cubicBezTo>
                <a:cubicBezTo>
                  <a:pt x="538" y="530"/>
                  <a:pt x="420" y="536"/>
                  <a:pt x="420" y="536"/>
                </a:cubicBezTo>
                <a:cubicBezTo>
                  <a:pt x="298" y="533"/>
                  <a:pt x="38" y="624"/>
                  <a:pt x="0" y="509"/>
                </a:cubicBezTo>
                <a:cubicBezTo>
                  <a:pt x="9" y="454"/>
                  <a:pt x="87" y="348"/>
                  <a:pt x="138" y="335"/>
                </a:cubicBezTo>
                <a:cubicBezTo>
                  <a:pt x="141" y="297"/>
                  <a:pt x="158" y="250"/>
                  <a:pt x="183" y="203"/>
                </a:cubicBezTo>
                <a:cubicBezTo>
                  <a:pt x="192" y="154"/>
                  <a:pt x="149" y="65"/>
                  <a:pt x="195" y="41"/>
                </a:cubicBezTo>
                <a:close/>
              </a:path>
            </a:pathLst>
          </a:custGeom>
          <a:pattFill prst="smConfetti">
            <a:fgClr>
              <a:srgbClr val="0000FF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6" name="AutoShape 42"/>
          <p:cNvSpPr>
            <a:spLocks noChangeArrowheads="1"/>
          </p:cNvSpPr>
          <p:nvPr/>
        </p:nvSpPr>
        <p:spPr bwMode="auto">
          <a:xfrm>
            <a:off x="1262063" y="404813"/>
            <a:ext cx="723900" cy="428625"/>
          </a:xfrm>
          <a:custGeom>
            <a:avLst/>
            <a:gdLst>
              <a:gd name="T0" fmla="*/ 711436151 w 21600"/>
              <a:gd name="T1" fmla="*/ 84390984 h 21600"/>
              <a:gd name="T2" fmla="*/ 406535269 w 21600"/>
              <a:gd name="T3" fmla="*/ 168781551 h 21600"/>
              <a:gd name="T4" fmla="*/ 101633248 w 21600"/>
              <a:gd name="T5" fmla="*/ 84390984 h 21600"/>
              <a:gd name="T6" fmla="*/ 406535269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429" name="Group 45"/>
          <p:cNvGrpSpPr>
            <a:grpSpLocks/>
          </p:cNvGrpSpPr>
          <p:nvPr/>
        </p:nvGrpSpPr>
        <p:grpSpPr bwMode="auto">
          <a:xfrm>
            <a:off x="368300" y="904875"/>
            <a:ext cx="2605088" cy="2225675"/>
            <a:chOff x="232" y="570"/>
            <a:chExt cx="1641" cy="1402"/>
          </a:xfrm>
        </p:grpSpPr>
        <p:sp>
          <p:nvSpPr>
            <p:cNvPr id="6164" name="Rectangle 10"/>
            <p:cNvSpPr>
              <a:spLocks noChangeArrowheads="1"/>
            </p:cNvSpPr>
            <p:nvPr/>
          </p:nvSpPr>
          <p:spPr bwMode="auto">
            <a:xfrm>
              <a:off x="232" y="1679"/>
              <a:ext cx="1641" cy="293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6165" name="Group 44"/>
            <p:cNvGrpSpPr>
              <a:grpSpLocks/>
            </p:cNvGrpSpPr>
            <p:nvPr/>
          </p:nvGrpSpPr>
          <p:grpSpPr bwMode="auto">
            <a:xfrm>
              <a:off x="390" y="570"/>
              <a:ext cx="1210" cy="1094"/>
              <a:chOff x="390" y="570"/>
              <a:chExt cx="1210" cy="1094"/>
            </a:xfrm>
          </p:grpSpPr>
          <p:sp>
            <p:nvSpPr>
              <p:cNvPr id="6166" name="Freeform 4"/>
              <p:cNvSpPr>
                <a:spLocks/>
              </p:cNvSpPr>
              <p:nvPr/>
            </p:nvSpPr>
            <p:spPr bwMode="auto">
              <a:xfrm>
                <a:off x="390" y="570"/>
                <a:ext cx="1210" cy="1094"/>
              </a:xfrm>
              <a:custGeom>
                <a:avLst/>
                <a:gdLst>
                  <a:gd name="T0" fmla="*/ 441 w 1210"/>
                  <a:gd name="T1" fmla="*/ 0 h 1094"/>
                  <a:gd name="T2" fmla="*/ 441 w 1210"/>
                  <a:gd name="T3" fmla="*/ 438 h 1094"/>
                  <a:gd name="T4" fmla="*/ 0 w 1210"/>
                  <a:gd name="T5" fmla="*/ 1094 h 1094"/>
                  <a:gd name="T6" fmla="*/ 1210 w 1210"/>
                  <a:gd name="T7" fmla="*/ 1094 h 1094"/>
                  <a:gd name="T8" fmla="*/ 821 w 1210"/>
                  <a:gd name="T9" fmla="*/ 443 h 1094"/>
                  <a:gd name="T10" fmla="*/ 815 w 1210"/>
                  <a:gd name="T11" fmla="*/ 0 h 109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10" h="1094">
                    <a:moveTo>
                      <a:pt x="441" y="0"/>
                    </a:moveTo>
                    <a:lnTo>
                      <a:pt x="441" y="438"/>
                    </a:lnTo>
                    <a:lnTo>
                      <a:pt x="0" y="1094"/>
                    </a:lnTo>
                    <a:lnTo>
                      <a:pt x="1210" y="1094"/>
                    </a:lnTo>
                    <a:lnTo>
                      <a:pt x="821" y="443"/>
                    </a:lnTo>
                    <a:lnTo>
                      <a:pt x="815" y="0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7" name="Freeform 35"/>
              <p:cNvSpPr>
                <a:spLocks/>
              </p:cNvSpPr>
              <p:nvPr/>
            </p:nvSpPr>
            <p:spPr bwMode="auto">
              <a:xfrm>
                <a:off x="417" y="1302"/>
                <a:ext cx="1149" cy="345"/>
              </a:xfrm>
              <a:custGeom>
                <a:avLst/>
                <a:gdLst>
                  <a:gd name="T0" fmla="*/ 246 w 1149"/>
                  <a:gd name="T1" fmla="*/ 0 h 345"/>
                  <a:gd name="T2" fmla="*/ 942 w 1149"/>
                  <a:gd name="T3" fmla="*/ 3 h 345"/>
                  <a:gd name="T4" fmla="*/ 1149 w 1149"/>
                  <a:gd name="T5" fmla="*/ 342 h 345"/>
                  <a:gd name="T6" fmla="*/ 0 w 1149"/>
                  <a:gd name="T7" fmla="*/ 345 h 345"/>
                  <a:gd name="T8" fmla="*/ 246 w 1149"/>
                  <a:gd name="T9" fmla="*/ 0 h 34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49" h="345">
                    <a:moveTo>
                      <a:pt x="246" y="0"/>
                    </a:moveTo>
                    <a:lnTo>
                      <a:pt x="942" y="3"/>
                    </a:lnTo>
                    <a:lnTo>
                      <a:pt x="1149" y="342"/>
                    </a:lnTo>
                    <a:lnTo>
                      <a:pt x="0" y="345"/>
                    </a:lnTo>
                    <a:lnTo>
                      <a:pt x="246" y="0"/>
                    </a:lnTo>
                    <a:close/>
                  </a:path>
                </a:pathLst>
              </a:cu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8" name="Freeform 43"/>
              <p:cNvSpPr>
                <a:spLocks/>
              </p:cNvSpPr>
              <p:nvPr/>
            </p:nvSpPr>
            <p:spPr bwMode="auto">
              <a:xfrm>
                <a:off x="831" y="579"/>
                <a:ext cx="384" cy="51"/>
              </a:xfrm>
              <a:custGeom>
                <a:avLst/>
                <a:gdLst>
                  <a:gd name="T0" fmla="*/ 0 w 384"/>
                  <a:gd name="T1" fmla="*/ 0 h 51"/>
                  <a:gd name="T2" fmla="*/ 183 w 384"/>
                  <a:gd name="T3" fmla="*/ 51 h 51"/>
                  <a:gd name="T4" fmla="*/ 384 w 384"/>
                  <a:gd name="T5" fmla="*/ 0 h 5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4" h="51">
                    <a:moveTo>
                      <a:pt x="0" y="0"/>
                    </a:moveTo>
                    <a:cubicBezTo>
                      <a:pt x="59" y="25"/>
                      <a:pt x="119" y="51"/>
                      <a:pt x="183" y="51"/>
                    </a:cubicBezTo>
                    <a:cubicBezTo>
                      <a:pt x="247" y="51"/>
                      <a:pt x="315" y="25"/>
                      <a:pt x="384" y="0"/>
                    </a:cubicBez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6430" name="Text Box 46"/>
          <p:cNvSpPr txBox="1">
            <a:spLocks noChangeArrowheads="1"/>
          </p:cNvSpPr>
          <p:nvPr/>
        </p:nvSpPr>
        <p:spPr bwMode="auto">
          <a:xfrm>
            <a:off x="127000" y="835025"/>
            <a:ext cx="1014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steam</a:t>
            </a:r>
          </a:p>
        </p:txBody>
      </p:sp>
      <p:sp>
        <p:nvSpPr>
          <p:cNvPr id="16431" name="Freeform 47"/>
          <p:cNvSpPr>
            <a:spLocks/>
          </p:cNvSpPr>
          <p:nvPr/>
        </p:nvSpPr>
        <p:spPr bwMode="auto">
          <a:xfrm>
            <a:off x="576263" y="1209675"/>
            <a:ext cx="862012" cy="638175"/>
          </a:xfrm>
          <a:custGeom>
            <a:avLst/>
            <a:gdLst>
              <a:gd name="T0" fmla="*/ 0 w 543"/>
              <a:gd name="T1" fmla="*/ 0 h 402"/>
              <a:gd name="T2" fmla="*/ 2147483647 w 543"/>
              <a:gd name="T3" fmla="*/ 2147483647 h 402"/>
              <a:gd name="T4" fmla="*/ 2147483647 w 543"/>
              <a:gd name="T5" fmla="*/ 2147483647 h 40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43" h="402">
                <a:moveTo>
                  <a:pt x="0" y="0"/>
                </a:moveTo>
                <a:lnTo>
                  <a:pt x="78" y="267"/>
                </a:lnTo>
                <a:lnTo>
                  <a:pt x="543" y="402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6435" name="Group 51"/>
          <p:cNvGrpSpPr>
            <a:grpSpLocks/>
          </p:cNvGrpSpPr>
          <p:nvPr/>
        </p:nvGrpSpPr>
        <p:grpSpPr bwMode="auto">
          <a:xfrm>
            <a:off x="773112" y="4448175"/>
            <a:ext cx="1920875" cy="1927225"/>
            <a:chOff x="501" y="2812"/>
            <a:chExt cx="1210" cy="1214"/>
          </a:xfrm>
        </p:grpSpPr>
        <p:sp>
          <p:nvSpPr>
            <p:cNvPr id="6159" name="Freeform 37"/>
            <p:cNvSpPr>
              <a:spLocks/>
            </p:cNvSpPr>
            <p:nvPr/>
          </p:nvSpPr>
          <p:spPr bwMode="auto">
            <a:xfrm rot="10800000">
              <a:off x="501" y="2812"/>
              <a:ext cx="1210" cy="1094"/>
            </a:xfrm>
            <a:custGeom>
              <a:avLst/>
              <a:gdLst>
                <a:gd name="T0" fmla="*/ 441 w 1210"/>
                <a:gd name="T1" fmla="*/ 0 h 1094"/>
                <a:gd name="T2" fmla="*/ 441 w 1210"/>
                <a:gd name="T3" fmla="*/ 438 h 1094"/>
                <a:gd name="T4" fmla="*/ 0 w 1210"/>
                <a:gd name="T5" fmla="*/ 1094 h 1094"/>
                <a:gd name="T6" fmla="*/ 1210 w 1210"/>
                <a:gd name="T7" fmla="*/ 1094 h 1094"/>
                <a:gd name="T8" fmla="*/ 821 w 1210"/>
                <a:gd name="T9" fmla="*/ 443 h 1094"/>
                <a:gd name="T10" fmla="*/ 815 w 1210"/>
                <a:gd name="T11" fmla="*/ 0 h 109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10" h="1094">
                  <a:moveTo>
                    <a:pt x="441" y="0"/>
                  </a:moveTo>
                  <a:lnTo>
                    <a:pt x="441" y="438"/>
                  </a:lnTo>
                  <a:lnTo>
                    <a:pt x="0" y="1094"/>
                  </a:lnTo>
                  <a:lnTo>
                    <a:pt x="1210" y="1094"/>
                  </a:lnTo>
                  <a:lnTo>
                    <a:pt x="821" y="443"/>
                  </a:lnTo>
                  <a:lnTo>
                    <a:pt x="815" y="0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0" name="Freeform 41"/>
            <p:cNvSpPr>
              <a:spLocks/>
            </p:cNvSpPr>
            <p:nvPr/>
          </p:nvSpPr>
          <p:spPr bwMode="auto">
            <a:xfrm>
              <a:off x="681" y="3078"/>
              <a:ext cx="834" cy="768"/>
            </a:xfrm>
            <a:custGeom>
              <a:avLst/>
              <a:gdLst>
                <a:gd name="T0" fmla="*/ 0 w 834"/>
                <a:gd name="T1" fmla="*/ 0 h 768"/>
                <a:gd name="T2" fmla="*/ 834 w 834"/>
                <a:gd name="T3" fmla="*/ 3 h 768"/>
                <a:gd name="T4" fmla="*/ 573 w 834"/>
                <a:gd name="T5" fmla="*/ 378 h 768"/>
                <a:gd name="T6" fmla="*/ 573 w 834"/>
                <a:gd name="T7" fmla="*/ 768 h 768"/>
                <a:gd name="T8" fmla="*/ 225 w 834"/>
                <a:gd name="T9" fmla="*/ 768 h 768"/>
                <a:gd name="T10" fmla="*/ 225 w 834"/>
                <a:gd name="T11" fmla="*/ 390 h 768"/>
                <a:gd name="T12" fmla="*/ 0 w 834"/>
                <a:gd name="T13" fmla="*/ 0 h 7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34" h="768">
                  <a:moveTo>
                    <a:pt x="0" y="0"/>
                  </a:moveTo>
                  <a:lnTo>
                    <a:pt x="834" y="3"/>
                  </a:lnTo>
                  <a:lnTo>
                    <a:pt x="573" y="378"/>
                  </a:lnTo>
                  <a:lnTo>
                    <a:pt x="573" y="768"/>
                  </a:lnTo>
                  <a:lnTo>
                    <a:pt x="225" y="768"/>
                  </a:lnTo>
                  <a:lnTo>
                    <a:pt x="225" y="3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1" name="Freeform 48" descr="Small confetti"/>
            <p:cNvSpPr>
              <a:spLocks/>
            </p:cNvSpPr>
            <p:nvPr/>
          </p:nvSpPr>
          <p:spPr bwMode="auto">
            <a:xfrm>
              <a:off x="537" y="2832"/>
              <a:ext cx="1140" cy="243"/>
            </a:xfrm>
            <a:custGeom>
              <a:avLst/>
              <a:gdLst>
                <a:gd name="T0" fmla="*/ 0 w 1140"/>
                <a:gd name="T1" fmla="*/ 0 h 243"/>
                <a:gd name="T2" fmla="*/ 1140 w 1140"/>
                <a:gd name="T3" fmla="*/ 0 h 243"/>
                <a:gd name="T4" fmla="*/ 975 w 1140"/>
                <a:gd name="T5" fmla="*/ 243 h 243"/>
                <a:gd name="T6" fmla="*/ 141 w 1140"/>
                <a:gd name="T7" fmla="*/ 243 h 243"/>
                <a:gd name="T8" fmla="*/ 0 w 1140"/>
                <a:gd name="T9" fmla="*/ 0 h 2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40" h="243">
                  <a:moveTo>
                    <a:pt x="0" y="0"/>
                  </a:moveTo>
                  <a:lnTo>
                    <a:pt x="1140" y="0"/>
                  </a:lnTo>
                  <a:lnTo>
                    <a:pt x="975" y="243"/>
                  </a:lnTo>
                  <a:lnTo>
                    <a:pt x="141" y="243"/>
                  </a:lnTo>
                  <a:lnTo>
                    <a:pt x="0" y="0"/>
                  </a:lnTo>
                  <a:close/>
                </a:path>
              </a:pathLst>
            </a:custGeom>
            <a:pattFill prst="smConfetti">
              <a:fgClr>
                <a:srgbClr val="0000FF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2" name="AutoShape 49"/>
            <p:cNvSpPr>
              <a:spLocks noChangeArrowheads="1"/>
            </p:cNvSpPr>
            <p:nvPr/>
          </p:nvSpPr>
          <p:spPr bwMode="auto">
            <a:xfrm rot="10800000">
              <a:off x="852" y="3756"/>
              <a:ext cx="456" cy="27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480 h 21600"/>
                <a:gd name="T14" fmla="*/ 17100 w 21600"/>
                <a:gd name="T15" fmla="*/ 1712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3" name="Freeform 50"/>
            <p:cNvSpPr>
              <a:spLocks/>
            </p:cNvSpPr>
            <p:nvPr/>
          </p:nvSpPr>
          <p:spPr bwMode="auto">
            <a:xfrm>
              <a:off x="897" y="3837"/>
              <a:ext cx="381" cy="63"/>
            </a:xfrm>
            <a:custGeom>
              <a:avLst/>
              <a:gdLst>
                <a:gd name="T0" fmla="*/ 0 w 381"/>
                <a:gd name="T1" fmla="*/ 60 h 63"/>
                <a:gd name="T2" fmla="*/ 198 w 381"/>
                <a:gd name="T3" fmla="*/ 0 h 63"/>
                <a:gd name="T4" fmla="*/ 381 w 381"/>
                <a:gd name="T5" fmla="*/ 63 h 6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1" h="63">
                  <a:moveTo>
                    <a:pt x="0" y="60"/>
                  </a:moveTo>
                  <a:cubicBezTo>
                    <a:pt x="67" y="30"/>
                    <a:pt x="135" y="0"/>
                    <a:pt x="198" y="0"/>
                  </a:cubicBezTo>
                  <a:cubicBezTo>
                    <a:pt x="261" y="0"/>
                    <a:pt x="321" y="31"/>
                    <a:pt x="381" y="63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436" name="AutoShape 52"/>
          <p:cNvSpPr>
            <a:spLocks noChangeArrowheads="1"/>
          </p:cNvSpPr>
          <p:nvPr/>
        </p:nvSpPr>
        <p:spPr bwMode="auto">
          <a:xfrm>
            <a:off x="1019175" y="4029075"/>
            <a:ext cx="438150" cy="438150"/>
          </a:xfrm>
          <a:prstGeom prst="cube">
            <a:avLst>
              <a:gd name="adj" fmla="val 25000"/>
            </a:avLst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6437" name="AutoShape 53"/>
          <p:cNvSpPr>
            <a:spLocks noChangeArrowheads="1"/>
          </p:cNvSpPr>
          <p:nvPr/>
        </p:nvSpPr>
        <p:spPr bwMode="auto">
          <a:xfrm>
            <a:off x="1514475" y="4010025"/>
            <a:ext cx="438150" cy="438150"/>
          </a:xfrm>
          <a:prstGeom prst="cube">
            <a:avLst>
              <a:gd name="adj" fmla="val 25000"/>
            </a:avLst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6438" name="AutoShape 54"/>
          <p:cNvSpPr>
            <a:spLocks noChangeArrowheads="1"/>
          </p:cNvSpPr>
          <p:nvPr/>
        </p:nvSpPr>
        <p:spPr bwMode="auto">
          <a:xfrm>
            <a:off x="2028825" y="4010025"/>
            <a:ext cx="438150" cy="438150"/>
          </a:xfrm>
          <a:prstGeom prst="cube">
            <a:avLst>
              <a:gd name="adj" fmla="val 25000"/>
            </a:avLst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22222E-6 L -4.16667E-6 0.06597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64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2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6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6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6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6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6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6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6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6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6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63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7" grpId="0" uiExpand="1" build="p"/>
      <p:bldP spid="16409" grpId="0"/>
      <p:bldP spid="16410" grpId="0" animBg="1"/>
      <p:bldP spid="16426" grpId="0" animBg="1"/>
      <p:bldP spid="16426" grpId="1" animBg="1"/>
      <p:bldP spid="16430" grpId="0"/>
      <p:bldP spid="16431" grpId="0" animBg="1"/>
      <p:bldP spid="16436" grpId="0" animBg="1"/>
      <p:bldP spid="16437" grpId="0" animBg="1"/>
      <p:bldP spid="164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3828241-0213-42D9-8197-72B59BF79F3E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097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sz="4000" u="sng" smtClean="0">
                <a:solidFill>
                  <a:srgbClr val="000000"/>
                </a:solidFill>
              </a:rPr>
              <a:t>Making ice in a vacuum</a:t>
            </a:r>
            <a:br>
              <a:rPr lang="en-US" altLang="en-US" sz="4000" u="sng" smtClean="0">
                <a:solidFill>
                  <a:srgbClr val="000000"/>
                </a:solidFill>
              </a:rPr>
            </a:br>
            <a:r>
              <a:rPr lang="en-US" altLang="en-US" sz="4000" u="sng" smtClean="0">
                <a:solidFill>
                  <a:srgbClr val="000000"/>
                </a:solidFill>
              </a:rPr>
              <a:t>Freeze drying</a:t>
            </a:r>
          </a:p>
        </p:txBody>
      </p:sp>
      <p:grpSp>
        <p:nvGrpSpPr>
          <p:cNvPr id="7172" name="Group 25"/>
          <p:cNvGrpSpPr>
            <a:grpSpLocks/>
          </p:cNvGrpSpPr>
          <p:nvPr/>
        </p:nvGrpSpPr>
        <p:grpSpPr bwMode="auto">
          <a:xfrm>
            <a:off x="2466975" y="2014538"/>
            <a:ext cx="4398963" cy="3446462"/>
            <a:chOff x="1554" y="1269"/>
            <a:chExt cx="2771" cy="2171"/>
          </a:xfrm>
        </p:grpSpPr>
        <p:sp>
          <p:nvSpPr>
            <p:cNvPr id="7174" name="AutoShape 7"/>
            <p:cNvSpPr>
              <a:spLocks noChangeArrowheads="1"/>
            </p:cNvSpPr>
            <p:nvPr/>
          </p:nvSpPr>
          <p:spPr bwMode="auto">
            <a:xfrm>
              <a:off x="1554" y="1269"/>
              <a:ext cx="1390" cy="1524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n w="38100">
                  <a:solidFill>
                    <a:schemeClr val="tx1"/>
                  </a:solidFill>
                </a:ln>
              </a:endParaRPr>
            </a:p>
          </p:txBody>
        </p:sp>
        <p:grpSp>
          <p:nvGrpSpPr>
            <p:cNvPr id="7175" name="Group 12"/>
            <p:cNvGrpSpPr>
              <a:grpSpLocks/>
            </p:cNvGrpSpPr>
            <p:nvPr/>
          </p:nvGrpSpPr>
          <p:grpSpPr bwMode="auto">
            <a:xfrm>
              <a:off x="1844" y="2316"/>
              <a:ext cx="786" cy="474"/>
              <a:chOff x="1460" y="2985"/>
              <a:chExt cx="786" cy="474"/>
            </a:xfrm>
          </p:grpSpPr>
          <p:sp>
            <p:nvSpPr>
              <p:cNvPr id="7186" name="Line 9"/>
              <p:cNvSpPr>
                <a:spLocks noChangeShapeType="1"/>
              </p:cNvSpPr>
              <p:nvPr/>
            </p:nvSpPr>
            <p:spPr bwMode="auto">
              <a:xfrm>
                <a:off x="1460" y="2985"/>
                <a:ext cx="786" cy="0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7" name="Line 10"/>
              <p:cNvSpPr>
                <a:spLocks noChangeShapeType="1"/>
              </p:cNvSpPr>
              <p:nvPr/>
            </p:nvSpPr>
            <p:spPr bwMode="auto">
              <a:xfrm>
                <a:off x="1553" y="2985"/>
                <a:ext cx="0" cy="465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8" name="Line 11"/>
              <p:cNvSpPr>
                <a:spLocks noChangeShapeType="1"/>
              </p:cNvSpPr>
              <p:nvPr/>
            </p:nvSpPr>
            <p:spPr bwMode="auto">
              <a:xfrm>
                <a:off x="2161" y="2994"/>
                <a:ext cx="0" cy="465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176" name="Freeform 14"/>
            <p:cNvSpPr>
              <a:spLocks/>
            </p:cNvSpPr>
            <p:nvPr/>
          </p:nvSpPr>
          <p:spPr bwMode="auto">
            <a:xfrm>
              <a:off x="2003" y="2165"/>
              <a:ext cx="488" cy="134"/>
            </a:xfrm>
            <a:custGeom>
              <a:avLst/>
              <a:gdLst>
                <a:gd name="T0" fmla="*/ 0 w 622"/>
                <a:gd name="T1" fmla="*/ 0 h 192"/>
                <a:gd name="T2" fmla="*/ 0 w 622"/>
                <a:gd name="T3" fmla="*/ 66 h 192"/>
                <a:gd name="T4" fmla="*/ 300 w 622"/>
                <a:gd name="T5" fmla="*/ 66 h 192"/>
                <a:gd name="T6" fmla="*/ 300 w 622"/>
                <a:gd name="T7" fmla="*/ 0 h 19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22" h="192">
                  <a:moveTo>
                    <a:pt x="0" y="0"/>
                  </a:moveTo>
                  <a:lnTo>
                    <a:pt x="0" y="192"/>
                  </a:lnTo>
                  <a:lnTo>
                    <a:pt x="622" y="192"/>
                  </a:lnTo>
                  <a:lnTo>
                    <a:pt x="622" y="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7" name="Oval 15"/>
            <p:cNvSpPr>
              <a:spLocks noChangeArrowheads="1"/>
            </p:cNvSpPr>
            <p:nvPr/>
          </p:nvSpPr>
          <p:spPr bwMode="auto">
            <a:xfrm>
              <a:off x="2089" y="2223"/>
              <a:ext cx="332" cy="70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78" name="Freeform 16"/>
            <p:cNvSpPr>
              <a:spLocks/>
            </p:cNvSpPr>
            <p:nvPr/>
          </p:nvSpPr>
          <p:spPr bwMode="auto">
            <a:xfrm>
              <a:off x="2333" y="2793"/>
              <a:ext cx="989" cy="279"/>
            </a:xfrm>
            <a:custGeom>
              <a:avLst/>
              <a:gdLst>
                <a:gd name="T0" fmla="*/ 0 w 989"/>
                <a:gd name="T1" fmla="*/ 0 h 279"/>
                <a:gd name="T2" fmla="*/ 0 w 989"/>
                <a:gd name="T3" fmla="*/ 279 h 279"/>
                <a:gd name="T4" fmla="*/ 989 w 989"/>
                <a:gd name="T5" fmla="*/ 279 h 27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89" h="279">
                  <a:moveTo>
                    <a:pt x="0" y="0"/>
                  </a:moveTo>
                  <a:lnTo>
                    <a:pt x="0" y="279"/>
                  </a:lnTo>
                  <a:lnTo>
                    <a:pt x="989" y="279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9" name="Freeform 17"/>
            <p:cNvSpPr>
              <a:spLocks/>
            </p:cNvSpPr>
            <p:nvPr/>
          </p:nvSpPr>
          <p:spPr bwMode="auto">
            <a:xfrm>
              <a:off x="2170" y="2787"/>
              <a:ext cx="1175" cy="442"/>
            </a:xfrm>
            <a:custGeom>
              <a:avLst/>
              <a:gdLst>
                <a:gd name="T0" fmla="*/ 0 w 1175"/>
                <a:gd name="T1" fmla="*/ 0 h 442"/>
                <a:gd name="T2" fmla="*/ 0 w 1175"/>
                <a:gd name="T3" fmla="*/ 442 h 442"/>
                <a:gd name="T4" fmla="*/ 1175 w 1175"/>
                <a:gd name="T5" fmla="*/ 442 h 44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75" h="442">
                  <a:moveTo>
                    <a:pt x="0" y="0"/>
                  </a:moveTo>
                  <a:lnTo>
                    <a:pt x="0" y="442"/>
                  </a:lnTo>
                  <a:lnTo>
                    <a:pt x="1175" y="442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0" name="Line 18"/>
            <p:cNvSpPr>
              <a:spLocks noChangeShapeType="1"/>
            </p:cNvSpPr>
            <p:nvPr/>
          </p:nvSpPr>
          <p:spPr bwMode="auto">
            <a:xfrm>
              <a:off x="2176" y="2804"/>
              <a:ext cx="151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181" name="Group 22"/>
            <p:cNvGrpSpPr>
              <a:grpSpLocks/>
            </p:cNvGrpSpPr>
            <p:nvPr/>
          </p:nvGrpSpPr>
          <p:grpSpPr bwMode="auto">
            <a:xfrm>
              <a:off x="2625" y="3055"/>
              <a:ext cx="186" cy="186"/>
              <a:chOff x="326" y="3695"/>
              <a:chExt cx="186" cy="186"/>
            </a:xfrm>
          </p:grpSpPr>
          <p:sp>
            <p:nvSpPr>
              <p:cNvPr id="7183" name="Oval 19"/>
              <p:cNvSpPr>
                <a:spLocks noChangeArrowheads="1"/>
              </p:cNvSpPr>
              <p:nvPr/>
            </p:nvSpPr>
            <p:spPr bwMode="auto">
              <a:xfrm>
                <a:off x="326" y="3695"/>
                <a:ext cx="186" cy="1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7184" name="Line 20"/>
              <p:cNvSpPr>
                <a:spLocks noChangeShapeType="1"/>
              </p:cNvSpPr>
              <p:nvPr/>
            </p:nvSpPr>
            <p:spPr bwMode="auto">
              <a:xfrm>
                <a:off x="361" y="3724"/>
                <a:ext cx="133" cy="12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5" name="Line 21"/>
              <p:cNvSpPr>
                <a:spLocks noChangeShapeType="1"/>
              </p:cNvSpPr>
              <p:nvPr/>
            </p:nvSpPr>
            <p:spPr bwMode="auto">
              <a:xfrm flipH="1">
                <a:off x="358" y="3732"/>
                <a:ext cx="122" cy="12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182" name="Text Box 24"/>
            <p:cNvSpPr txBox="1">
              <a:spLocks noChangeArrowheads="1"/>
            </p:cNvSpPr>
            <p:nvPr/>
          </p:nvSpPr>
          <p:spPr bwMode="auto">
            <a:xfrm>
              <a:off x="3282" y="2839"/>
              <a:ext cx="1043" cy="601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PUMP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7173" name="AutoShape 26"/>
          <p:cNvSpPr>
            <a:spLocks/>
          </p:cNvSpPr>
          <p:nvPr/>
        </p:nvSpPr>
        <p:spPr bwMode="auto">
          <a:xfrm>
            <a:off x="6199188" y="2249488"/>
            <a:ext cx="1257300" cy="839787"/>
          </a:xfrm>
          <a:prstGeom prst="borderCallout1">
            <a:avLst>
              <a:gd name="adj1" fmla="val 13611"/>
              <a:gd name="adj2" fmla="val -6060"/>
              <a:gd name="adj3" fmla="val 64273"/>
              <a:gd name="adj4" fmla="val -113259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BELL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JAR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497864D-A161-4B9B-B4C3-D5BE8E0CD40E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5" y="21748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600" smtClean="0">
                <a:solidFill>
                  <a:srgbClr val="FF0000"/>
                </a:solidFill>
                <a:cs typeface="Arial" charset="0"/>
              </a:rPr>
              <a:t>REVIEW</a:t>
            </a:r>
            <a:r>
              <a:rPr lang="en-US" altLang="en-US" sz="3600" smtClean="0">
                <a:cs typeface="Arial" charset="0"/>
              </a:rPr>
              <a:t/>
            </a:r>
            <a:br>
              <a:rPr lang="en-US" altLang="en-US" sz="3600" smtClean="0">
                <a:cs typeface="Arial" charset="0"/>
              </a:rPr>
            </a:br>
            <a:r>
              <a:rPr lang="en-US" altLang="en-US" sz="3600" smtClean="0">
                <a:cs typeface="Arial" charset="0"/>
              </a:rPr>
              <a:t>internal energy, temperature, and heat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00225"/>
            <a:ext cx="8439150" cy="4773613"/>
          </a:xfrm>
        </p:spPr>
        <p:txBody>
          <a:bodyPr/>
          <a:lstStyle/>
          <a:p>
            <a:pPr eaLnBrk="1" hangingPunct="1"/>
            <a:r>
              <a:rPr lang="en-US" altLang="en-US" sz="2800" dirty="0" smtClean="0">
                <a:cs typeface="Arial" charset="0"/>
              </a:rPr>
              <a:t>The </a:t>
            </a:r>
            <a:r>
              <a:rPr lang="en-US" altLang="en-US" sz="2800" u="sng" dirty="0" smtClean="0">
                <a:cs typeface="Arial" charset="0"/>
              </a:rPr>
              <a:t>Internal Energy</a:t>
            </a:r>
            <a:r>
              <a:rPr lang="en-US" altLang="en-US" sz="2800" dirty="0" smtClean="0">
                <a:cs typeface="Arial" charset="0"/>
              </a:rPr>
              <a:t>  (U) of a system is the sum of the </a:t>
            </a:r>
            <a:r>
              <a:rPr lang="en-US" altLang="en-US" sz="2800" i="1" dirty="0" smtClean="0">
                <a:cs typeface="Arial" charset="0"/>
              </a:rPr>
              <a:t>kinetic energies</a:t>
            </a:r>
            <a:r>
              <a:rPr lang="en-US" altLang="en-US" sz="2800" dirty="0" smtClean="0">
                <a:cs typeface="Arial" charset="0"/>
              </a:rPr>
              <a:t> of all of its constituents</a:t>
            </a:r>
          </a:p>
          <a:p>
            <a:pPr eaLnBrk="1" hangingPunct="1"/>
            <a:r>
              <a:rPr lang="en-US" altLang="en-US" sz="2800" u="sng" dirty="0" smtClean="0">
                <a:solidFill>
                  <a:srgbClr val="0000FF"/>
                </a:solidFill>
                <a:cs typeface="Arial" charset="0"/>
              </a:rPr>
              <a:t>Temperature</a:t>
            </a:r>
            <a:r>
              <a:rPr lang="en-US" altLang="en-US" sz="2800" dirty="0" smtClean="0">
                <a:solidFill>
                  <a:srgbClr val="0000FF"/>
                </a:solidFill>
                <a:cs typeface="Arial" charset="0"/>
              </a:rPr>
              <a:t> (T) of a system is a measure of the </a:t>
            </a:r>
            <a:r>
              <a:rPr lang="en-US" altLang="en-US" sz="2800" i="1" dirty="0" smtClean="0">
                <a:solidFill>
                  <a:srgbClr val="0000FF"/>
                </a:solidFill>
                <a:cs typeface="Arial" charset="0"/>
              </a:rPr>
              <a:t>average kinetic energy</a:t>
            </a:r>
            <a:r>
              <a:rPr lang="en-US" altLang="en-US" sz="2800" dirty="0" smtClean="0">
                <a:solidFill>
                  <a:srgbClr val="0000FF"/>
                </a:solidFill>
                <a:cs typeface="Arial" charset="0"/>
              </a:rPr>
              <a:t> of its constituents</a:t>
            </a:r>
          </a:p>
          <a:p>
            <a:pPr eaLnBrk="1" hangingPunct="1"/>
            <a:r>
              <a:rPr lang="en-US" altLang="en-US" sz="2800" u="sng" dirty="0" smtClean="0">
                <a:cs typeface="Arial" charset="0"/>
              </a:rPr>
              <a:t>Heat</a:t>
            </a:r>
            <a:r>
              <a:rPr lang="en-US" altLang="en-US" sz="2800" dirty="0" smtClean="0">
                <a:cs typeface="Arial" charset="0"/>
              </a:rPr>
              <a:t> (Q) is the energy that is transferred from one system to another because they are initially at </a:t>
            </a:r>
            <a:r>
              <a:rPr lang="en-US" altLang="en-US" sz="2800" i="1" dirty="0" smtClean="0">
                <a:cs typeface="Arial" charset="0"/>
              </a:rPr>
              <a:t>different temperatures</a:t>
            </a:r>
            <a:r>
              <a:rPr lang="en-US" altLang="en-US" sz="2800" dirty="0" smtClean="0">
                <a:cs typeface="Arial" charset="0"/>
              </a:rPr>
              <a:t>; when the systems reach a common temperature, the flow of heat stops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54087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dirty="0" smtClean="0">
                <a:solidFill>
                  <a:srgbClr val="000000"/>
                </a:solidFill>
                <a:cs typeface="Arial" charset="0"/>
              </a:rPr>
              <a:t>Heat, work, and internal energy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007" y="1250156"/>
            <a:ext cx="5607843" cy="5218113"/>
          </a:xfrm>
        </p:spPr>
        <p:txBody>
          <a:bodyPr/>
          <a:lstStyle/>
          <a:p>
            <a:pPr eaLnBrk="1" hangingPunct="1"/>
            <a:r>
              <a:rPr lang="en-US" altLang="en-US" sz="2400" dirty="0">
                <a:cs typeface="Arial" charset="0"/>
              </a:rPr>
              <a:t>a gas has internal energy (U) due to the kinetic energy of its molecules</a:t>
            </a:r>
          </a:p>
          <a:p>
            <a:pPr eaLnBrk="1" hangingPunct="1"/>
            <a:r>
              <a:rPr lang="en-US" altLang="en-US" sz="2400" dirty="0">
                <a:solidFill>
                  <a:srgbClr val="0000FF"/>
                </a:solidFill>
                <a:cs typeface="Arial" charset="0"/>
              </a:rPr>
              <a:t>if heat (Q) is added, its internal energy </a:t>
            </a:r>
            <a:r>
              <a:rPr lang="en-US" altLang="en-US" sz="2400" i="1" dirty="0">
                <a:solidFill>
                  <a:srgbClr val="0000FF"/>
                </a:solidFill>
                <a:cs typeface="Arial" charset="0"/>
              </a:rPr>
              <a:t>increases</a:t>
            </a:r>
          </a:p>
          <a:p>
            <a:pPr eaLnBrk="1" hangingPunct="1"/>
            <a:r>
              <a:rPr lang="en-US" altLang="en-US" sz="2400" dirty="0">
                <a:cs typeface="Arial" charset="0"/>
              </a:rPr>
              <a:t>if the gas </a:t>
            </a:r>
            <a:r>
              <a:rPr lang="en-US" altLang="en-US" sz="2400" i="1" dirty="0">
                <a:cs typeface="Arial" charset="0"/>
              </a:rPr>
              <a:t>expands</a:t>
            </a:r>
            <a:r>
              <a:rPr lang="en-US" altLang="en-US" sz="2400" dirty="0">
                <a:cs typeface="Arial" charset="0"/>
              </a:rPr>
              <a:t>, it does work on the atmosphere, and its internal energy </a:t>
            </a:r>
            <a:r>
              <a:rPr lang="en-US" altLang="en-US" sz="2400" i="1" dirty="0">
                <a:cs typeface="Arial" charset="0"/>
              </a:rPr>
              <a:t>decreases</a:t>
            </a:r>
          </a:p>
          <a:p>
            <a:pPr eaLnBrk="1" hangingPunct="1"/>
            <a:r>
              <a:rPr lang="en-US" altLang="en-US" sz="2400" dirty="0">
                <a:solidFill>
                  <a:srgbClr val="0000FF"/>
                </a:solidFill>
                <a:cs typeface="Arial" charset="0"/>
              </a:rPr>
              <a:t>the 1</a:t>
            </a:r>
            <a:r>
              <a:rPr lang="en-US" altLang="en-US" sz="2400" baseline="30000" dirty="0">
                <a:solidFill>
                  <a:srgbClr val="0000FF"/>
                </a:solidFill>
                <a:cs typeface="Arial" charset="0"/>
              </a:rPr>
              <a:t>st</a:t>
            </a:r>
            <a:r>
              <a:rPr lang="en-US" altLang="en-US" sz="2400" dirty="0">
                <a:solidFill>
                  <a:srgbClr val="0000FF"/>
                </a:solidFill>
                <a:cs typeface="Arial" charset="0"/>
              </a:rPr>
              <a:t> law of thermodynamics is a statement of how the internal energy of the gas </a:t>
            </a:r>
            <a:r>
              <a:rPr lang="en-US" altLang="en-US" sz="2400" u="sng" dirty="0">
                <a:solidFill>
                  <a:srgbClr val="0000FF"/>
                </a:solidFill>
                <a:cs typeface="Arial" charset="0"/>
              </a:rPr>
              <a:t>changes</a:t>
            </a:r>
            <a:r>
              <a:rPr lang="en-US" altLang="en-US" sz="2400" dirty="0">
                <a:solidFill>
                  <a:srgbClr val="0000FF"/>
                </a:solidFill>
                <a:cs typeface="Arial" charset="0"/>
              </a:rPr>
              <a:t> if heat is added or removed, and/or is work is done by the gas (expansion) or on the gas (compression)</a:t>
            </a:r>
          </a:p>
          <a:p>
            <a:endParaRPr lang="en-US" sz="2400" dirty="0"/>
          </a:p>
        </p:txBody>
      </p:sp>
      <p:sp>
        <p:nvSpPr>
          <p:cNvPr id="921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AE18032-4051-4F41-B3E3-63C07865B78C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 smtClean="0"/>
          </a:p>
        </p:txBody>
      </p:sp>
      <p:sp>
        <p:nvSpPr>
          <p:cNvPr id="9221" name="Freeform 4"/>
          <p:cNvSpPr>
            <a:spLocks/>
          </p:cNvSpPr>
          <p:nvPr/>
        </p:nvSpPr>
        <p:spPr bwMode="auto">
          <a:xfrm>
            <a:off x="6743700" y="2317750"/>
            <a:ext cx="1643063" cy="2028825"/>
          </a:xfrm>
          <a:custGeom>
            <a:avLst/>
            <a:gdLst>
              <a:gd name="T0" fmla="*/ 0 w 1035"/>
              <a:gd name="T1" fmla="*/ 2147483647 h 1278"/>
              <a:gd name="T2" fmla="*/ 0 w 1035"/>
              <a:gd name="T3" fmla="*/ 2147483647 h 1278"/>
              <a:gd name="T4" fmla="*/ 2147483647 w 1035"/>
              <a:gd name="T5" fmla="*/ 2147483647 h 1278"/>
              <a:gd name="T6" fmla="*/ 2147483647 w 1035"/>
              <a:gd name="T7" fmla="*/ 0 h 127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35" h="1278">
                <a:moveTo>
                  <a:pt x="0" y="19"/>
                </a:moveTo>
                <a:lnTo>
                  <a:pt x="0" y="1278"/>
                </a:lnTo>
                <a:lnTo>
                  <a:pt x="1035" y="1278"/>
                </a:lnTo>
                <a:lnTo>
                  <a:pt x="1035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57" name="Rectangle 5" descr="Wide downward diagonal"/>
          <p:cNvSpPr>
            <a:spLocks noChangeArrowheads="1"/>
          </p:cNvSpPr>
          <p:nvPr/>
        </p:nvSpPr>
        <p:spPr bwMode="auto">
          <a:xfrm>
            <a:off x="6764338" y="2851150"/>
            <a:ext cx="1612900" cy="247650"/>
          </a:xfrm>
          <a:prstGeom prst="rect">
            <a:avLst/>
          </a:prstGeom>
          <a:pattFill prst="wdDnDiag">
            <a:fgClr>
              <a:schemeClr val="tx2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3" name="AutoShape 6"/>
          <p:cNvSpPr>
            <a:spLocks noChangeArrowheads="1"/>
          </p:cNvSpPr>
          <p:nvPr/>
        </p:nvSpPr>
        <p:spPr bwMode="auto">
          <a:xfrm>
            <a:off x="8431213" y="2549525"/>
            <a:ext cx="481012" cy="776288"/>
          </a:xfrm>
          <a:prstGeom prst="upDownArrow">
            <a:avLst>
              <a:gd name="adj1" fmla="val 50000"/>
              <a:gd name="adj2" fmla="val 32277"/>
            </a:avLst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4761" name="Text Box 9"/>
          <p:cNvSpPr txBox="1">
            <a:spLocks noChangeArrowheads="1"/>
          </p:cNvSpPr>
          <p:nvPr/>
        </p:nvSpPr>
        <p:spPr bwMode="auto">
          <a:xfrm>
            <a:off x="6821488" y="4987925"/>
            <a:ext cx="17399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FF0000"/>
                </a:solidFill>
              </a:rPr>
              <a:t>Heat (Q)</a:t>
            </a:r>
          </a:p>
        </p:txBody>
      </p:sp>
      <p:sp>
        <p:nvSpPr>
          <p:cNvPr id="9225" name="Rectangle 10" descr="Small confetti"/>
          <p:cNvSpPr>
            <a:spLocks noChangeArrowheads="1"/>
          </p:cNvSpPr>
          <p:nvPr/>
        </p:nvSpPr>
        <p:spPr bwMode="auto">
          <a:xfrm>
            <a:off x="6791325" y="3105150"/>
            <a:ext cx="1552575" cy="1228725"/>
          </a:xfrm>
          <a:prstGeom prst="rect">
            <a:avLst/>
          </a:prstGeom>
          <a:pattFill prst="smConfetti">
            <a:fgClr>
              <a:schemeClr val="tx1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4760" name="AutoShape 8"/>
          <p:cNvSpPr>
            <a:spLocks noChangeArrowheads="1"/>
          </p:cNvSpPr>
          <p:nvPr/>
        </p:nvSpPr>
        <p:spPr bwMode="auto">
          <a:xfrm>
            <a:off x="7256463" y="4102100"/>
            <a:ext cx="619125" cy="744538"/>
          </a:xfrm>
          <a:prstGeom prst="upArrow">
            <a:avLst>
              <a:gd name="adj1" fmla="val 50000"/>
              <a:gd name="adj2" fmla="val 300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7" name="Text Box 7"/>
          <p:cNvSpPr txBox="1">
            <a:spLocks noChangeArrowheads="1"/>
          </p:cNvSpPr>
          <p:nvPr/>
        </p:nvSpPr>
        <p:spPr bwMode="auto">
          <a:xfrm>
            <a:off x="7159625" y="3279775"/>
            <a:ext cx="83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gas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4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4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4.81928E-6 L 2.77778E-7 -0.06859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747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4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4757" grpId="0" animBg="1"/>
      <p:bldP spid="74761" grpId="0"/>
      <p:bldP spid="7476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93B3193-2440-4962-AE80-3A2BAEDC298C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sz="4000" u="sng" smtClean="0">
                <a:solidFill>
                  <a:srgbClr val="000000"/>
                </a:solidFill>
                <a:cs typeface="Arial" charset="0"/>
              </a:rPr>
              <a:t>The First Law of Thermodynamics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350" y="1238250"/>
            <a:ext cx="8029575" cy="4897438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2800" dirty="0" smtClean="0">
                <a:cs typeface="Arial" charset="0"/>
              </a:rPr>
              <a:t>the change in internal energy of the gas</a:t>
            </a:r>
          </a:p>
          <a:p>
            <a:pPr eaLnBrk="1" hangingPunct="1">
              <a:buFontTx/>
              <a:buNone/>
            </a:pPr>
            <a:r>
              <a:rPr lang="en-US" altLang="en-US" sz="2800" dirty="0" smtClean="0">
                <a:cs typeface="Arial" charset="0"/>
              </a:rPr>
              <a:t>    =  the heat </a:t>
            </a:r>
            <a:r>
              <a:rPr lang="en-US" altLang="en-US" sz="2800" i="1" dirty="0" smtClean="0">
                <a:cs typeface="Arial" charset="0"/>
              </a:rPr>
              <a:t>absorbed</a:t>
            </a:r>
            <a:r>
              <a:rPr lang="en-US" altLang="en-US" sz="2800" b="1" dirty="0" smtClean="0">
                <a:cs typeface="Arial" charset="0"/>
              </a:rPr>
              <a:t> </a:t>
            </a:r>
            <a:r>
              <a:rPr lang="en-US" altLang="en-US" sz="2800" dirty="0" smtClean="0">
                <a:cs typeface="Arial" charset="0"/>
              </a:rPr>
              <a:t>by the gas</a:t>
            </a:r>
            <a:endParaRPr lang="en-US" altLang="en-US" sz="2800" b="1" dirty="0" smtClean="0">
              <a:cs typeface="Arial" charset="0"/>
            </a:endParaRPr>
          </a:p>
          <a:p>
            <a:pPr eaLnBrk="1" hangingPunct="1">
              <a:buFontTx/>
              <a:buNone/>
            </a:pPr>
            <a:r>
              <a:rPr lang="en-US" altLang="en-US" sz="2800" i="1" dirty="0" smtClean="0">
                <a:cs typeface="Arial" charset="0"/>
              </a:rPr>
              <a:t>		minus </a:t>
            </a:r>
            <a:r>
              <a:rPr lang="en-US" altLang="en-US" sz="2800" dirty="0" smtClean="0">
                <a:cs typeface="Arial" charset="0"/>
              </a:rPr>
              <a:t> the work done </a:t>
            </a:r>
            <a:r>
              <a:rPr lang="en-US" altLang="en-US" sz="2800" i="1" dirty="0" smtClean="0">
                <a:cs typeface="Arial" charset="0"/>
              </a:rPr>
              <a:t>by</a:t>
            </a:r>
            <a:r>
              <a:rPr lang="en-US" altLang="en-US" sz="2800" dirty="0" smtClean="0">
                <a:cs typeface="Arial" charset="0"/>
              </a:rPr>
              <a:t> the gas</a:t>
            </a:r>
          </a:p>
          <a:p>
            <a:pPr eaLnBrk="1" hangingPunct="1"/>
            <a:r>
              <a:rPr lang="en-US" altLang="en-US" sz="2800" dirty="0" smtClean="0">
                <a:cs typeface="Arial" charset="0"/>
              </a:rPr>
              <a:t>The </a:t>
            </a:r>
            <a:r>
              <a:rPr lang="en-US" altLang="en-US" sz="2800" i="1" dirty="0" smtClean="0">
                <a:solidFill>
                  <a:srgbClr val="FF0000"/>
                </a:solidFill>
                <a:cs typeface="Arial" charset="0"/>
              </a:rPr>
              <a:t>change</a:t>
            </a:r>
            <a:r>
              <a:rPr lang="en-US" altLang="en-US" sz="2800" dirty="0" smtClean="0">
                <a:cs typeface="Arial" charset="0"/>
              </a:rPr>
              <a:t> in internal energy is</a:t>
            </a:r>
            <a:br>
              <a:rPr lang="en-US" altLang="en-US" sz="2800" dirty="0" smtClean="0">
                <a:cs typeface="Arial" charset="0"/>
              </a:rPr>
            </a:br>
            <a:r>
              <a:rPr lang="en-US" altLang="en-US" sz="2800" dirty="0" smtClean="0">
                <a:cs typeface="Arial" charset="0"/>
              </a:rPr>
              <a:t>          </a:t>
            </a:r>
            <a:r>
              <a:rPr lang="en-US" altLang="en-US" sz="2800" b="1" dirty="0" smtClean="0">
                <a:solidFill>
                  <a:srgbClr val="FF0000"/>
                </a:solidFill>
                <a:latin typeface="Symbol" pitchFamily="18" charset="2"/>
                <a:cs typeface="Arial" charset="0"/>
              </a:rPr>
              <a:t>D</a:t>
            </a:r>
            <a:r>
              <a:rPr lang="en-US" altLang="en-US" sz="2800" dirty="0" smtClean="0">
                <a:solidFill>
                  <a:srgbClr val="FF0000"/>
                </a:solidFill>
                <a:cs typeface="Arial" charset="0"/>
              </a:rPr>
              <a:t> U = </a:t>
            </a:r>
            <a:r>
              <a:rPr lang="en-US" altLang="en-US" sz="2800" dirty="0" err="1" smtClean="0">
                <a:solidFill>
                  <a:srgbClr val="FF0000"/>
                </a:solidFill>
                <a:cs typeface="Arial" charset="0"/>
              </a:rPr>
              <a:t>U</a:t>
            </a:r>
            <a:r>
              <a:rPr lang="en-US" altLang="en-US" sz="2800" baseline="-25000" dirty="0" err="1" smtClean="0">
                <a:solidFill>
                  <a:srgbClr val="FF0000"/>
                </a:solidFill>
                <a:cs typeface="Arial" charset="0"/>
              </a:rPr>
              <a:t>final</a:t>
            </a:r>
            <a:r>
              <a:rPr lang="en-US" altLang="en-US" sz="2800" dirty="0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altLang="en-US" sz="2800" dirty="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 </a:t>
            </a:r>
            <a:r>
              <a:rPr lang="en-US" altLang="en-US" sz="2800" dirty="0" err="1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U</a:t>
            </a:r>
            <a:r>
              <a:rPr lang="en-US" altLang="en-US" sz="2800" baseline="-25000" dirty="0" err="1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initial</a:t>
            </a:r>
            <a:endParaRPr lang="en-US" altLang="en-US" sz="2800" baseline="-25000" dirty="0" smtClean="0">
              <a:solidFill>
                <a:srgbClr val="FF0000"/>
              </a:solidFill>
              <a:cs typeface="Arial" charset="0"/>
              <a:sym typeface="Symbol" pitchFamily="18" charset="2"/>
            </a:endParaRPr>
          </a:p>
          <a:p>
            <a:pPr eaLnBrk="1" hangingPunct="1"/>
            <a:r>
              <a:rPr lang="en-US" altLang="en-US" sz="2800" dirty="0" smtClean="0">
                <a:cs typeface="Arial" charset="0"/>
                <a:sym typeface="Symbol" pitchFamily="18" charset="2"/>
              </a:rPr>
              <a:t>Then, the 1</a:t>
            </a:r>
            <a:r>
              <a:rPr lang="en-US" altLang="en-US" sz="2800" baseline="30000" dirty="0" smtClean="0">
                <a:cs typeface="Arial" charset="0"/>
                <a:sym typeface="Symbol" pitchFamily="18" charset="2"/>
              </a:rPr>
              <a:t>st</a:t>
            </a:r>
            <a:r>
              <a:rPr lang="en-US" altLang="en-US" sz="2800" dirty="0" smtClean="0">
                <a:cs typeface="Arial" charset="0"/>
                <a:sym typeface="Symbol" pitchFamily="18" charset="2"/>
              </a:rPr>
              <a:t> Law requires:  </a:t>
            </a:r>
            <a:r>
              <a:rPr lang="en-US" altLang="en-US" sz="2800" b="1" dirty="0" smtClean="0">
                <a:solidFill>
                  <a:srgbClr val="0000FF"/>
                </a:solidFill>
                <a:latin typeface="Symbol" pitchFamily="18" charset="2"/>
                <a:cs typeface="Arial" charset="0"/>
              </a:rPr>
              <a:t>D</a:t>
            </a:r>
            <a:r>
              <a:rPr lang="en-US" altLang="en-US" sz="2800" dirty="0" smtClean="0">
                <a:solidFill>
                  <a:srgbClr val="0000FF"/>
                </a:solidFill>
                <a:cs typeface="Arial" charset="0"/>
              </a:rPr>
              <a:t> </a:t>
            </a:r>
            <a:r>
              <a:rPr lang="en-US" altLang="en-US" sz="2800" b="1" dirty="0" smtClean="0">
                <a:solidFill>
                  <a:srgbClr val="0000FF"/>
                </a:solidFill>
                <a:cs typeface="Arial" charset="0"/>
              </a:rPr>
              <a:t>U = Q  </a:t>
            </a:r>
            <a:r>
              <a:rPr lang="en-US" altLang="en-US" sz="2800" b="1" dirty="0" smtClean="0">
                <a:solidFill>
                  <a:srgbClr val="0000FF"/>
                </a:solidFill>
                <a:cs typeface="Arial" charset="0"/>
                <a:sym typeface="Symbol" pitchFamily="18" charset="2"/>
              </a:rPr>
              <a:t>  W</a:t>
            </a:r>
            <a:r>
              <a:rPr lang="en-US" altLang="en-US" sz="2800" dirty="0" smtClean="0">
                <a:cs typeface="Arial" charset="0"/>
                <a:sym typeface="Symbol" pitchFamily="18" charset="2"/>
              </a:rPr>
              <a:t>,</a:t>
            </a:r>
            <a:br>
              <a:rPr lang="en-US" altLang="en-US" sz="2800" dirty="0" smtClean="0">
                <a:cs typeface="Arial" charset="0"/>
                <a:sym typeface="Symbol" pitchFamily="18" charset="2"/>
              </a:rPr>
            </a:br>
            <a:r>
              <a:rPr lang="en-US" altLang="en-US" sz="2800" dirty="0" smtClean="0">
                <a:cs typeface="Arial" charset="0"/>
                <a:sym typeface="Symbol" pitchFamily="18" charset="2"/>
              </a:rPr>
              <a:t>where Q is the heat absorbed </a:t>
            </a:r>
            <a:r>
              <a:rPr lang="en-US" altLang="en-US" sz="2800" i="1" dirty="0" smtClean="0">
                <a:cs typeface="Arial" charset="0"/>
                <a:sym typeface="Symbol" pitchFamily="18" charset="2"/>
              </a:rPr>
              <a:t>by</a:t>
            </a:r>
            <a:r>
              <a:rPr lang="en-US" altLang="en-US" sz="2800" dirty="0" smtClean="0">
                <a:cs typeface="Arial" charset="0"/>
                <a:sym typeface="Symbol" pitchFamily="18" charset="2"/>
              </a:rPr>
              <a:t> the gas, and W is the work done </a:t>
            </a:r>
            <a:r>
              <a:rPr lang="en-US" altLang="en-US" sz="2800" i="1" dirty="0" smtClean="0">
                <a:cs typeface="Arial" charset="0"/>
                <a:sym typeface="Symbol" pitchFamily="18" charset="2"/>
              </a:rPr>
              <a:t>by</a:t>
            </a:r>
            <a:r>
              <a:rPr lang="en-US" altLang="en-US" sz="2800" dirty="0" smtClean="0">
                <a:cs typeface="Arial" charset="0"/>
                <a:sym typeface="Symbol" pitchFamily="18" charset="2"/>
              </a:rPr>
              <a:t> the gas.</a:t>
            </a:r>
          </a:p>
          <a:p>
            <a:pPr eaLnBrk="1" hangingPunct="1"/>
            <a:r>
              <a:rPr lang="en-US" altLang="en-US" sz="2800" dirty="0" smtClean="0">
                <a:cs typeface="Arial" charset="0"/>
                <a:sym typeface="Symbol" pitchFamily="18" charset="2"/>
              </a:rPr>
              <a:t>The 1</a:t>
            </a:r>
            <a:r>
              <a:rPr lang="en-US" altLang="en-US" sz="2800" baseline="30000" dirty="0" smtClean="0">
                <a:cs typeface="Arial" charset="0"/>
                <a:sym typeface="Symbol" pitchFamily="18" charset="2"/>
              </a:rPr>
              <a:t>st</a:t>
            </a:r>
            <a:r>
              <a:rPr lang="en-US" altLang="en-US" sz="2800" dirty="0" smtClean="0">
                <a:cs typeface="Arial" charset="0"/>
                <a:sym typeface="Symbol" pitchFamily="18" charset="2"/>
              </a:rPr>
              <a:t> Law of Thermodynamics is a statement of </a:t>
            </a:r>
            <a:r>
              <a:rPr lang="en-US" altLang="en-US" sz="2800" i="1" dirty="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conservation of energy</a:t>
            </a:r>
            <a:r>
              <a:rPr lang="en-US" altLang="en-US" sz="2800" dirty="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FF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8C0000"/>
        </a:dk1>
        <a:lt1>
          <a:srgbClr val="FFFFFF"/>
        </a:lt1>
        <a:dk2>
          <a:srgbClr val="FF33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FFAD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66FF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FF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1616</TotalTime>
  <Words>1235</Words>
  <Application>Microsoft Office PowerPoint</Application>
  <PresentationFormat>On-screen Show (4:3)</PresentationFormat>
  <Paragraphs>206</Paragraphs>
  <Slides>23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Arial Black</vt:lpstr>
      <vt:lpstr>Symbol</vt:lpstr>
      <vt:lpstr>Verdana</vt:lpstr>
      <vt:lpstr>Wingdings</vt:lpstr>
      <vt:lpstr>Default Design</vt:lpstr>
      <vt:lpstr>Equation</vt:lpstr>
      <vt:lpstr>L 19 - Thermodynamics [4]</vt:lpstr>
      <vt:lpstr>Change of Phase</vt:lpstr>
      <vt:lpstr>Both temperature and pressure affect the phase changes</vt:lpstr>
      <vt:lpstr>Boiling water</vt:lpstr>
      <vt:lpstr>Boiling water with ice!</vt:lpstr>
      <vt:lpstr>Making ice in a vacuum Freeze drying</vt:lpstr>
      <vt:lpstr>REVIEW internal energy, temperature, and heat</vt:lpstr>
      <vt:lpstr>Heat, work, and internal energy</vt:lpstr>
      <vt:lpstr>The First Law of Thermodynamics</vt:lpstr>
      <vt:lpstr>EXAMPLE</vt:lpstr>
      <vt:lpstr>Heat engines</vt:lpstr>
      <vt:lpstr>heat engine  operated in a cycle</vt:lpstr>
      <vt:lpstr>A cyclic heat engine</vt:lpstr>
      <vt:lpstr>Engine efficiency</vt:lpstr>
      <vt:lpstr>Heat engine example</vt:lpstr>
      <vt:lpstr>Second law of thermodynamics</vt:lpstr>
      <vt:lpstr>heat energy and work</vt:lpstr>
      <vt:lpstr>Heat – disordered energy</vt:lpstr>
      <vt:lpstr>refrigerators and air conditioners</vt:lpstr>
      <vt:lpstr>order to disorder</vt:lpstr>
      <vt:lpstr>Ice always melts in water</vt:lpstr>
      <vt:lpstr>Order to disorder Gas molecules expand to fill a volume</vt:lpstr>
      <vt:lpstr>Just because it can happen doesn’t mean it will happen</vt:lpstr>
    </vt:vector>
  </TitlesOfParts>
  <Company>University of Iowa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L. Merlino</dc:creator>
  <cp:lastModifiedBy>Merlino, Robert L</cp:lastModifiedBy>
  <cp:revision>185</cp:revision>
  <cp:lastPrinted>2015-03-05T16:00:57Z</cp:lastPrinted>
  <dcterms:created xsi:type="dcterms:W3CDTF">2004-10-08T16:51:07Z</dcterms:created>
  <dcterms:modified xsi:type="dcterms:W3CDTF">2015-03-05T16:01:08Z</dcterms:modified>
</cp:coreProperties>
</file>