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2" r:id="rId3"/>
    <p:sldId id="279" r:id="rId4"/>
    <p:sldId id="283" r:id="rId5"/>
    <p:sldId id="260" r:id="rId6"/>
    <p:sldId id="258" r:id="rId7"/>
    <p:sldId id="259" r:id="rId8"/>
    <p:sldId id="281" r:id="rId9"/>
    <p:sldId id="287" r:id="rId10"/>
    <p:sldId id="265" r:id="rId11"/>
    <p:sldId id="266" r:id="rId12"/>
    <p:sldId id="277" r:id="rId13"/>
    <p:sldId id="267" r:id="rId14"/>
    <p:sldId id="268" r:id="rId15"/>
    <p:sldId id="270" r:id="rId16"/>
    <p:sldId id="269" r:id="rId17"/>
    <p:sldId id="274" r:id="rId18"/>
    <p:sldId id="273" r:id="rId19"/>
    <p:sldId id="284" r:id="rId20"/>
    <p:sldId id="275" r:id="rId21"/>
    <p:sldId id="276" r:id="rId22"/>
    <p:sldId id="285" r:id="rId23"/>
    <p:sldId id="286" r:id="rId24"/>
    <p:sldId id="264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  <a:srgbClr val="996633"/>
    <a:srgbClr val="3366FF"/>
    <a:srgbClr val="FFFF00"/>
    <a:srgbClr val="33CC3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3" autoAdjust="0"/>
  </p:normalViewPr>
  <p:slideViewPr>
    <p:cSldViewPr snapToGrid="0" showGuides="1">
      <p:cViewPr varScale="1">
        <p:scale>
          <a:sx n="108" d="100"/>
          <a:sy n="108" d="100"/>
        </p:scale>
        <p:origin x="1104" y="102"/>
      </p:cViewPr>
      <p:guideLst>
        <p:guide orient="horz" pos="21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122A4BD-85BA-4194-9776-7363083D9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42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4C2782-EC50-4686-8722-5B314E8BB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70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5337BB-46F9-411D-A648-0B7C7066CF62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943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FD05F6-D6DA-4680-8ABF-C92DB9DBF462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6903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2DCF72-F6AD-40BF-997F-6A547A002DEA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8704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1838CC-72F5-4187-BEA2-46522B4A0061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8380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691F35-BF20-438C-B6BC-BF2DBFD6EC7F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3629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0B51D0-552D-42F9-A634-02A289C53A68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485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689BFA-11EF-4128-A7AC-91C563DD9DBC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1020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5C6F65-5DC0-4ED2-9D5A-CB966EE0EF2B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1572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77E9EC-7426-4F84-A12D-A6ADFD5CEC92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081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0D9822-6892-400A-A90A-1B1A47B25D42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2872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F993AD-6C0C-4454-BF8E-A7D61F77EFC2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116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4D7033-77E7-481C-8F1B-2232BBD3854D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323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E01758-FCC2-4E9A-A3C2-41353D9C198E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0363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B310C4-15CD-468E-9FC3-3821D3BE9F0B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339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CB97F1-318B-483A-91FA-B5AD9208C088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9202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25759E-8CCE-4BD0-9FD5-268E6DF8F1E2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323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FDEA7D-3BFC-4098-AF49-014A8A2D8FF7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12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9C2006-4B1E-4426-88AE-5DC04EA82D62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3003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D3765A-6811-44CC-A49D-CB734BE1CB5B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274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1D8262-2FCB-4A14-B4AC-6C635B30AB40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2151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8E54F2-6CB7-4A72-BE5A-5F318802C2A1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798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288FB-EF1B-4A90-ACAD-1F2E05A86C0B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2357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543F0A-9813-4684-8222-5E2D3230FAC3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404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5EDA-20EF-4DE4-BE62-9854CDA59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67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990A-645D-4A6C-8A47-5E41036C1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93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85485-372E-453E-B687-818B9FA7AB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073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7E5A9-7E10-4E35-947C-FFD75098A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773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DAD29-9D5B-460F-B5B9-401F204BD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129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5A20-20D7-47DB-A586-608CFAE30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264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F6547-0602-4289-8DEF-2D81D66F68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35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B45A2-ED7F-4025-B614-CB661DE02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46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40501-6EB7-44C3-AC82-0BC83412B1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18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4CB1-B72D-405D-9C88-F1A35F57D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04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3B0EB-603A-4285-BA37-8B909ED17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4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DF09E-CF78-4830-8622-8767216EA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37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7EE3-4FC6-4564-8AB9-96F2B4E8A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64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9EFA-AA01-4E88-B7E0-9F3DE463A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76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509CC-3290-41E6-BB3C-6E6F3FC02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74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6C9A1-5BD2-4CA9-A337-FC2AC6B54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10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19E2CA-535F-4455-9B93-8AB04D7F83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rgbClr val="000000"/>
                </a:solidFill>
              </a:rPr>
              <a:t>L 21 – Vibration and Waves</a:t>
            </a:r>
            <a:r>
              <a:rPr lang="en-US" altLang="en-US" sz="4000" b="1" smtClean="0">
                <a:solidFill>
                  <a:srgbClr val="000000"/>
                </a:solidFill>
              </a:rPr>
              <a:t> </a:t>
            </a:r>
            <a:r>
              <a:rPr lang="en-US" altLang="en-US" sz="4000" smtClean="0">
                <a:solidFill>
                  <a:srgbClr val="000000"/>
                </a:solidFill>
              </a:rPr>
              <a:t>[ 2 ]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725" y="1547813"/>
            <a:ext cx="4335463" cy="4710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Vibrations (oscillations)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resonance </a:t>
            </a:r>
            <a:endParaRPr lang="en-US" altLang="en-US" b="1" dirty="0" smtClean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pendulum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springs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harmonic motion 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Waves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mechanical waves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sound waves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musical instruments</a:t>
            </a:r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BB897A-67B1-4611-B317-6896B217C09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2025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600" u="sng" smtClean="0">
                <a:solidFill>
                  <a:srgbClr val="000000"/>
                </a:solidFill>
              </a:rPr>
              <a:t>Energy in the simple harmonic oscillator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9098" y="2217935"/>
            <a:ext cx="3903663" cy="3565128"/>
            <a:chOff x="402566" y="2085182"/>
            <a:chExt cx="3903663" cy="3565128"/>
          </a:xfrm>
        </p:grpSpPr>
        <p:grpSp>
          <p:nvGrpSpPr>
            <p:cNvPr id="11267" name="Group 64"/>
            <p:cNvGrpSpPr>
              <a:grpSpLocks/>
            </p:cNvGrpSpPr>
            <p:nvPr/>
          </p:nvGrpSpPr>
          <p:grpSpPr bwMode="auto">
            <a:xfrm>
              <a:off x="402566" y="2085182"/>
              <a:ext cx="3903663" cy="1785937"/>
              <a:chOff x="340" y="895"/>
              <a:chExt cx="2459" cy="1125"/>
            </a:xfrm>
          </p:grpSpPr>
          <p:grpSp>
            <p:nvGrpSpPr>
              <p:cNvPr id="11287" name="Group 5"/>
              <p:cNvGrpSpPr>
                <a:grpSpLocks/>
              </p:cNvGrpSpPr>
              <p:nvPr/>
            </p:nvGrpSpPr>
            <p:grpSpPr bwMode="auto">
              <a:xfrm>
                <a:off x="340" y="1152"/>
                <a:ext cx="2459" cy="868"/>
                <a:chOff x="1588" y="696"/>
                <a:chExt cx="2459" cy="868"/>
              </a:xfrm>
            </p:grpSpPr>
            <p:sp>
              <p:nvSpPr>
                <p:cNvPr id="11293" name="Freeform 6"/>
                <p:cNvSpPr>
                  <a:spLocks/>
                </p:cNvSpPr>
                <p:nvPr/>
              </p:nvSpPr>
              <p:spPr bwMode="auto">
                <a:xfrm>
                  <a:off x="1591" y="716"/>
                  <a:ext cx="2456" cy="466"/>
                </a:xfrm>
                <a:custGeom>
                  <a:avLst/>
                  <a:gdLst>
                    <a:gd name="T0" fmla="*/ 0 w 2456"/>
                    <a:gd name="T1" fmla="*/ 0 h 466"/>
                    <a:gd name="T2" fmla="*/ 0 w 2456"/>
                    <a:gd name="T3" fmla="*/ 466 h 466"/>
                    <a:gd name="T4" fmla="*/ 2438 w 2456"/>
                    <a:gd name="T5" fmla="*/ 466 h 466"/>
                    <a:gd name="T6" fmla="*/ 2456 w 2456"/>
                    <a:gd name="T7" fmla="*/ 466 h 4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56" h="466">
                      <a:moveTo>
                        <a:pt x="0" y="0"/>
                      </a:moveTo>
                      <a:lnTo>
                        <a:pt x="0" y="466"/>
                      </a:lnTo>
                      <a:lnTo>
                        <a:pt x="2438" y="466"/>
                      </a:lnTo>
                      <a:lnTo>
                        <a:pt x="2456" y="466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" name="Rectangle 7"/>
                <p:cNvSpPr>
                  <a:spLocks noChangeArrowheads="1"/>
                </p:cNvSpPr>
                <p:nvPr/>
              </p:nvSpPr>
              <p:spPr bwMode="auto">
                <a:xfrm>
                  <a:off x="2779" y="880"/>
                  <a:ext cx="355" cy="29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5" name="Line 8"/>
                <p:cNvSpPr>
                  <a:spLocks noChangeShapeType="1"/>
                </p:cNvSpPr>
                <p:nvPr/>
              </p:nvSpPr>
              <p:spPr bwMode="auto">
                <a:xfrm>
                  <a:off x="2953" y="696"/>
                  <a:ext cx="0" cy="721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6" name="Line 9"/>
                <p:cNvSpPr>
                  <a:spLocks noChangeShapeType="1"/>
                </p:cNvSpPr>
                <p:nvPr/>
              </p:nvSpPr>
              <p:spPr bwMode="auto">
                <a:xfrm>
                  <a:off x="2514" y="696"/>
                  <a:ext cx="0" cy="721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7" name="Line 10"/>
                <p:cNvSpPr>
                  <a:spLocks noChangeShapeType="1"/>
                </p:cNvSpPr>
                <p:nvPr/>
              </p:nvSpPr>
              <p:spPr bwMode="auto">
                <a:xfrm>
                  <a:off x="3408" y="696"/>
                  <a:ext cx="0" cy="721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56" y="1333"/>
                  <a:ext cx="1250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/>
                    <a:t>-A         0        +A        </a:t>
                  </a:r>
                </a:p>
              </p:txBody>
            </p:sp>
            <p:grpSp>
              <p:nvGrpSpPr>
                <p:cNvPr id="11299" name="Group 12"/>
                <p:cNvGrpSpPr>
                  <a:grpSpLocks/>
                </p:cNvGrpSpPr>
                <p:nvPr/>
              </p:nvGrpSpPr>
              <p:grpSpPr bwMode="auto">
                <a:xfrm rot="-5400000">
                  <a:off x="2089" y="431"/>
                  <a:ext cx="193" cy="1196"/>
                  <a:chOff x="4701" y="2820"/>
                  <a:chExt cx="1630" cy="7758"/>
                </a:xfrm>
              </p:grpSpPr>
              <p:sp>
                <p:nvSpPr>
                  <p:cNvPr id="11300" name="Freeform 13"/>
                  <p:cNvSpPr>
                    <a:spLocks/>
                  </p:cNvSpPr>
                  <p:nvPr/>
                </p:nvSpPr>
                <p:spPr bwMode="auto">
                  <a:xfrm>
                    <a:off x="4723" y="6338"/>
                    <a:ext cx="122" cy="750"/>
                  </a:xfrm>
                  <a:custGeom>
                    <a:avLst/>
                    <a:gdLst>
                      <a:gd name="T0" fmla="*/ 107 w 122"/>
                      <a:gd name="T1" fmla="*/ 0 h 750"/>
                      <a:gd name="T2" fmla="*/ 2 w 122"/>
                      <a:gd name="T3" fmla="*/ 375 h 750"/>
                      <a:gd name="T4" fmla="*/ 122 w 122"/>
                      <a:gd name="T5" fmla="*/ 750 h 75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22" h="750">
                        <a:moveTo>
                          <a:pt x="107" y="0"/>
                        </a:moveTo>
                        <a:cubicBezTo>
                          <a:pt x="53" y="125"/>
                          <a:pt x="0" y="250"/>
                          <a:pt x="2" y="375"/>
                        </a:cubicBezTo>
                        <a:cubicBezTo>
                          <a:pt x="4" y="500"/>
                          <a:pt x="63" y="625"/>
                          <a:pt x="122" y="75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301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701" y="2820"/>
                    <a:ext cx="1630" cy="6574"/>
                    <a:chOff x="4701" y="2820"/>
                    <a:chExt cx="1630" cy="6574"/>
                  </a:xfrm>
                </p:grpSpPr>
                <p:grpSp>
                  <p:nvGrpSpPr>
                    <p:cNvPr id="11305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630" cy="5367"/>
                      <a:chOff x="4701" y="4027"/>
                      <a:chExt cx="1630" cy="5367"/>
                    </a:xfrm>
                  </p:grpSpPr>
                  <p:grpSp>
                    <p:nvGrpSpPr>
                      <p:cNvPr id="11309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1" y="4027"/>
                        <a:ext cx="1577" cy="2475"/>
                        <a:chOff x="4701" y="4027"/>
                        <a:chExt cx="1577" cy="2475"/>
                      </a:xfrm>
                    </p:grpSpPr>
                    <p:grpSp>
                      <p:nvGrpSpPr>
                        <p:cNvPr id="11319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01" y="4027"/>
                          <a:ext cx="1547" cy="1005"/>
                          <a:chOff x="4708" y="4020"/>
                          <a:chExt cx="1547" cy="1005"/>
                        </a:xfrm>
                      </p:grpSpPr>
                      <p:sp>
                        <p:nvSpPr>
                          <p:cNvPr id="11324" name="Oval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15" y="4020"/>
                            <a:ext cx="1440" cy="330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en-US" altLang="en-US" sz="1800"/>
                          </a:p>
                        </p:txBody>
                      </p:sp>
                      <p:sp>
                        <p:nvSpPr>
                          <p:cNvPr id="11325" name="Oval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15" y="4695"/>
                            <a:ext cx="1440" cy="330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en-US" altLang="en-US" sz="1800"/>
                          </a:p>
                        </p:txBody>
                      </p:sp>
                      <p:sp>
                        <p:nvSpPr>
                          <p:cNvPr id="11326" name="Freeform 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08" y="4155"/>
                            <a:ext cx="122" cy="750"/>
                          </a:xfrm>
                          <a:custGeom>
                            <a:avLst/>
                            <a:gdLst>
                              <a:gd name="T0" fmla="*/ 107 w 122"/>
                              <a:gd name="T1" fmla="*/ 0 h 750"/>
                              <a:gd name="T2" fmla="*/ 2 w 122"/>
                              <a:gd name="T3" fmla="*/ 375 h 750"/>
                              <a:gd name="T4" fmla="*/ 122 w 122"/>
                              <a:gd name="T5" fmla="*/ 750 h 75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2" h="750">
                                <a:moveTo>
                                  <a:pt x="107" y="0"/>
                                </a:moveTo>
                                <a:cubicBezTo>
                                  <a:pt x="53" y="125"/>
                                  <a:pt x="0" y="250"/>
                                  <a:pt x="2" y="375"/>
                                </a:cubicBezTo>
                                <a:cubicBezTo>
                                  <a:pt x="4" y="500"/>
                                  <a:pt x="63" y="625"/>
                                  <a:pt x="122" y="75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1320" name="Oval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31" y="5467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1132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38" y="6172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11322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31" y="562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23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890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310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54" y="6919"/>
                        <a:ext cx="1577" cy="2475"/>
                        <a:chOff x="4701" y="4027"/>
                        <a:chExt cx="1577" cy="2475"/>
                      </a:xfrm>
                    </p:grpSpPr>
                    <p:grpSp>
                      <p:nvGrpSpPr>
                        <p:cNvPr id="11311" name="Group 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01" y="4027"/>
                          <a:ext cx="1547" cy="1005"/>
                          <a:chOff x="4708" y="4020"/>
                          <a:chExt cx="1547" cy="1005"/>
                        </a:xfrm>
                      </p:grpSpPr>
                      <p:sp>
                        <p:nvSpPr>
                          <p:cNvPr id="11316" name="Oval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15" y="4020"/>
                            <a:ext cx="1440" cy="330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en-US" altLang="en-US" sz="1800"/>
                          </a:p>
                        </p:txBody>
                      </p:sp>
                      <p:sp>
                        <p:nvSpPr>
                          <p:cNvPr id="11317" name="Oval 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15" y="4695"/>
                            <a:ext cx="1440" cy="330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en-US" altLang="en-US" sz="1800"/>
                          </a:p>
                        </p:txBody>
                      </p:sp>
                      <p:sp>
                        <p:nvSpPr>
                          <p:cNvPr id="11318" name="Freeform 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08" y="4155"/>
                            <a:ext cx="122" cy="750"/>
                          </a:xfrm>
                          <a:custGeom>
                            <a:avLst/>
                            <a:gdLst>
                              <a:gd name="T0" fmla="*/ 107 w 122"/>
                              <a:gd name="T1" fmla="*/ 0 h 750"/>
                              <a:gd name="T2" fmla="*/ 2 w 122"/>
                              <a:gd name="T3" fmla="*/ 375 h 750"/>
                              <a:gd name="T4" fmla="*/ 122 w 122"/>
                              <a:gd name="T5" fmla="*/ 750 h 75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2" h="750">
                                <a:moveTo>
                                  <a:pt x="107" y="0"/>
                                </a:moveTo>
                                <a:cubicBezTo>
                                  <a:pt x="53" y="125"/>
                                  <a:pt x="0" y="250"/>
                                  <a:pt x="2" y="375"/>
                                </a:cubicBezTo>
                                <a:cubicBezTo>
                                  <a:pt x="4" y="500"/>
                                  <a:pt x="63" y="625"/>
                                  <a:pt x="122" y="75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1312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31" y="5467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11313" name="Oval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38" y="6172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11314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31" y="562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15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890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1306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38" y="2820"/>
                      <a:ext cx="732" cy="1348"/>
                      <a:chOff x="4738" y="2820"/>
                      <a:chExt cx="732" cy="1348"/>
                    </a:xfrm>
                  </p:grpSpPr>
                  <p:sp>
                    <p:nvSpPr>
                      <p:cNvPr id="11307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8" y="3490"/>
                        <a:ext cx="732" cy="678"/>
                      </a:xfrm>
                      <a:custGeom>
                        <a:avLst/>
                        <a:gdLst>
                          <a:gd name="T0" fmla="*/ 732 w 732"/>
                          <a:gd name="T1" fmla="*/ 0 h 678"/>
                          <a:gd name="T2" fmla="*/ 362 w 732"/>
                          <a:gd name="T3" fmla="*/ 70 h 678"/>
                          <a:gd name="T4" fmla="*/ 52 w 732"/>
                          <a:gd name="T5" fmla="*/ 300 h 678"/>
                          <a:gd name="T6" fmla="*/ 47 w 732"/>
                          <a:gd name="T7" fmla="*/ 678 h 67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32" h="678">
                            <a:moveTo>
                              <a:pt x="732" y="0"/>
                            </a:moveTo>
                            <a:cubicBezTo>
                              <a:pt x="670" y="10"/>
                              <a:pt x="475" y="20"/>
                              <a:pt x="362" y="70"/>
                            </a:cubicBezTo>
                            <a:cubicBezTo>
                              <a:pt x="249" y="120"/>
                              <a:pt x="104" y="199"/>
                              <a:pt x="52" y="300"/>
                            </a:cubicBezTo>
                            <a:cubicBezTo>
                              <a:pt x="0" y="401"/>
                              <a:pt x="48" y="599"/>
                              <a:pt x="47" y="678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08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470" y="2820"/>
                        <a:ext cx="0" cy="6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302" name="Group 37"/>
                  <p:cNvGrpSpPr>
                    <a:grpSpLocks/>
                  </p:cNvGrpSpPr>
                  <p:nvPr/>
                </p:nvGrpSpPr>
                <p:grpSpPr bwMode="auto">
                  <a:xfrm flipV="1">
                    <a:off x="4838" y="9230"/>
                    <a:ext cx="732" cy="1348"/>
                    <a:chOff x="4738" y="2820"/>
                    <a:chExt cx="732" cy="1348"/>
                  </a:xfrm>
                </p:grpSpPr>
                <p:sp>
                  <p:nvSpPr>
                    <p:cNvPr id="11303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4738" y="3490"/>
                      <a:ext cx="732" cy="678"/>
                    </a:xfrm>
                    <a:custGeom>
                      <a:avLst/>
                      <a:gdLst>
                        <a:gd name="T0" fmla="*/ 732 w 732"/>
                        <a:gd name="T1" fmla="*/ 0 h 678"/>
                        <a:gd name="T2" fmla="*/ 362 w 732"/>
                        <a:gd name="T3" fmla="*/ 70 h 678"/>
                        <a:gd name="T4" fmla="*/ 52 w 732"/>
                        <a:gd name="T5" fmla="*/ 300 h 678"/>
                        <a:gd name="T6" fmla="*/ 47 w 732"/>
                        <a:gd name="T7" fmla="*/ 678 h 67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732" h="678">
                          <a:moveTo>
                            <a:pt x="732" y="0"/>
                          </a:moveTo>
                          <a:cubicBezTo>
                            <a:pt x="670" y="10"/>
                            <a:pt x="475" y="20"/>
                            <a:pt x="362" y="70"/>
                          </a:cubicBezTo>
                          <a:cubicBezTo>
                            <a:pt x="249" y="120"/>
                            <a:pt x="104" y="199"/>
                            <a:pt x="52" y="300"/>
                          </a:cubicBezTo>
                          <a:cubicBezTo>
                            <a:pt x="0" y="401"/>
                            <a:pt x="48" y="599"/>
                            <a:pt x="47" y="678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4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70" y="2820"/>
                      <a:ext cx="0" cy="6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1288" name="Text Box 40"/>
              <p:cNvSpPr txBox="1">
                <a:spLocks noChangeArrowheads="1"/>
              </p:cNvSpPr>
              <p:nvPr/>
            </p:nvSpPr>
            <p:spPr bwMode="auto">
              <a:xfrm>
                <a:off x="1082" y="895"/>
                <a:ext cx="133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00FF"/>
                    </a:solidFill>
                  </a:rPr>
                  <a:t>PE      KE       PE</a:t>
                </a:r>
              </a:p>
            </p:txBody>
          </p:sp>
        </p:grpSp>
        <p:sp>
          <p:nvSpPr>
            <p:cNvPr id="11268" name="Text Box 46"/>
            <p:cNvSpPr txBox="1">
              <a:spLocks noChangeArrowheads="1"/>
            </p:cNvSpPr>
            <p:nvPr/>
          </p:nvSpPr>
          <p:spPr bwMode="auto">
            <a:xfrm>
              <a:off x="526245" y="4819313"/>
              <a:ext cx="333617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/>
                <a:t>The </a:t>
              </a:r>
              <a:r>
                <a:rPr lang="en-US" altLang="en-US" sz="2400" dirty="0" smtClean="0"/>
                <a:t>spring </a:t>
              </a:r>
              <a:r>
                <a:rPr lang="en-US" altLang="en-US" sz="2400" dirty="0" smtClean="0"/>
                <a:t>has</a:t>
              </a:r>
              <a:br>
                <a:rPr lang="en-US" altLang="en-US" sz="2400" dirty="0" smtClean="0"/>
              </a:br>
              <a:r>
                <a:rPr lang="en-US" altLang="en-US" sz="2400" i="1" dirty="0" smtClean="0">
                  <a:solidFill>
                    <a:srgbClr val="FF0000"/>
                  </a:solidFill>
                </a:rPr>
                <a:t>elastic</a:t>
              </a:r>
              <a:r>
                <a:rPr lang="en-US" alt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i="1" dirty="0" smtClean="0">
                  <a:solidFill>
                    <a:srgbClr val="FF0000"/>
                  </a:solidFill>
                </a:rPr>
                <a:t>potential </a:t>
              </a:r>
              <a:r>
                <a:rPr lang="en-US" altLang="en-US" sz="2400" i="1" dirty="0">
                  <a:solidFill>
                    <a:srgbClr val="FF0000"/>
                  </a:solidFill>
                </a:rPr>
                <a:t>e</a:t>
              </a:r>
              <a:r>
                <a:rPr lang="en-US" altLang="en-US" sz="2400" i="1" dirty="0" smtClean="0">
                  <a:solidFill>
                    <a:srgbClr val="FF0000"/>
                  </a:solidFill>
                </a:rPr>
                <a:t>nergy</a:t>
              </a:r>
              <a:endParaRPr lang="en-US" altLang="en-US" sz="24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269" name="Text Box 47"/>
          <p:cNvSpPr txBox="1">
            <a:spLocks noChangeArrowheads="1"/>
          </p:cNvSpPr>
          <p:nvPr/>
        </p:nvSpPr>
        <p:spPr bwMode="auto">
          <a:xfrm>
            <a:off x="2309811" y="936625"/>
            <a:ext cx="4414991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E</a:t>
            </a:r>
            <a:r>
              <a:rPr lang="en-US" altLang="en-US" sz="2800" baseline="-25000" dirty="0" err="1">
                <a:solidFill>
                  <a:srgbClr val="FF0000"/>
                </a:solidFill>
              </a:rPr>
              <a:t>total</a:t>
            </a:r>
            <a:r>
              <a:rPr lang="en-US" altLang="en-US" sz="2800" dirty="0">
                <a:solidFill>
                  <a:srgbClr val="FF0000"/>
                </a:solidFill>
              </a:rPr>
              <a:t> = KE + PE = constant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65017" y="1972666"/>
            <a:ext cx="4124848" cy="3695700"/>
            <a:chOff x="4633239" y="2077243"/>
            <a:chExt cx="4124848" cy="3695700"/>
          </a:xfrm>
        </p:grpSpPr>
        <p:grpSp>
          <p:nvGrpSpPr>
            <p:cNvPr id="11270" name="Group 62"/>
            <p:cNvGrpSpPr>
              <a:grpSpLocks/>
            </p:cNvGrpSpPr>
            <p:nvPr/>
          </p:nvGrpSpPr>
          <p:grpSpPr bwMode="auto">
            <a:xfrm>
              <a:off x="4845843" y="2077243"/>
              <a:ext cx="3697287" cy="2493963"/>
              <a:chOff x="3319" y="2046"/>
              <a:chExt cx="2329" cy="1571"/>
            </a:xfrm>
          </p:grpSpPr>
          <p:sp>
            <p:nvSpPr>
              <p:cNvPr id="11273" name="Line 48"/>
              <p:cNvSpPr>
                <a:spLocks noChangeShapeType="1"/>
              </p:cNvSpPr>
              <p:nvPr/>
            </p:nvSpPr>
            <p:spPr bwMode="auto">
              <a:xfrm>
                <a:off x="4302" y="2046"/>
                <a:ext cx="2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4" name="Line 49"/>
              <p:cNvSpPr>
                <a:spLocks noChangeShapeType="1"/>
              </p:cNvSpPr>
              <p:nvPr/>
            </p:nvSpPr>
            <p:spPr bwMode="auto">
              <a:xfrm>
                <a:off x="4434" y="2046"/>
                <a:ext cx="0" cy="14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Line 50"/>
              <p:cNvSpPr>
                <a:spLocks noChangeShapeType="1"/>
              </p:cNvSpPr>
              <p:nvPr/>
            </p:nvSpPr>
            <p:spPr bwMode="auto">
              <a:xfrm>
                <a:off x="4434" y="2070"/>
                <a:ext cx="738" cy="120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Oval 51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102" cy="10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277" name="Freeform 52"/>
              <p:cNvSpPr>
                <a:spLocks/>
              </p:cNvSpPr>
              <p:nvPr/>
            </p:nvSpPr>
            <p:spPr bwMode="auto">
              <a:xfrm>
                <a:off x="3744" y="3228"/>
                <a:ext cx="1428" cy="146"/>
              </a:xfrm>
              <a:custGeom>
                <a:avLst/>
                <a:gdLst>
                  <a:gd name="T0" fmla="*/ 1428 w 1428"/>
                  <a:gd name="T1" fmla="*/ 0 h 146"/>
                  <a:gd name="T2" fmla="*/ 1200 w 1428"/>
                  <a:gd name="T3" fmla="*/ 90 h 146"/>
                  <a:gd name="T4" fmla="*/ 690 w 1428"/>
                  <a:gd name="T5" fmla="*/ 144 h 146"/>
                  <a:gd name="T6" fmla="*/ 234 w 1428"/>
                  <a:gd name="T7" fmla="*/ 78 h 146"/>
                  <a:gd name="T8" fmla="*/ 0 w 1428"/>
                  <a:gd name="T9" fmla="*/ 6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28" h="146">
                    <a:moveTo>
                      <a:pt x="1428" y="0"/>
                    </a:moveTo>
                    <a:cubicBezTo>
                      <a:pt x="1375" y="33"/>
                      <a:pt x="1323" y="66"/>
                      <a:pt x="1200" y="90"/>
                    </a:cubicBezTo>
                    <a:cubicBezTo>
                      <a:pt x="1077" y="114"/>
                      <a:pt x="851" y="146"/>
                      <a:pt x="690" y="144"/>
                    </a:cubicBezTo>
                    <a:cubicBezTo>
                      <a:pt x="529" y="142"/>
                      <a:pt x="349" y="101"/>
                      <a:pt x="234" y="78"/>
                    </a:cubicBezTo>
                    <a:cubicBezTo>
                      <a:pt x="119" y="55"/>
                      <a:pt x="59" y="30"/>
                      <a:pt x="0" y="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Line 53"/>
              <p:cNvSpPr>
                <a:spLocks noChangeShapeType="1"/>
              </p:cNvSpPr>
              <p:nvPr/>
            </p:nvSpPr>
            <p:spPr bwMode="auto">
              <a:xfrm flipH="1">
                <a:off x="3768" y="2082"/>
                <a:ext cx="660" cy="11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Text Box 54"/>
              <p:cNvSpPr txBox="1">
                <a:spLocks noChangeArrowheads="1"/>
              </p:cNvSpPr>
              <p:nvPr/>
            </p:nvSpPr>
            <p:spPr bwMode="auto">
              <a:xfrm>
                <a:off x="5228" y="3155"/>
                <a:ext cx="4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F"/>
                    </a:solidFill>
                  </a:rPr>
                  <a:t>GPE</a:t>
                </a:r>
              </a:p>
            </p:txBody>
          </p:sp>
          <p:sp>
            <p:nvSpPr>
              <p:cNvPr id="11280" name="Text Box 55"/>
              <p:cNvSpPr txBox="1">
                <a:spLocks noChangeArrowheads="1"/>
              </p:cNvSpPr>
              <p:nvPr/>
            </p:nvSpPr>
            <p:spPr bwMode="auto">
              <a:xfrm>
                <a:off x="3319" y="3142"/>
                <a:ext cx="4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F"/>
                    </a:solidFill>
                  </a:rPr>
                  <a:t>GPE</a:t>
                </a:r>
              </a:p>
            </p:txBody>
          </p:sp>
          <p:sp>
            <p:nvSpPr>
              <p:cNvPr id="11281" name="Oval 56"/>
              <p:cNvSpPr>
                <a:spLocks noChangeArrowheads="1"/>
              </p:cNvSpPr>
              <p:nvPr/>
            </p:nvSpPr>
            <p:spPr bwMode="auto">
              <a:xfrm>
                <a:off x="3714" y="3186"/>
                <a:ext cx="108" cy="10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282" name="Text Box 57"/>
              <p:cNvSpPr txBox="1">
                <a:spLocks noChangeArrowheads="1"/>
              </p:cNvSpPr>
              <p:nvPr/>
            </p:nvSpPr>
            <p:spPr bwMode="auto">
              <a:xfrm>
                <a:off x="4280" y="3386"/>
                <a:ext cx="3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FF"/>
                    </a:solidFill>
                  </a:rPr>
                  <a:t>KE</a:t>
                </a:r>
              </a:p>
            </p:txBody>
          </p:sp>
        </p:grpSp>
        <p:sp>
          <p:nvSpPr>
            <p:cNvPr id="11271" name="Text Box 63"/>
            <p:cNvSpPr txBox="1">
              <a:spLocks noChangeArrowheads="1"/>
            </p:cNvSpPr>
            <p:nvPr/>
          </p:nvSpPr>
          <p:spPr bwMode="auto">
            <a:xfrm>
              <a:off x="4633239" y="4941946"/>
              <a:ext cx="412484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The pendulum </a:t>
              </a:r>
              <a:r>
                <a:rPr lang="en-US" altLang="en-US" sz="2400" dirty="0" smtClean="0"/>
                <a:t>has</a:t>
              </a:r>
              <a:endParaRPr lang="en-US" altLang="en-US" sz="24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dirty="0">
                  <a:solidFill>
                    <a:srgbClr val="FF0000"/>
                  </a:solidFill>
                </a:rPr>
                <a:t>g</a:t>
              </a:r>
              <a:r>
                <a:rPr lang="en-US" altLang="en-US" sz="2400" i="1" dirty="0" smtClean="0">
                  <a:solidFill>
                    <a:srgbClr val="FF0000"/>
                  </a:solidFill>
                </a:rPr>
                <a:t>ravitational </a:t>
              </a:r>
              <a:r>
                <a:rPr lang="en-US" altLang="en-US" sz="2400" i="1" dirty="0">
                  <a:solidFill>
                    <a:srgbClr val="FF0000"/>
                  </a:solidFill>
                </a:rPr>
                <a:t>potential energy</a:t>
              </a:r>
            </a:p>
          </p:txBody>
        </p:sp>
      </p:grpSp>
      <p:sp>
        <p:nvSpPr>
          <p:cNvPr id="112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1BB0E9-4C1A-4E6B-8CDB-EF8186C3968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667557"/>
            <a:ext cx="0" cy="51904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667557"/>
            <a:ext cx="908986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000" u="sng" smtClean="0">
                <a:latin typeface="Verdana" pitchFamily="34" charset="0"/>
              </a:rPr>
              <a:t>Waves</a:t>
            </a:r>
            <a:r>
              <a:rPr lang="en-US" altLang="en-US" sz="4000" u="sng" smtClean="0">
                <a:latin typeface="Verdana" pitchFamily="34" charset="0"/>
                <a:sym typeface="Wingdings" pitchFamily="2" charset="2"/>
              </a:rPr>
              <a:t>  vibrations that </a:t>
            </a:r>
            <a:r>
              <a:rPr lang="en-US" altLang="en-US" sz="4000" i="1" u="sng" smtClean="0">
                <a:latin typeface="Verdana" pitchFamily="34" charset="0"/>
                <a:sym typeface="Wingdings" pitchFamily="2" charset="2"/>
              </a:rPr>
              <a:t>move</a:t>
            </a:r>
            <a:endParaRPr lang="en-US" altLang="en-US" sz="4000" i="1" u="sng" smtClean="0">
              <a:latin typeface="Verdana" pitchFamily="34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38"/>
            <a:ext cx="8229600" cy="51952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What is a wave?</a:t>
            </a:r>
            <a:r>
              <a:rPr lang="en-US" altLang="en-US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altLang="en-US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disturbance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that moves (</a:t>
            </a:r>
            <a:r>
              <a:rPr lang="en-US" altLang="en-US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propagates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through a medium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Due to the elastic nature of materials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altLang="en-US" i="1" dirty="0" smtClean="0">
                <a:latin typeface="Calibri" pitchFamily="34" charset="0"/>
                <a:cs typeface="Calibri" pitchFamily="34" charset="0"/>
              </a:rPr>
              <a:t>“people wave” </a:t>
            </a: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–  you stand up and sit down, then the person next to you does the same, and so on, so the </a:t>
            </a:r>
            <a:r>
              <a:rPr lang="en-US" altLang="en-US" i="1" dirty="0" smtClean="0">
                <a:latin typeface="Calibri" pitchFamily="34" charset="0"/>
                <a:cs typeface="Calibri" pitchFamily="34" charset="0"/>
              </a:rPr>
              <a:t>“disturbance” </a:t>
            </a: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goes all around the stadium </a:t>
            </a: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standing and sitting is the disturbance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notice that the people move up and down but the disturbance goes </a:t>
            </a: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sideways- this is called a </a:t>
            </a:r>
            <a:r>
              <a:rPr lang="en-US" altLang="en-US" i="1" dirty="0" smtClean="0">
                <a:latin typeface="Calibri" pitchFamily="34" charset="0"/>
                <a:cs typeface="Calibri" pitchFamily="34" charset="0"/>
              </a:rPr>
              <a:t>transverse wave</a:t>
            </a:r>
            <a:endParaRPr lang="en-US" alt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CB9AE5-15FF-40F9-80F9-EF4BEB44644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552575"/>
            <a:ext cx="8229600" cy="466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Waves are a means to </a:t>
            </a:r>
            <a:r>
              <a:rPr lang="en-US" altLang="en-US" dirty="0" smtClean="0">
                <a:solidFill>
                  <a:srgbClr val="FF0000"/>
                </a:solidFill>
              </a:rPr>
              <a:t>transport energy </a:t>
            </a:r>
            <a:r>
              <a:rPr lang="en-US" altLang="en-US" dirty="0" smtClean="0"/>
              <a:t>from one place to another without transporting matter</a:t>
            </a:r>
          </a:p>
          <a:p>
            <a:pPr eaLnBrk="1" hangingPunct="1"/>
            <a:r>
              <a:rPr lang="en-US" altLang="en-US" dirty="0" smtClean="0"/>
              <a:t>Electromagnetic waves (light, x-rays, UV rays, microwaves, thermal radiation) are disturbances that propagate through the electromagnetic field, even in </a:t>
            </a:r>
            <a:r>
              <a:rPr lang="en-US" altLang="en-US" i="1" dirty="0" smtClean="0"/>
              <a:t>vacuum</a:t>
            </a:r>
            <a:r>
              <a:rPr lang="en-US" altLang="en-US" dirty="0" smtClean="0"/>
              <a:t> (e.g. light from the Sun</a:t>
            </a:r>
            <a:r>
              <a:rPr lang="en-US" altLang="en-US" dirty="0" smtClean="0">
                <a:sym typeface="Wingdings" pitchFamily="2" charset="2"/>
              </a:rPr>
              <a:t> takes about 8 minutes to get to earth</a:t>
            </a:r>
            <a:r>
              <a:rPr lang="en-US" altLang="en-US" dirty="0" smtClean="0"/>
              <a:t>)</a:t>
            </a:r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166687" y="241300"/>
            <a:ext cx="8810625" cy="83185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-569"/>
              </a:avLst>
            </a:prstTxWarp>
          </a:bodyPr>
          <a:lstStyle/>
          <a:p>
            <a:pPr algn="ctr"/>
            <a:r>
              <a:rPr lang="en-US" sz="3600" kern="10" normalizeH="1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Why are waves </a:t>
            </a:r>
            <a:r>
              <a:rPr lang="en-US" sz="3600" kern="10" normalizeH="1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important ?</a:t>
            </a:r>
            <a:endParaRPr lang="en-US" sz="3600" kern="10" normalizeH="1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98CEF0-9F95-4FE0-A266-F2F2843513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Wave Classification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818" y="1117599"/>
            <a:ext cx="8234363" cy="56070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Classification based on the “medium”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Mechanical waves: a disturbance that propagates through a </a:t>
            </a:r>
            <a:r>
              <a:rPr lang="en-US" altLang="en-US" sz="2400" u="sng" dirty="0" smtClean="0"/>
              <a:t>medium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waves on strings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waves in water (ocean waves, ripples on a lake)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sound waves – pressure waves in 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Electromagnetic waves</a:t>
            </a:r>
            <a:r>
              <a:rPr lang="en-US" altLang="en-US" dirty="0" smtClean="0"/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 </a:t>
            </a:r>
            <a:r>
              <a:rPr lang="en-US" altLang="en-US" sz="2400" u="sng" dirty="0" smtClean="0"/>
              <a:t>no</a:t>
            </a:r>
            <a:r>
              <a:rPr lang="en-US" altLang="en-US" sz="2400" dirty="0" smtClean="0"/>
              <a:t> medium required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Classification based on how the medium moves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transverse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</a:t>
            </a:r>
            <a:r>
              <a:rPr lang="en-US" altLang="en-US" sz="2400" dirty="0" smtClean="0"/>
              <a:t>ongitudinal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Classification based on time history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</a:t>
            </a:r>
            <a:r>
              <a:rPr lang="en-US" altLang="en-US" sz="2400" dirty="0" smtClean="0"/>
              <a:t>ingle pulse (non-repetitive)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</a:t>
            </a:r>
            <a:r>
              <a:rPr lang="en-US" altLang="en-US" sz="2400" dirty="0" smtClean="0"/>
              <a:t>eries of waves – harmonic wave (repetitive)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53049C-A369-4C7B-977C-28924998DB6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0"/>
            <a:ext cx="8229600" cy="833438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Transverse wave on a string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320506" y="3457574"/>
            <a:ext cx="8469312" cy="277271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jiggle the end of the string to create a disturbance</a:t>
            </a:r>
          </a:p>
          <a:p>
            <a:pPr eaLnBrk="1" hangingPunct="1"/>
            <a:r>
              <a:rPr lang="en-US" altLang="en-US" sz="2400" dirty="0" smtClean="0"/>
              <a:t>the disturbance moves down the string</a:t>
            </a:r>
          </a:p>
          <a:p>
            <a:pPr eaLnBrk="1" hangingPunct="1"/>
            <a:r>
              <a:rPr lang="en-US" altLang="en-US" sz="2400" dirty="0" smtClean="0"/>
              <a:t>as it passes, the string moves up and then down</a:t>
            </a:r>
          </a:p>
          <a:p>
            <a:pPr eaLnBrk="1" hangingPunct="1"/>
            <a:r>
              <a:rPr lang="en-US" altLang="en-US" sz="2400" dirty="0" smtClean="0"/>
              <a:t>the </a:t>
            </a:r>
            <a:r>
              <a:rPr lang="en-US" altLang="en-US" sz="2400" dirty="0" smtClean="0">
                <a:solidFill>
                  <a:srgbClr val="FF0000"/>
                </a:solidFill>
              </a:rPr>
              <a:t>string motion in vertical</a:t>
            </a:r>
            <a:r>
              <a:rPr lang="en-US" altLang="en-US" sz="2400" dirty="0" smtClean="0"/>
              <a:t> but the wave moves in the </a:t>
            </a:r>
            <a:r>
              <a:rPr lang="en-US" altLang="en-US" sz="2400" dirty="0" smtClean="0">
                <a:solidFill>
                  <a:srgbClr val="0000FF"/>
                </a:solidFill>
              </a:rPr>
              <a:t>horizontal (perpendicular) direction</a:t>
            </a:r>
            <a:r>
              <a:rPr lang="en-US" altLang="en-US" sz="2400" dirty="0" smtClean="0">
                <a:solidFill>
                  <a:srgbClr val="0000FF"/>
                </a:solidFill>
                <a:sym typeface="Wingdings" pitchFamily="2" charset="2"/>
              </a:rPr>
              <a:t> transverse wave</a:t>
            </a:r>
            <a:endParaRPr lang="en-US" altLang="en-US" sz="24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 dirty="0" smtClean="0"/>
              <a:t>this is a single pulse wave (non-repetitive</a:t>
            </a:r>
            <a:r>
              <a:rPr lang="en-US" altLang="en-US" sz="2400" dirty="0" smtClean="0"/>
              <a:t>)</a:t>
            </a:r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8383588" y="2028825"/>
            <a:ext cx="0" cy="1054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6811963" y="866775"/>
            <a:ext cx="0" cy="1162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834188" y="1457325"/>
            <a:ext cx="1549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636588" y="2032000"/>
            <a:ext cx="0" cy="1162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3AFF56-60E5-4E75-B63F-D78DA17A859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07963" y="2803525"/>
            <a:ext cx="8175625" cy="0"/>
          </a:xfrm>
          <a:prstGeom prst="line">
            <a:avLst/>
          </a:prstGeom>
          <a:ln w="571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69" name="Group 29"/>
          <p:cNvGrpSpPr>
            <a:grpSpLocks/>
          </p:cNvGrpSpPr>
          <p:nvPr/>
        </p:nvGrpSpPr>
        <p:grpSpPr bwMode="auto">
          <a:xfrm>
            <a:off x="820738" y="1419225"/>
            <a:ext cx="1679575" cy="1384300"/>
            <a:chOff x="762" y="922"/>
            <a:chExt cx="1189" cy="834"/>
          </a:xfrm>
        </p:grpSpPr>
        <p:sp>
          <p:nvSpPr>
            <p:cNvPr id="15371" name="Freeform 22"/>
            <p:cNvSpPr>
              <a:spLocks/>
            </p:cNvSpPr>
            <p:nvPr/>
          </p:nvSpPr>
          <p:spPr bwMode="auto">
            <a:xfrm>
              <a:off x="762" y="922"/>
              <a:ext cx="1189" cy="834"/>
            </a:xfrm>
            <a:custGeom>
              <a:avLst/>
              <a:gdLst>
                <a:gd name="T0" fmla="*/ 0 w 1189"/>
                <a:gd name="T1" fmla="*/ 893 h 815"/>
                <a:gd name="T2" fmla="*/ 112 w 1189"/>
                <a:gd name="T3" fmla="*/ 642 h 815"/>
                <a:gd name="T4" fmla="*/ 214 w 1189"/>
                <a:gd name="T5" fmla="*/ 448 h 815"/>
                <a:gd name="T6" fmla="*/ 307 w 1189"/>
                <a:gd name="T7" fmla="*/ 224 h 815"/>
                <a:gd name="T8" fmla="*/ 493 w 1189"/>
                <a:gd name="T9" fmla="*/ 32 h 815"/>
                <a:gd name="T10" fmla="*/ 660 w 1189"/>
                <a:gd name="T11" fmla="*/ 41 h 815"/>
                <a:gd name="T12" fmla="*/ 818 w 1189"/>
                <a:gd name="T13" fmla="*/ 244 h 815"/>
                <a:gd name="T14" fmla="*/ 947 w 1189"/>
                <a:gd name="T15" fmla="*/ 507 h 815"/>
                <a:gd name="T16" fmla="*/ 1059 w 1189"/>
                <a:gd name="T17" fmla="*/ 710 h 815"/>
                <a:gd name="T18" fmla="*/ 1189 w 1189"/>
                <a:gd name="T19" fmla="*/ 884 h 8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9" h="815">
                  <a:moveTo>
                    <a:pt x="0" y="815"/>
                  </a:moveTo>
                  <a:cubicBezTo>
                    <a:pt x="19" y="778"/>
                    <a:pt x="76" y="653"/>
                    <a:pt x="112" y="585"/>
                  </a:cubicBezTo>
                  <a:cubicBezTo>
                    <a:pt x="148" y="517"/>
                    <a:pt x="182" y="471"/>
                    <a:pt x="214" y="408"/>
                  </a:cubicBezTo>
                  <a:cubicBezTo>
                    <a:pt x="246" y="345"/>
                    <a:pt x="260" y="267"/>
                    <a:pt x="307" y="204"/>
                  </a:cubicBezTo>
                  <a:cubicBezTo>
                    <a:pt x="354" y="141"/>
                    <a:pt x="434" y="56"/>
                    <a:pt x="493" y="28"/>
                  </a:cubicBezTo>
                  <a:cubicBezTo>
                    <a:pt x="552" y="0"/>
                    <a:pt x="606" y="4"/>
                    <a:pt x="660" y="37"/>
                  </a:cubicBezTo>
                  <a:cubicBezTo>
                    <a:pt x="714" y="70"/>
                    <a:pt x="770" y="152"/>
                    <a:pt x="818" y="223"/>
                  </a:cubicBezTo>
                  <a:cubicBezTo>
                    <a:pt x="866" y="294"/>
                    <a:pt x="907" y="391"/>
                    <a:pt x="947" y="462"/>
                  </a:cubicBezTo>
                  <a:cubicBezTo>
                    <a:pt x="987" y="533"/>
                    <a:pt x="1019" y="591"/>
                    <a:pt x="1059" y="648"/>
                  </a:cubicBezTo>
                  <a:cubicBezTo>
                    <a:pt x="1099" y="705"/>
                    <a:pt x="1162" y="773"/>
                    <a:pt x="1189" y="806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25"/>
            <p:cNvSpPr>
              <a:spLocks noChangeShapeType="1"/>
            </p:cNvSpPr>
            <p:nvPr/>
          </p:nvSpPr>
          <p:spPr bwMode="auto">
            <a:xfrm>
              <a:off x="790" y="1747"/>
              <a:ext cx="1116" cy="0"/>
            </a:xfrm>
            <a:prstGeom prst="line">
              <a:avLst/>
            </a:prstGeom>
            <a:noFill/>
            <a:ln w="1143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0.00312 -0.1439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6 0.00208 L 0.56164 0.00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build="p"/>
      <p:bldP spid="35848" grpId="0" animBg="1"/>
      <p:bldP spid="35849" grpId="0" animBg="1"/>
      <p:bldP spid="358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169863"/>
            <a:ext cx="8318500" cy="10779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Longitudinal waves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3838" y="1582738"/>
            <a:ext cx="4038600" cy="4760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instead of jiggling the spring up and down, you jiggle it in and out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coils of the spring move along the same direction (horizontal) as the wave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This produces a </a:t>
            </a:r>
            <a:r>
              <a:rPr lang="en-US" altLang="en-US" sz="2800" i="1" smtClean="0">
                <a:solidFill>
                  <a:srgbClr val="FF0000"/>
                </a:solidFill>
              </a:rPr>
              <a:t>longitudinal wave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Sound waves are longitudinal waves</a:t>
            </a:r>
          </a:p>
        </p:txBody>
      </p:sp>
      <p:pic>
        <p:nvPicPr>
          <p:cNvPr id="40972" name="Picture 12" descr="W0574_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74"/>
          <a:stretch>
            <a:fillRect/>
          </a:stretch>
        </p:blipFill>
        <p:spPr>
          <a:xfrm>
            <a:off x="4572000" y="1905000"/>
            <a:ext cx="4143375" cy="377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FD1083-2B28-4A09-87A9-769A7F98101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Speed of a wave on a string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216" y="1641814"/>
            <a:ext cx="8076306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Note that the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speed of the wave </a:t>
            </a:r>
            <a:r>
              <a:rPr lang="en-US" altLang="en-US" dirty="0" smtClean="0"/>
              <a:t>moving to the right is not the same as the </a:t>
            </a:r>
            <a:r>
              <a:rPr lang="en-US" altLang="en-US" dirty="0" smtClean="0">
                <a:solidFill>
                  <a:srgbClr val="FF0000"/>
                </a:solidFill>
              </a:rPr>
              <a:t>speed of the </a:t>
            </a:r>
            <a:r>
              <a:rPr lang="en-US" altLang="en-US" dirty="0" smtClean="0">
                <a:solidFill>
                  <a:srgbClr val="FF0000"/>
                </a:solidFill>
              </a:rPr>
              <a:t>string </a:t>
            </a:r>
            <a:r>
              <a:rPr lang="en-US" altLang="en-US" dirty="0" smtClean="0"/>
              <a:t>as it moves </a:t>
            </a:r>
            <a:r>
              <a:rPr lang="en-US" altLang="en-US" dirty="0" smtClean="0"/>
              <a:t>up and </a:t>
            </a:r>
            <a:r>
              <a:rPr lang="en-US" altLang="en-US" dirty="0" smtClean="0"/>
              <a:t>down.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dirty="0" smtClean="0"/>
              <a:t>wave speed is determined by: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the tension in the string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itchFamily="2" charset="2"/>
              </a:rPr>
              <a:t>         more tension  higher speed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i="1" dirty="0" smtClean="0"/>
              <a:t>mass per unit length</a:t>
            </a:r>
            <a:r>
              <a:rPr lang="en-US" altLang="en-US" dirty="0" smtClean="0"/>
              <a:t> of the string (whether it’s a heavy rope or a light rope)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        </a:t>
            </a:r>
            <a:r>
              <a:rPr lang="en-US" alt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en-US" dirty="0" smtClean="0">
                <a:solidFill>
                  <a:srgbClr val="FF0000"/>
                </a:solidFill>
              </a:rPr>
              <a:t>thicker rope </a:t>
            </a:r>
            <a:r>
              <a:rPr lang="en-US" altLang="en-US" dirty="0" smtClean="0">
                <a:solidFill>
                  <a:srgbClr val="FF0000"/>
                </a:solidFill>
                <a:sym typeface="Wingdings" pitchFamily="2" charset="2"/>
              </a:rPr>
              <a:t> lower speed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BA1A2E-38DB-4CCD-82BC-863CA1EC8B85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538379"/>
            <a:ext cx="8439150" cy="2409825"/>
          </a:xfrm>
        </p:spPr>
        <p:txBody>
          <a:bodyPr/>
          <a:lstStyle/>
          <a:p>
            <a:pPr algn="l" eaLnBrk="1" hangingPunct="1"/>
            <a:r>
              <a:rPr lang="en-US" altLang="en-US" sz="4000" u="sng" dirty="0" smtClean="0"/>
              <a:t>Harmonic waves</a:t>
            </a:r>
            <a:r>
              <a:rPr lang="en-US" altLang="en-US" sz="4000" dirty="0" smtClean="0"/>
              <a:t> – keep jiggling the end of the string up and down</a:t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>
                <a:sym typeface="Wingdings" pitchFamily="2" charset="2"/>
              </a:rPr>
              <a:t> </a:t>
            </a:r>
            <a:r>
              <a:rPr lang="en-US" altLang="en-US" sz="4000" dirty="0" smtClean="0">
                <a:solidFill>
                  <a:srgbClr val="FF0000"/>
                </a:solidFill>
                <a:sym typeface="Wingdings" pitchFamily="2" charset="2"/>
              </a:rPr>
              <a:t>produces a continuous </a:t>
            </a:r>
            <a:r>
              <a:rPr lang="en-US" alt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wavetrain</a:t>
            </a:r>
            <a:endParaRPr lang="en-US" altLang="en-US" sz="4000" i="1" dirty="0" smtClean="0">
              <a:solidFill>
                <a:srgbClr val="FF0000"/>
              </a:solidFill>
            </a:endParaRPr>
          </a:p>
        </p:txBody>
      </p:sp>
      <p:pic>
        <p:nvPicPr>
          <p:cNvPr id="18435" name="Picture 4" descr="W0579_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1"/>
          <a:stretch>
            <a:fillRect/>
          </a:stretch>
        </p:blipFill>
        <p:spPr>
          <a:xfrm>
            <a:off x="720725" y="3354388"/>
            <a:ext cx="6877050" cy="195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FCD83F6-8E1E-462B-9F61-417E6FA03F6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439738" y="201613"/>
            <a:ext cx="8229600" cy="78898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Sound – a longitudinal wave </a:t>
            </a:r>
          </a:p>
        </p:txBody>
      </p:sp>
      <p:graphicFrame>
        <p:nvGraphicFramePr>
          <p:cNvPr id="20483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2063750"/>
          <a:ext cx="8566150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Photo Editor Photo" r:id="rId4" imgW="11971429" imgH="8133333" progId="MSPhotoEd.3">
                  <p:embed/>
                </p:oleObj>
              </mc:Choice>
              <mc:Fallback>
                <p:oleObj name="Photo Editor Photo" r:id="rId4" imgW="11971429" imgH="813333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7877"/>
                      <a:stretch>
                        <a:fillRect/>
                      </a:stretch>
                    </p:blipFill>
                    <p:spPr bwMode="auto">
                      <a:xfrm>
                        <a:off x="0" y="2063750"/>
                        <a:ext cx="8566150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14CAA9-F8EA-4411-9B8F-8BD3DA11D42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SOUND WAVES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5973" y="1489756"/>
            <a:ext cx="4376691" cy="4080783"/>
          </a:xfrm>
          <a:ln w="19050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longitudinal pressure</a:t>
            </a:r>
            <a:r>
              <a:rPr lang="en-US" altLang="en-US" sz="2400" dirty="0" smtClean="0"/>
              <a:t> disturbances in a gas,</a:t>
            </a:r>
            <a:br>
              <a:rPr lang="en-US" altLang="en-US" sz="2400" dirty="0" smtClean="0"/>
            </a:br>
            <a:r>
              <a:rPr lang="en-US" altLang="en-US" sz="2400" dirty="0" smtClean="0"/>
              <a:t>(liquid, or solid</a:t>
            </a:r>
            <a:r>
              <a:rPr lang="en-US" altLang="en-US" sz="2400" dirty="0" smtClean="0"/>
              <a:t>)</a:t>
            </a:r>
          </a:p>
          <a:p>
            <a:pPr eaLnBrk="1" hangingPunct="1"/>
            <a:r>
              <a:rPr lang="en-US" altLang="en-US" sz="2400" dirty="0"/>
              <a:t>the air molecules </a:t>
            </a:r>
            <a:r>
              <a:rPr lang="en-US" altLang="en-US" sz="2400" dirty="0" smtClean="0"/>
              <a:t>jiggle </a:t>
            </a:r>
            <a:r>
              <a:rPr lang="en-US" altLang="en-US" sz="2400" dirty="0"/>
              <a:t>back and forth </a:t>
            </a:r>
            <a:r>
              <a:rPr lang="en-US" altLang="en-US" sz="2400" dirty="0" smtClean="0"/>
              <a:t>along </a:t>
            </a:r>
            <a:r>
              <a:rPr lang="en-US" altLang="en-US" sz="2400" dirty="0"/>
              <a:t>the same direction as the </a:t>
            </a:r>
            <a:r>
              <a:rPr lang="en-US" altLang="en-US" sz="2400" dirty="0" smtClean="0"/>
              <a:t>wave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A series of high pressure regions (condensations) and low pressure regions (rarefactions)</a:t>
            </a:r>
            <a:endParaRPr lang="en-US" altLang="en-US" sz="2400" dirty="0" smtClean="0"/>
          </a:p>
          <a:p>
            <a:pPr eaLnBrk="1" hangingPunct="1">
              <a:buFontTx/>
              <a:buNone/>
            </a:pP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DB21F8-488E-4393-9456-4D1B0BBE520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0538" y="1084263"/>
            <a:ext cx="3594100" cy="4702175"/>
            <a:chOff x="-547688" y="1498601"/>
            <a:chExt cx="3594100" cy="4702174"/>
          </a:xfrm>
        </p:grpSpPr>
        <p:graphicFrame>
          <p:nvGraphicFramePr>
            <p:cNvPr id="19478" name="Object 3"/>
            <p:cNvGraphicFramePr>
              <a:graphicFrameLocks noChangeAspect="1"/>
            </p:cNvGraphicFramePr>
            <p:nvPr/>
          </p:nvGraphicFramePr>
          <p:xfrm>
            <a:off x="-547688" y="1498601"/>
            <a:ext cx="3594100" cy="448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6" name="Photo Editor Photo" r:id="rId4" imgW="8009524" imgH="10085714" progId="MSPhotoEd.3">
                    <p:embed/>
                  </p:oleObj>
                </mc:Choice>
                <mc:Fallback>
                  <p:oleObj name="Photo Editor Photo" r:id="rId4" imgW="8009524" imgH="10085714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47688" y="1498601"/>
                          <a:ext cx="3594100" cy="44862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-87313" y="5067300"/>
              <a:ext cx="2782887" cy="1133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465" name="Group 11"/>
          <p:cNvGrpSpPr>
            <a:grpSpLocks/>
          </p:cNvGrpSpPr>
          <p:nvPr/>
        </p:nvGrpSpPr>
        <p:grpSpPr bwMode="auto">
          <a:xfrm>
            <a:off x="120650" y="4394200"/>
            <a:ext cx="3727450" cy="1570038"/>
            <a:chOff x="2743" y="809"/>
            <a:chExt cx="2348" cy="989"/>
          </a:xfrm>
        </p:grpSpPr>
        <p:sp>
          <p:nvSpPr>
            <p:cNvPr id="5" name="Arc 12"/>
            <p:cNvSpPr>
              <a:spLocks/>
            </p:cNvSpPr>
            <p:nvPr/>
          </p:nvSpPr>
          <p:spPr bwMode="auto">
            <a:xfrm rot="21307717" flipH="1">
              <a:off x="3385" y="1185"/>
              <a:ext cx="138" cy="301"/>
            </a:xfrm>
            <a:custGeom>
              <a:avLst/>
              <a:gdLst>
                <a:gd name="T0" fmla="*/ 0 w 21600"/>
                <a:gd name="T1" fmla="*/ 0 h 42349"/>
                <a:gd name="T2" fmla="*/ 0 w 21600"/>
                <a:gd name="T3" fmla="*/ 0 h 42349"/>
                <a:gd name="T4" fmla="*/ 0 w 21600"/>
                <a:gd name="T5" fmla="*/ 0 h 423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34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216"/>
                    <a:pt x="15242" y="39675"/>
                    <a:pt x="6004" y="42348"/>
                  </a:cubicBezTo>
                </a:path>
                <a:path w="21600" h="4234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216"/>
                    <a:pt x="15242" y="39675"/>
                    <a:pt x="6004" y="4234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Text Box 13"/>
            <p:cNvSpPr txBox="1">
              <a:spLocks noChangeArrowheads="1"/>
            </p:cNvSpPr>
            <p:nvPr/>
          </p:nvSpPr>
          <p:spPr bwMode="auto">
            <a:xfrm>
              <a:off x="3333" y="1222"/>
              <a:ext cx="321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S  N</a:t>
              </a:r>
            </a:p>
          </p:txBody>
        </p:sp>
        <p:sp>
          <p:nvSpPr>
            <p:cNvPr id="19467" name="Arc 14"/>
            <p:cNvSpPr>
              <a:spLocks/>
            </p:cNvSpPr>
            <p:nvPr/>
          </p:nvSpPr>
          <p:spPr bwMode="auto">
            <a:xfrm rot="10662564" flipH="1">
              <a:off x="3465" y="1177"/>
              <a:ext cx="141" cy="284"/>
            </a:xfrm>
            <a:custGeom>
              <a:avLst/>
              <a:gdLst>
                <a:gd name="T0" fmla="*/ 0 w 21600"/>
                <a:gd name="T1" fmla="*/ 0 h 42349"/>
                <a:gd name="T2" fmla="*/ 0 w 21600"/>
                <a:gd name="T3" fmla="*/ 0 h 42349"/>
                <a:gd name="T4" fmla="*/ 0 w 21600"/>
                <a:gd name="T5" fmla="*/ 0 h 423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34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216"/>
                    <a:pt x="15242" y="39675"/>
                    <a:pt x="6004" y="42348"/>
                  </a:cubicBezTo>
                </a:path>
                <a:path w="21600" h="4234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216"/>
                    <a:pt x="15242" y="39675"/>
                    <a:pt x="6004" y="4234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Freeform 15"/>
            <p:cNvSpPr>
              <a:spLocks/>
            </p:cNvSpPr>
            <p:nvPr/>
          </p:nvSpPr>
          <p:spPr bwMode="auto">
            <a:xfrm>
              <a:off x="3671" y="827"/>
              <a:ext cx="314" cy="966"/>
            </a:xfrm>
            <a:custGeom>
              <a:avLst/>
              <a:gdLst>
                <a:gd name="T0" fmla="*/ 309 w 314"/>
                <a:gd name="T1" fmla="*/ 0 h 966"/>
                <a:gd name="T2" fmla="*/ 0 w 314"/>
                <a:gd name="T3" fmla="*/ 373 h 966"/>
                <a:gd name="T4" fmla="*/ 12 w 314"/>
                <a:gd name="T5" fmla="*/ 599 h 966"/>
                <a:gd name="T6" fmla="*/ 314 w 314"/>
                <a:gd name="T7" fmla="*/ 966 h 966"/>
                <a:gd name="T8" fmla="*/ 309 w 314"/>
                <a:gd name="T9" fmla="*/ 0 h 9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966">
                  <a:moveTo>
                    <a:pt x="309" y="0"/>
                  </a:moveTo>
                  <a:lnTo>
                    <a:pt x="0" y="373"/>
                  </a:lnTo>
                  <a:lnTo>
                    <a:pt x="12" y="599"/>
                  </a:lnTo>
                  <a:lnTo>
                    <a:pt x="314" y="966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6"/>
            <p:cNvSpPr>
              <a:spLocks noChangeShapeType="1"/>
            </p:cNvSpPr>
            <p:nvPr/>
          </p:nvSpPr>
          <p:spPr bwMode="auto">
            <a:xfrm>
              <a:off x="3270" y="1053"/>
              <a:ext cx="3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7"/>
            <p:cNvSpPr>
              <a:spLocks noChangeShapeType="1"/>
            </p:cNvSpPr>
            <p:nvPr/>
          </p:nvSpPr>
          <p:spPr bwMode="auto">
            <a:xfrm>
              <a:off x="3785" y="1266"/>
              <a:ext cx="3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Rectangle 18" descr="Dashed upward diagonal"/>
            <p:cNvSpPr>
              <a:spLocks noChangeArrowheads="1"/>
            </p:cNvSpPr>
            <p:nvPr/>
          </p:nvSpPr>
          <p:spPr bwMode="auto">
            <a:xfrm>
              <a:off x="4247" y="809"/>
              <a:ext cx="128" cy="971"/>
            </a:xfrm>
            <a:prstGeom prst="rect">
              <a:avLst/>
            </a:prstGeom>
            <a:pattFill prst="dashUpDiag">
              <a:fgClr>
                <a:schemeClr val="tx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2" name="Rectangle 19" descr="Dashed upward diagonal"/>
            <p:cNvSpPr>
              <a:spLocks noChangeArrowheads="1"/>
            </p:cNvSpPr>
            <p:nvPr/>
          </p:nvSpPr>
          <p:spPr bwMode="auto">
            <a:xfrm>
              <a:off x="4605" y="818"/>
              <a:ext cx="128" cy="971"/>
            </a:xfrm>
            <a:prstGeom prst="rect">
              <a:avLst/>
            </a:prstGeom>
            <a:pattFill prst="dashUpDiag">
              <a:fgClr>
                <a:schemeClr val="tx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3" name="Rectangle 20" descr="Dashed upward diagonal"/>
            <p:cNvSpPr>
              <a:spLocks noChangeArrowheads="1"/>
            </p:cNvSpPr>
            <p:nvPr/>
          </p:nvSpPr>
          <p:spPr bwMode="auto">
            <a:xfrm>
              <a:off x="4963" y="827"/>
              <a:ext cx="128" cy="971"/>
            </a:xfrm>
            <a:prstGeom prst="rect">
              <a:avLst/>
            </a:prstGeom>
            <a:pattFill prst="dashUpDiag">
              <a:fgClr>
                <a:schemeClr val="tx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4" name="Freeform 21"/>
            <p:cNvSpPr>
              <a:spLocks/>
            </p:cNvSpPr>
            <p:nvPr/>
          </p:nvSpPr>
          <p:spPr bwMode="auto">
            <a:xfrm>
              <a:off x="2753" y="1430"/>
              <a:ext cx="730" cy="156"/>
            </a:xfrm>
            <a:custGeom>
              <a:avLst/>
              <a:gdLst>
                <a:gd name="T0" fmla="*/ 709 w 730"/>
                <a:gd name="T1" fmla="*/ 8 h 156"/>
                <a:gd name="T2" fmla="*/ 675 w 730"/>
                <a:gd name="T3" fmla="*/ 2 h 156"/>
                <a:gd name="T4" fmla="*/ 605 w 730"/>
                <a:gd name="T5" fmla="*/ 8 h 156"/>
                <a:gd name="T6" fmla="*/ 570 w 730"/>
                <a:gd name="T7" fmla="*/ 66 h 156"/>
                <a:gd name="T8" fmla="*/ 494 w 730"/>
                <a:gd name="T9" fmla="*/ 101 h 156"/>
                <a:gd name="T10" fmla="*/ 448 w 730"/>
                <a:gd name="T11" fmla="*/ 78 h 156"/>
                <a:gd name="T12" fmla="*/ 442 w 730"/>
                <a:gd name="T13" fmla="*/ 60 h 156"/>
                <a:gd name="T14" fmla="*/ 413 w 730"/>
                <a:gd name="T15" fmla="*/ 54 h 156"/>
                <a:gd name="T16" fmla="*/ 302 w 730"/>
                <a:gd name="T17" fmla="*/ 60 h 156"/>
                <a:gd name="T18" fmla="*/ 285 w 730"/>
                <a:gd name="T19" fmla="*/ 72 h 156"/>
                <a:gd name="T20" fmla="*/ 273 w 730"/>
                <a:gd name="T21" fmla="*/ 95 h 156"/>
                <a:gd name="T22" fmla="*/ 192 w 730"/>
                <a:gd name="T23" fmla="*/ 124 h 156"/>
                <a:gd name="T24" fmla="*/ 93 w 730"/>
                <a:gd name="T25" fmla="*/ 147 h 156"/>
                <a:gd name="T26" fmla="*/ 52 w 730"/>
                <a:gd name="T27" fmla="*/ 113 h 156"/>
                <a:gd name="T28" fmla="*/ 17 w 730"/>
                <a:gd name="T29" fmla="*/ 101 h 156"/>
                <a:gd name="T30" fmla="*/ 0 w 730"/>
                <a:gd name="T31" fmla="*/ 72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0" h="156">
                  <a:moveTo>
                    <a:pt x="709" y="8"/>
                  </a:moveTo>
                  <a:cubicBezTo>
                    <a:pt x="657" y="26"/>
                    <a:pt x="730" y="6"/>
                    <a:pt x="675" y="2"/>
                  </a:cubicBezTo>
                  <a:cubicBezTo>
                    <a:pt x="652" y="0"/>
                    <a:pt x="628" y="6"/>
                    <a:pt x="605" y="8"/>
                  </a:cubicBezTo>
                  <a:cubicBezTo>
                    <a:pt x="580" y="32"/>
                    <a:pt x="589" y="49"/>
                    <a:pt x="570" y="66"/>
                  </a:cubicBezTo>
                  <a:cubicBezTo>
                    <a:pt x="545" y="88"/>
                    <a:pt x="525" y="93"/>
                    <a:pt x="494" y="101"/>
                  </a:cubicBezTo>
                  <a:cubicBezTo>
                    <a:pt x="469" y="96"/>
                    <a:pt x="462" y="100"/>
                    <a:pt x="448" y="78"/>
                  </a:cubicBezTo>
                  <a:cubicBezTo>
                    <a:pt x="445" y="73"/>
                    <a:pt x="447" y="64"/>
                    <a:pt x="442" y="60"/>
                  </a:cubicBezTo>
                  <a:cubicBezTo>
                    <a:pt x="434" y="54"/>
                    <a:pt x="423" y="56"/>
                    <a:pt x="413" y="54"/>
                  </a:cubicBezTo>
                  <a:cubicBezTo>
                    <a:pt x="375" y="37"/>
                    <a:pt x="341" y="47"/>
                    <a:pt x="302" y="60"/>
                  </a:cubicBezTo>
                  <a:cubicBezTo>
                    <a:pt x="296" y="64"/>
                    <a:pt x="289" y="67"/>
                    <a:pt x="285" y="72"/>
                  </a:cubicBezTo>
                  <a:cubicBezTo>
                    <a:pt x="279" y="79"/>
                    <a:pt x="280" y="90"/>
                    <a:pt x="273" y="95"/>
                  </a:cubicBezTo>
                  <a:cubicBezTo>
                    <a:pt x="258" y="106"/>
                    <a:pt x="210" y="119"/>
                    <a:pt x="192" y="124"/>
                  </a:cubicBezTo>
                  <a:cubicBezTo>
                    <a:pt x="144" y="156"/>
                    <a:pt x="171" y="154"/>
                    <a:pt x="93" y="147"/>
                  </a:cubicBezTo>
                  <a:cubicBezTo>
                    <a:pt x="82" y="136"/>
                    <a:pt x="66" y="120"/>
                    <a:pt x="52" y="113"/>
                  </a:cubicBezTo>
                  <a:cubicBezTo>
                    <a:pt x="41" y="107"/>
                    <a:pt x="17" y="101"/>
                    <a:pt x="17" y="101"/>
                  </a:cubicBezTo>
                  <a:cubicBezTo>
                    <a:pt x="9" y="78"/>
                    <a:pt x="15" y="87"/>
                    <a:pt x="0" y="72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22"/>
            <p:cNvSpPr>
              <a:spLocks/>
            </p:cNvSpPr>
            <p:nvPr/>
          </p:nvSpPr>
          <p:spPr bwMode="auto">
            <a:xfrm rot="10800000">
              <a:off x="2743" y="1415"/>
              <a:ext cx="730" cy="156"/>
            </a:xfrm>
            <a:custGeom>
              <a:avLst/>
              <a:gdLst>
                <a:gd name="T0" fmla="*/ 709 w 730"/>
                <a:gd name="T1" fmla="*/ 8 h 156"/>
                <a:gd name="T2" fmla="*/ 675 w 730"/>
                <a:gd name="T3" fmla="*/ 2 h 156"/>
                <a:gd name="T4" fmla="*/ 605 w 730"/>
                <a:gd name="T5" fmla="*/ 8 h 156"/>
                <a:gd name="T6" fmla="*/ 570 w 730"/>
                <a:gd name="T7" fmla="*/ 66 h 156"/>
                <a:gd name="T8" fmla="*/ 494 w 730"/>
                <a:gd name="T9" fmla="*/ 101 h 156"/>
                <a:gd name="T10" fmla="*/ 448 w 730"/>
                <a:gd name="T11" fmla="*/ 78 h 156"/>
                <a:gd name="T12" fmla="*/ 442 w 730"/>
                <a:gd name="T13" fmla="*/ 60 h 156"/>
                <a:gd name="T14" fmla="*/ 413 w 730"/>
                <a:gd name="T15" fmla="*/ 54 h 156"/>
                <a:gd name="T16" fmla="*/ 302 w 730"/>
                <a:gd name="T17" fmla="*/ 60 h 156"/>
                <a:gd name="T18" fmla="*/ 285 w 730"/>
                <a:gd name="T19" fmla="*/ 72 h 156"/>
                <a:gd name="T20" fmla="*/ 273 w 730"/>
                <a:gd name="T21" fmla="*/ 95 h 156"/>
                <a:gd name="T22" fmla="*/ 192 w 730"/>
                <a:gd name="T23" fmla="*/ 124 h 156"/>
                <a:gd name="T24" fmla="*/ 93 w 730"/>
                <a:gd name="T25" fmla="*/ 147 h 156"/>
                <a:gd name="T26" fmla="*/ 52 w 730"/>
                <a:gd name="T27" fmla="*/ 113 h 156"/>
                <a:gd name="T28" fmla="*/ 17 w 730"/>
                <a:gd name="T29" fmla="*/ 101 h 156"/>
                <a:gd name="T30" fmla="*/ 0 w 730"/>
                <a:gd name="T31" fmla="*/ 72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0" h="156">
                  <a:moveTo>
                    <a:pt x="709" y="8"/>
                  </a:moveTo>
                  <a:cubicBezTo>
                    <a:pt x="657" y="26"/>
                    <a:pt x="730" y="6"/>
                    <a:pt x="675" y="2"/>
                  </a:cubicBezTo>
                  <a:cubicBezTo>
                    <a:pt x="652" y="0"/>
                    <a:pt x="628" y="6"/>
                    <a:pt x="605" y="8"/>
                  </a:cubicBezTo>
                  <a:cubicBezTo>
                    <a:pt x="580" y="32"/>
                    <a:pt x="589" y="49"/>
                    <a:pt x="570" y="66"/>
                  </a:cubicBezTo>
                  <a:cubicBezTo>
                    <a:pt x="545" y="88"/>
                    <a:pt x="525" y="93"/>
                    <a:pt x="494" y="101"/>
                  </a:cubicBezTo>
                  <a:cubicBezTo>
                    <a:pt x="469" y="96"/>
                    <a:pt x="462" y="100"/>
                    <a:pt x="448" y="78"/>
                  </a:cubicBezTo>
                  <a:cubicBezTo>
                    <a:pt x="445" y="73"/>
                    <a:pt x="447" y="64"/>
                    <a:pt x="442" y="60"/>
                  </a:cubicBezTo>
                  <a:cubicBezTo>
                    <a:pt x="434" y="54"/>
                    <a:pt x="423" y="56"/>
                    <a:pt x="413" y="54"/>
                  </a:cubicBezTo>
                  <a:cubicBezTo>
                    <a:pt x="375" y="37"/>
                    <a:pt x="341" y="47"/>
                    <a:pt x="302" y="60"/>
                  </a:cubicBezTo>
                  <a:cubicBezTo>
                    <a:pt x="296" y="64"/>
                    <a:pt x="289" y="67"/>
                    <a:pt x="285" y="72"/>
                  </a:cubicBezTo>
                  <a:cubicBezTo>
                    <a:pt x="279" y="79"/>
                    <a:pt x="280" y="90"/>
                    <a:pt x="273" y="95"/>
                  </a:cubicBezTo>
                  <a:cubicBezTo>
                    <a:pt x="258" y="106"/>
                    <a:pt x="210" y="119"/>
                    <a:pt x="192" y="124"/>
                  </a:cubicBezTo>
                  <a:cubicBezTo>
                    <a:pt x="144" y="156"/>
                    <a:pt x="171" y="154"/>
                    <a:pt x="93" y="147"/>
                  </a:cubicBezTo>
                  <a:cubicBezTo>
                    <a:pt x="82" y="136"/>
                    <a:pt x="66" y="120"/>
                    <a:pt x="52" y="113"/>
                  </a:cubicBezTo>
                  <a:cubicBezTo>
                    <a:pt x="41" y="107"/>
                    <a:pt x="17" y="101"/>
                    <a:pt x="17" y="101"/>
                  </a:cubicBezTo>
                  <a:cubicBezTo>
                    <a:pt x="9" y="78"/>
                    <a:pt x="15" y="87"/>
                    <a:pt x="0" y="72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3"/>
            <p:cNvSpPr>
              <a:spLocks noChangeShapeType="1"/>
            </p:cNvSpPr>
            <p:nvPr/>
          </p:nvSpPr>
          <p:spPr bwMode="auto">
            <a:xfrm>
              <a:off x="3485" y="1164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24"/>
            <p:cNvSpPr>
              <a:spLocks noChangeShapeType="1"/>
            </p:cNvSpPr>
            <p:nvPr/>
          </p:nvSpPr>
          <p:spPr bwMode="auto">
            <a:xfrm>
              <a:off x="3483" y="1469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8388" y="6092825"/>
            <a:ext cx="1638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SPEAKER</a:t>
            </a:r>
          </a:p>
        </p:txBody>
      </p:sp>
      <p:sp>
        <p:nvSpPr>
          <p:cNvPr id="12" name="Freeform 11"/>
          <p:cNvSpPr/>
          <p:nvPr/>
        </p:nvSpPr>
        <p:spPr>
          <a:xfrm>
            <a:off x="213064" y="1988598"/>
            <a:ext cx="1464816" cy="2618913"/>
          </a:xfrm>
          <a:custGeom>
            <a:avLst/>
            <a:gdLst>
              <a:gd name="connsiteX0" fmla="*/ 408373 w 1464816"/>
              <a:gd name="connsiteY0" fmla="*/ 0 h 2618913"/>
              <a:gd name="connsiteX1" fmla="*/ 0 w 1464816"/>
              <a:gd name="connsiteY1" fmla="*/ 594804 h 2618913"/>
              <a:gd name="connsiteX2" fmla="*/ 17755 w 1464816"/>
              <a:gd name="connsiteY2" fmla="*/ 2059619 h 2618913"/>
              <a:gd name="connsiteX3" fmla="*/ 1464816 w 1464816"/>
              <a:gd name="connsiteY3" fmla="*/ 2618913 h 261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816" h="2618913">
                <a:moveTo>
                  <a:pt x="408373" y="0"/>
                </a:moveTo>
                <a:lnTo>
                  <a:pt x="0" y="594804"/>
                </a:lnTo>
                <a:lnTo>
                  <a:pt x="17755" y="2059619"/>
                </a:lnTo>
                <a:lnTo>
                  <a:pt x="1464816" y="2618913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nimBg="1"/>
      <p:bldP spid="8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" y="133350"/>
            <a:ext cx="9067800" cy="1139825"/>
          </a:xfrm>
          <a:noFill/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0000"/>
                </a:solidFill>
              </a:rPr>
              <a:t>REVIEW: Vibrating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5438" y="1579563"/>
            <a:ext cx="5919787" cy="2579687"/>
          </a:xfrm>
        </p:spPr>
        <p:txBody>
          <a:bodyPr/>
          <a:lstStyle/>
          <a:p>
            <a:pPr eaLnBrk="1" hangingPunct="1"/>
            <a:r>
              <a:rPr lang="en-US" altLang="en-US" smtClean="0"/>
              <a:t>Mass and spring on air track</a:t>
            </a:r>
          </a:p>
          <a:p>
            <a:pPr eaLnBrk="1" hangingPunct="1"/>
            <a:r>
              <a:rPr lang="en-US" altLang="en-US" smtClean="0"/>
              <a:t>Mass hanging on spring</a:t>
            </a:r>
          </a:p>
          <a:p>
            <a:pPr eaLnBrk="1" hangingPunct="1"/>
            <a:r>
              <a:rPr lang="en-US" altLang="en-US" smtClean="0"/>
              <a:t>Pendulum</a:t>
            </a:r>
          </a:p>
          <a:p>
            <a:pPr eaLnBrk="1" hangingPunct="1"/>
            <a:r>
              <a:rPr lang="en-US" altLang="en-US" smtClean="0"/>
              <a:t>Torsional oscillator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89038" y="4367213"/>
            <a:ext cx="6764337" cy="1582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All vibrating systems have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one thing in common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US" altLang="en-US" i="1" dirty="0">
                <a:solidFill>
                  <a:srgbClr val="FF0000"/>
                </a:solidFill>
                <a:sym typeface="Wingdings" pitchFamily="2" charset="2"/>
              </a:rPr>
              <a:t>restoring force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B7A2C2-4783-43B5-B5A0-42B98386F24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tx1"/>
                </a:solidFill>
                <a:latin typeface="Verdana" pitchFamily="34" charset="0"/>
              </a:rPr>
              <a:t>No air --- no sound!</a:t>
            </a:r>
            <a:endParaRPr lang="en-US" altLang="en-US" u="sng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294188" y="1835664"/>
            <a:ext cx="4503738" cy="2676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cs typeface="Arial" charset="0"/>
              </a:rPr>
              <a:t>Sound is a disturbance in a gas (air)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cs typeface="Arial" charset="0"/>
              </a:rPr>
              <a:t>In vacuum, there are no sound waves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cs typeface="Arial" charset="0"/>
                <a:sym typeface="Wingdings" pitchFamily="2" charset="2"/>
              </a:rPr>
              <a:t> t</a:t>
            </a:r>
            <a:r>
              <a:rPr lang="en-US" altLang="en-US" sz="2800">
                <a:cs typeface="Arial" charset="0"/>
              </a:rPr>
              <a:t>here is no sound in outer space</a:t>
            </a:r>
          </a:p>
        </p:txBody>
      </p:sp>
      <p:sp>
        <p:nvSpPr>
          <p:cNvPr id="21508" name="Line 12"/>
          <p:cNvSpPr>
            <a:spLocks noChangeShapeType="1"/>
          </p:cNvSpPr>
          <p:nvPr/>
        </p:nvSpPr>
        <p:spPr bwMode="auto">
          <a:xfrm>
            <a:off x="3881438" y="4779963"/>
            <a:ext cx="0" cy="2095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F4A03B-7869-4D22-B3B0-61B5299B407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3" name="Rounded Rectangle 2"/>
          <p:cNvSpPr/>
          <p:nvPr/>
        </p:nvSpPr>
        <p:spPr>
          <a:xfrm>
            <a:off x="457200" y="1700213"/>
            <a:ext cx="3028950" cy="284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58838" y="4525660"/>
            <a:ext cx="4498975" cy="1944992"/>
            <a:chOff x="865188" y="4558088"/>
            <a:chExt cx="4499769" cy="1943914"/>
          </a:xfrm>
        </p:grpSpPr>
        <p:sp>
          <p:nvSpPr>
            <p:cNvPr id="21514" name="Text Box 14"/>
            <p:cNvSpPr txBox="1">
              <a:spLocks noChangeArrowheads="1"/>
            </p:cNvSpPr>
            <p:nvPr/>
          </p:nvSpPr>
          <p:spPr bwMode="auto">
            <a:xfrm>
              <a:off x="4112419" y="5679677"/>
              <a:ext cx="1252538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vacuum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pump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029431" y="4577431"/>
              <a:ext cx="0" cy="1394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19443" y="4558088"/>
              <a:ext cx="0" cy="13930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17" name="Group 4"/>
            <p:cNvGrpSpPr>
              <a:grpSpLocks/>
            </p:cNvGrpSpPr>
            <p:nvPr/>
          </p:nvGrpSpPr>
          <p:grpSpPr bwMode="auto">
            <a:xfrm>
              <a:off x="865188" y="5585221"/>
              <a:ext cx="3016250" cy="897732"/>
              <a:chOff x="633413" y="5668168"/>
              <a:chExt cx="3016250" cy="89773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71520" y="5667882"/>
                <a:ext cx="1600482" cy="85836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520" name="AutoShape 27"/>
              <p:cNvSpPr>
                <a:spLocks noChangeArrowheads="1"/>
              </p:cNvSpPr>
              <p:nvPr/>
            </p:nvSpPr>
            <p:spPr bwMode="auto">
              <a:xfrm rot="10800000">
                <a:off x="2919413" y="6261100"/>
                <a:ext cx="555625" cy="282575"/>
              </a:xfrm>
              <a:custGeom>
                <a:avLst/>
                <a:gdLst>
                  <a:gd name="T0" fmla="*/ 2147483647 w 21600"/>
                  <a:gd name="T1" fmla="*/ 316333450 h 21600"/>
                  <a:gd name="T2" fmla="*/ 2147483647 w 21600"/>
                  <a:gd name="T3" fmla="*/ 632664847 h 21600"/>
                  <a:gd name="T4" fmla="*/ 1182156882 w 21600"/>
                  <a:gd name="T5" fmla="*/ 316333450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1" name="Oval 24"/>
              <p:cNvSpPr>
                <a:spLocks noChangeArrowheads="1"/>
              </p:cNvSpPr>
              <p:nvPr/>
            </p:nvSpPr>
            <p:spPr bwMode="auto">
              <a:xfrm>
                <a:off x="1765300" y="6097587"/>
                <a:ext cx="88900" cy="88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2" name="Oval 25"/>
              <p:cNvSpPr>
                <a:spLocks noChangeArrowheads="1"/>
              </p:cNvSpPr>
              <p:nvPr/>
            </p:nvSpPr>
            <p:spPr bwMode="auto">
              <a:xfrm>
                <a:off x="2876550" y="5815012"/>
                <a:ext cx="609600" cy="60960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3" name="Line 26"/>
              <p:cNvSpPr>
                <a:spLocks noChangeShapeType="1"/>
              </p:cNvSpPr>
              <p:nvPr/>
            </p:nvSpPr>
            <p:spPr bwMode="auto">
              <a:xfrm>
                <a:off x="633413" y="6565900"/>
                <a:ext cx="30162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Oval 28"/>
              <p:cNvSpPr>
                <a:spLocks noChangeArrowheads="1"/>
              </p:cNvSpPr>
              <p:nvPr/>
            </p:nvSpPr>
            <p:spPr bwMode="auto">
              <a:xfrm>
                <a:off x="3089275" y="6026150"/>
                <a:ext cx="185738" cy="1857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5" name="Line 29"/>
              <p:cNvSpPr>
                <a:spLocks noChangeShapeType="1"/>
              </p:cNvSpPr>
              <p:nvPr/>
            </p:nvSpPr>
            <p:spPr bwMode="auto">
              <a:xfrm>
                <a:off x="1809750" y="5803900"/>
                <a:ext cx="1403350" cy="260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Line 30"/>
              <p:cNvSpPr>
                <a:spLocks noChangeShapeType="1"/>
              </p:cNvSpPr>
              <p:nvPr/>
            </p:nvSpPr>
            <p:spPr bwMode="auto">
              <a:xfrm flipV="1">
                <a:off x="1809750" y="6173787"/>
                <a:ext cx="1403350" cy="3159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Oval 23"/>
              <p:cNvSpPr>
                <a:spLocks noChangeArrowheads="1"/>
              </p:cNvSpPr>
              <p:nvPr/>
            </p:nvSpPr>
            <p:spPr bwMode="auto">
              <a:xfrm>
                <a:off x="1450975" y="5783262"/>
                <a:ext cx="717550" cy="71755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8" name="Oval 32"/>
              <p:cNvSpPr>
                <a:spLocks noChangeArrowheads="1"/>
              </p:cNvSpPr>
              <p:nvPr/>
            </p:nvSpPr>
            <p:spPr bwMode="auto">
              <a:xfrm>
                <a:off x="1701800" y="6034087"/>
                <a:ext cx="185738" cy="1857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pic>
        <p:nvPicPr>
          <p:cNvPr id="57383" name="Picture 39" descr="C:\Documents and Settings\Bob\Local Settings\Temporary Internet Files\Content.IE5\LIB9U2G5\MC9002909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271713"/>
            <a:ext cx="133667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822262" y="4545013"/>
            <a:ext cx="1815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034" y="22351"/>
            <a:ext cx="8229600" cy="1082276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u="sng" dirty="0" smtClean="0">
                <a:solidFill>
                  <a:schemeClr val="tx1"/>
                </a:solidFill>
              </a:rPr>
              <a:t>Human sens</a:t>
            </a:r>
            <a:r>
              <a:rPr lang="en-US" altLang="en-US" sz="4000" u="sng" dirty="0" smtClean="0">
                <a:solidFill>
                  <a:schemeClr val="tx1"/>
                </a:solidFill>
              </a:rPr>
              <a:t>e of hearing</a:t>
            </a:r>
            <a:endParaRPr lang="en-US" altLang="en-US" sz="4000" u="sng" dirty="0" smtClean="0">
              <a:solidFill>
                <a:schemeClr val="tx1"/>
              </a:solidFill>
            </a:endParaRP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139009" y="1185325"/>
            <a:ext cx="4828382" cy="5162208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Sound waves cause our eardrums to vibrate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 eardrum is sensitive to displacements on the order of the size of an atom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Humans </a:t>
            </a:r>
            <a:r>
              <a:rPr lang="en-US" altLang="en-US" sz="2800" dirty="0" smtClean="0"/>
              <a:t>can hear sounds between about 30 Hz and 20,000 Hz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Sound below 30 Hz is called </a:t>
            </a:r>
            <a:r>
              <a:rPr lang="en-US" altLang="en-US" dirty="0" smtClean="0">
                <a:solidFill>
                  <a:srgbClr val="FF0000"/>
                </a:solidFill>
              </a:rPr>
              <a:t>infrasound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Sound </a:t>
            </a:r>
            <a:r>
              <a:rPr lang="en-US" altLang="en-US" sz="2800" dirty="0" smtClean="0"/>
              <a:t>above 20,000 Hz is called </a:t>
            </a:r>
            <a:r>
              <a:rPr lang="en-US" altLang="en-US" sz="2800" dirty="0" smtClean="0">
                <a:solidFill>
                  <a:srgbClr val="FF0000"/>
                </a:solidFill>
              </a:rPr>
              <a:t>ultrasound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B9A9FA-4E5B-4C85-9429-A072A917BF5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pic>
        <p:nvPicPr>
          <p:cNvPr id="8" name="Picture 9" descr="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" y="1282980"/>
            <a:ext cx="4120308" cy="335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41538" y="4811697"/>
            <a:ext cx="3116062" cy="1909778"/>
          </a:xfrm>
          <a:prstGeom prst="cloudCallout">
            <a:avLst>
              <a:gd name="adj1" fmla="val 23611"/>
              <a:gd name="adj2" fmla="val -71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Our sense of hearing is much more sensitive than our sense of sight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20307190">
            <a:off x="1777014" y="2636669"/>
            <a:ext cx="479394" cy="807868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The speed of sound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14525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Sound</a:t>
            </a:r>
            <a:r>
              <a:rPr lang="en-US" altLang="en-US" smtClean="0">
                <a:sym typeface="Wingdings" pitchFamily="2" charset="2"/>
              </a:rPr>
              <a:t> pressure waves in a solid, liquid         		  or gas</a:t>
            </a: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The speed of sound v</a:t>
            </a:r>
            <a:r>
              <a:rPr lang="en-US" altLang="en-US" baseline="-25000" smtClean="0">
                <a:sym typeface="Wingdings" pitchFamily="2" charset="2"/>
              </a:rPr>
              <a:t>s</a:t>
            </a:r>
            <a:endParaRPr lang="en-US" altLang="en-US" smtClean="0">
              <a:sym typeface="Wingdings" pitchFamily="2" charset="2"/>
            </a:endParaRPr>
          </a:p>
          <a:p>
            <a:pPr lvl="2" eaLnBrk="1" hangingPunct="1"/>
            <a:r>
              <a:rPr lang="en-US" altLang="en-US" smtClean="0"/>
              <a:t>Air at 20 C:  343 m/s = 767 mph </a:t>
            </a:r>
            <a:r>
              <a:rPr lang="en-US" altLang="en-US" smtClean="0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b="1" smtClean="0">
                <a:solidFill>
                  <a:srgbClr val="FF0000"/>
                </a:solidFill>
              </a:rPr>
              <a:t>1/5 mile/sec</a:t>
            </a:r>
          </a:p>
          <a:p>
            <a:pPr lvl="2" eaLnBrk="1" hangingPunct="1"/>
            <a:r>
              <a:rPr lang="en-US" altLang="en-US" smtClean="0"/>
              <a:t>Water at 20 C: 1500 m/s</a:t>
            </a:r>
          </a:p>
          <a:p>
            <a:pPr lvl="2" eaLnBrk="1" hangingPunct="1"/>
            <a:r>
              <a:rPr lang="en-US" altLang="en-US" smtClean="0"/>
              <a:t>copper: 5000 m/s</a:t>
            </a:r>
          </a:p>
          <a:p>
            <a:pPr eaLnBrk="1" hangingPunct="1"/>
            <a:r>
              <a:rPr lang="en-US" altLang="en-US" smtClean="0"/>
              <a:t>Depends on density and temperature</a:t>
            </a:r>
          </a:p>
        </p:txBody>
      </p:sp>
      <p:sp>
        <p:nvSpPr>
          <p:cNvPr id="117764" name="AutoShape 4"/>
          <p:cNvSpPr>
            <a:spLocks/>
          </p:cNvSpPr>
          <p:nvPr/>
        </p:nvSpPr>
        <p:spPr bwMode="auto">
          <a:xfrm>
            <a:off x="3516313" y="5548313"/>
            <a:ext cx="4348162" cy="871537"/>
          </a:xfrm>
          <a:prstGeom prst="borderCallout3">
            <a:avLst>
              <a:gd name="adj1" fmla="val 13116"/>
              <a:gd name="adj2" fmla="val 101755"/>
              <a:gd name="adj3" fmla="val 13116"/>
              <a:gd name="adj4" fmla="val 109894"/>
              <a:gd name="adj5" fmla="val 13116"/>
              <a:gd name="adj6" fmla="val 109894"/>
              <a:gd name="adj7" fmla="val -238616"/>
              <a:gd name="adj8" fmla="val 86745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5 second rule for thunder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and lightning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2458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DC4963-DECC-4030-8F45-5A2F8548941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  <p:bldP spid="1177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075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chemeClr val="tx1"/>
                </a:solidFill>
              </a:rPr>
              <a:t>Why do I sound funny when</a:t>
            </a:r>
            <a:br>
              <a:rPr lang="en-US" altLang="en-US" sz="4000" u="sng" smtClean="0">
                <a:solidFill>
                  <a:schemeClr val="tx1"/>
                </a:solidFill>
              </a:rPr>
            </a:br>
            <a:r>
              <a:rPr lang="en-US" altLang="en-US" sz="4000" u="sng" smtClean="0">
                <a:solidFill>
                  <a:schemeClr val="tx1"/>
                </a:solidFill>
              </a:rPr>
              <a:t>I breath helium?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2095500"/>
            <a:ext cx="8275638" cy="4117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speed of sound depends on the mass of the molecules in the gas</a:t>
            </a:r>
            <a:br>
              <a:rPr lang="en-US" altLang="en-US" smtClean="0"/>
            </a:b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Sound travels twice as fast in helium, because Helium is lighter than air</a:t>
            </a:r>
            <a:br>
              <a:rPr lang="en-US" altLang="en-US" smtClean="0"/>
            </a:b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higher sound speed results in sounds of higher pitch (frequency)</a:t>
            </a:r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763FDA-9000-4FC3-9502-E87EF9A9D8C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6"/>
          <p:cNvSpPr>
            <a:spLocks noChangeArrowheads="1"/>
          </p:cNvSpPr>
          <p:nvPr/>
        </p:nvSpPr>
        <p:spPr bwMode="auto">
          <a:xfrm>
            <a:off x="4814888" y="1639888"/>
            <a:ext cx="4183062" cy="44608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7" name="Rectangle 25"/>
          <p:cNvSpPr>
            <a:spLocks noChangeArrowheads="1"/>
          </p:cNvSpPr>
          <p:nvPr/>
        </p:nvSpPr>
        <p:spPr bwMode="auto">
          <a:xfrm>
            <a:off x="147638" y="1639888"/>
            <a:ext cx="4129087" cy="44862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0969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Acoustic resonance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6388" y="1639888"/>
            <a:ext cx="3649662" cy="554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tuning fork resonance</a:t>
            </a:r>
          </a:p>
        </p:txBody>
      </p:sp>
      <p:pic>
        <p:nvPicPr>
          <p:cNvPr id="26630" name="Picture 8" descr="MCj0221837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0638" y="3184525"/>
            <a:ext cx="2751137" cy="2362200"/>
          </a:xfrm>
        </p:spPr>
      </p:pic>
      <p:pic>
        <p:nvPicPr>
          <p:cNvPr id="23562" name="Picture 10" descr="MCj0333054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7688" y="3871913"/>
            <a:ext cx="523875" cy="1163637"/>
          </a:xfrm>
        </p:spPr>
      </p:pic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701675" y="3482975"/>
            <a:ext cx="692150" cy="2333625"/>
            <a:chOff x="442" y="2194"/>
            <a:chExt cx="436" cy="1470"/>
          </a:xfrm>
        </p:grpSpPr>
        <p:sp>
          <p:nvSpPr>
            <p:cNvPr id="26638" name="Freeform 11"/>
            <p:cNvSpPr>
              <a:spLocks/>
            </p:cNvSpPr>
            <p:nvPr/>
          </p:nvSpPr>
          <p:spPr bwMode="auto">
            <a:xfrm>
              <a:off x="442" y="2194"/>
              <a:ext cx="436" cy="1006"/>
            </a:xfrm>
            <a:custGeom>
              <a:avLst/>
              <a:gdLst>
                <a:gd name="T0" fmla="*/ 0 w 436"/>
                <a:gd name="T1" fmla="*/ 0 h 1006"/>
                <a:gd name="T2" fmla="*/ 0 w 436"/>
                <a:gd name="T3" fmla="*/ 1006 h 1006"/>
                <a:gd name="T4" fmla="*/ 436 w 436"/>
                <a:gd name="T5" fmla="*/ 1006 h 1006"/>
                <a:gd name="T6" fmla="*/ 436 w 436"/>
                <a:gd name="T7" fmla="*/ 11 h 10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6" h="1006">
                  <a:moveTo>
                    <a:pt x="0" y="0"/>
                  </a:moveTo>
                  <a:lnTo>
                    <a:pt x="0" y="1006"/>
                  </a:lnTo>
                  <a:lnTo>
                    <a:pt x="436" y="1006"/>
                  </a:lnTo>
                  <a:lnTo>
                    <a:pt x="436" y="11"/>
                  </a:lnTo>
                </a:path>
              </a:pathLst>
            </a:custGeom>
            <a:noFill/>
            <a:ln w="2476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Rectangle 12"/>
            <p:cNvSpPr>
              <a:spLocks noChangeArrowheads="1"/>
            </p:cNvSpPr>
            <p:nvPr/>
          </p:nvSpPr>
          <p:spPr bwMode="auto">
            <a:xfrm flipH="1">
              <a:off x="643" y="3269"/>
              <a:ext cx="27" cy="395"/>
            </a:xfrm>
            <a:prstGeom prst="rect">
              <a:avLst/>
            </a:prstGeom>
            <a:solidFill>
              <a:schemeClr val="tx1"/>
            </a:solidFill>
            <a:ln w="1905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2236788" y="3883025"/>
            <a:ext cx="692150" cy="2333625"/>
            <a:chOff x="442" y="2194"/>
            <a:chExt cx="436" cy="1470"/>
          </a:xfrm>
        </p:grpSpPr>
        <p:sp>
          <p:nvSpPr>
            <p:cNvPr id="26636" name="Freeform 22"/>
            <p:cNvSpPr>
              <a:spLocks/>
            </p:cNvSpPr>
            <p:nvPr/>
          </p:nvSpPr>
          <p:spPr bwMode="auto">
            <a:xfrm>
              <a:off x="442" y="2194"/>
              <a:ext cx="436" cy="1006"/>
            </a:xfrm>
            <a:custGeom>
              <a:avLst/>
              <a:gdLst>
                <a:gd name="T0" fmla="*/ 0 w 436"/>
                <a:gd name="T1" fmla="*/ 0 h 1006"/>
                <a:gd name="T2" fmla="*/ 0 w 436"/>
                <a:gd name="T3" fmla="*/ 1006 h 1006"/>
                <a:gd name="T4" fmla="*/ 436 w 436"/>
                <a:gd name="T5" fmla="*/ 1006 h 1006"/>
                <a:gd name="T6" fmla="*/ 436 w 436"/>
                <a:gd name="T7" fmla="*/ 11 h 10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6" h="1006">
                  <a:moveTo>
                    <a:pt x="0" y="0"/>
                  </a:moveTo>
                  <a:lnTo>
                    <a:pt x="0" y="1006"/>
                  </a:lnTo>
                  <a:lnTo>
                    <a:pt x="436" y="1006"/>
                  </a:lnTo>
                  <a:lnTo>
                    <a:pt x="436" y="11"/>
                  </a:lnTo>
                </a:path>
              </a:pathLst>
            </a:custGeom>
            <a:noFill/>
            <a:ln w="2476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Rectangle 23"/>
            <p:cNvSpPr>
              <a:spLocks noChangeArrowheads="1"/>
            </p:cNvSpPr>
            <p:nvPr/>
          </p:nvSpPr>
          <p:spPr bwMode="auto">
            <a:xfrm flipH="1">
              <a:off x="643" y="3269"/>
              <a:ext cx="27" cy="395"/>
            </a:xfrm>
            <a:prstGeom prst="rect">
              <a:avLst/>
            </a:prstGeom>
            <a:solidFill>
              <a:schemeClr val="tx1"/>
            </a:solidFill>
            <a:ln w="1905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634" name="Text Box 24"/>
          <p:cNvSpPr txBox="1">
            <a:spLocks noChangeArrowheads="1"/>
          </p:cNvSpPr>
          <p:nvPr/>
        </p:nvSpPr>
        <p:spPr bwMode="auto">
          <a:xfrm>
            <a:off x="5138738" y="1625600"/>
            <a:ext cx="3273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shattering the glass</a:t>
            </a:r>
          </a:p>
        </p:txBody>
      </p:sp>
      <p:sp>
        <p:nvSpPr>
          <p:cNvPr id="266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761C81D-2AA8-472B-B16A-1C28800823E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66782E-6 L 0.0158 -1.66782E-6 L -0.00955 -1.66782E-6 L 0.01927 -1.66782E-6 L -0.0132 -1.66782E-6 L 0.01927 -1.66782E-6 L -0.01198 -1.66782E-6 L 0.01805 0.00162 L -0.01076 0.00162 L 0.01337 0.00162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05556E-6 9.59981E-7 L 0.01562 0.00162 L -0.00956 0.00162 L 0.01926 -0.00162 L -0.00712 0.00162 L 0.01683 9.59981E-7 L -0.00712 9.59981E-7 L 0.02169 9.59981E-7 L -0.00834 9.59981E-7 L 0.01805 0.00162 L -8.05556E-6 9.59981E-7 Z " pathEditMode="relative" ptsTypes="AAAAAAAAAAA">
                                      <p:cBhvr>
                                        <p:cTn id="8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0"/>
            <a:ext cx="8229600" cy="828675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Springs obey Hooke’s Law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266700" y="4173538"/>
            <a:ext cx="8575675" cy="2227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the strength of a spring is measured by how much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  force it provides for a given amount</a:t>
            </a:r>
            <a:r>
              <a:rPr lang="en-US" altLang="en-US" sz="2000" dirty="0"/>
              <a:t> </a:t>
            </a:r>
            <a:r>
              <a:rPr lang="en-US" altLang="en-US" sz="2800" dirty="0"/>
              <a:t>of stretch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we call this quantity </a:t>
            </a:r>
            <a:r>
              <a:rPr lang="en-US" altLang="en-US" sz="2800" b="1" dirty="0"/>
              <a:t>k, </a:t>
            </a:r>
            <a:r>
              <a:rPr lang="en-US" altLang="en-US" sz="2800" b="1" u="sng" dirty="0"/>
              <a:t>the spring constant in N/m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magnitude of</a:t>
            </a:r>
            <a:r>
              <a:rPr lang="en-US" altLang="en-US" sz="2800" b="1" dirty="0"/>
              <a:t> </a:t>
            </a:r>
            <a:r>
              <a:rPr lang="en-US" altLang="en-US" sz="2800" dirty="0"/>
              <a:t>spring force =</a:t>
            </a:r>
            <a:r>
              <a:rPr lang="en-US" altLang="en-US" sz="2800" b="1" dirty="0"/>
              <a:t>  k </a:t>
            </a:r>
            <a:r>
              <a:rPr lang="en-US" altLang="en-US" sz="2800" b="1" dirty="0">
                <a:sym typeface="Symbol" pitchFamily="18" charset="2"/>
              </a:rPr>
              <a:t> amount of stretch</a:t>
            </a:r>
            <a:br>
              <a:rPr lang="en-US" altLang="en-US" sz="2800" b="1" dirty="0">
                <a:sym typeface="Symbol" pitchFamily="18" charset="2"/>
              </a:rPr>
            </a:br>
            <a:r>
              <a:rPr lang="en-US" altLang="en-US" sz="2800" b="1" dirty="0">
                <a:sym typeface="Symbol" pitchFamily="18" charset="2"/>
              </a:rPr>
              <a:t>                    </a:t>
            </a:r>
            <a:r>
              <a:rPr lang="en-US" altLang="en-US" sz="28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sym typeface="Wingdings" pitchFamily="2" charset="2"/>
              </a:rPr>
              <a:t>  </a:t>
            </a:r>
            <a:r>
              <a:rPr lang="en-US" altLang="en-US" sz="2800" b="1" dirty="0" err="1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altLang="en-US" sz="2800" b="1" baseline="-25000" dirty="0" err="1">
                <a:solidFill>
                  <a:srgbClr val="FF0000"/>
                </a:solidFill>
                <a:sym typeface="Symbol" pitchFamily="18" charset="2"/>
              </a:rPr>
              <a:t>spring</a:t>
            </a:r>
            <a:r>
              <a:rPr lang="en-US" altLang="en-US" sz="2800" b="1" baseline="-250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sym typeface="Symbol" pitchFamily="18" charset="2"/>
              </a:rPr>
              <a:t> =  k x  </a:t>
            </a:r>
            <a:r>
              <a:rPr lang="en-US" altLang="en-US" sz="2800" b="1" dirty="0">
                <a:solidFill>
                  <a:srgbClr val="FF0000"/>
                </a:solidFill>
                <a:sym typeface="Wingdings" pitchFamily="2" charset="2"/>
              </a:rPr>
              <a:t></a:t>
            </a:r>
            <a:endParaRPr lang="en-US" altLang="en-US" sz="2800" b="1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4107" name="Group 16"/>
          <p:cNvGrpSpPr>
            <a:grpSpLocks/>
          </p:cNvGrpSpPr>
          <p:nvPr/>
        </p:nvGrpSpPr>
        <p:grpSpPr bwMode="auto">
          <a:xfrm>
            <a:off x="4437063" y="1822450"/>
            <a:ext cx="3892550" cy="760413"/>
            <a:chOff x="534" y="1131"/>
            <a:chExt cx="2452" cy="479"/>
          </a:xfrm>
        </p:grpSpPr>
        <p:grpSp>
          <p:nvGrpSpPr>
            <p:cNvPr id="4115" name="Group 17"/>
            <p:cNvGrpSpPr>
              <a:grpSpLocks/>
            </p:cNvGrpSpPr>
            <p:nvPr/>
          </p:nvGrpSpPr>
          <p:grpSpPr bwMode="auto">
            <a:xfrm>
              <a:off x="534" y="1131"/>
              <a:ext cx="1761" cy="479"/>
              <a:chOff x="534" y="1131"/>
              <a:chExt cx="3107" cy="701"/>
            </a:xfrm>
          </p:grpSpPr>
          <p:grpSp>
            <p:nvGrpSpPr>
              <p:cNvPr id="4117" name="Group 18"/>
              <p:cNvGrpSpPr>
                <a:grpSpLocks/>
              </p:cNvGrpSpPr>
              <p:nvPr/>
            </p:nvGrpSpPr>
            <p:grpSpPr bwMode="auto">
              <a:xfrm rot="-5400000">
                <a:off x="1763" y="-95"/>
                <a:ext cx="652" cy="3104"/>
                <a:chOff x="4701" y="2820"/>
                <a:chExt cx="1630" cy="7758"/>
              </a:xfrm>
            </p:grpSpPr>
            <p:sp>
              <p:nvSpPr>
                <p:cNvPr id="4119" name="Freeform 19"/>
                <p:cNvSpPr>
                  <a:spLocks/>
                </p:cNvSpPr>
                <p:nvPr/>
              </p:nvSpPr>
              <p:spPr bwMode="auto">
                <a:xfrm>
                  <a:off x="4723" y="6338"/>
                  <a:ext cx="122" cy="750"/>
                </a:xfrm>
                <a:custGeom>
                  <a:avLst/>
                  <a:gdLst>
                    <a:gd name="T0" fmla="*/ 107 w 122"/>
                    <a:gd name="T1" fmla="*/ 0 h 750"/>
                    <a:gd name="T2" fmla="*/ 2 w 122"/>
                    <a:gd name="T3" fmla="*/ 375 h 750"/>
                    <a:gd name="T4" fmla="*/ 122 w 122"/>
                    <a:gd name="T5" fmla="*/ 750 h 7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2" h="750">
                      <a:moveTo>
                        <a:pt x="107" y="0"/>
                      </a:moveTo>
                      <a:cubicBezTo>
                        <a:pt x="53" y="125"/>
                        <a:pt x="0" y="250"/>
                        <a:pt x="2" y="375"/>
                      </a:cubicBezTo>
                      <a:cubicBezTo>
                        <a:pt x="4" y="500"/>
                        <a:pt x="63" y="625"/>
                        <a:pt x="122" y="750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20" name="Group 20"/>
                <p:cNvGrpSpPr>
                  <a:grpSpLocks/>
                </p:cNvGrpSpPr>
                <p:nvPr/>
              </p:nvGrpSpPr>
              <p:grpSpPr bwMode="auto">
                <a:xfrm>
                  <a:off x="4701" y="2820"/>
                  <a:ext cx="1630" cy="6574"/>
                  <a:chOff x="4701" y="2820"/>
                  <a:chExt cx="1630" cy="6574"/>
                </a:xfrm>
              </p:grpSpPr>
              <p:grpSp>
                <p:nvGrpSpPr>
                  <p:cNvPr id="4124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630" cy="5367"/>
                    <a:chOff x="4701" y="4027"/>
                    <a:chExt cx="1630" cy="5367"/>
                  </a:xfrm>
                </p:grpSpPr>
                <p:grpSp>
                  <p:nvGrpSpPr>
                    <p:cNvPr id="4128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77" cy="2475"/>
                      <a:chOff x="4701" y="4027"/>
                      <a:chExt cx="1577" cy="2475"/>
                    </a:xfrm>
                  </p:grpSpPr>
                  <p:grpSp>
                    <p:nvGrpSpPr>
                      <p:cNvPr id="4138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1" y="4027"/>
                        <a:ext cx="1547" cy="1005"/>
                        <a:chOff x="4708" y="4020"/>
                        <a:chExt cx="1547" cy="1005"/>
                      </a:xfrm>
                    </p:grpSpPr>
                    <p:sp>
                      <p:nvSpPr>
                        <p:cNvPr id="4143" name="Oval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020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4144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695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4145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15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139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1" y="5467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4140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8" y="6172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4141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1" y="562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42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890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29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4" y="6919"/>
                      <a:ext cx="1577" cy="2475"/>
                      <a:chOff x="4701" y="4027"/>
                      <a:chExt cx="1577" cy="2475"/>
                    </a:xfrm>
                  </p:grpSpPr>
                  <p:grpSp>
                    <p:nvGrpSpPr>
                      <p:cNvPr id="4130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1" y="4027"/>
                        <a:ext cx="1547" cy="1005"/>
                        <a:chOff x="4708" y="4020"/>
                        <a:chExt cx="1547" cy="1005"/>
                      </a:xfrm>
                    </p:grpSpPr>
                    <p:sp>
                      <p:nvSpPr>
                        <p:cNvPr id="4135" name="Oval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020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4136" name="Oval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695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4137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15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131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1" y="5467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4132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8" y="6172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4133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1" y="562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34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890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12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738" y="2820"/>
                    <a:ext cx="732" cy="1348"/>
                    <a:chOff x="4738" y="2820"/>
                    <a:chExt cx="732" cy="1348"/>
                  </a:xfrm>
                </p:grpSpPr>
                <p:sp>
                  <p:nvSpPr>
                    <p:cNvPr id="4126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738" y="3490"/>
                      <a:ext cx="732" cy="678"/>
                    </a:xfrm>
                    <a:custGeom>
                      <a:avLst/>
                      <a:gdLst>
                        <a:gd name="T0" fmla="*/ 732 w 732"/>
                        <a:gd name="T1" fmla="*/ 0 h 678"/>
                        <a:gd name="T2" fmla="*/ 362 w 732"/>
                        <a:gd name="T3" fmla="*/ 70 h 678"/>
                        <a:gd name="T4" fmla="*/ 52 w 732"/>
                        <a:gd name="T5" fmla="*/ 300 h 678"/>
                        <a:gd name="T6" fmla="*/ 47 w 732"/>
                        <a:gd name="T7" fmla="*/ 678 h 67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732" h="678">
                          <a:moveTo>
                            <a:pt x="732" y="0"/>
                          </a:moveTo>
                          <a:cubicBezTo>
                            <a:pt x="670" y="10"/>
                            <a:pt x="475" y="20"/>
                            <a:pt x="362" y="70"/>
                          </a:cubicBezTo>
                          <a:cubicBezTo>
                            <a:pt x="249" y="120"/>
                            <a:pt x="104" y="199"/>
                            <a:pt x="52" y="300"/>
                          </a:cubicBezTo>
                          <a:cubicBezTo>
                            <a:pt x="0" y="401"/>
                            <a:pt x="48" y="599"/>
                            <a:pt x="47" y="678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7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70" y="2820"/>
                      <a:ext cx="0" cy="6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21" name="Group 43"/>
                <p:cNvGrpSpPr>
                  <a:grpSpLocks/>
                </p:cNvGrpSpPr>
                <p:nvPr/>
              </p:nvGrpSpPr>
              <p:grpSpPr bwMode="auto">
                <a:xfrm flipV="1">
                  <a:off x="4838" y="9230"/>
                  <a:ext cx="732" cy="1348"/>
                  <a:chOff x="4738" y="2820"/>
                  <a:chExt cx="732" cy="1348"/>
                </a:xfrm>
              </p:grpSpPr>
              <p:sp>
                <p:nvSpPr>
                  <p:cNvPr id="4122" name="Freeform 44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3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18" name="Line 46"/>
              <p:cNvSpPr>
                <a:spLocks noChangeShapeType="1"/>
              </p:cNvSpPr>
              <p:nvPr/>
            </p:nvSpPr>
            <p:spPr bwMode="auto">
              <a:xfrm>
                <a:off x="534" y="1131"/>
                <a:ext cx="0" cy="70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6" name="AutoShape 47"/>
            <p:cNvSpPr>
              <a:spLocks noChangeArrowheads="1"/>
            </p:cNvSpPr>
            <p:nvPr/>
          </p:nvSpPr>
          <p:spPr bwMode="auto">
            <a:xfrm>
              <a:off x="2221" y="1185"/>
              <a:ext cx="765" cy="306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1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A4B316-91C0-4C84-BA45-2F955AF47D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3838" y="1081088"/>
            <a:ext cx="4651375" cy="2928937"/>
            <a:chOff x="223838" y="1081088"/>
            <a:chExt cx="4651375" cy="2928937"/>
          </a:xfrm>
        </p:grpSpPr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795338" y="1081088"/>
              <a:ext cx="3071812" cy="2682875"/>
              <a:chOff x="1552" y="1299"/>
              <a:chExt cx="1935" cy="1690"/>
            </a:xfrm>
          </p:grpSpPr>
          <p:sp>
            <p:nvSpPr>
              <p:cNvPr id="4113" name="Line 4"/>
              <p:cNvSpPr>
                <a:spLocks noChangeShapeType="1"/>
              </p:cNvSpPr>
              <p:nvPr/>
            </p:nvSpPr>
            <p:spPr bwMode="auto">
              <a:xfrm>
                <a:off x="1640" y="1299"/>
                <a:ext cx="0" cy="16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Line 5"/>
              <p:cNvSpPr>
                <a:spLocks noChangeShapeType="1"/>
              </p:cNvSpPr>
              <p:nvPr/>
            </p:nvSpPr>
            <p:spPr bwMode="auto">
              <a:xfrm>
                <a:off x="1552" y="2833"/>
                <a:ext cx="193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23838" y="1517650"/>
              <a:ext cx="4651375" cy="2492375"/>
              <a:chOff x="223838" y="1517650"/>
              <a:chExt cx="4651375" cy="2492375"/>
            </a:xfrm>
          </p:grpSpPr>
          <p:sp>
            <p:nvSpPr>
              <p:cNvPr id="4105" name="Text Box 6"/>
              <p:cNvSpPr txBox="1">
                <a:spLocks noChangeArrowheads="1"/>
              </p:cNvSpPr>
              <p:nvPr/>
            </p:nvSpPr>
            <p:spPr bwMode="auto">
              <a:xfrm rot="10800000">
                <a:off x="255588" y="1517650"/>
                <a:ext cx="488950" cy="18399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spring force (N)</a:t>
                </a:r>
              </a:p>
            </p:txBody>
          </p:sp>
          <p:sp>
            <p:nvSpPr>
              <p:cNvPr id="4106" name="Text Box 7"/>
              <p:cNvSpPr txBox="1">
                <a:spLocks noChangeArrowheads="1"/>
              </p:cNvSpPr>
              <p:nvPr/>
            </p:nvSpPr>
            <p:spPr bwMode="auto">
              <a:xfrm>
                <a:off x="223838" y="3598863"/>
                <a:ext cx="4651375" cy="411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amount of</a:t>
                </a:r>
                <a:r>
                  <a:rPr lang="en-US" altLang="en-US" sz="2400" dirty="0"/>
                  <a:t> </a:t>
                </a:r>
                <a:r>
                  <a:rPr lang="en-US" altLang="en-US" sz="2000" dirty="0"/>
                  <a:t>stretching</a:t>
                </a:r>
                <a:r>
                  <a:rPr lang="en-US" altLang="en-US" sz="2400" dirty="0"/>
                  <a:t> </a:t>
                </a:r>
                <a:r>
                  <a:rPr lang="en-US" altLang="en-US" sz="2000" dirty="0"/>
                  <a:t>or compressing (m)</a:t>
                </a:r>
              </a:p>
            </p:txBody>
          </p:sp>
          <p:grpSp>
            <p:nvGrpSpPr>
              <p:cNvPr id="4" name="Group 2"/>
              <p:cNvGrpSpPr>
                <a:grpSpLocks/>
              </p:cNvGrpSpPr>
              <p:nvPr/>
            </p:nvGrpSpPr>
            <p:grpSpPr bwMode="auto">
              <a:xfrm>
                <a:off x="825500" y="1570999"/>
                <a:ext cx="2508251" cy="2058026"/>
                <a:chOff x="825500" y="1570999"/>
                <a:chExt cx="2508251" cy="2058026"/>
              </a:xfrm>
            </p:grpSpPr>
            <p:sp>
              <p:nvSpPr>
                <p:cNvPr id="410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944563" y="1703388"/>
                  <a:ext cx="1863725" cy="17843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" name="Freeform 13"/>
                <p:cNvSpPr>
                  <a:spLocks/>
                </p:cNvSpPr>
                <p:nvPr/>
              </p:nvSpPr>
              <p:spPr bwMode="auto">
                <a:xfrm>
                  <a:off x="825500" y="2430463"/>
                  <a:ext cx="1176338" cy="1198562"/>
                </a:xfrm>
                <a:custGeom>
                  <a:avLst/>
                  <a:gdLst>
                    <a:gd name="T0" fmla="*/ 2147483647 w 741"/>
                    <a:gd name="T1" fmla="*/ 2147483647 h 694"/>
                    <a:gd name="T2" fmla="*/ 2147483647 w 741"/>
                    <a:gd name="T3" fmla="*/ 2147483647 h 694"/>
                    <a:gd name="T4" fmla="*/ 2147483647 w 741"/>
                    <a:gd name="T5" fmla="*/ 0 h 694"/>
                    <a:gd name="T6" fmla="*/ 0 w 741"/>
                    <a:gd name="T7" fmla="*/ 0 h 6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41" h="694">
                      <a:moveTo>
                        <a:pt x="741" y="694"/>
                      </a:moveTo>
                      <a:cubicBezTo>
                        <a:pt x="741" y="599"/>
                        <a:pt x="738" y="646"/>
                        <a:pt x="738" y="499"/>
                      </a:cubicBezTo>
                      <a:lnTo>
                        <a:pt x="73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1" name="Freeform 48"/>
                <p:cNvSpPr>
                  <a:spLocks/>
                </p:cNvSpPr>
                <p:nvPr/>
              </p:nvSpPr>
              <p:spPr bwMode="auto">
                <a:xfrm>
                  <a:off x="825500" y="3014663"/>
                  <a:ext cx="609600" cy="584200"/>
                </a:xfrm>
                <a:custGeom>
                  <a:avLst/>
                  <a:gdLst>
                    <a:gd name="T0" fmla="*/ 2147483647 w 741"/>
                    <a:gd name="T1" fmla="*/ 2147483647 h 694"/>
                    <a:gd name="T2" fmla="*/ 2147483647 w 741"/>
                    <a:gd name="T3" fmla="*/ 2147483647 h 694"/>
                    <a:gd name="T4" fmla="*/ 2147483647 w 741"/>
                    <a:gd name="T5" fmla="*/ 0 h 694"/>
                    <a:gd name="T6" fmla="*/ 0 w 741"/>
                    <a:gd name="T7" fmla="*/ 0 h 6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41" h="694">
                      <a:moveTo>
                        <a:pt x="741" y="694"/>
                      </a:moveTo>
                      <a:cubicBezTo>
                        <a:pt x="741" y="599"/>
                        <a:pt x="738" y="646"/>
                        <a:pt x="738" y="499"/>
                      </a:cubicBezTo>
                      <a:lnTo>
                        <a:pt x="73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" name="AutoShape 14"/>
                <p:cNvSpPr>
                  <a:spLocks noChangeArrowheads="1"/>
                </p:cNvSpPr>
                <p:nvPr/>
              </p:nvSpPr>
              <p:spPr bwMode="auto">
                <a:xfrm>
                  <a:off x="2800351" y="1570999"/>
                  <a:ext cx="533400" cy="1911349"/>
                </a:xfrm>
                <a:prstGeom prst="wedgeRectCallout">
                  <a:avLst>
                    <a:gd name="adj1" fmla="val -15110"/>
                    <a:gd name="adj2" fmla="val 37767"/>
                  </a:avLst>
                </a:prstGeom>
                <a:pattFill prst="wdDnDiag">
                  <a:fgClr>
                    <a:srgbClr val="FF0000"/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vert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en-US" sz="2400" dirty="0" smtClean="0"/>
                    <a:t>  Elastic limit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0"/>
            <a:ext cx="8229600" cy="801688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example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239838"/>
            <a:ext cx="5200650" cy="5484812"/>
          </a:xfrm>
        </p:spPr>
        <p:txBody>
          <a:bodyPr/>
          <a:lstStyle/>
          <a:p>
            <a:pPr eaLnBrk="1" hangingPunct="1"/>
            <a:r>
              <a:rPr lang="en-US" altLang="en-US" sz="2800" i="1" dirty="0" smtClean="0"/>
              <a:t>A mass of 2 kg is hung from a spring that has a spring constant k = 100 N/m. By how much will it stretch?</a:t>
            </a:r>
          </a:p>
          <a:p>
            <a:pPr eaLnBrk="1" hangingPunct="1"/>
            <a:r>
              <a:rPr lang="en-US" altLang="en-US" sz="2800" dirty="0" smtClean="0"/>
              <a:t>The downward weight of the mass is balanced by the upward force of the spring.</a:t>
            </a:r>
          </a:p>
          <a:p>
            <a:pPr eaLnBrk="1" hangingPunct="1"/>
            <a:r>
              <a:rPr lang="en-US" altLang="en-US" sz="2800" i="1" dirty="0" smtClean="0"/>
              <a:t>w = mg = k x</a:t>
            </a:r>
            <a:br>
              <a:rPr lang="en-US" altLang="en-US" sz="2800" i="1" dirty="0" smtClean="0"/>
            </a:br>
            <a:r>
              <a:rPr lang="en-US" altLang="en-US" sz="2800" i="1" dirty="0" smtClean="0"/>
              <a:t>    = </a:t>
            </a:r>
            <a:r>
              <a:rPr lang="en-US" altLang="en-US" sz="2800" dirty="0" smtClean="0"/>
              <a:t>2 kg </a:t>
            </a:r>
            <a:r>
              <a:rPr lang="en-US" altLang="en-US" sz="2800" dirty="0" smtClean="0">
                <a:cs typeface="Times New Roman" pitchFamily="18" charset="0"/>
              </a:rPr>
              <a:t>× </a:t>
            </a:r>
            <a:r>
              <a:rPr lang="en-US" altLang="en-US" sz="2800" dirty="0" smtClean="0">
                <a:sym typeface="SymbolMono BT" pitchFamily="18" charset="2"/>
              </a:rPr>
              <a:t>10 m/s</a:t>
            </a:r>
            <a:r>
              <a:rPr lang="en-US" altLang="en-US" sz="2800" baseline="30000" dirty="0" smtClean="0">
                <a:sym typeface="SymbolMono BT" pitchFamily="18" charset="2"/>
              </a:rPr>
              <a:t>2</a:t>
            </a:r>
            <a:r>
              <a:rPr lang="en-US" altLang="en-US" sz="2800" dirty="0">
                <a:sym typeface="SymbolMono BT" pitchFamily="18" charset="2"/>
              </a:rPr>
              <a:t/>
            </a:r>
            <a:br>
              <a:rPr lang="en-US" altLang="en-US" sz="2800" dirty="0">
                <a:sym typeface="SymbolMono BT" pitchFamily="18" charset="2"/>
              </a:rPr>
            </a:br>
            <a:r>
              <a:rPr lang="en-US" altLang="en-US" sz="2800" dirty="0" smtClean="0">
                <a:sym typeface="SymbolMono BT" pitchFamily="18" charset="2"/>
              </a:rPr>
              <a:t>     = (100 N/m) </a:t>
            </a:r>
            <a:r>
              <a:rPr lang="en-US" altLang="en-US" sz="2800" dirty="0" smtClean="0">
                <a:cs typeface="Times New Roman" pitchFamily="18" charset="0"/>
              </a:rPr>
              <a:t>× </a:t>
            </a:r>
            <a:r>
              <a:rPr lang="en-US" altLang="en-US" sz="2800" i="1" dirty="0" smtClean="0">
                <a:sym typeface="SymbolMono BT" pitchFamily="18" charset="2"/>
              </a:rPr>
              <a:t>x</a:t>
            </a:r>
            <a:r>
              <a:rPr lang="en-US" altLang="en-US" sz="2800" dirty="0" smtClean="0">
                <a:sym typeface="SymbolMono BT" pitchFamily="18" charset="2"/>
              </a:rPr>
              <a:t/>
            </a:r>
            <a:br>
              <a:rPr lang="en-US" altLang="en-US" sz="2800" dirty="0" smtClean="0">
                <a:sym typeface="SymbolMono BT" pitchFamily="18" charset="2"/>
              </a:rPr>
            </a:br>
            <a:r>
              <a:rPr lang="en-US" altLang="en-US" sz="2800" dirty="0" smtClean="0">
                <a:sym typeface="SymbolMono BT" pitchFamily="18" charset="2"/>
              </a:rPr>
              <a:t>20 N = 100 N/m </a:t>
            </a:r>
            <a:r>
              <a:rPr lang="en-US" altLang="en-US" sz="2800" dirty="0" smtClean="0">
                <a:cs typeface="Times New Roman" pitchFamily="18" charset="0"/>
              </a:rPr>
              <a:t>×</a:t>
            </a:r>
            <a:r>
              <a:rPr lang="en-US" altLang="en-US" sz="2800" dirty="0" smtClean="0">
                <a:sym typeface="SymbolMono BT" pitchFamily="18" charset="2"/>
              </a:rPr>
              <a:t> </a:t>
            </a:r>
            <a:r>
              <a:rPr lang="en-US" altLang="en-US" sz="2800" i="1" dirty="0" smtClean="0">
                <a:sym typeface="SymbolMono BT" pitchFamily="18" charset="2"/>
              </a:rPr>
              <a:t>x</a:t>
            </a:r>
            <a:br>
              <a:rPr lang="en-US" altLang="en-US" sz="2800" i="1" dirty="0" smtClean="0">
                <a:sym typeface="SymbolMono BT" pitchFamily="18" charset="2"/>
              </a:rPr>
            </a:br>
            <a:r>
              <a:rPr lang="en-US" altLang="en-US" sz="2800" dirty="0" smtClean="0">
                <a:sym typeface="Wingdings" pitchFamily="2" charset="2"/>
              </a:rPr>
              <a:t>  </a:t>
            </a:r>
            <a:r>
              <a:rPr lang="en-US" altLang="en-US" sz="2800" i="1" u="sng" dirty="0" smtClean="0">
                <a:sym typeface="Wingdings" pitchFamily="2" charset="2"/>
              </a:rPr>
              <a:t>x</a:t>
            </a:r>
            <a:r>
              <a:rPr lang="en-US" altLang="en-US" sz="2800" u="sng" dirty="0" smtClean="0">
                <a:sym typeface="Wingdings" pitchFamily="2" charset="2"/>
              </a:rPr>
              <a:t> = 0.2 m or 20 cm</a:t>
            </a:r>
          </a:p>
        </p:txBody>
      </p:sp>
      <p:grpSp>
        <p:nvGrpSpPr>
          <p:cNvPr id="5124" name="Group 92"/>
          <p:cNvGrpSpPr>
            <a:grpSpLocks/>
          </p:cNvGrpSpPr>
          <p:nvPr/>
        </p:nvGrpSpPr>
        <p:grpSpPr bwMode="auto">
          <a:xfrm>
            <a:off x="5957888" y="1506538"/>
            <a:ext cx="2846387" cy="4495800"/>
            <a:chOff x="3498" y="740"/>
            <a:chExt cx="1793" cy="2832"/>
          </a:xfrm>
        </p:grpSpPr>
        <p:sp>
          <p:nvSpPr>
            <p:cNvPr id="5127" name="Line 12"/>
            <p:cNvSpPr>
              <a:spLocks noChangeShapeType="1"/>
            </p:cNvSpPr>
            <p:nvPr/>
          </p:nvSpPr>
          <p:spPr bwMode="auto">
            <a:xfrm>
              <a:off x="3536" y="1926"/>
              <a:ext cx="14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Text Box 13"/>
            <p:cNvSpPr txBox="1">
              <a:spLocks noChangeArrowheads="1"/>
            </p:cNvSpPr>
            <p:nvPr/>
          </p:nvSpPr>
          <p:spPr bwMode="auto">
            <a:xfrm>
              <a:off x="4915" y="1816"/>
              <a:ext cx="37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X=0</a:t>
              </a:r>
            </a:p>
          </p:txBody>
        </p:sp>
        <p:sp>
          <p:nvSpPr>
            <p:cNvPr id="5129" name="Text Box 15"/>
            <p:cNvSpPr txBox="1">
              <a:spLocks noChangeArrowheads="1"/>
            </p:cNvSpPr>
            <p:nvPr/>
          </p:nvSpPr>
          <p:spPr bwMode="auto">
            <a:xfrm>
              <a:off x="4106" y="3101"/>
              <a:ext cx="349" cy="24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 m</a:t>
              </a:r>
            </a:p>
          </p:txBody>
        </p:sp>
        <p:sp>
          <p:nvSpPr>
            <p:cNvPr id="5130" name="Line 16"/>
            <p:cNvSpPr>
              <a:spLocks noChangeShapeType="1"/>
            </p:cNvSpPr>
            <p:nvPr/>
          </p:nvSpPr>
          <p:spPr bwMode="auto">
            <a:xfrm flipH="1">
              <a:off x="4764" y="1926"/>
              <a:ext cx="6" cy="9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17"/>
            <p:cNvSpPr>
              <a:spLocks noChangeShapeType="1"/>
            </p:cNvSpPr>
            <p:nvPr/>
          </p:nvSpPr>
          <p:spPr bwMode="auto">
            <a:xfrm flipV="1">
              <a:off x="4293" y="2885"/>
              <a:ext cx="663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Text Box 18"/>
            <p:cNvSpPr txBox="1">
              <a:spLocks noChangeArrowheads="1"/>
            </p:cNvSpPr>
            <p:nvPr/>
          </p:nvSpPr>
          <p:spPr bwMode="auto">
            <a:xfrm>
              <a:off x="4665" y="2235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x</a:t>
              </a:r>
            </a:p>
          </p:txBody>
        </p:sp>
        <p:grpSp>
          <p:nvGrpSpPr>
            <p:cNvPr id="5133" name="Group 28"/>
            <p:cNvGrpSpPr>
              <a:grpSpLocks/>
            </p:cNvGrpSpPr>
            <p:nvPr/>
          </p:nvGrpSpPr>
          <p:grpSpPr bwMode="auto">
            <a:xfrm>
              <a:off x="3534" y="2776"/>
              <a:ext cx="506" cy="796"/>
              <a:chOff x="5121" y="2363"/>
              <a:chExt cx="501" cy="843"/>
            </a:xfrm>
          </p:grpSpPr>
          <p:sp>
            <p:nvSpPr>
              <p:cNvPr id="5193" name="Line 19"/>
              <p:cNvSpPr>
                <a:spLocks noChangeShapeType="1"/>
              </p:cNvSpPr>
              <p:nvPr/>
            </p:nvSpPr>
            <p:spPr bwMode="auto">
              <a:xfrm>
                <a:off x="5146" y="2363"/>
                <a:ext cx="0" cy="8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" name="Text Box 21"/>
              <p:cNvSpPr txBox="1">
                <a:spLocks noChangeArrowheads="1"/>
              </p:cNvSpPr>
              <p:nvPr/>
            </p:nvSpPr>
            <p:spPr bwMode="auto">
              <a:xfrm>
                <a:off x="5243" y="2787"/>
                <a:ext cx="379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mg</a:t>
                </a:r>
              </a:p>
            </p:txBody>
          </p:sp>
          <p:sp>
            <p:nvSpPr>
              <p:cNvPr id="5195" name="Text Box 22"/>
              <p:cNvSpPr txBox="1">
                <a:spLocks noChangeArrowheads="1"/>
              </p:cNvSpPr>
              <p:nvPr/>
            </p:nvSpPr>
            <p:spPr bwMode="auto">
              <a:xfrm>
                <a:off x="5233" y="2380"/>
                <a:ext cx="305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kx</a:t>
                </a:r>
              </a:p>
            </p:txBody>
          </p:sp>
          <p:sp>
            <p:nvSpPr>
              <p:cNvPr id="5196" name="Oval 27"/>
              <p:cNvSpPr>
                <a:spLocks noChangeArrowheads="1"/>
              </p:cNvSpPr>
              <p:nvPr/>
            </p:nvSpPr>
            <p:spPr bwMode="auto">
              <a:xfrm>
                <a:off x="5121" y="272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134" name="Group 60"/>
            <p:cNvGrpSpPr>
              <a:grpSpLocks/>
            </p:cNvGrpSpPr>
            <p:nvPr/>
          </p:nvGrpSpPr>
          <p:grpSpPr bwMode="auto">
            <a:xfrm>
              <a:off x="3498" y="740"/>
              <a:ext cx="367" cy="1306"/>
              <a:chOff x="3440" y="740"/>
              <a:chExt cx="367" cy="1306"/>
            </a:xfrm>
          </p:grpSpPr>
          <p:grpSp>
            <p:nvGrpSpPr>
              <p:cNvPr id="5164" name="Group 31"/>
              <p:cNvGrpSpPr>
                <a:grpSpLocks/>
              </p:cNvGrpSpPr>
              <p:nvPr/>
            </p:nvGrpSpPr>
            <p:grpSpPr bwMode="auto">
              <a:xfrm>
                <a:off x="3494" y="740"/>
                <a:ext cx="268" cy="1306"/>
                <a:chOff x="4701" y="2820"/>
                <a:chExt cx="1630" cy="7758"/>
              </a:xfrm>
            </p:grpSpPr>
            <p:sp>
              <p:nvSpPr>
                <p:cNvPr id="5166" name="Freeform 32"/>
                <p:cNvSpPr>
                  <a:spLocks/>
                </p:cNvSpPr>
                <p:nvPr/>
              </p:nvSpPr>
              <p:spPr bwMode="auto">
                <a:xfrm>
                  <a:off x="4723" y="6338"/>
                  <a:ext cx="122" cy="750"/>
                </a:xfrm>
                <a:custGeom>
                  <a:avLst/>
                  <a:gdLst>
                    <a:gd name="T0" fmla="*/ 107 w 122"/>
                    <a:gd name="T1" fmla="*/ 0 h 750"/>
                    <a:gd name="T2" fmla="*/ 2 w 122"/>
                    <a:gd name="T3" fmla="*/ 375 h 750"/>
                    <a:gd name="T4" fmla="*/ 122 w 122"/>
                    <a:gd name="T5" fmla="*/ 750 h 7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2" h="750">
                      <a:moveTo>
                        <a:pt x="107" y="0"/>
                      </a:moveTo>
                      <a:cubicBezTo>
                        <a:pt x="53" y="125"/>
                        <a:pt x="0" y="250"/>
                        <a:pt x="2" y="375"/>
                      </a:cubicBezTo>
                      <a:cubicBezTo>
                        <a:pt x="4" y="500"/>
                        <a:pt x="63" y="625"/>
                        <a:pt x="122" y="75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167" name="Group 33"/>
                <p:cNvGrpSpPr>
                  <a:grpSpLocks/>
                </p:cNvGrpSpPr>
                <p:nvPr/>
              </p:nvGrpSpPr>
              <p:grpSpPr bwMode="auto">
                <a:xfrm>
                  <a:off x="4701" y="2820"/>
                  <a:ext cx="1630" cy="6574"/>
                  <a:chOff x="4701" y="2820"/>
                  <a:chExt cx="1630" cy="6574"/>
                </a:xfrm>
              </p:grpSpPr>
              <p:grpSp>
                <p:nvGrpSpPr>
                  <p:cNvPr id="5171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630" cy="5367"/>
                    <a:chOff x="4701" y="4027"/>
                    <a:chExt cx="1630" cy="5367"/>
                  </a:xfrm>
                </p:grpSpPr>
                <p:grpSp>
                  <p:nvGrpSpPr>
                    <p:cNvPr id="5175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77" cy="2475"/>
                      <a:chOff x="4701" y="4027"/>
                      <a:chExt cx="1577" cy="2475"/>
                    </a:xfrm>
                  </p:grpSpPr>
                  <p:grpSp>
                    <p:nvGrpSpPr>
                      <p:cNvPr id="5185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1" y="4027"/>
                        <a:ext cx="1547" cy="1005"/>
                        <a:chOff x="4708" y="4020"/>
                        <a:chExt cx="1547" cy="1005"/>
                      </a:xfrm>
                    </p:grpSpPr>
                    <p:sp>
                      <p:nvSpPr>
                        <p:cNvPr id="5190" name="Oval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020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5191" name="Oval 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695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5192" name="Freeform 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15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5186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1" y="5467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87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8" y="6172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88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1" y="562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89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890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176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4" y="6919"/>
                      <a:ext cx="1577" cy="2475"/>
                      <a:chOff x="4701" y="4027"/>
                      <a:chExt cx="1577" cy="2475"/>
                    </a:xfrm>
                  </p:grpSpPr>
                  <p:grpSp>
                    <p:nvGrpSpPr>
                      <p:cNvPr id="5177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1" y="4027"/>
                        <a:ext cx="1547" cy="1005"/>
                        <a:chOff x="4708" y="4020"/>
                        <a:chExt cx="1547" cy="1005"/>
                      </a:xfrm>
                    </p:grpSpPr>
                    <p:sp>
                      <p:nvSpPr>
                        <p:cNvPr id="5182" name="Oval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020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5183" name="Oval 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695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5184" name="Freeform 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15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5178" name="Oval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1" y="5467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79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8" y="6172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80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1" y="562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81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890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172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738" y="2820"/>
                    <a:ext cx="732" cy="1348"/>
                    <a:chOff x="4738" y="2820"/>
                    <a:chExt cx="732" cy="1348"/>
                  </a:xfrm>
                </p:grpSpPr>
                <p:sp>
                  <p:nvSpPr>
                    <p:cNvPr id="5173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738" y="3490"/>
                      <a:ext cx="732" cy="678"/>
                    </a:xfrm>
                    <a:custGeom>
                      <a:avLst/>
                      <a:gdLst>
                        <a:gd name="T0" fmla="*/ 732 w 732"/>
                        <a:gd name="T1" fmla="*/ 0 h 678"/>
                        <a:gd name="T2" fmla="*/ 362 w 732"/>
                        <a:gd name="T3" fmla="*/ 70 h 678"/>
                        <a:gd name="T4" fmla="*/ 52 w 732"/>
                        <a:gd name="T5" fmla="*/ 300 h 678"/>
                        <a:gd name="T6" fmla="*/ 47 w 732"/>
                        <a:gd name="T7" fmla="*/ 678 h 67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732" h="678">
                          <a:moveTo>
                            <a:pt x="732" y="0"/>
                          </a:moveTo>
                          <a:cubicBezTo>
                            <a:pt x="670" y="10"/>
                            <a:pt x="475" y="20"/>
                            <a:pt x="362" y="70"/>
                          </a:cubicBezTo>
                          <a:cubicBezTo>
                            <a:pt x="249" y="120"/>
                            <a:pt x="104" y="199"/>
                            <a:pt x="52" y="300"/>
                          </a:cubicBezTo>
                          <a:cubicBezTo>
                            <a:pt x="0" y="401"/>
                            <a:pt x="48" y="599"/>
                            <a:pt x="47" y="678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4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70" y="2820"/>
                      <a:ext cx="0" cy="6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68" name="Group 56"/>
                <p:cNvGrpSpPr>
                  <a:grpSpLocks/>
                </p:cNvGrpSpPr>
                <p:nvPr/>
              </p:nvGrpSpPr>
              <p:grpSpPr bwMode="auto">
                <a:xfrm flipV="1">
                  <a:off x="4838" y="9230"/>
                  <a:ext cx="732" cy="1348"/>
                  <a:chOff x="4738" y="2820"/>
                  <a:chExt cx="732" cy="1348"/>
                </a:xfrm>
              </p:grpSpPr>
              <p:sp>
                <p:nvSpPr>
                  <p:cNvPr id="5169" name="Freeform 57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0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65" name="Line 59"/>
              <p:cNvSpPr>
                <a:spLocks noChangeShapeType="1"/>
              </p:cNvSpPr>
              <p:nvPr/>
            </p:nvSpPr>
            <p:spPr bwMode="auto">
              <a:xfrm>
                <a:off x="3440" y="759"/>
                <a:ext cx="36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5" name="Group 62"/>
            <p:cNvGrpSpPr>
              <a:grpSpLocks/>
            </p:cNvGrpSpPr>
            <p:nvPr/>
          </p:nvGrpSpPr>
          <p:grpSpPr bwMode="auto">
            <a:xfrm>
              <a:off x="4142" y="742"/>
              <a:ext cx="268" cy="2359"/>
              <a:chOff x="4701" y="2820"/>
              <a:chExt cx="1630" cy="7758"/>
            </a:xfrm>
          </p:grpSpPr>
          <p:sp>
            <p:nvSpPr>
              <p:cNvPr id="5137" name="Freeform 63"/>
              <p:cNvSpPr>
                <a:spLocks/>
              </p:cNvSpPr>
              <p:nvPr/>
            </p:nvSpPr>
            <p:spPr bwMode="auto">
              <a:xfrm>
                <a:off x="4723" y="6338"/>
                <a:ext cx="122" cy="750"/>
              </a:xfrm>
              <a:custGeom>
                <a:avLst/>
                <a:gdLst>
                  <a:gd name="T0" fmla="*/ 107 w 122"/>
                  <a:gd name="T1" fmla="*/ 0 h 750"/>
                  <a:gd name="T2" fmla="*/ 2 w 122"/>
                  <a:gd name="T3" fmla="*/ 375 h 750"/>
                  <a:gd name="T4" fmla="*/ 122 w 122"/>
                  <a:gd name="T5" fmla="*/ 750 h 7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2" h="750">
                    <a:moveTo>
                      <a:pt x="107" y="0"/>
                    </a:moveTo>
                    <a:cubicBezTo>
                      <a:pt x="53" y="125"/>
                      <a:pt x="0" y="250"/>
                      <a:pt x="2" y="375"/>
                    </a:cubicBezTo>
                    <a:cubicBezTo>
                      <a:pt x="4" y="500"/>
                      <a:pt x="63" y="625"/>
                      <a:pt x="122" y="75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38" name="Group 64"/>
              <p:cNvGrpSpPr>
                <a:grpSpLocks/>
              </p:cNvGrpSpPr>
              <p:nvPr/>
            </p:nvGrpSpPr>
            <p:grpSpPr bwMode="auto">
              <a:xfrm>
                <a:off x="4701" y="2820"/>
                <a:ext cx="1630" cy="6574"/>
                <a:chOff x="4701" y="2820"/>
                <a:chExt cx="1630" cy="6574"/>
              </a:xfrm>
            </p:grpSpPr>
            <p:grpSp>
              <p:nvGrpSpPr>
                <p:cNvPr id="5142" name="Group 65"/>
                <p:cNvGrpSpPr>
                  <a:grpSpLocks/>
                </p:cNvGrpSpPr>
                <p:nvPr/>
              </p:nvGrpSpPr>
              <p:grpSpPr bwMode="auto">
                <a:xfrm>
                  <a:off x="4701" y="4027"/>
                  <a:ext cx="1630" cy="5367"/>
                  <a:chOff x="4701" y="4027"/>
                  <a:chExt cx="1630" cy="5367"/>
                </a:xfrm>
              </p:grpSpPr>
              <p:grpSp>
                <p:nvGrpSpPr>
                  <p:cNvPr id="514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5156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5161" name="Oval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62" name="Oval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63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157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5158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5159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0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47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4754" y="6919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5148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5153" name="Oval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54" name="Oval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55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149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5150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5151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2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43" name="Group 84"/>
                <p:cNvGrpSpPr>
                  <a:grpSpLocks/>
                </p:cNvGrpSpPr>
                <p:nvPr/>
              </p:nvGrpSpPr>
              <p:grpSpPr bwMode="auto">
                <a:xfrm>
                  <a:off x="4738" y="2820"/>
                  <a:ext cx="732" cy="1348"/>
                  <a:chOff x="4738" y="2820"/>
                  <a:chExt cx="732" cy="1348"/>
                </a:xfrm>
              </p:grpSpPr>
              <p:sp>
                <p:nvSpPr>
                  <p:cNvPr id="5144" name="Freeform 85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5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39" name="Group 87"/>
              <p:cNvGrpSpPr>
                <a:grpSpLocks/>
              </p:cNvGrpSpPr>
              <p:nvPr/>
            </p:nvGrpSpPr>
            <p:grpSpPr bwMode="auto">
              <a:xfrm flipV="1">
                <a:off x="4838" y="9230"/>
                <a:ext cx="732" cy="1348"/>
                <a:chOff x="4738" y="2820"/>
                <a:chExt cx="732" cy="1348"/>
              </a:xfrm>
            </p:grpSpPr>
            <p:sp>
              <p:nvSpPr>
                <p:cNvPr id="5140" name="Freeform 88"/>
                <p:cNvSpPr>
                  <a:spLocks/>
                </p:cNvSpPr>
                <p:nvPr/>
              </p:nvSpPr>
              <p:spPr bwMode="auto">
                <a:xfrm>
                  <a:off x="4738" y="3490"/>
                  <a:ext cx="732" cy="678"/>
                </a:xfrm>
                <a:custGeom>
                  <a:avLst/>
                  <a:gdLst>
                    <a:gd name="T0" fmla="*/ 732 w 732"/>
                    <a:gd name="T1" fmla="*/ 0 h 678"/>
                    <a:gd name="T2" fmla="*/ 362 w 732"/>
                    <a:gd name="T3" fmla="*/ 70 h 678"/>
                    <a:gd name="T4" fmla="*/ 52 w 732"/>
                    <a:gd name="T5" fmla="*/ 300 h 678"/>
                    <a:gd name="T6" fmla="*/ 47 w 732"/>
                    <a:gd name="T7" fmla="*/ 678 h 67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2" h="678">
                      <a:moveTo>
                        <a:pt x="732" y="0"/>
                      </a:moveTo>
                      <a:cubicBezTo>
                        <a:pt x="670" y="10"/>
                        <a:pt x="475" y="20"/>
                        <a:pt x="362" y="70"/>
                      </a:cubicBezTo>
                      <a:cubicBezTo>
                        <a:pt x="249" y="120"/>
                        <a:pt x="104" y="199"/>
                        <a:pt x="52" y="300"/>
                      </a:cubicBezTo>
                      <a:cubicBezTo>
                        <a:pt x="0" y="401"/>
                        <a:pt x="48" y="599"/>
                        <a:pt x="47" y="678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5470" y="2820"/>
                  <a:ext cx="0" cy="68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36" name="Line 90"/>
            <p:cNvSpPr>
              <a:spLocks noChangeShapeType="1"/>
            </p:cNvSpPr>
            <p:nvPr/>
          </p:nvSpPr>
          <p:spPr bwMode="auto">
            <a:xfrm>
              <a:off x="4088" y="761"/>
              <a:ext cx="36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Rectangle 93"/>
          <p:cNvSpPr>
            <a:spLocks noChangeArrowheads="1"/>
          </p:cNvSpPr>
          <p:nvPr/>
        </p:nvSpPr>
        <p:spPr bwMode="auto">
          <a:xfrm>
            <a:off x="5572125" y="1154113"/>
            <a:ext cx="3444875" cy="5043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51C940-87EA-4374-B7D0-91C1E186273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9225"/>
            <a:ext cx="9144000" cy="1535113"/>
          </a:xfrm>
        </p:spPr>
        <p:txBody>
          <a:bodyPr/>
          <a:lstStyle/>
          <a:p>
            <a:pPr eaLnBrk="1" hangingPunct="1"/>
            <a:r>
              <a:rPr lang="en-US" altLang="en-US" sz="4000" b="1" u="sng" dirty="0" smtClean="0">
                <a:solidFill>
                  <a:schemeClr val="tx1"/>
                </a:solidFill>
              </a:rPr>
              <a:t>simple harmonic oscillator</a:t>
            </a:r>
            <a:r>
              <a:rPr lang="en-US" altLang="en-US" sz="4000" u="sng" dirty="0" smtClean="0">
                <a:solidFill>
                  <a:schemeClr val="tx1"/>
                </a:solidFill>
              </a:rPr>
              <a:t/>
            </a:r>
            <a:br>
              <a:rPr lang="en-US" altLang="en-US" sz="4000" u="sng" dirty="0" smtClean="0">
                <a:solidFill>
                  <a:schemeClr val="tx1"/>
                </a:solidFill>
              </a:rPr>
            </a:br>
            <a:r>
              <a:rPr lang="en-US" altLang="en-US" sz="3600" dirty="0" smtClean="0">
                <a:solidFill>
                  <a:schemeClr val="tx1"/>
                </a:solidFill>
              </a:rPr>
              <a:t>mass and spring on a frictionless surface</a:t>
            </a:r>
          </a:p>
        </p:txBody>
      </p:sp>
      <p:sp>
        <p:nvSpPr>
          <p:cNvPr id="6157" name="Text Box 19"/>
          <p:cNvSpPr txBox="1">
            <a:spLocks noChangeArrowheads="1"/>
          </p:cNvSpPr>
          <p:nvPr/>
        </p:nvSpPr>
        <p:spPr bwMode="auto">
          <a:xfrm>
            <a:off x="2449513" y="2692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k</a:t>
            </a:r>
          </a:p>
        </p:txBody>
      </p:sp>
      <p:sp>
        <p:nvSpPr>
          <p:cNvPr id="6158" name="Text Box 20"/>
          <p:cNvSpPr txBox="1">
            <a:spLocks noChangeArrowheads="1"/>
          </p:cNvSpPr>
          <p:nvPr/>
        </p:nvSpPr>
        <p:spPr bwMode="auto">
          <a:xfrm>
            <a:off x="620713" y="5678488"/>
            <a:ext cx="74478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k is the spring constant, which measures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smtClean="0">
                <a:solidFill>
                  <a:srgbClr val="FF0000"/>
                </a:solidFill>
              </a:rPr>
              <a:t>“stiffness”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of the spring in </a:t>
            </a:r>
            <a:r>
              <a:rPr lang="en-US" altLang="en-US" sz="2800" dirty="0" err="1"/>
              <a:t>Newtons</a:t>
            </a:r>
            <a:r>
              <a:rPr lang="en-US" altLang="en-US" sz="2800" dirty="0"/>
              <a:t> per meter </a:t>
            </a:r>
          </a:p>
        </p:txBody>
      </p:sp>
      <p:sp>
        <p:nvSpPr>
          <p:cNvPr id="6161" name="AutoShape 24"/>
          <p:cNvSpPr>
            <a:spLocks noChangeArrowheads="1"/>
          </p:cNvSpPr>
          <p:nvPr/>
        </p:nvSpPr>
        <p:spPr bwMode="auto">
          <a:xfrm>
            <a:off x="998538" y="4381500"/>
            <a:ext cx="2436812" cy="1125538"/>
          </a:xfrm>
          <a:prstGeom prst="wedgeRectCallout">
            <a:avLst>
              <a:gd name="adj1" fmla="val 44269"/>
              <a:gd name="adj2" fmla="val -94991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spring that can be stretched or compressed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624263" y="2678113"/>
            <a:ext cx="3706812" cy="2482850"/>
            <a:chOff x="3624263" y="2678113"/>
            <a:chExt cx="3706812" cy="2482850"/>
          </a:xfrm>
        </p:grpSpPr>
        <p:grpSp>
          <p:nvGrpSpPr>
            <p:cNvPr id="6191" name="Group 3"/>
            <p:cNvGrpSpPr>
              <a:grpSpLocks/>
            </p:cNvGrpSpPr>
            <p:nvPr/>
          </p:nvGrpSpPr>
          <p:grpSpPr bwMode="auto">
            <a:xfrm>
              <a:off x="3624263" y="2678113"/>
              <a:ext cx="3706812" cy="2079625"/>
              <a:chOff x="3624263" y="2678113"/>
              <a:chExt cx="3706812" cy="2079625"/>
            </a:xfrm>
          </p:grpSpPr>
          <p:sp>
            <p:nvSpPr>
              <p:cNvPr id="6194" name="Line 12"/>
              <p:cNvSpPr>
                <a:spLocks noChangeShapeType="1"/>
              </p:cNvSpPr>
              <p:nvPr/>
            </p:nvSpPr>
            <p:spPr bwMode="auto">
              <a:xfrm>
                <a:off x="7315200" y="2681288"/>
                <a:ext cx="0" cy="20764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Line 13"/>
              <p:cNvSpPr>
                <a:spLocks noChangeShapeType="1"/>
              </p:cNvSpPr>
              <p:nvPr/>
            </p:nvSpPr>
            <p:spPr bwMode="auto">
              <a:xfrm>
                <a:off x="3624263" y="2678113"/>
                <a:ext cx="0" cy="20764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AutoShape 14"/>
              <p:cNvSpPr>
                <a:spLocks noChangeArrowheads="1"/>
              </p:cNvSpPr>
              <p:nvPr/>
            </p:nvSpPr>
            <p:spPr bwMode="auto">
              <a:xfrm>
                <a:off x="3643313" y="4406900"/>
                <a:ext cx="1860550" cy="109538"/>
              </a:xfrm>
              <a:prstGeom prst="leftRightArrow">
                <a:avLst>
                  <a:gd name="adj1" fmla="val 50000"/>
                  <a:gd name="adj2" fmla="val 339709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97" name="AutoShape 15"/>
              <p:cNvSpPr>
                <a:spLocks noChangeArrowheads="1"/>
              </p:cNvSpPr>
              <p:nvPr/>
            </p:nvSpPr>
            <p:spPr bwMode="auto">
              <a:xfrm>
                <a:off x="5470525" y="4405313"/>
                <a:ext cx="1860550" cy="119062"/>
              </a:xfrm>
              <a:prstGeom prst="leftRightArrow">
                <a:avLst>
                  <a:gd name="adj1" fmla="val 50000"/>
                  <a:gd name="adj2" fmla="val 312535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192" name="Text Box 17"/>
            <p:cNvSpPr txBox="1">
              <a:spLocks noChangeArrowheads="1"/>
            </p:cNvSpPr>
            <p:nvPr/>
          </p:nvSpPr>
          <p:spPr bwMode="auto">
            <a:xfrm>
              <a:off x="6261100" y="4641850"/>
              <a:ext cx="44132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A</a:t>
              </a:r>
            </a:p>
          </p:txBody>
        </p:sp>
        <p:sp>
          <p:nvSpPr>
            <p:cNvPr id="6193" name="Text Box 25"/>
            <p:cNvSpPr txBox="1">
              <a:spLocks noChangeArrowheads="1"/>
            </p:cNvSpPr>
            <p:nvPr/>
          </p:nvSpPr>
          <p:spPr bwMode="auto">
            <a:xfrm>
              <a:off x="4356100" y="4589463"/>
              <a:ext cx="44132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A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19213" y="2620963"/>
            <a:ext cx="6919912" cy="1533525"/>
            <a:chOff x="1319213" y="2620963"/>
            <a:chExt cx="6919912" cy="153352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319213" y="2620963"/>
              <a:ext cx="6919912" cy="1533525"/>
            </a:xfrm>
            <a:custGeom>
              <a:avLst/>
              <a:gdLst>
                <a:gd name="T0" fmla="*/ 0 w 3212"/>
                <a:gd name="T1" fmla="*/ 0 h 947"/>
                <a:gd name="T2" fmla="*/ 0 w 3212"/>
                <a:gd name="T3" fmla="*/ 2147483647 h 947"/>
                <a:gd name="T4" fmla="*/ 2147483647 w 3212"/>
                <a:gd name="T5" fmla="*/ 2147483647 h 9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12" h="947">
                  <a:moveTo>
                    <a:pt x="0" y="0"/>
                  </a:moveTo>
                  <a:lnTo>
                    <a:pt x="0" y="947"/>
                  </a:lnTo>
                  <a:lnTo>
                    <a:pt x="3212" y="947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Rectangle 5"/>
            <p:cNvSpPr>
              <a:spLocks noChangeArrowheads="1"/>
            </p:cNvSpPr>
            <p:nvPr/>
          </p:nvSpPr>
          <p:spPr bwMode="auto">
            <a:xfrm>
              <a:off x="4927600" y="3208338"/>
              <a:ext cx="1131888" cy="91440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6163" name="Group 27"/>
            <p:cNvGrpSpPr>
              <a:grpSpLocks/>
            </p:cNvGrpSpPr>
            <p:nvPr/>
          </p:nvGrpSpPr>
          <p:grpSpPr bwMode="auto">
            <a:xfrm rot="-5400000">
              <a:off x="2841626" y="1849437"/>
              <a:ext cx="590550" cy="3578225"/>
              <a:chOff x="4701" y="2820"/>
              <a:chExt cx="1630" cy="7758"/>
            </a:xfrm>
          </p:grpSpPr>
          <p:sp>
            <p:nvSpPr>
              <p:cNvPr id="6164" name="Freeform 28"/>
              <p:cNvSpPr>
                <a:spLocks/>
              </p:cNvSpPr>
              <p:nvPr/>
            </p:nvSpPr>
            <p:spPr bwMode="auto">
              <a:xfrm>
                <a:off x="4723" y="6338"/>
                <a:ext cx="122" cy="750"/>
              </a:xfrm>
              <a:custGeom>
                <a:avLst/>
                <a:gdLst>
                  <a:gd name="T0" fmla="*/ 107 w 122"/>
                  <a:gd name="T1" fmla="*/ 0 h 750"/>
                  <a:gd name="T2" fmla="*/ 2 w 122"/>
                  <a:gd name="T3" fmla="*/ 375 h 750"/>
                  <a:gd name="T4" fmla="*/ 122 w 122"/>
                  <a:gd name="T5" fmla="*/ 750 h 7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2" h="750">
                    <a:moveTo>
                      <a:pt x="107" y="0"/>
                    </a:moveTo>
                    <a:cubicBezTo>
                      <a:pt x="53" y="125"/>
                      <a:pt x="0" y="250"/>
                      <a:pt x="2" y="375"/>
                    </a:cubicBezTo>
                    <a:cubicBezTo>
                      <a:pt x="4" y="500"/>
                      <a:pt x="63" y="625"/>
                      <a:pt x="122" y="75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5" name="Group 29"/>
              <p:cNvGrpSpPr>
                <a:grpSpLocks/>
              </p:cNvGrpSpPr>
              <p:nvPr/>
            </p:nvGrpSpPr>
            <p:grpSpPr bwMode="auto">
              <a:xfrm>
                <a:off x="4701" y="2820"/>
                <a:ext cx="1630" cy="6574"/>
                <a:chOff x="4701" y="2820"/>
                <a:chExt cx="1630" cy="6574"/>
              </a:xfrm>
            </p:grpSpPr>
            <p:grpSp>
              <p:nvGrpSpPr>
                <p:cNvPr id="6169" name="Group 30"/>
                <p:cNvGrpSpPr>
                  <a:grpSpLocks/>
                </p:cNvGrpSpPr>
                <p:nvPr/>
              </p:nvGrpSpPr>
              <p:grpSpPr bwMode="auto">
                <a:xfrm>
                  <a:off x="4701" y="4027"/>
                  <a:ext cx="1630" cy="5367"/>
                  <a:chOff x="4701" y="4027"/>
                  <a:chExt cx="1630" cy="5367"/>
                </a:xfrm>
              </p:grpSpPr>
              <p:grpSp>
                <p:nvGrpSpPr>
                  <p:cNvPr id="617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6183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6188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6189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6190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184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6185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6186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7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74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754" y="6919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6175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6180" name="Oval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6181" name="Oval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618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176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6177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6178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9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170" name="Group 49"/>
                <p:cNvGrpSpPr>
                  <a:grpSpLocks/>
                </p:cNvGrpSpPr>
                <p:nvPr/>
              </p:nvGrpSpPr>
              <p:grpSpPr bwMode="auto">
                <a:xfrm>
                  <a:off x="4738" y="2820"/>
                  <a:ext cx="732" cy="1348"/>
                  <a:chOff x="4738" y="2820"/>
                  <a:chExt cx="732" cy="1348"/>
                </a:xfrm>
              </p:grpSpPr>
              <p:sp>
                <p:nvSpPr>
                  <p:cNvPr id="6171" name="Freeform 50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2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6" name="Group 52"/>
              <p:cNvGrpSpPr>
                <a:grpSpLocks/>
              </p:cNvGrpSpPr>
              <p:nvPr/>
            </p:nvGrpSpPr>
            <p:grpSpPr bwMode="auto">
              <a:xfrm flipV="1">
                <a:off x="4838" y="9230"/>
                <a:ext cx="732" cy="1348"/>
                <a:chOff x="4738" y="2820"/>
                <a:chExt cx="732" cy="1348"/>
              </a:xfrm>
            </p:grpSpPr>
            <p:sp>
              <p:nvSpPr>
                <p:cNvPr id="6167" name="Freeform 53"/>
                <p:cNvSpPr>
                  <a:spLocks/>
                </p:cNvSpPr>
                <p:nvPr/>
              </p:nvSpPr>
              <p:spPr bwMode="auto">
                <a:xfrm>
                  <a:off x="4738" y="3490"/>
                  <a:ext cx="732" cy="678"/>
                </a:xfrm>
                <a:custGeom>
                  <a:avLst/>
                  <a:gdLst>
                    <a:gd name="T0" fmla="*/ 732 w 732"/>
                    <a:gd name="T1" fmla="*/ 0 h 678"/>
                    <a:gd name="T2" fmla="*/ 362 w 732"/>
                    <a:gd name="T3" fmla="*/ 70 h 678"/>
                    <a:gd name="T4" fmla="*/ 52 w 732"/>
                    <a:gd name="T5" fmla="*/ 300 h 678"/>
                    <a:gd name="T6" fmla="*/ 47 w 732"/>
                    <a:gd name="T7" fmla="*/ 678 h 67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2" h="678">
                      <a:moveTo>
                        <a:pt x="732" y="0"/>
                      </a:moveTo>
                      <a:cubicBezTo>
                        <a:pt x="670" y="10"/>
                        <a:pt x="475" y="20"/>
                        <a:pt x="362" y="70"/>
                      </a:cubicBezTo>
                      <a:cubicBezTo>
                        <a:pt x="249" y="120"/>
                        <a:pt x="104" y="199"/>
                        <a:pt x="52" y="300"/>
                      </a:cubicBezTo>
                      <a:cubicBezTo>
                        <a:pt x="0" y="401"/>
                        <a:pt x="48" y="599"/>
                        <a:pt x="47" y="678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5470" y="2820"/>
                  <a:ext cx="0" cy="6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153" name="Text Box 55"/>
          <p:cNvSpPr txBox="1">
            <a:spLocks noChangeArrowheads="1"/>
          </p:cNvSpPr>
          <p:nvPr/>
        </p:nvSpPr>
        <p:spPr bwMode="auto">
          <a:xfrm>
            <a:off x="5509337" y="3291081"/>
            <a:ext cx="5501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m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022725" y="2230438"/>
            <a:ext cx="2798763" cy="3086100"/>
            <a:chOff x="4022725" y="2230438"/>
            <a:chExt cx="2798763" cy="3086100"/>
          </a:xfrm>
        </p:grpSpPr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5440363" y="2928938"/>
              <a:ext cx="28575" cy="20002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5283200" y="4797425"/>
              <a:ext cx="3825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4022725" y="2230438"/>
              <a:ext cx="27987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equilibrium position</a:t>
              </a:r>
            </a:p>
          </p:txBody>
        </p:sp>
        <p:sp>
          <p:nvSpPr>
            <p:cNvPr id="9" name="AutoShape 56"/>
            <p:cNvSpPr>
              <a:spLocks/>
            </p:cNvSpPr>
            <p:nvPr/>
          </p:nvSpPr>
          <p:spPr bwMode="auto">
            <a:xfrm rot="-5400000">
              <a:off x="5305425" y="1377951"/>
              <a:ext cx="268287" cy="2741612"/>
            </a:xfrm>
            <a:prstGeom prst="leftBrace">
              <a:avLst>
                <a:gd name="adj1" fmla="val 85158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1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49647DE-3FAD-4F18-B3B7-E6AD3E5A096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6160" name="AutoShape 23"/>
          <p:cNvSpPr>
            <a:spLocks noChangeArrowheads="1"/>
          </p:cNvSpPr>
          <p:nvPr/>
        </p:nvSpPr>
        <p:spPr bwMode="auto">
          <a:xfrm>
            <a:off x="7161213" y="1898650"/>
            <a:ext cx="1674812" cy="871538"/>
          </a:xfrm>
          <a:prstGeom prst="wedgeRectCallout">
            <a:avLst>
              <a:gd name="adj1" fmla="val 8293"/>
              <a:gd name="adj2" fmla="val 203915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frictionless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58" grpId="0"/>
      <p:bldP spid="6161" grpId="0" animBg="1"/>
      <p:bldP spid="6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Terminology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4" y="1283193"/>
            <a:ext cx="8747125" cy="288607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AMPLITUDE A: </a:t>
            </a:r>
            <a:r>
              <a:rPr lang="en-US" altLang="en-US" dirty="0" smtClean="0">
                <a:latin typeface="Times New Roman" pitchFamily="18" charset="0"/>
              </a:rPr>
              <a:t>maximum displacement from equilibrium (starting position)</a:t>
            </a:r>
            <a:endParaRPr lang="en-US" alt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PERIOD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T:</a:t>
            </a:r>
            <a:r>
              <a:rPr lang="en-US" altLang="en-US" dirty="0" smtClean="0">
                <a:latin typeface="Times New Roman" pitchFamily="18" charset="0"/>
                <a:sym typeface="Wingdings" pitchFamily="2" charset="2"/>
              </a:rPr>
              <a:t> time for one complete cycle</a:t>
            </a: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FREQUENCY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f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:</a:t>
            </a:r>
            <a:r>
              <a:rPr lang="en-US" altLang="en-US" dirty="0" smtClean="0">
                <a:latin typeface="Times New Roman" pitchFamily="18" charset="0"/>
                <a:sym typeface="Wingdings" pitchFamily="2" charset="2"/>
              </a:rPr>
              <a:t> number of complete cycles per unit time; one cycle per second = 1 Hertz (Hz</a:t>
            </a:r>
            <a:r>
              <a:rPr lang="en-US" altLang="en-US" dirty="0" smtClean="0">
                <a:latin typeface="Times New Roman" pitchFamily="18" charset="0"/>
                <a:sym typeface="Wingdings" pitchFamily="2" charset="2"/>
              </a:rPr>
              <a:t>)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  <a:sym typeface="Wingdings" pitchFamily="2" charset="2"/>
              </a:rPr>
              <a:t>Frequency and period are </a:t>
            </a:r>
            <a:r>
              <a:rPr lang="en-US" altLang="en-US" u="sng" dirty="0" smtClean="0">
                <a:latin typeface="Times New Roman" pitchFamily="18" charset="0"/>
                <a:sym typeface="Wingdings" pitchFamily="2" charset="2"/>
              </a:rPr>
              <a:t>not</a:t>
            </a:r>
            <a:r>
              <a:rPr lang="en-US" altLang="en-US" dirty="0" smtClean="0">
                <a:latin typeface="Times New Roman" pitchFamily="18" charset="0"/>
                <a:sym typeface="Wingdings" pitchFamily="2" charset="2"/>
              </a:rPr>
              <a:t> independent quantities, but are related inversely:</a:t>
            </a:r>
            <a:endParaRPr lang="en-US" altLang="en-US" dirty="0" smtClean="0">
              <a:latin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71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540053"/>
              </p:ext>
            </p:extLst>
          </p:nvPr>
        </p:nvGraphicFramePr>
        <p:xfrm>
          <a:off x="2840037" y="5292725"/>
          <a:ext cx="34639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4" imgW="1219200" imgH="419100" progId="Equation.DSMT4">
                  <p:embed/>
                </p:oleObj>
              </mc:Choice>
              <mc:Fallback>
                <p:oleObj name="Equation" r:id="rId4" imgW="12192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7" y="5292725"/>
                        <a:ext cx="3463925" cy="1190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B4FFD32-8E2C-4E00-BE0C-DD590699488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79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0000"/>
                </a:solidFill>
              </a:rPr>
              <a:t>follow the mass – position vs. time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325813"/>
            <a:ext cx="6919912" cy="1700212"/>
          </a:xfrm>
          <a:noFill/>
        </p:spPr>
      </p:pic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189038" y="3389313"/>
            <a:ext cx="67421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263650" y="4953000"/>
            <a:ext cx="67421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801688" y="2241550"/>
            <a:ext cx="7904162" cy="3225800"/>
            <a:chOff x="498" y="1259"/>
            <a:chExt cx="4979" cy="2032"/>
          </a:xfrm>
        </p:grpSpPr>
        <p:sp>
          <p:nvSpPr>
            <p:cNvPr id="8249" name="Line 7"/>
            <p:cNvSpPr>
              <a:spLocks noChangeShapeType="1"/>
            </p:cNvSpPr>
            <p:nvPr/>
          </p:nvSpPr>
          <p:spPr bwMode="auto">
            <a:xfrm>
              <a:off x="508" y="2480"/>
              <a:ext cx="49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8"/>
            <p:cNvSpPr>
              <a:spLocks noChangeShapeType="1"/>
            </p:cNvSpPr>
            <p:nvPr/>
          </p:nvSpPr>
          <p:spPr bwMode="auto">
            <a:xfrm flipV="1">
              <a:off x="771" y="1553"/>
              <a:ext cx="0" cy="17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Text Box 9"/>
            <p:cNvSpPr txBox="1">
              <a:spLocks noChangeArrowheads="1"/>
            </p:cNvSpPr>
            <p:nvPr/>
          </p:nvSpPr>
          <p:spPr bwMode="auto">
            <a:xfrm>
              <a:off x="498" y="1259"/>
              <a:ext cx="7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position</a:t>
              </a:r>
            </a:p>
          </p:txBody>
        </p:sp>
        <p:sp>
          <p:nvSpPr>
            <p:cNvPr id="8252" name="Text Box 10"/>
            <p:cNvSpPr txBox="1">
              <a:spLocks noChangeArrowheads="1"/>
            </p:cNvSpPr>
            <p:nvPr/>
          </p:nvSpPr>
          <p:spPr bwMode="auto">
            <a:xfrm>
              <a:off x="4987" y="2623"/>
              <a:ext cx="4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time</a:t>
              </a:r>
            </a:p>
          </p:txBody>
        </p:sp>
      </p:grp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22263" y="3151188"/>
            <a:ext cx="727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+ A</a:t>
            </a:r>
          </a:p>
        </p:txBody>
      </p:sp>
      <p:grpSp>
        <p:nvGrpSpPr>
          <p:cNvPr id="5132" name="Group 12"/>
          <p:cNvGrpSpPr>
            <a:grpSpLocks/>
          </p:cNvGrpSpPr>
          <p:nvPr/>
        </p:nvGrpSpPr>
        <p:grpSpPr bwMode="auto">
          <a:xfrm>
            <a:off x="1109663" y="3389313"/>
            <a:ext cx="198437" cy="1546225"/>
            <a:chOff x="692" y="1982"/>
            <a:chExt cx="125" cy="974"/>
          </a:xfrm>
        </p:grpSpPr>
        <p:sp>
          <p:nvSpPr>
            <p:cNvPr id="8247" name="Line 13"/>
            <p:cNvSpPr>
              <a:spLocks noChangeShapeType="1"/>
            </p:cNvSpPr>
            <p:nvPr/>
          </p:nvSpPr>
          <p:spPr bwMode="auto">
            <a:xfrm>
              <a:off x="692" y="1982"/>
              <a:ext cx="1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14"/>
            <p:cNvSpPr>
              <a:spLocks noChangeShapeType="1"/>
            </p:cNvSpPr>
            <p:nvPr/>
          </p:nvSpPr>
          <p:spPr bwMode="auto">
            <a:xfrm>
              <a:off x="700" y="2956"/>
              <a:ext cx="1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96875" y="4683125"/>
            <a:ext cx="638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- A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940050" y="2595563"/>
            <a:ext cx="0" cy="288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4687888" y="2595563"/>
            <a:ext cx="0" cy="288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6373813" y="2593975"/>
            <a:ext cx="0" cy="28829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AutoShape 19"/>
          <p:cNvSpPr>
            <a:spLocks/>
          </p:cNvSpPr>
          <p:nvPr/>
        </p:nvSpPr>
        <p:spPr bwMode="auto">
          <a:xfrm rot="5400000">
            <a:off x="1981200" y="4859338"/>
            <a:ext cx="263525" cy="1689100"/>
          </a:xfrm>
          <a:prstGeom prst="rightBrace">
            <a:avLst>
              <a:gd name="adj1" fmla="val 53414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AutoShape 20"/>
          <p:cNvSpPr>
            <a:spLocks/>
          </p:cNvSpPr>
          <p:nvPr/>
        </p:nvSpPr>
        <p:spPr bwMode="auto">
          <a:xfrm rot="5400000">
            <a:off x="3698875" y="4887913"/>
            <a:ext cx="263525" cy="1689100"/>
          </a:xfrm>
          <a:prstGeom prst="rightBrace">
            <a:avLst>
              <a:gd name="adj1" fmla="val 53414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1" name="AutoShape 21"/>
          <p:cNvSpPr>
            <a:spLocks/>
          </p:cNvSpPr>
          <p:nvPr/>
        </p:nvSpPr>
        <p:spPr bwMode="auto">
          <a:xfrm rot="5400000">
            <a:off x="5432425" y="4870451"/>
            <a:ext cx="263525" cy="1689100"/>
          </a:xfrm>
          <a:prstGeom prst="rightBrace">
            <a:avLst>
              <a:gd name="adj1" fmla="val 53414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887538" y="598963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652838" y="5986463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418138" y="598328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</a:t>
            </a:r>
          </a:p>
        </p:txBody>
      </p: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2520950" y="1104900"/>
            <a:ext cx="3903663" cy="1368425"/>
            <a:chOff x="1588" y="696"/>
            <a:chExt cx="2459" cy="862"/>
          </a:xfrm>
        </p:grpSpPr>
        <p:sp>
          <p:nvSpPr>
            <p:cNvPr id="8213" name="Freeform 26"/>
            <p:cNvSpPr>
              <a:spLocks/>
            </p:cNvSpPr>
            <p:nvPr/>
          </p:nvSpPr>
          <p:spPr bwMode="auto">
            <a:xfrm>
              <a:off x="1591" y="716"/>
              <a:ext cx="2456" cy="466"/>
            </a:xfrm>
            <a:custGeom>
              <a:avLst/>
              <a:gdLst>
                <a:gd name="T0" fmla="*/ 0 w 2456"/>
                <a:gd name="T1" fmla="*/ 0 h 466"/>
                <a:gd name="T2" fmla="*/ 0 w 2456"/>
                <a:gd name="T3" fmla="*/ 466 h 466"/>
                <a:gd name="T4" fmla="*/ 2438 w 2456"/>
                <a:gd name="T5" fmla="*/ 466 h 466"/>
                <a:gd name="T6" fmla="*/ 2456 w 2456"/>
                <a:gd name="T7" fmla="*/ 466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56" h="466">
                  <a:moveTo>
                    <a:pt x="0" y="0"/>
                  </a:moveTo>
                  <a:lnTo>
                    <a:pt x="0" y="466"/>
                  </a:lnTo>
                  <a:lnTo>
                    <a:pt x="2438" y="466"/>
                  </a:lnTo>
                  <a:lnTo>
                    <a:pt x="2456" y="46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Rectangle 27"/>
            <p:cNvSpPr>
              <a:spLocks noChangeArrowheads="1"/>
            </p:cNvSpPr>
            <p:nvPr/>
          </p:nvSpPr>
          <p:spPr bwMode="auto">
            <a:xfrm>
              <a:off x="2779" y="880"/>
              <a:ext cx="355" cy="296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5" name="Line 29"/>
            <p:cNvSpPr>
              <a:spLocks noChangeShapeType="1"/>
            </p:cNvSpPr>
            <p:nvPr/>
          </p:nvSpPr>
          <p:spPr bwMode="auto">
            <a:xfrm>
              <a:off x="2953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30"/>
            <p:cNvSpPr>
              <a:spLocks noChangeShapeType="1"/>
            </p:cNvSpPr>
            <p:nvPr/>
          </p:nvSpPr>
          <p:spPr bwMode="auto">
            <a:xfrm>
              <a:off x="2514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1"/>
            <p:cNvSpPr>
              <a:spLocks noChangeShapeType="1"/>
            </p:cNvSpPr>
            <p:nvPr/>
          </p:nvSpPr>
          <p:spPr bwMode="auto">
            <a:xfrm>
              <a:off x="3408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Text Box 32"/>
            <p:cNvSpPr txBox="1">
              <a:spLocks noChangeArrowheads="1"/>
            </p:cNvSpPr>
            <p:nvPr/>
          </p:nvSpPr>
          <p:spPr bwMode="auto">
            <a:xfrm>
              <a:off x="2348" y="1327"/>
              <a:ext cx="12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-A         0        +A        </a:t>
              </a:r>
            </a:p>
          </p:txBody>
        </p:sp>
        <p:grpSp>
          <p:nvGrpSpPr>
            <p:cNvPr id="8219" name="Group 34"/>
            <p:cNvGrpSpPr>
              <a:grpSpLocks/>
            </p:cNvGrpSpPr>
            <p:nvPr/>
          </p:nvGrpSpPr>
          <p:grpSpPr bwMode="auto">
            <a:xfrm rot="-5400000">
              <a:off x="2089" y="431"/>
              <a:ext cx="193" cy="1196"/>
              <a:chOff x="4701" y="2820"/>
              <a:chExt cx="1630" cy="7758"/>
            </a:xfrm>
          </p:grpSpPr>
          <p:sp>
            <p:nvSpPr>
              <p:cNvPr id="8220" name="Freeform 35"/>
              <p:cNvSpPr>
                <a:spLocks/>
              </p:cNvSpPr>
              <p:nvPr/>
            </p:nvSpPr>
            <p:spPr bwMode="auto">
              <a:xfrm>
                <a:off x="4723" y="6338"/>
                <a:ext cx="122" cy="750"/>
              </a:xfrm>
              <a:custGeom>
                <a:avLst/>
                <a:gdLst>
                  <a:gd name="T0" fmla="*/ 107 w 122"/>
                  <a:gd name="T1" fmla="*/ 0 h 750"/>
                  <a:gd name="T2" fmla="*/ 2 w 122"/>
                  <a:gd name="T3" fmla="*/ 375 h 750"/>
                  <a:gd name="T4" fmla="*/ 122 w 122"/>
                  <a:gd name="T5" fmla="*/ 750 h 7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2" h="750">
                    <a:moveTo>
                      <a:pt x="107" y="0"/>
                    </a:moveTo>
                    <a:cubicBezTo>
                      <a:pt x="53" y="125"/>
                      <a:pt x="0" y="250"/>
                      <a:pt x="2" y="375"/>
                    </a:cubicBezTo>
                    <a:cubicBezTo>
                      <a:pt x="4" y="500"/>
                      <a:pt x="63" y="625"/>
                      <a:pt x="122" y="75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21" name="Group 36"/>
              <p:cNvGrpSpPr>
                <a:grpSpLocks/>
              </p:cNvGrpSpPr>
              <p:nvPr/>
            </p:nvGrpSpPr>
            <p:grpSpPr bwMode="auto">
              <a:xfrm>
                <a:off x="4701" y="2820"/>
                <a:ext cx="1630" cy="6574"/>
                <a:chOff x="4701" y="2820"/>
                <a:chExt cx="1630" cy="6574"/>
              </a:xfrm>
            </p:grpSpPr>
            <p:grpSp>
              <p:nvGrpSpPr>
                <p:cNvPr id="8225" name="Group 37"/>
                <p:cNvGrpSpPr>
                  <a:grpSpLocks/>
                </p:cNvGrpSpPr>
                <p:nvPr/>
              </p:nvGrpSpPr>
              <p:grpSpPr bwMode="auto">
                <a:xfrm>
                  <a:off x="4701" y="4027"/>
                  <a:ext cx="1630" cy="5367"/>
                  <a:chOff x="4701" y="4027"/>
                  <a:chExt cx="1630" cy="5367"/>
                </a:xfrm>
              </p:grpSpPr>
              <p:grpSp>
                <p:nvGrpSpPr>
                  <p:cNvPr id="822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8239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8244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8245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8246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240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8241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824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3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3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754" y="6919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8231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8236" name="Oval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8237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8238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232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8233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8234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5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226" name="Group 56"/>
                <p:cNvGrpSpPr>
                  <a:grpSpLocks/>
                </p:cNvGrpSpPr>
                <p:nvPr/>
              </p:nvGrpSpPr>
              <p:grpSpPr bwMode="auto">
                <a:xfrm>
                  <a:off x="4738" y="2820"/>
                  <a:ext cx="732" cy="1348"/>
                  <a:chOff x="4738" y="2820"/>
                  <a:chExt cx="732" cy="1348"/>
                </a:xfrm>
              </p:grpSpPr>
              <p:sp>
                <p:nvSpPr>
                  <p:cNvPr id="8227" name="Freeform 57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8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22" name="Group 59"/>
              <p:cNvGrpSpPr>
                <a:grpSpLocks/>
              </p:cNvGrpSpPr>
              <p:nvPr/>
            </p:nvGrpSpPr>
            <p:grpSpPr bwMode="auto">
              <a:xfrm flipV="1">
                <a:off x="4838" y="9230"/>
                <a:ext cx="732" cy="1348"/>
                <a:chOff x="4738" y="2820"/>
                <a:chExt cx="732" cy="1348"/>
              </a:xfrm>
            </p:grpSpPr>
            <p:sp>
              <p:nvSpPr>
                <p:cNvPr id="8223" name="Freeform 60"/>
                <p:cNvSpPr>
                  <a:spLocks/>
                </p:cNvSpPr>
                <p:nvPr/>
              </p:nvSpPr>
              <p:spPr bwMode="auto">
                <a:xfrm>
                  <a:off x="4738" y="3490"/>
                  <a:ext cx="732" cy="678"/>
                </a:xfrm>
                <a:custGeom>
                  <a:avLst/>
                  <a:gdLst>
                    <a:gd name="T0" fmla="*/ 732 w 732"/>
                    <a:gd name="T1" fmla="*/ 0 h 678"/>
                    <a:gd name="T2" fmla="*/ 362 w 732"/>
                    <a:gd name="T3" fmla="*/ 70 h 678"/>
                    <a:gd name="T4" fmla="*/ 52 w 732"/>
                    <a:gd name="T5" fmla="*/ 300 h 678"/>
                    <a:gd name="T6" fmla="*/ 47 w 732"/>
                    <a:gd name="T7" fmla="*/ 678 h 67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2" h="678">
                      <a:moveTo>
                        <a:pt x="732" y="0"/>
                      </a:moveTo>
                      <a:cubicBezTo>
                        <a:pt x="670" y="10"/>
                        <a:pt x="475" y="20"/>
                        <a:pt x="362" y="70"/>
                      </a:cubicBezTo>
                      <a:cubicBezTo>
                        <a:pt x="249" y="120"/>
                        <a:pt x="104" y="199"/>
                        <a:pt x="52" y="300"/>
                      </a:cubicBezTo>
                      <a:cubicBezTo>
                        <a:pt x="0" y="401"/>
                        <a:pt x="48" y="599"/>
                        <a:pt x="47" y="678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4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5470" y="2820"/>
                  <a:ext cx="0" cy="68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4AB436-87A5-48EF-BD78-4B29B272849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31" grpId="0"/>
      <p:bldP spid="5135" grpId="0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/>
      <p:bldP spid="5143" grpId="0"/>
      <p:bldP spid="5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261938"/>
            <a:ext cx="8401050" cy="114617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4000" u="sng" smtClean="0">
                <a:solidFill>
                  <a:schemeClr val="tx1"/>
                </a:solidFill>
                <a:latin typeface="Times New Roman" pitchFamily="18" charset="0"/>
              </a:rPr>
              <a:t>Period (T)  and frequency (</a:t>
            </a:r>
            <a:r>
              <a:rPr lang="en-US" altLang="en-US" sz="4000" i="1" u="sng" smtClean="0">
                <a:solidFill>
                  <a:schemeClr val="tx1"/>
                </a:solidFill>
                <a:latin typeface="Times New Roman" pitchFamily="18" charset="0"/>
              </a:rPr>
              <a:t>f </a:t>
            </a:r>
            <a:r>
              <a:rPr lang="en-US" altLang="en-US" sz="4000" u="sng" smtClean="0">
                <a:solidFill>
                  <a:schemeClr val="tx1"/>
                </a:solidFill>
                <a:latin typeface="Times New Roman" pitchFamily="18" charset="0"/>
              </a:rPr>
              <a:t>) of the mass-spring system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80673738"/>
              </p:ext>
            </p:extLst>
          </p:nvPr>
        </p:nvGraphicFramePr>
        <p:xfrm>
          <a:off x="5281596" y="2446337"/>
          <a:ext cx="2978150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4" imgW="1054100" imgH="889000" progId="Equation.DSMT4">
                  <p:embed/>
                </p:oleObj>
              </mc:Choice>
              <mc:Fallback>
                <p:oleObj name="Equation" r:id="rId4" imgW="1054100" imgH="889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596" y="2446337"/>
                        <a:ext cx="2978150" cy="25114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198438" y="317500"/>
            <a:ext cx="8747125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221" name="Group 62"/>
          <p:cNvGrpSpPr>
            <a:grpSpLocks/>
          </p:cNvGrpSpPr>
          <p:nvPr/>
        </p:nvGrpSpPr>
        <p:grpSpPr bwMode="auto">
          <a:xfrm>
            <a:off x="419100" y="2940050"/>
            <a:ext cx="3903663" cy="1576388"/>
            <a:chOff x="1588" y="696"/>
            <a:chExt cx="2459" cy="993"/>
          </a:xfrm>
        </p:grpSpPr>
        <p:sp>
          <p:nvSpPr>
            <p:cNvPr id="9223" name="Freeform 26"/>
            <p:cNvSpPr>
              <a:spLocks/>
            </p:cNvSpPr>
            <p:nvPr/>
          </p:nvSpPr>
          <p:spPr bwMode="auto">
            <a:xfrm>
              <a:off x="1591" y="716"/>
              <a:ext cx="2456" cy="466"/>
            </a:xfrm>
            <a:custGeom>
              <a:avLst/>
              <a:gdLst>
                <a:gd name="T0" fmla="*/ 0 w 2456"/>
                <a:gd name="T1" fmla="*/ 0 h 466"/>
                <a:gd name="T2" fmla="*/ 0 w 2456"/>
                <a:gd name="T3" fmla="*/ 466 h 466"/>
                <a:gd name="T4" fmla="*/ 2438 w 2456"/>
                <a:gd name="T5" fmla="*/ 466 h 466"/>
                <a:gd name="T6" fmla="*/ 2456 w 2456"/>
                <a:gd name="T7" fmla="*/ 466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56" h="466">
                  <a:moveTo>
                    <a:pt x="0" y="0"/>
                  </a:moveTo>
                  <a:lnTo>
                    <a:pt x="0" y="466"/>
                  </a:lnTo>
                  <a:lnTo>
                    <a:pt x="2438" y="466"/>
                  </a:lnTo>
                  <a:lnTo>
                    <a:pt x="2456" y="46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Rectangle 27"/>
            <p:cNvSpPr>
              <a:spLocks noChangeArrowheads="1"/>
            </p:cNvSpPr>
            <p:nvPr/>
          </p:nvSpPr>
          <p:spPr bwMode="auto">
            <a:xfrm>
              <a:off x="2779" y="880"/>
              <a:ext cx="355" cy="296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25" name="Line 29"/>
            <p:cNvSpPr>
              <a:spLocks noChangeShapeType="1"/>
            </p:cNvSpPr>
            <p:nvPr/>
          </p:nvSpPr>
          <p:spPr bwMode="auto">
            <a:xfrm>
              <a:off x="2953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30"/>
            <p:cNvSpPr>
              <a:spLocks noChangeShapeType="1"/>
            </p:cNvSpPr>
            <p:nvPr/>
          </p:nvSpPr>
          <p:spPr bwMode="auto">
            <a:xfrm>
              <a:off x="2514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31"/>
            <p:cNvSpPr>
              <a:spLocks noChangeShapeType="1"/>
            </p:cNvSpPr>
            <p:nvPr/>
          </p:nvSpPr>
          <p:spPr bwMode="auto">
            <a:xfrm>
              <a:off x="3408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Text Box 32"/>
            <p:cNvSpPr txBox="1">
              <a:spLocks noChangeArrowheads="1"/>
            </p:cNvSpPr>
            <p:nvPr/>
          </p:nvSpPr>
          <p:spPr bwMode="auto">
            <a:xfrm>
              <a:off x="2323" y="1398"/>
              <a:ext cx="15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-A      </a:t>
              </a:r>
              <a:r>
                <a:rPr lang="en-US" altLang="en-US" sz="2400" dirty="0" smtClean="0"/>
                <a:t> 0      +</a:t>
              </a:r>
              <a:r>
                <a:rPr lang="en-US" altLang="en-US" sz="2400" dirty="0"/>
                <a:t>A        </a:t>
              </a:r>
            </a:p>
          </p:txBody>
        </p:sp>
        <p:grpSp>
          <p:nvGrpSpPr>
            <p:cNvPr id="9229" name="Group 34"/>
            <p:cNvGrpSpPr>
              <a:grpSpLocks/>
            </p:cNvGrpSpPr>
            <p:nvPr/>
          </p:nvGrpSpPr>
          <p:grpSpPr bwMode="auto">
            <a:xfrm rot="-5400000">
              <a:off x="2089" y="431"/>
              <a:ext cx="193" cy="1196"/>
              <a:chOff x="4701" y="2820"/>
              <a:chExt cx="1630" cy="7758"/>
            </a:xfrm>
          </p:grpSpPr>
          <p:sp>
            <p:nvSpPr>
              <p:cNvPr id="9230" name="Freeform 35"/>
              <p:cNvSpPr>
                <a:spLocks/>
              </p:cNvSpPr>
              <p:nvPr/>
            </p:nvSpPr>
            <p:spPr bwMode="auto">
              <a:xfrm>
                <a:off x="4723" y="6338"/>
                <a:ext cx="122" cy="750"/>
              </a:xfrm>
              <a:custGeom>
                <a:avLst/>
                <a:gdLst>
                  <a:gd name="T0" fmla="*/ 107 w 122"/>
                  <a:gd name="T1" fmla="*/ 0 h 750"/>
                  <a:gd name="T2" fmla="*/ 2 w 122"/>
                  <a:gd name="T3" fmla="*/ 375 h 750"/>
                  <a:gd name="T4" fmla="*/ 122 w 122"/>
                  <a:gd name="T5" fmla="*/ 750 h 7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2" h="750">
                    <a:moveTo>
                      <a:pt x="107" y="0"/>
                    </a:moveTo>
                    <a:cubicBezTo>
                      <a:pt x="53" y="125"/>
                      <a:pt x="0" y="250"/>
                      <a:pt x="2" y="375"/>
                    </a:cubicBezTo>
                    <a:cubicBezTo>
                      <a:pt x="4" y="500"/>
                      <a:pt x="63" y="625"/>
                      <a:pt x="122" y="75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31" name="Group 36"/>
              <p:cNvGrpSpPr>
                <a:grpSpLocks/>
              </p:cNvGrpSpPr>
              <p:nvPr/>
            </p:nvGrpSpPr>
            <p:grpSpPr bwMode="auto">
              <a:xfrm>
                <a:off x="4701" y="2820"/>
                <a:ext cx="1630" cy="6574"/>
                <a:chOff x="4701" y="2820"/>
                <a:chExt cx="1630" cy="6574"/>
              </a:xfrm>
            </p:grpSpPr>
            <p:grpSp>
              <p:nvGrpSpPr>
                <p:cNvPr id="9235" name="Group 37"/>
                <p:cNvGrpSpPr>
                  <a:grpSpLocks/>
                </p:cNvGrpSpPr>
                <p:nvPr/>
              </p:nvGrpSpPr>
              <p:grpSpPr bwMode="auto">
                <a:xfrm>
                  <a:off x="4701" y="4027"/>
                  <a:ext cx="1630" cy="5367"/>
                  <a:chOff x="4701" y="4027"/>
                  <a:chExt cx="1630" cy="5367"/>
                </a:xfrm>
              </p:grpSpPr>
              <p:grpSp>
                <p:nvGrpSpPr>
                  <p:cNvPr id="923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9249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9254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9255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9256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250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9251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92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3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24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754" y="6919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9241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9246" name="Oval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9247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9248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242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9243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9244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5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236" name="Group 56"/>
                <p:cNvGrpSpPr>
                  <a:grpSpLocks/>
                </p:cNvGrpSpPr>
                <p:nvPr/>
              </p:nvGrpSpPr>
              <p:grpSpPr bwMode="auto">
                <a:xfrm>
                  <a:off x="4738" y="2820"/>
                  <a:ext cx="732" cy="1348"/>
                  <a:chOff x="4738" y="2820"/>
                  <a:chExt cx="732" cy="1348"/>
                </a:xfrm>
              </p:grpSpPr>
              <p:sp>
                <p:nvSpPr>
                  <p:cNvPr id="9237" name="Freeform 57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38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32" name="Group 59"/>
              <p:cNvGrpSpPr>
                <a:grpSpLocks/>
              </p:cNvGrpSpPr>
              <p:nvPr/>
            </p:nvGrpSpPr>
            <p:grpSpPr bwMode="auto">
              <a:xfrm flipV="1">
                <a:off x="4838" y="9230"/>
                <a:ext cx="732" cy="1348"/>
                <a:chOff x="4738" y="2820"/>
                <a:chExt cx="732" cy="1348"/>
              </a:xfrm>
            </p:grpSpPr>
            <p:sp>
              <p:nvSpPr>
                <p:cNvPr id="9233" name="Freeform 60"/>
                <p:cNvSpPr>
                  <a:spLocks/>
                </p:cNvSpPr>
                <p:nvPr/>
              </p:nvSpPr>
              <p:spPr bwMode="auto">
                <a:xfrm>
                  <a:off x="4738" y="3490"/>
                  <a:ext cx="732" cy="678"/>
                </a:xfrm>
                <a:custGeom>
                  <a:avLst/>
                  <a:gdLst>
                    <a:gd name="T0" fmla="*/ 732 w 732"/>
                    <a:gd name="T1" fmla="*/ 0 h 678"/>
                    <a:gd name="T2" fmla="*/ 362 w 732"/>
                    <a:gd name="T3" fmla="*/ 70 h 678"/>
                    <a:gd name="T4" fmla="*/ 52 w 732"/>
                    <a:gd name="T5" fmla="*/ 300 h 678"/>
                    <a:gd name="T6" fmla="*/ 47 w 732"/>
                    <a:gd name="T7" fmla="*/ 678 h 67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2" h="678">
                      <a:moveTo>
                        <a:pt x="732" y="0"/>
                      </a:moveTo>
                      <a:cubicBezTo>
                        <a:pt x="670" y="10"/>
                        <a:pt x="475" y="20"/>
                        <a:pt x="362" y="70"/>
                      </a:cubicBezTo>
                      <a:cubicBezTo>
                        <a:pt x="249" y="120"/>
                        <a:pt x="104" y="199"/>
                        <a:pt x="52" y="300"/>
                      </a:cubicBezTo>
                      <a:cubicBezTo>
                        <a:pt x="0" y="401"/>
                        <a:pt x="48" y="599"/>
                        <a:pt x="47" y="678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4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5470" y="2820"/>
                  <a:ext cx="0" cy="68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0961336-4058-4825-B2C8-934ED530A03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57225"/>
          </a:xfrm>
        </p:spPr>
        <p:txBody>
          <a:bodyPr/>
          <a:lstStyle/>
          <a:p>
            <a:pPr eaLnBrk="1" hangingPunct="1"/>
            <a:r>
              <a:rPr lang="en-US" altLang="en-US" sz="4000" u="sng" smtClean="0">
                <a:latin typeface="Times New Roman" pitchFamily="18" charset="0"/>
              </a:rPr>
              <a:t>Period and frequency of the pendulum</a:t>
            </a:r>
            <a:endParaRPr lang="en-US" altLang="en-US" sz="4000" i="1" u="sng" smtClean="0">
              <a:latin typeface="Times New Roman" pitchFamily="18" charset="0"/>
            </a:endParaRP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3917950" y="1069975"/>
          <a:ext cx="4849813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Equation" r:id="rId3" imgW="1917700" imgH="469900" progId="Equation.DSMT4">
                  <p:embed/>
                </p:oleObj>
              </mc:Choice>
              <mc:Fallback>
                <p:oleObj name="Equation" r:id="rId3" imgW="19177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1069975"/>
                        <a:ext cx="4849813" cy="1141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6525" y="622617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50B082-046D-4B1D-A247-774584DDD8A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0075" y="5276850"/>
          <a:ext cx="7505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Equation" r:id="rId5" imgW="3657600" imgH="482600" progId="Equation.DSMT4">
                  <p:embed/>
                </p:oleObj>
              </mc:Choice>
              <mc:Fallback>
                <p:oleObj name="Equation" r:id="rId5" imgW="36576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5276850"/>
                        <a:ext cx="7505700" cy="990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2647156" y="2090738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L</a:t>
            </a:r>
          </a:p>
        </p:txBody>
      </p:sp>
      <p:sp>
        <p:nvSpPr>
          <p:cNvPr id="10252" name="Line 7"/>
          <p:cNvSpPr>
            <a:spLocks noChangeShapeType="1"/>
          </p:cNvSpPr>
          <p:nvPr/>
        </p:nvSpPr>
        <p:spPr bwMode="auto">
          <a:xfrm>
            <a:off x="1551906" y="1375574"/>
            <a:ext cx="43822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8"/>
          <p:cNvSpPr>
            <a:spLocks noChangeShapeType="1"/>
          </p:cNvSpPr>
          <p:nvPr/>
        </p:nvSpPr>
        <p:spPr bwMode="auto">
          <a:xfrm>
            <a:off x="1771017" y="1375574"/>
            <a:ext cx="0" cy="252713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761491" y="1375574"/>
            <a:ext cx="1629039" cy="21062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Oval 10"/>
          <p:cNvSpPr>
            <a:spLocks noChangeArrowheads="1"/>
          </p:cNvSpPr>
          <p:nvPr/>
        </p:nvSpPr>
        <p:spPr bwMode="auto">
          <a:xfrm>
            <a:off x="3290501" y="3376946"/>
            <a:ext cx="171478" cy="17154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Line Callout 1 20"/>
          <p:cNvSpPr/>
          <p:nvPr/>
        </p:nvSpPr>
        <p:spPr>
          <a:xfrm>
            <a:off x="4762500" y="2781300"/>
            <a:ext cx="3790950" cy="2020888"/>
          </a:xfrm>
          <a:prstGeom prst="borderCallout1">
            <a:avLst>
              <a:gd name="adj1" fmla="val -1523"/>
              <a:gd name="adj2" fmla="val 50210"/>
              <a:gd name="adj3" fmla="val -27056"/>
              <a:gd name="adj4" fmla="val 302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The period depends on L and 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The period does not depend on the mass, m</a:t>
            </a: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132452" y="1375574"/>
            <a:ext cx="1629039" cy="21062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55340" y="3357800"/>
            <a:ext cx="171478" cy="17154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Freeform 8"/>
          <p:cNvSpPr/>
          <p:nvPr/>
        </p:nvSpPr>
        <p:spPr>
          <a:xfrm>
            <a:off x="123825" y="3429000"/>
            <a:ext cx="3238500" cy="381093"/>
          </a:xfrm>
          <a:custGeom>
            <a:avLst/>
            <a:gdLst>
              <a:gd name="connsiteX0" fmla="*/ 3238500 w 3238500"/>
              <a:gd name="connsiteY0" fmla="*/ 0 h 381093"/>
              <a:gd name="connsiteX1" fmla="*/ 1600200 w 3238500"/>
              <a:gd name="connsiteY1" fmla="*/ 381000 h 381093"/>
              <a:gd name="connsiteX2" fmla="*/ 0 w 3238500"/>
              <a:gd name="connsiteY2" fmla="*/ 28575 h 38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8500" h="381093">
                <a:moveTo>
                  <a:pt x="3238500" y="0"/>
                </a:moveTo>
                <a:cubicBezTo>
                  <a:pt x="2689225" y="188119"/>
                  <a:pt x="2139950" y="376238"/>
                  <a:pt x="1600200" y="381000"/>
                </a:cubicBezTo>
                <a:cubicBezTo>
                  <a:pt x="1060450" y="385763"/>
                  <a:pt x="530225" y="207169"/>
                  <a:pt x="0" y="28575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141079" y="3463513"/>
            <a:ext cx="693202" cy="242506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7958" y="4327307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Restoring Force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19517" y="3791745"/>
            <a:ext cx="212583" cy="5355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34388" y="3791745"/>
            <a:ext cx="212583" cy="5355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Line 16"/>
          <p:cNvSpPr>
            <a:spLocks noChangeShapeType="1"/>
          </p:cNvSpPr>
          <p:nvPr/>
        </p:nvSpPr>
        <p:spPr bwMode="auto">
          <a:xfrm flipH="1">
            <a:off x="2697328" y="3443573"/>
            <a:ext cx="693202" cy="242506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21" grpId="0" animBg="1"/>
      <p:bldP spid="26" grpId="0" animBg="1"/>
      <p:bldP spid="11" grpId="0"/>
      <p:bldP spid="1026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993</Words>
  <Application>Microsoft Office PowerPoint</Application>
  <PresentationFormat>On-screen Show (4:3)</PresentationFormat>
  <Paragraphs>201</Paragraphs>
  <Slides>24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Impact</vt:lpstr>
      <vt:lpstr>Symbol</vt:lpstr>
      <vt:lpstr>SymbolMono BT</vt:lpstr>
      <vt:lpstr>Times New Roman</vt:lpstr>
      <vt:lpstr>Verdana</vt:lpstr>
      <vt:lpstr>Wingdings</vt:lpstr>
      <vt:lpstr>Default Design</vt:lpstr>
      <vt:lpstr>Equation</vt:lpstr>
      <vt:lpstr>Photo Editor Photo</vt:lpstr>
      <vt:lpstr>L 21 – Vibration and Waves [ 2 ]</vt:lpstr>
      <vt:lpstr>REVIEW: Vibrating systems</vt:lpstr>
      <vt:lpstr>Springs obey Hooke’s Law</vt:lpstr>
      <vt:lpstr>example</vt:lpstr>
      <vt:lpstr>simple harmonic oscillator mass and spring on a frictionless surface</vt:lpstr>
      <vt:lpstr>Terminology</vt:lpstr>
      <vt:lpstr>follow the mass – position vs. time</vt:lpstr>
      <vt:lpstr> Period (T)  and frequency (f ) of the mass-spring system</vt:lpstr>
      <vt:lpstr>Period and frequency of the pendulum</vt:lpstr>
      <vt:lpstr>Energy in the simple harmonic oscillator</vt:lpstr>
      <vt:lpstr>Waves  vibrations that move</vt:lpstr>
      <vt:lpstr>PowerPoint Presentation</vt:lpstr>
      <vt:lpstr>Wave Classification</vt:lpstr>
      <vt:lpstr>Transverse wave on a string</vt:lpstr>
      <vt:lpstr>Longitudinal waves</vt:lpstr>
      <vt:lpstr>Speed of a wave on a string</vt:lpstr>
      <vt:lpstr>Harmonic waves – keep jiggling the end of the string up and down   produces a continuous wavetrain</vt:lpstr>
      <vt:lpstr>Sound – a longitudinal wave </vt:lpstr>
      <vt:lpstr>SOUND WAVES</vt:lpstr>
      <vt:lpstr>No air --- no sound!</vt:lpstr>
      <vt:lpstr>Human sense of hearing</vt:lpstr>
      <vt:lpstr>The speed of sound</vt:lpstr>
      <vt:lpstr>Why do I sound funny when I breath helium?</vt:lpstr>
      <vt:lpstr>Acoustic resonance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204</cp:revision>
  <cp:lastPrinted>2015-03-10T15:35:32Z</cp:lastPrinted>
  <dcterms:created xsi:type="dcterms:W3CDTF">2004-10-13T17:40:48Z</dcterms:created>
  <dcterms:modified xsi:type="dcterms:W3CDTF">2015-03-10T15:35:45Z</dcterms:modified>
</cp:coreProperties>
</file>