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7" r:id="rId2"/>
    <p:sldId id="293" r:id="rId3"/>
    <p:sldId id="290" r:id="rId4"/>
    <p:sldId id="302" r:id="rId5"/>
    <p:sldId id="260" r:id="rId6"/>
    <p:sldId id="261" r:id="rId7"/>
    <p:sldId id="303" r:id="rId8"/>
    <p:sldId id="266" r:id="rId9"/>
    <p:sldId id="267" r:id="rId10"/>
    <p:sldId id="271" r:id="rId11"/>
    <p:sldId id="272" r:id="rId12"/>
    <p:sldId id="281" r:id="rId13"/>
    <p:sldId id="304" r:id="rId14"/>
    <p:sldId id="274" r:id="rId15"/>
    <p:sldId id="305" r:id="rId16"/>
    <p:sldId id="299" r:id="rId17"/>
    <p:sldId id="268" r:id="rId18"/>
    <p:sldId id="269" r:id="rId19"/>
    <p:sldId id="270" r:id="rId20"/>
    <p:sldId id="273" r:id="rId21"/>
    <p:sldId id="278" r:id="rId22"/>
    <p:sldId id="292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66FF"/>
    <a:srgbClr val="FF9900"/>
    <a:srgbClr val="FFCC00"/>
    <a:srgbClr val="FF3399"/>
    <a:srgbClr val="FF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18" y="10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02E43C-BCAC-4917-B6D3-4FCC7596C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42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DE293A-07DF-457D-8232-7BFE28DD5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739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C71A55-9691-4574-810D-E4F70B42398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5350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C14DFC-2680-46FA-B0E8-A69D8C7CC7C1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8862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A143AF-1465-490E-A9EC-88D6CE3A1F00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0948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E00E4E-A3D0-49EA-BFD5-9FAA43A8CC83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947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3A542B-980E-480F-BDE2-06064F1CB7B3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4204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E76B01-A5AD-4F33-89F1-37DBC6211DB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5202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017E87E-9BA2-487F-A8CB-A5BB2A286983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7719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D2F931-4310-4D69-95E0-B3EB8FD7ACAC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6868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5A82A5-BEF4-4715-9A87-4E3BAD5B438A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6503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3F381B-5B52-4FD2-8754-7DC07A3C873A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3441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A86738-AF7B-4DFF-A6FC-6741349C68E2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599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516C58-22F8-4E11-99A1-819F76BB855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2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1062DCD-685F-4053-B53F-8392B84F1AA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3582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91EA78-C389-477F-8607-A0D4D8CD4CE0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5250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4DCD3E-BDAF-4B32-8100-EA440C41784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9123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57BEBC-ED57-401D-8A6B-CEB38B24B7F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729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E17897-BB7A-4537-8AAA-2D3C5662331E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108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25BCBE-0408-41FC-8CCF-6FA3FC1E112C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369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78F5A-7B41-475F-9629-B7DD04BB8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99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F9EA-703D-4A22-B06D-29EF74275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04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5EBE2-8B65-427F-B77F-7410F8EAB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18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988C8-C4C7-462B-AD67-A50676F6A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82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BB93-2EA7-43A1-BA81-61DB04070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22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72679-E077-41C6-B84A-8600CB8C5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7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EE838-0936-4313-B79C-84A1F2455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672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5911-9ED6-48C6-B484-55507A2FB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287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23725-38D0-420A-9717-81B7FF67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5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506B4-1815-45E1-A3A1-880BEDD0E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629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20E30-AA11-4D9B-8FFC-2E3EA6336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6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96A7-1121-4AE5-B3D7-E8FD94DDB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39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5466-66FF-4062-A51A-272C420012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57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BCC43-F7AB-4E5F-BB11-332EF8669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28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66FDB-51A0-4F23-AF02-316AA35ED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1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10015-3443-4A65-BCCE-B89491452C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3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2B294-4E78-4A7D-A8F9-2688C047A0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1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8A11F06-6219-418B-9B1C-09A5B1234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0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z="4000" b="1" u="sng" smtClean="0">
                <a:solidFill>
                  <a:schemeClr val="tx1"/>
                </a:solidFill>
              </a:rPr>
              <a:t>L 22 – Vibrations and Waves</a:t>
            </a:r>
            <a:r>
              <a:rPr lang="en-US" altLang="en-US" sz="4000" b="1" smtClean="0">
                <a:solidFill>
                  <a:schemeClr val="tx1"/>
                </a:solidFill>
              </a:rPr>
              <a:t> </a:t>
            </a:r>
            <a:r>
              <a:rPr lang="en-US" altLang="en-US" sz="4000" smtClean="0">
                <a:solidFill>
                  <a:schemeClr val="tx1"/>
                </a:solidFill>
              </a:rPr>
              <a:t>[3]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8313" y="1476375"/>
            <a:ext cx="5357812" cy="4851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resonance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clocks – pendulum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springs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harmonic motion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mechanical waves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sound waves </a:t>
            </a:r>
            <a:endParaRPr lang="en-US" altLang="en-US" sz="2800" b="1" dirty="0" smtClean="0">
              <a:solidFill>
                <a:schemeClr val="bg1">
                  <a:lumMod val="50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ym typeface="Symbol" pitchFamily="18" charset="2"/>
              </a:rPr>
              <a:t>The periodic wave relation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Wave interference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ym typeface="Wingdings" pitchFamily="2" charset="2"/>
              </a:rPr>
              <a:t>standing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beats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musical instruments</a:t>
            </a: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42B8E-5121-43AA-B884-0B5777A63C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667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Bowed instruments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" y="3514725"/>
            <a:ext cx="9048750" cy="325755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 violins, violas, cellos and basses, a bow made of horse hair is used to excite the strings into vibration</a:t>
            </a:r>
          </a:p>
          <a:p>
            <a:pPr eaLnBrk="1" hangingPunct="1"/>
            <a:r>
              <a:rPr lang="en-US" altLang="en-US" sz="2400" dirty="0" smtClean="0"/>
              <a:t>Each of these instruments are successively bigger (longer and heavier strings).</a:t>
            </a:r>
          </a:p>
          <a:p>
            <a:pPr eaLnBrk="1" hangingPunct="1"/>
            <a:r>
              <a:rPr lang="en-US" altLang="en-US" sz="2400" dirty="0" smtClean="0"/>
              <a:t>The shorter strings make the high frequencies and the long strings make the low frequencies</a:t>
            </a:r>
          </a:p>
          <a:p>
            <a:pPr eaLnBrk="1" hangingPunct="1"/>
            <a:r>
              <a:rPr lang="en-US" altLang="en-US" sz="2400" dirty="0" smtClean="0"/>
              <a:t>Bowing excites many vibration modes simultaneously</a:t>
            </a:r>
            <a:r>
              <a:rPr lang="en-US" altLang="en-US" sz="2400" dirty="0" smtClean="0">
                <a:sym typeface="Wingdings" pitchFamily="2" charset="2"/>
              </a:rPr>
              <a:t> mixture of tones (richness) </a:t>
            </a:r>
            <a:endParaRPr lang="en-US" altLang="en-US" sz="2400" dirty="0" smtClean="0"/>
          </a:p>
        </p:txBody>
      </p:sp>
      <p:pic>
        <p:nvPicPr>
          <p:cNvPr id="11268" name="Picture 7" descr="violin_et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2" r="13443"/>
          <a:stretch>
            <a:fillRect/>
          </a:stretch>
        </p:blipFill>
        <p:spPr>
          <a:xfrm>
            <a:off x="2330572" y="810851"/>
            <a:ext cx="4373267" cy="26848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420B98-645E-4A9C-BDE5-10E8CE09CAD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0"/>
            <a:ext cx="8458200" cy="992188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sz="4000" u="sng" smtClean="0">
                <a:solidFill>
                  <a:schemeClr val="tx1"/>
                </a:solidFill>
              </a:rPr>
              <a:t>Wind instruments: organs, flutes. . .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165600" y="1116013"/>
            <a:ext cx="4902200" cy="5075237"/>
          </a:xfrm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smtClean="0"/>
              <a:t>The air pressure inside the pipe can vibrate, in some places it is high and in other places low</a:t>
            </a:r>
          </a:p>
          <a:p>
            <a:pPr eaLnBrk="1" hangingPunct="1"/>
            <a:r>
              <a:rPr lang="en-US" altLang="en-US" sz="2800" smtClean="0"/>
              <a:t>Depending on the length of the pipe, various resonant modes are excited, just like blowing across a pop bottle</a:t>
            </a:r>
          </a:p>
          <a:p>
            <a:pPr eaLnBrk="1" hangingPunct="1"/>
            <a:r>
              <a:rPr lang="en-US" altLang="en-US" sz="2800" smtClean="0"/>
              <a:t>The long pipes make the low notes, the short pipes make the high notes</a:t>
            </a:r>
          </a:p>
        </p:txBody>
      </p:sp>
      <p:pic>
        <p:nvPicPr>
          <p:cNvPr id="34824" name="Picture 8" descr="07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9"/>
          <a:stretch>
            <a:fillRect/>
          </a:stretch>
        </p:blipFill>
        <p:spPr bwMode="auto">
          <a:xfrm>
            <a:off x="101600" y="1552575"/>
            <a:ext cx="1301750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E713FA-14D9-4953-A4FD-08D3D8DD6F5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379538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9" t="13208" r="6618" b="10612"/>
          <a:stretch>
            <a:fillRect/>
          </a:stretch>
        </p:blipFill>
        <p:spPr bwMode="auto">
          <a:xfrm>
            <a:off x="1403350" y="3429000"/>
            <a:ext cx="2678113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57" name="Group 13"/>
          <p:cNvGrpSpPr>
            <a:grpSpLocks/>
          </p:cNvGrpSpPr>
          <p:nvPr/>
        </p:nvGrpSpPr>
        <p:grpSpPr bwMode="auto">
          <a:xfrm>
            <a:off x="222250" y="111125"/>
            <a:ext cx="8699500" cy="6604000"/>
            <a:chOff x="140" y="70"/>
            <a:chExt cx="5480" cy="4160"/>
          </a:xfrm>
        </p:grpSpPr>
        <p:pic>
          <p:nvPicPr>
            <p:cNvPr id="13316" name="Picture 4" descr="st_vincents_episcopal_bedford_texas_b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" y="470"/>
              <a:ext cx="5480" cy="3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756" y="457"/>
              <a:ext cx="1685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Gravissima 8.2 Hz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 flipH="1">
              <a:off x="826" y="675"/>
              <a:ext cx="524" cy="396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2334" y="1127"/>
              <a:ext cx="832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3399"/>
                  </a:solidFill>
                </a:rPr>
                <a:t>4400 Hz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600" y="1404"/>
              <a:ext cx="18" cy="691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078" y="70"/>
              <a:ext cx="38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003399"/>
                  </a:solidFill>
                </a:rPr>
                <a:t>St. Vincent’s Episcopal Church in Bedford, Texas</a:t>
              </a:r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>
              <a:off x="792" y="1042"/>
              <a:ext cx="427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2640" y="2258"/>
              <a:ext cx="477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95F009-9A94-4BB2-A70A-86EA495F303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altLang="en-US" b="1" u="sng" dirty="0" smtClean="0"/>
              <a:t>Wave interference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38150" y="1165225"/>
            <a:ext cx="8343900" cy="5187950"/>
          </a:xfrm>
        </p:spPr>
        <p:txBody>
          <a:bodyPr/>
          <a:lstStyle/>
          <a:p>
            <a:r>
              <a:rPr lang="en-US" altLang="en-US" smtClean="0"/>
              <a:t>If there are 2 waves on a string, they can combine together to make another type of wave called a </a:t>
            </a:r>
            <a:r>
              <a:rPr lang="en-US" altLang="en-US" i="1" smtClean="0">
                <a:solidFill>
                  <a:srgbClr val="FF0000"/>
                </a:solidFill>
              </a:rPr>
              <a:t>standing wave</a:t>
            </a:r>
            <a:endParaRPr lang="en-US" altLang="en-US" smtClean="0">
              <a:solidFill>
                <a:srgbClr val="FF0000"/>
              </a:solidFill>
            </a:endParaRPr>
          </a:p>
          <a:p>
            <a:r>
              <a:rPr lang="en-US" altLang="en-US" smtClean="0"/>
              <a:t>Standing waves are produced by an effect called </a:t>
            </a:r>
            <a:r>
              <a:rPr lang="en-US" altLang="en-US" i="1" smtClean="0">
                <a:solidFill>
                  <a:srgbClr val="FF0000"/>
                </a:solidFill>
              </a:rPr>
              <a:t>wave interference, </a:t>
            </a:r>
            <a:r>
              <a:rPr lang="en-US" altLang="en-US" smtClean="0"/>
              <a:t>and there are two types of interference: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Constructive interference </a:t>
            </a:r>
            <a:r>
              <a:rPr lang="en-US" altLang="en-US" smtClean="0"/>
              <a:t>– the combination wave is bigger than the 2 waves</a:t>
            </a:r>
          </a:p>
          <a:p>
            <a:pPr lvl="1"/>
            <a:r>
              <a:rPr lang="en-US" altLang="en-US" i="1" smtClean="0">
                <a:solidFill>
                  <a:srgbClr val="FF0000"/>
                </a:solidFill>
              </a:rPr>
              <a:t>Destructive interference- </a:t>
            </a:r>
            <a:r>
              <a:rPr lang="en-US" altLang="en-US" smtClean="0"/>
              <a:t>the combination wave is smaller than the 2 waves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925651-7CA7-41E0-B638-13C9D9B0EF5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120650" y="1271588"/>
            <a:ext cx="4081463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" r="72118"/>
          <a:stretch>
            <a:fillRect/>
          </a:stretch>
        </p:blipFill>
        <p:spPr bwMode="auto">
          <a:xfrm>
            <a:off x="4818062" y="2797968"/>
            <a:ext cx="38862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26"/>
          <a:stretch>
            <a:fillRect/>
          </a:stretch>
        </p:blipFill>
        <p:spPr bwMode="auto">
          <a:xfrm>
            <a:off x="407988" y="4262438"/>
            <a:ext cx="3794125" cy="235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55625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Constructive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C40DCE-3916-4FD3-9F34-3758E099F8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68288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609600" y="5438775"/>
            <a:ext cx="391318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6" r="76755"/>
          <a:stretch>
            <a:fillRect/>
          </a:stretch>
        </p:blipFill>
        <p:spPr bwMode="auto">
          <a:xfrm>
            <a:off x="4514850" y="1240631"/>
            <a:ext cx="408305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4684712" y="1889125"/>
            <a:ext cx="41417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42"/>
          <a:stretch>
            <a:fillRect/>
          </a:stretch>
        </p:blipFill>
        <p:spPr bwMode="auto">
          <a:xfrm>
            <a:off x="320675" y="2825750"/>
            <a:ext cx="3881438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320675" y="3429000"/>
            <a:ext cx="388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4672013" y="5429250"/>
            <a:ext cx="417353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99050" y="0"/>
            <a:ext cx="3271837" cy="1077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Destructive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/>
              <a:t>Interference</a:t>
            </a:r>
          </a:p>
        </p:txBody>
      </p: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4684713" y="3419475"/>
            <a:ext cx="41148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25" y="1039813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-6350" y="2879725"/>
            <a:ext cx="5619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6350" y="5589588"/>
            <a:ext cx="12684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537075" y="1131888"/>
            <a:ext cx="5619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22788" y="3035300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126955" y="5694361"/>
            <a:ext cx="12684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A</a:t>
            </a:r>
            <a:r>
              <a:rPr lang="en-US" altLang="en-US" sz="4400" dirty="0"/>
              <a:t>+</a:t>
            </a:r>
            <a:r>
              <a:rPr lang="en-US" altLang="en-US" sz="4400" dirty="0">
                <a:solidFill>
                  <a:srgbClr val="0000FF"/>
                </a:solidFill>
              </a:rPr>
              <a:t>B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57250" y="1066801"/>
            <a:ext cx="3028950" cy="4549775"/>
            <a:chOff x="857250" y="1066801"/>
            <a:chExt cx="3028950" cy="4549775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85725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18669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886075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886200" y="1066801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257800" y="1144586"/>
            <a:ext cx="3048000" cy="4549775"/>
            <a:chOff x="5257800" y="1144586"/>
            <a:chExt cx="3048000" cy="4549775"/>
          </a:xfrm>
        </p:grpSpPr>
        <p:cxnSp>
          <p:nvCxnSpPr>
            <p:cNvPr id="31" name="Straight Connector 30"/>
            <p:cNvCxnSpPr/>
            <p:nvPr/>
          </p:nvCxnSpPr>
          <p:spPr bwMode="auto">
            <a:xfrm>
              <a:off x="5257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62388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7229475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8305800" y="1144586"/>
              <a:ext cx="0" cy="454977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" name="Straight Connector 7"/>
          <p:cNvCxnSpPr/>
          <p:nvPr/>
        </p:nvCxnSpPr>
        <p:spPr bwMode="auto">
          <a:xfrm>
            <a:off x="-6350" y="1039813"/>
            <a:ext cx="914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572000" y="0"/>
            <a:ext cx="0" cy="6858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20" grpId="0"/>
      <p:bldP spid="21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 smtClean="0"/>
              <a:t>Wave interference effects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90550" y="1843088"/>
            <a:ext cx="8229600" cy="3171825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FF"/>
                </a:solidFill>
              </a:rPr>
              <a:t>Waves can interfere with each other in space or in time</a:t>
            </a:r>
          </a:p>
          <a:p>
            <a:r>
              <a:rPr lang="en-US" altLang="en-US" dirty="0" smtClean="0"/>
              <a:t>Wave interference in space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standing waves</a:t>
            </a:r>
          </a:p>
          <a:p>
            <a:r>
              <a:rPr lang="en-US" altLang="en-US" dirty="0" smtClean="0"/>
              <a:t>Wave interference in time gives rise to </a:t>
            </a:r>
            <a:r>
              <a:rPr lang="en-US" altLang="en-US" dirty="0" smtClean="0">
                <a:solidFill>
                  <a:srgbClr val="FF0000"/>
                </a:solidFill>
              </a:rPr>
              <a:t>beats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C642DE-8659-4910-9FB1-B6E5B04A6DD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79375"/>
            <a:ext cx="8229600" cy="9874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160463"/>
            <a:ext cx="8677275" cy="5383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standing waves are produced by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wave interference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when a transverse wave is launched on a string, a reflected wave is produced at the other end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primary and reflected waves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interfere</a:t>
            </a:r>
            <a:r>
              <a:rPr lang="en-US" altLang="en-US" sz="2800" dirty="0" smtClean="0"/>
              <a:t> with each other to produce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standing wave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In some places along the string, the waves interfere </a:t>
            </a:r>
            <a:r>
              <a:rPr lang="en-US" altLang="en-US" sz="2800" dirty="0" smtClean="0">
                <a:solidFill>
                  <a:srgbClr val="FF0000"/>
                </a:solidFill>
              </a:rPr>
              <a:t>constructively</a:t>
            </a:r>
            <a:r>
              <a:rPr lang="en-US" altLang="en-US" sz="2800" dirty="0" smtClean="0"/>
              <a:t> and at other places </a:t>
            </a:r>
            <a:r>
              <a:rPr lang="en-US" altLang="en-US" sz="2800" dirty="0" smtClean="0">
                <a:solidFill>
                  <a:srgbClr val="FF0000"/>
                </a:solidFill>
              </a:rPr>
              <a:t>destructively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i="1" dirty="0" smtClean="0"/>
          </a:p>
        </p:txBody>
      </p:sp>
      <p:sp>
        <p:nvSpPr>
          <p:cNvPr id="114692" name="Freeform 4"/>
          <p:cNvSpPr>
            <a:spLocks/>
          </p:cNvSpPr>
          <p:nvPr/>
        </p:nvSpPr>
        <p:spPr bwMode="auto">
          <a:xfrm>
            <a:off x="2951163" y="316547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4693" name="Group 5"/>
          <p:cNvGrpSpPr>
            <a:grpSpLocks/>
          </p:cNvGrpSpPr>
          <p:nvPr/>
        </p:nvGrpSpPr>
        <p:grpSpPr bwMode="auto">
          <a:xfrm>
            <a:off x="2333625" y="2751138"/>
            <a:ext cx="4240213" cy="1746250"/>
            <a:chOff x="1254" y="2748"/>
            <a:chExt cx="2671" cy="1100"/>
          </a:xfrm>
        </p:grpSpPr>
        <p:sp>
          <p:nvSpPr>
            <p:cNvPr id="17420" name="Line 6"/>
            <p:cNvSpPr>
              <a:spLocks noChangeShapeType="1"/>
            </p:cNvSpPr>
            <p:nvPr/>
          </p:nvSpPr>
          <p:spPr bwMode="auto">
            <a:xfrm>
              <a:off x="1254" y="3420"/>
              <a:ext cx="26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7"/>
            <p:cNvSpPr>
              <a:spLocks noChangeShapeType="1"/>
            </p:cNvSpPr>
            <p:nvPr/>
          </p:nvSpPr>
          <p:spPr bwMode="auto">
            <a:xfrm>
              <a:off x="3906" y="2748"/>
              <a:ext cx="0" cy="11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696" name="Freeform 8"/>
          <p:cNvSpPr>
            <a:spLocks/>
          </p:cNvSpPr>
          <p:nvPr/>
        </p:nvSpPr>
        <p:spPr bwMode="auto">
          <a:xfrm rot="1129380">
            <a:off x="1579563" y="3184525"/>
            <a:ext cx="1508125" cy="1325563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554616487 h 10000"/>
              <a:gd name="T42" fmla="*/ 2147483647 w 10000"/>
              <a:gd name="T43" fmla="*/ 47538811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0 w 10000"/>
              <a:gd name="T49" fmla="*/ 2147483647 h 100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000" h="10000">
                <a:moveTo>
                  <a:pt x="2973" y="10000"/>
                </a:moveTo>
                <a:cubicBezTo>
                  <a:pt x="3193" y="9639"/>
                  <a:pt x="3890" y="8370"/>
                  <a:pt x="4281" y="7804"/>
                </a:cubicBezTo>
                <a:cubicBezTo>
                  <a:pt x="4672" y="7238"/>
                  <a:pt x="4469" y="6963"/>
                  <a:pt x="5283" y="6620"/>
                </a:cubicBezTo>
                <a:cubicBezTo>
                  <a:pt x="6097" y="6277"/>
                  <a:pt x="8391" y="5980"/>
                  <a:pt x="9167" y="5745"/>
                </a:cubicBezTo>
                <a:cubicBezTo>
                  <a:pt x="9943" y="5510"/>
                  <a:pt x="9602" y="5292"/>
                  <a:pt x="9153" y="5203"/>
                </a:cubicBezTo>
                <a:cubicBezTo>
                  <a:pt x="8704" y="5114"/>
                  <a:pt x="6387" y="5351"/>
                  <a:pt x="6472" y="5213"/>
                </a:cubicBezTo>
                <a:cubicBezTo>
                  <a:pt x="6540" y="5076"/>
                  <a:pt x="9251" y="4669"/>
                  <a:pt x="9700" y="4437"/>
                </a:cubicBezTo>
                <a:cubicBezTo>
                  <a:pt x="10149" y="4205"/>
                  <a:pt x="9894" y="3745"/>
                  <a:pt x="9164" y="3822"/>
                </a:cubicBezTo>
                <a:cubicBezTo>
                  <a:pt x="8435" y="3899"/>
                  <a:pt x="5803" y="4503"/>
                  <a:pt x="5897" y="4389"/>
                </a:cubicBezTo>
                <a:cubicBezTo>
                  <a:pt x="5992" y="4275"/>
                  <a:pt x="9177" y="3448"/>
                  <a:pt x="9734" y="3138"/>
                </a:cubicBezTo>
                <a:cubicBezTo>
                  <a:pt x="10291" y="2828"/>
                  <a:pt x="9902" y="2453"/>
                  <a:pt x="9237" y="2530"/>
                </a:cubicBezTo>
                <a:cubicBezTo>
                  <a:pt x="8572" y="2607"/>
                  <a:pt x="6348" y="3508"/>
                  <a:pt x="5745" y="3599"/>
                </a:cubicBezTo>
                <a:cubicBezTo>
                  <a:pt x="5142" y="3690"/>
                  <a:pt x="6539" y="3079"/>
                  <a:pt x="6807" y="2935"/>
                </a:cubicBezTo>
                <a:cubicBezTo>
                  <a:pt x="7075" y="2791"/>
                  <a:pt x="7145" y="2839"/>
                  <a:pt x="7351" y="2738"/>
                </a:cubicBezTo>
                <a:cubicBezTo>
                  <a:pt x="7557" y="2637"/>
                  <a:pt x="7934" y="2519"/>
                  <a:pt x="8113" y="2452"/>
                </a:cubicBezTo>
                <a:cubicBezTo>
                  <a:pt x="8292" y="2385"/>
                  <a:pt x="8468" y="2301"/>
                  <a:pt x="8654" y="2248"/>
                </a:cubicBezTo>
                <a:cubicBezTo>
                  <a:pt x="8840" y="2195"/>
                  <a:pt x="9032" y="2141"/>
                  <a:pt x="9164" y="2014"/>
                </a:cubicBezTo>
                <a:cubicBezTo>
                  <a:pt x="9296" y="1887"/>
                  <a:pt x="9395" y="1564"/>
                  <a:pt x="8957" y="1566"/>
                </a:cubicBezTo>
                <a:cubicBezTo>
                  <a:pt x="8519" y="1568"/>
                  <a:pt x="7146" y="1991"/>
                  <a:pt x="6534" y="2028"/>
                </a:cubicBezTo>
                <a:cubicBezTo>
                  <a:pt x="5799" y="2215"/>
                  <a:pt x="5452" y="2132"/>
                  <a:pt x="5538" y="1834"/>
                </a:cubicBezTo>
                <a:cubicBezTo>
                  <a:pt x="5624" y="1536"/>
                  <a:pt x="6998" y="512"/>
                  <a:pt x="7049" y="238"/>
                </a:cubicBezTo>
                <a:cubicBezTo>
                  <a:pt x="7117" y="-36"/>
                  <a:pt x="6472" y="-105"/>
                  <a:pt x="5860" y="204"/>
                </a:cubicBezTo>
                <a:cubicBezTo>
                  <a:pt x="5249" y="495"/>
                  <a:pt x="3873" y="1113"/>
                  <a:pt x="3312" y="2074"/>
                </a:cubicBezTo>
                <a:cubicBezTo>
                  <a:pt x="2751" y="3035"/>
                  <a:pt x="3041" y="4922"/>
                  <a:pt x="2496" y="5917"/>
                </a:cubicBezTo>
                <a:cubicBezTo>
                  <a:pt x="1954" y="6912"/>
                  <a:pt x="526" y="7581"/>
                  <a:pt x="0" y="8010"/>
                </a:cubicBezTo>
              </a:path>
            </a:pathLst>
          </a:custGeom>
          <a:solidFill>
            <a:srgbClr val="FF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7" name="Freeform 9"/>
          <p:cNvSpPr>
            <a:spLocks/>
          </p:cNvSpPr>
          <p:nvPr/>
        </p:nvSpPr>
        <p:spPr bwMode="auto">
          <a:xfrm flipV="1">
            <a:off x="2894013" y="3146425"/>
            <a:ext cx="3622675" cy="1331913"/>
          </a:xfrm>
          <a:custGeom>
            <a:avLst/>
            <a:gdLst>
              <a:gd name="T0" fmla="*/ 2147483647 w 1971"/>
              <a:gd name="T1" fmla="*/ 2147483647 h 839"/>
              <a:gd name="T2" fmla="*/ 2147483647 w 1971"/>
              <a:gd name="T3" fmla="*/ 2147483647 h 839"/>
              <a:gd name="T4" fmla="*/ 2147483647 w 1971"/>
              <a:gd name="T5" fmla="*/ 2147483647 h 839"/>
              <a:gd name="T6" fmla="*/ 2147483647 w 1971"/>
              <a:gd name="T7" fmla="*/ 2147483647 h 839"/>
              <a:gd name="T8" fmla="*/ 2147483647 w 1971"/>
              <a:gd name="T9" fmla="*/ 2147483647 h 839"/>
              <a:gd name="T10" fmla="*/ 2147483647 w 1971"/>
              <a:gd name="T11" fmla="*/ 2147483647 h 83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71" h="839">
                <a:moveTo>
                  <a:pt x="45" y="389"/>
                </a:moveTo>
                <a:cubicBezTo>
                  <a:pt x="22" y="410"/>
                  <a:pt x="0" y="432"/>
                  <a:pt x="84" y="369"/>
                </a:cubicBezTo>
                <a:cubicBezTo>
                  <a:pt x="168" y="306"/>
                  <a:pt x="396" y="0"/>
                  <a:pt x="548" y="11"/>
                </a:cubicBezTo>
                <a:cubicBezTo>
                  <a:pt x="700" y="22"/>
                  <a:pt x="858" y="298"/>
                  <a:pt x="998" y="435"/>
                </a:cubicBezTo>
                <a:cubicBezTo>
                  <a:pt x="1138" y="572"/>
                  <a:pt x="1227" y="839"/>
                  <a:pt x="1389" y="832"/>
                </a:cubicBezTo>
                <a:cubicBezTo>
                  <a:pt x="1551" y="825"/>
                  <a:pt x="1850" y="486"/>
                  <a:pt x="1971" y="395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2979738" y="3325813"/>
            <a:ext cx="0" cy="1009650"/>
          </a:xfrm>
          <a:prstGeom prst="line">
            <a:avLst/>
          </a:prstGeom>
          <a:noFill/>
          <a:ln w="76200">
            <a:solidFill>
              <a:srgbClr val="00B05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3522663" y="3041650"/>
            <a:ext cx="93186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 flipH="1">
            <a:off x="5029200" y="304165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9643B-9CA2-4F44-AEB0-E2CD7A15ECA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75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14692" grpId="0" animBg="1"/>
      <p:bldP spid="114696" grpId="0" animBg="1"/>
      <p:bldP spid="114697" grpId="0" animBg="1"/>
      <p:bldP spid="114698" grpId="0" animBg="1"/>
      <p:bldP spid="114699" grpId="0" animBg="1"/>
      <p:bldP spid="1147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0"/>
            <a:ext cx="8229600" cy="8302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Modes of vibration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643" y="900114"/>
            <a:ext cx="8746213" cy="13985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Nodes N</a:t>
            </a:r>
            <a:r>
              <a:rPr lang="en-US" altLang="en-US" dirty="0"/>
              <a:t>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the string does not move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Antinodes A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string has maximum amplitude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451C36-9432-4015-A24A-580A5C44E46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570538" y="2327096"/>
            <a:ext cx="28392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Fundamental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2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5570537" y="3911018"/>
            <a:ext cx="29915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</a:rPr>
              <a:t>First 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2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28013" y="2327096"/>
            <a:ext cx="4996544" cy="1377652"/>
            <a:chOff x="328013" y="2378373"/>
            <a:chExt cx="4996544" cy="1377652"/>
          </a:xfrm>
        </p:grpSpPr>
        <p:sp>
          <p:nvSpPr>
            <p:cNvPr id="18458" name="Line 4"/>
            <p:cNvSpPr>
              <a:spLocks noChangeShapeType="1"/>
            </p:cNvSpPr>
            <p:nvPr/>
          </p:nvSpPr>
          <p:spPr bwMode="auto">
            <a:xfrm>
              <a:off x="508723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5"/>
            <p:cNvSpPr>
              <a:spLocks noChangeShapeType="1"/>
            </p:cNvSpPr>
            <p:nvPr/>
          </p:nvSpPr>
          <p:spPr bwMode="auto">
            <a:xfrm>
              <a:off x="5144332" y="2840038"/>
              <a:ext cx="0" cy="6635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6"/>
            <p:cNvSpPr>
              <a:spLocks noChangeShapeType="1"/>
            </p:cNvSpPr>
            <p:nvPr/>
          </p:nvSpPr>
          <p:spPr bwMode="auto">
            <a:xfrm>
              <a:off x="534115" y="3190875"/>
              <a:ext cx="45705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7"/>
            <p:cNvSpPr>
              <a:spLocks/>
            </p:cNvSpPr>
            <p:nvPr/>
          </p:nvSpPr>
          <p:spPr bwMode="auto">
            <a:xfrm>
              <a:off x="521419" y="2720975"/>
              <a:ext cx="4595934" cy="469900"/>
            </a:xfrm>
            <a:custGeom>
              <a:avLst/>
              <a:gdLst>
                <a:gd name="T0" fmla="*/ 0 w 2896"/>
                <a:gd name="T1" fmla="*/ 296 h 296"/>
                <a:gd name="T2" fmla="*/ 189 w 2896"/>
                <a:gd name="T3" fmla="*/ 217 h 296"/>
                <a:gd name="T4" fmla="*/ 497 w 2896"/>
                <a:gd name="T5" fmla="*/ 114 h 296"/>
                <a:gd name="T6" fmla="*/ 813 w 2896"/>
                <a:gd name="T7" fmla="*/ 51 h 296"/>
                <a:gd name="T8" fmla="*/ 1081 w 2896"/>
                <a:gd name="T9" fmla="*/ 19 h 296"/>
                <a:gd name="T10" fmla="*/ 1436 w 2896"/>
                <a:gd name="T11" fmla="*/ 4 h 296"/>
                <a:gd name="T12" fmla="*/ 1854 w 2896"/>
                <a:gd name="T13" fmla="*/ 43 h 296"/>
                <a:gd name="T14" fmla="*/ 2217 w 2896"/>
                <a:gd name="T15" fmla="*/ 106 h 296"/>
                <a:gd name="T16" fmla="*/ 2501 w 2896"/>
                <a:gd name="T17" fmla="*/ 154 h 296"/>
                <a:gd name="T18" fmla="*/ 2817 w 2896"/>
                <a:gd name="T19" fmla="*/ 233 h 296"/>
                <a:gd name="T20" fmla="*/ 2896 w 2896"/>
                <a:gd name="T21" fmla="*/ 272 h 2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96" h="296">
                  <a:moveTo>
                    <a:pt x="0" y="296"/>
                  </a:moveTo>
                  <a:cubicBezTo>
                    <a:pt x="53" y="271"/>
                    <a:pt x="106" y="247"/>
                    <a:pt x="189" y="217"/>
                  </a:cubicBezTo>
                  <a:cubicBezTo>
                    <a:pt x="272" y="187"/>
                    <a:pt x="393" y="142"/>
                    <a:pt x="497" y="114"/>
                  </a:cubicBezTo>
                  <a:cubicBezTo>
                    <a:pt x="601" y="86"/>
                    <a:pt x="716" y="67"/>
                    <a:pt x="813" y="51"/>
                  </a:cubicBezTo>
                  <a:cubicBezTo>
                    <a:pt x="910" y="35"/>
                    <a:pt x="977" y="27"/>
                    <a:pt x="1081" y="19"/>
                  </a:cubicBezTo>
                  <a:cubicBezTo>
                    <a:pt x="1185" y="11"/>
                    <a:pt x="1307" y="0"/>
                    <a:pt x="1436" y="4"/>
                  </a:cubicBezTo>
                  <a:cubicBezTo>
                    <a:pt x="1565" y="8"/>
                    <a:pt x="1724" y="26"/>
                    <a:pt x="1854" y="43"/>
                  </a:cubicBezTo>
                  <a:cubicBezTo>
                    <a:pt x="1984" y="60"/>
                    <a:pt x="2109" y="88"/>
                    <a:pt x="2217" y="106"/>
                  </a:cubicBezTo>
                  <a:cubicBezTo>
                    <a:pt x="2325" y="124"/>
                    <a:pt x="2401" y="133"/>
                    <a:pt x="2501" y="154"/>
                  </a:cubicBezTo>
                  <a:cubicBezTo>
                    <a:pt x="2601" y="175"/>
                    <a:pt x="2751" y="213"/>
                    <a:pt x="2817" y="233"/>
                  </a:cubicBezTo>
                  <a:cubicBezTo>
                    <a:pt x="2883" y="253"/>
                    <a:pt x="2881" y="266"/>
                    <a:pt x="2896" y="27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9"/>
            <p:cNvSpPr>
              <a:spLocks noChangeShapeType="1"/>
            </p:cNvSpPr>
            <p:nvPr/>
          </p:nvSpPr>
          <p:spPr bwMode="auto">
            <a:xfrm>
              <a:off x="520457" y="3527425"/>
              <a:ext cx="459434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Text Box 10"/>
            <p:cNvSpPr txBox="1">
              <a:spLocks noChangeArrowheads="1"/>
            </p:cNvSpPr>
            <p:nvPr/>
          </p:nvSpPr>
          <p:spPr bwMode="auto">
            <a:xfrm>
              <a:off x="2494052" y="3298825"/>
              <a:ext cx="3539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</a:t>
              </a:r>
            </a:p>
          </p:txBody>
        </p:sp>
        <p:sp>
          <p:nvSpPr>
            <p:cNvPr id="18455" name="Text Box 22"/>
            <p:cNvSpPr txBox="1">
              <a:spLocks noChangeArrowheads="1"/>
            </p:cNvSpPr>
            <p:nvPr/>
          </p:nvSpPr>
          <p:spPr bwMode="auto">
            <a:xfrm>
              <a:off x="328013" y="2378373"/>
              <a:ext cx="33485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6" name="Text Box 23"/>
            <p:cNvSpPr txBox="1">
              <a:spLocks noChangeArrowheads="1"/>
            </p:cNvSpPr>
            <p:nvPr/>
          </p:nvSpPr>
          <p:spPr bwMode="auto">
            <a:xfrm>
              <a:off x="4919873" y="2378373"/>
              <a:ext cx="404684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57" name="Text Box 29"/>
            <p:cNvSpPr txBox="1">
              <a:spLocks noChangeArrowheads="1"/>
            </p:cNvSpPr>
            <p:nvPr/>
          </p:nvSpPr>
          <p:spPr bwMode="auto">
            <a:xfrm>
              <a:off x="2540868" y="2732088"/>
              <a:ext cx="38722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0494" y="3910214"/>
            <a:ext cx="5028754" cy="1364928"/>
            <a:chOff x="280494" y="3910214"/>
            <a:chExt cx="5028754" cy="1364928"/>
          </a:xfrm>
        </p:grpSpPr>
        <p:grpSp>
          <p:nvGrpSpPr>
            <p:cNvPr id="18441" name="Group 19"/>
            <p:cNvGrpSpPr>
              <a:grpSpLocks/>
            </p:cNvGrpSpPr>
            <p:nvPr/>
          </p:nvGrpSpPr>
          <p:grpSpPr bwMode="auto">
            <a:xfrm>
              <a:off x="507275" y="4078168"/>
              <a:ext cx="4638555" cy="1196974"/>
              <a:chOff x="822" y="2923"/>
              <a:chExt cx="2921" cy="754"/>
            </a:xfrm>
          </p:grpSpPr>
          <p:sp>
            <p:nvSpPr>
              <p:cNvPr id="18448" name="Line 12"/>
              <p:cNvSpPr>
                <a:spLocks noChangeShapeType="1"/>
              </p:cNvSpPr>
              <p:nvPr/>
            </p:nvSpPr>
            <p:spPr bwMode="auto">
              <a:xfrm>
                <a:off x="822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9" name="Line 13"/>
              <p:cNvSpPr>
                <a:spLocks noChangeShapeType="1"/>
              </p:cNvSpPr>
              <p:nvPr/>
            </p:nvSpPr>
            <p:spPr bwMode="auto">
              <a:xfrm>
                <a:off x="3743" y="3056"/>
                <a:ext cx="0" cy="41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0" name="Line 14"/>
              <p:cNvSpPr>
                <a:spLocks noChangeShapeType="1"/>
              </p:cNvSpPr>
              <p:nvPr/>
            </p:nvSpPr>
            <p:spPr bwMode="auto">
              <a:xfrm>
                <a:off x="838" y="3277"/>
                <a:ext cx="28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3" name="Freeform 17"/>
              <p:cNvSpPr>
                <a:spLocks/>
              </p:cNvSpPr>
              <p:nvPr/>
            </p:nvSpPr>
            <p:spPr bwMode="auto">
              <a:xfrm>
                <a:off x="836" y="2923"/>
                <a:ext cx="2880" cy="754"/>
              </a:xfrm>
              <a:custGeom>
                <a:avLst/>
                <a:gdLst>
                  <a:gd name="T0" fmla="*/ 0 w 2880"/>
                  <a:gd name="T1" fmla="*/ 344 h 754"/>
                  <a:gd name="T2" fmla="*/ 142 w 2880"/>
                  <a:gd name="T3" fmla="*/ 217 h 754"/>
                  <a:gd name="T4" fmla="*/ 332 w 2880"/>
                  <a:gd name="T5" fmla="*/ 107 h 754"/>
                  <a:gd name="T6" fmla="*/ 497 w 2880"/>
                  <a:gd name="T7" fmla="*/ 44 h 754"/>
                  <a:gd name="T8" fmla="*/ 695 w 2880"/>
                  <a:gd name="T9" fmla="*/ 4 h 754"/>
                  <a:gd name="T10" fmla="*/ 971 w 2880"/>
                  <a:gd name="T11" fmla="*/ 67 h 754"/>
                  <a:gd name="T12" fmla="*/ 1121 w 2880"/>
                  <a:gd name="T13" fmla="*/ 146 h 754"/>
                  <a:gd name="T14" fmla="*/ 1208 w 2880"/>
                  <a:gd name="T15" fmla="*/ 209 h 754"/>
                  <a:gd name="T16" fmla="*/ 1397 w 2880"/>
                  <a:gd name="T17" fmla="*/ 399 h 754"/>
                  <a:gd name="T18" fmla="*/ 1500 w 2880"/>
                  <a:gd name="T19" fmla="*/ 509 h 754"/>
                  <a:gd name="T20" fmla="*/ 1657 w 2880"/>
                  <a:gd name="T21" fmla="*/ 596 h 754"/>
                  <a:gd name="T22" fmla="*/ 1910 w 2880"/>
                  <a:gd name="T23" fmla="*/ 707 h 754"/>
                  <a:gd name="T24" fmla="*/ 2115 w 2880"/>
                  <a:gd name="T25" fmla="*/ 746 h 754"/>
                  <a:gd name="T26" fmla="*/ 2249 w 2880"/>
                  <a:gd name="T27" fmla="*/ 738 h 754"/>
                  <a:gd name="T28" fmla="*/ 2486 w 2880"/>
                  <a:gd name="T29" fmla="*/ 651 h 754"/>
                  <a:gd name="T30" fmla="*/ 2612 w 2880"/>
                  <a:gd name="T31" fmla="*/ 588 h 754"/>
                  <a:gd name="T32" fmla="*/ 2754 w 2880"/>
                  <a:gd name="T33" fmla="*/ 494 h 754"/>
                  <a:gd name="T34" fmla="*/ 2880 w 2880"/>
                  <a:gd name="T35" fmla="*/ 352 h 7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880" h="754">
                    <a:moveTo>
                      <a:pt x="0" y="344"/>
                    </a:moveTo>
                    <a:cubicBezTo>
                      <a:pt x="43" y="300"/>
                      <a:pt x="87" y="256"/>
                      <a:pt x="142" y="217"/>
                    </a:cubicBezTo>
                    <a:cubicBezTo>
                      <a:pt x="197" y="178"/>
                      <a:pt x="273" y="136"/>
                      <a:pt x="332" y="107"/>
                    </a:cubicBezTo>
                    <a:cubicBezTo>
                      <a:pt x="391" y="78"/>
                      <a:pt x="436" y="61"/>
                      <a:pt x="497" y="44"/>
                    </a:cubicBezTo>
                    <a:cubicBezTo>
                      <a:pt x="558" y="27"/>
                      <a:pt x="616" y="0"/>
                      <a:pt x="695" y="4"/>
                    </a:cubicBezTo>
                    <a:cubicBezTo>
                      <a:pt x="774" y="8"/>
                      <a:pt x="900" y="43"/>
                      <a:pt x="971" y="67"/>
                    </a:cubicBezTo>
                    <a:cubicBezTo>
                      <a:pt x="1042" y="91"/>
                      <a:pt x="1082" y="122"/>
                      <a:pt x="1121" y="146"/>
                    </a:cubicBezTo>
                    <a:cubicBezTo>
                      <a:pt x="1160" y="170"/>
                      <a:pt x="1162" y="167"/>
                      <a:pt x="1208" y="209"/>
                    </a:cubicBezTo>
                    <a:cubicBezTo>
                      <a:pt x="1254" y="251"/>
                      <a:pt x="1348" y="349"/>
                      <a:pt x="1397" y="399"/>
                    </a:cubicBezTo>
                    <a:cubicBezTo>
                      <a:pt x="1446" y="449"/>
                      <a:pt x="1457" y="476"/>
                      <a:pt x="1500" y="509"/>
                    </a:cubicBezTo>
                    <a:cubicBezTo>
                      <a:pt x="1543" y="542"/>
                      <a:pt x="1589" y="563"/>
                      <a:pt x="1657" y="596"/>
                    </a:cubicBezTo>
                    <a:cubicBezTo>
                      <a:pt x="1725" y="629"/>
                      <a:pt x="1834" y="682"/>
                      <a:pt x="1910" y="707"/>
                    </a:cubicBezTo>
                    <a:cubicBezTo>
                      <a:pt x="1986" y="732"/>
                      <a:pt x="2059" y="741"/>
                      <a:pt x="2115" y="746"/>
                    </a:cubicBezTo>
                    <a:cubicBezTo>
                      <a:pt x="2171" y="751"/>
                      <a:pt x="2187" y="754"/>
                      <a:pt x="2249" y="738"/>
                    </a:cubicBezTo>
                    <a:cubicBezTo>
                      <a:pt x="2311" y="722"/>
                      <a:pt x="2426" y="676"/>
                      <a:pt x="2486" y="651"/>
                    </a:cubicBezTo>
                    <a:cubicBezTo>
                      <a:pt x="2546" y="626"/>
                      <a:pt x="2567" y="614"/>
                      <a:pt x="2612" y="588"/>
                    </a:cubicBezTo>
                    <a:cubicBezTo>
                      <a:pt x="2657" y="562"/>
                      <a:pt x="2709" y="533"/>
                      <a:pt x="2754" y="494"/>
                    </a:cubicBezTo>
                    <a:cubicBezTo>
                      <a:pt x="2799" y="455"/>
                      <a:pt x="2839" y="403"/>
                      <a:pt x="2880" y="352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4" name="Text Box 25"/>
            <p:cNvSpPr txBox="1">
              <a:spLocks noChangeArrowheads="1"/>
            </p:cNvSpPr>
            <p:nvPr/>
          </p:nvSpPr>
          <p:spPr bwMode="auto">
            <a:xfrm>
              <a:off x="280494" y="3915920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5" name="Text Box 27"/>
            <p:cNvSpPr txBox="1">
              <a:spLocks noChangeArrowheads="1"/>
            </p:cNvSpPr>
            <p:nvPr/>
          </p:nvSpPr>
          <p:spPr bwMode="auto">
            <a:xfrm>
              <a:off x="2392138" y="4065837"/>
              <a:ext cx="404940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6" name="Text Box 28"/>
            <p:cNvSpPr txBox="1">
              <a:spLocks noChangeArrowheads="1"/>
            </p:cNvSpPr>
            <p:nvPr/>
          </p:nvSpPr>
          <p:spPr bwMode="auto">
            <a:xfrm>
              <a:off x="4904307" y="3910214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18447" name="Text Box 31"/>
            <p:cNvSpPr txBox="1">
              <a:spLocks noChangeArrowheads="1"/>
            </p:cNvSpPr>
            <p:nvPr/>
          </p:nvSpPr>
          <p:spPr bwMode="auto">
            <a:xfrm>
              <a:off x="3716582" y="4425178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60" name="Text Box 31"/>
            <p:cNvSpPr txBox="1">
              <a:spLocks noChangeArrowheads="1"/>
            </p:cNvSpPr>
            <p:nvPr/>
          </p:nvSpPr>
          <p:spPr bwMode="auto">
            <a:xfrm>
              <a:off x="1400068" y="4105477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92969" y="5310045"/>
            <a:ext cx="5102106" cy="1281633"/>
            <a:chOff x="292969" y="5310045"/>
            <a:chExt cx="5102106" cy="1281633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2969" y="531004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4990134" y="5311641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2" name="Text Box 25"/>
            <p:cNvSpPr txBox="1">
              <a:spLocks noChangeArrowheads="1"/>
            </p:cNvSpPr>
            <p:nvPr/>
          </p:nvSpPr>
          <p:spPr bwMode="auto">
            <a:xfrm>
              <a:off x="1774963" y="5981068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3" name="Text Box 25"/>
            <p:cNvSpPr txBox="1">
              <a:spLocks noChangeArrowheads="1"/>
            </p:cNvSpPr>
            <p:nvPr/>
          </p:nvSpPr>
          <p:spPr bwMode="auto">
            <a:xfrm>
              <a:off x="3514111" y="6156955"/>
              <a:ext cx="404941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N</a:t>
              </a:r>
            </a:p>
          </p:txBody>
        </p:sp>
        <p:sp>
          <p:nvSpPr>
            <p:cNvPr id="54" name="Text Box 31"/>
            <p:cNvSpPr txBox="1">
              <a:spLocks noChangeArrowheads="1"/>
            </p:cNvSpPr>
            <p:nvPr/>
          </p:nvSpPr>
          <p:spPr bwMode="auto">
            <a:xfrm>
              <a:off x="1085742" y="6111484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5" name="Text Box 31"/>
            <p:cNvSpPr txBox="1">
              <a:spLocks noChangeArrowheads="1"/>
            </p:cNvSpPr>
            <p:nvPr/>
          </p:nvSpPr>
          <p:spPr bwMode="auto">
            <a:xfrm>
              <a:off x="2622493" y="5696665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sp>
          <p:nvSpPr>
            <p:cNvPr id="56" name="Text Box 31"/>
            <p:cNvSpPr txBox="1">
              <a:spLocks noChangeArrowheads="1"/>
            </p:cNvSpPr>
            <p:nvPr/>
          </p:nvSpPr>
          <p:spPr bwMode="auto">
            <a:xfrm>
              <a:off x="4260727" y="6124139"/>
              <a:ext cx="387473" cy="260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20458" y="5572474"/>
              <a:ext cx="4672148" cy="1019204"/>
              <a:chOff x="494644" y="5495172"/>
              <a:chExt cx="4712481" cy="1019204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494644" y="5641229"/>
                <a:ext cx="4712481" cy="663575"/>
                <a:chOff x="498790" y="5934076"/>
                <a:chExt cx="4635609" cy="663575"/>
              </a:xfrm>
            </p:grpSpPr>
            <p:sp>
              <p:nvSpPr>
                <p:cNvPr id="36" name="Line 4"/>
                <p:cNvSpPr>
                  <a:spLocks noChangeShapeType="1"/>
                </p:cNvSpPr>
                <p:nvPr/>
              </p:nvSpPr>
              <p:spPr bwMode="auto">
                <a:xfrm>
                  <a:off x="498790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5"/>
                <p:cNvSpPr>
                  <a:spLocks noChangeShapeType="1"/>
                </p:cNvSpPr>
                <p:nvPr/>
              </p:nvSpPr>
              <p:spPr bwMode="auto">
                <a:xfrm>
                  <a:off x="5134399" y="5934076"/>
                  <a:ext cx="0" cy="663575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6"/>
                <p:cNvSpPr>
                  <a:spLocks noChangeShapeType="1"/>
                </p:cNvSpPr>
                <p:nvPr/>
              </p:nvSpPr>
              <p:spPr bwMode="auto">
                <a:xfrm>
                  <a:off x="524182" y="6284913"/>
                  <a:ext cx="457054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" name="Freeform 12"/>
              <p:cNvSpPr/>
              <p:nvPr/>
            </p:nvSpPr>
            <p:spPr bwMode="auto">
              <a:xfrm>
                <a:off x="515965" y="5495172"/>
                <a:ext cx="4650010" cy="1019204"/>
              </a:xfrm>
              <a:custGeom>
                <a:avLst/>
                <a:gdLst>
                  <a:gd name="connsiteX0" fmla="*/ 0 w 5381625"/>
                  <a:gd name="connsiteY0" fmla="*/ 485782 h 1019204"/>
                  <a:gd name="connsiteX1" fmla="*/ 838200 w 5381625"/>
                  <a:gd name="connsiteY1" fmla="*/ 7 h 1019204"/>
                  <a:gd name="connsiteX2" fmla="*/ 1752600 w 5381625"/>
                  <a:gd name="connsiteY2" fmla="*/ 495307 h 1019204"/>
                  <a:gd name="connsiteX3" fmla="*/ 2676525 w 5381625"/>
                  <a:gd name="connsiteY3" fmla="*/ 1019182 h 1019204"/>
                  <a:gd name="connsiteX4" fmla="*/ 3648075 w 5381625"/>
                  <a:gd name="connsiteY4" fmla="*/ 514357 h 1019204"/>
                  <a:gd name="connsiteX5" fmla="*/ 4495800 w 5381625"/>
                  <a:gd name="connsiteY5" fmla="*/ 7 h 1019204"/>
                  <a:gd name="connsiteX6" fmla="*/ 5381625 w 5381625"/>
                  <a:gd name="connsiteY6" fmla="*/ 504832 h 1019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81625" h="1019204">
                    <a:moveTo>
                      <a:pt x="0" y="485782"/>
                    </a:moveTo>
                    <a:cubicBezTo>
                      <a:pt x="273050" y="242100"/>
                      <a:pt x="546100" y="-1581"/>
                      <a:pt x="838200" y="7"/>
                    </a:cubicBezTo>
                    <a:cubicBezTo>
                      <a:pt x="1130300" y="1594"/>
                      <a:pt x="1446213" y="325445"/>
                      <a:pt x="1752600" y="495307"/>
                    </a:cubicBezTo>
                    <a:cubicBezTo>
                      <a:pt x="2058987" y="665169"/>
                      <a:pt x="2360613" y="1016007"/>
                      <a:pt x="2676525" y="1019182"/>
                    </a:cubicBezTo>
                    <a:cubicBezTo>
                      <a:pt x="2992437" y="1022357"/>
                      <a:pt x="3344863" y="684219"/>
                      <a:pt x="3648075" y="514357"/>
                    </a:cubicBezTo>
                    <a:cubicBezTo>
                      <a:pt x="3951287" y="344495"/>
                      <a:pt x="4206875" y="1594"/>
                      <a:pt x="4495800" y="7"/>
                    </a:cubicBezTo>
                    <a:cubicBezTo>
                      <a:pt x="4784725" y="-1581"/>
                      <a:pt x="5083175" y="251625"/>
                      <a:pt x="5381625" y="504832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9" name="Text Box 21"/>
          <p:cNvSpPr txBox="1">
            <a:spLocks noChangeArrowheads="1"/>
          </p:cNvSpPr>
          <p:nvPr/>
        </p:nvSpPr>
        <p:spPr bwMode="auto">
          <a:xfrm>
            <a:off x="5570538" y="5410954"/>
            <a:ext cx="34387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0000FF"/>
                </a:solidFill>
              </a:rPr>
              <a:t>Second </a:t>
            </a:r>
            <a:r>
              <a:rPr lang="en-US" altLang="en-US" sz="2400" dirty="0">
                <a:solidFill>
                  <a:srgbClr val="0000FF"/>
                </a:solidFill>
              </a:rPr>
              <a:t>harmonic mode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Wavelength = </a:t>
            </a:r>
            <a:r>
              <a:rPr lang="en-US" altLang="en-US" sz="2400" dirty="0" smtClean="0"/>
              <a:t>2/3 L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Frequency = </a:t>
            </a:r>
            <a:r>
              <a:rPr lang="en-US" altLang="en-US" sz="2400" dirty="0" smtClean="0"/>
              <a:t>3 </a:t>
            </a:r>
            <a:r>
              <a:rPr lang="en-US" altLang="en-US" sz="2400" dirty="0" err="1"/>
              <a:t>f</a:t>
            </a:r>
            <a:r>
              <a:rPr lang="en-US" altLang="en-US" sz="2400" baseline="-25000" dirty="0" err="1"/>
              <a:t>o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716" grpId="0"/>
      <p:bldP spid="29717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Standing waves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4573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NODES</a:t>
            </a:r>
            <a:r>
              <a:rPr lang="en-US" altLang="en-US" dirty="0" smtClean="0"/>
              <a:t>, the string does not move</a:t>
            </a:r>
          </a:p>
          <a:p>
            <a:pPr eaLnBrk="1" hangingPunct="1"/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rgbClr val="FF0000"/>
                </a:solidFill>
              </a:rPr>
              <a:t>ANTINODES</a:t>
            </a:r>
            <a:r>
              <a:rPr lang="en-US" altLang="en-US" dirty="0" smtClean="0"/>
              <a:t> the string moves up and down harmonically</a:t>
            </a:r>
          </a:p>
          <a:p>
            <a:pPr eaLnBrk="1" hangingPunct="1"/>
            <a:r>
              <a:rPr lang="en-US" altLang="en-US" dirty="0" smtClean="0"/>
              <a:t>Since the ends are fixed, only an integer number of half wavelengths can fit</a:t>
            </a:r>
          </a:p>
          <a:p>
            <a:pPr eaLnBrk="1" hangingPunct="1"/>
            <a:r>
              <a:rPr lang="en-US" altLang="en-US" dirty="0" smtClean="0"/>
              <a:t>e. g., 2 L, L, 2/3 L, ½ L, </a:t>
            </a:r>
            <a:r>
              <a:rPr lang="en-US" altLang="en-US" dirty="0" err="1" smtClean="0"/>
              <a:t>etc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 frequency is determined by the velocity and mode number (wavelength)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5F6D7B-75A9-404E-B14A-30550DF6CD3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Mode vibration frequencies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009649"/>
            <a:ext cx="8229600" cy="55149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 general, </a:t>
            </a:r>
            <a:r>
              <a:rPr lang="en-US" altLang="en-US" i="1" dirty="0" smtClean="0">
                <a:latin typeface="Times New Roman" pitchFamily="18" charset="0"/>
              </a:rPr>
              <a:t>f</a:t>
            </a:r>
            <a:r>
              <a:rPr lang="en-US" altLang="en-US" dirty="0" smtClean="0"/>
              <a:t> = v / </a:t>
            </a:r>
            <a:r>
              <a:rPr lang="en-US" altLang="en-US" dirty="0" smtClean="0">
                <a:sym typeface="Symbol" pitchFamily="18" charset="2"/>
              </a:rPr>
              <a:t>, where v is the propagation speed of the string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propagation speed depends on the diameter and tension of the string </a:t>
            </a: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Modes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Fundamental:         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r>
              <a:rPr lang="en-US" altLang="en-US" dirty="0" smtClean="0">
                <a:sym typeface="Symbol" pitchFamily="18" charset="2"/>
              </a:rPr>
              <a:t> = v / 2L</a:t>
            </a: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First harmonic:      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en-US" dirty="0" smtClean="0">
                <a:sym typeface="Symbol" pitchFamily="18" charset="2"/>
              </a:rPr>
              <a:t> = v / L = 2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i="1" baseline="-25000" dirty="0" smtClean="0">
              <a:latin typeface="Times New Roman" pitchFamily="18" charset="0"/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Second harmonic:  </a:t>
            </a:r>
            <a:r>
              <a:rPr lang="en-US" altLang="en-US" i="1" dirty="0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 v / </a:t>
            </a:r>
            <a:r>
              <a:rPr lang="en-US" altLang="en-US" dirty="0" smtClean="0">
                <a:sym typeface="Symbol" pitchFamily="18" charset="2"/>
              </a:rPr>
              <a:t>(2/3)L </a:t>
            </a:r>
            <a:r>
              <a:rPr lang="en-US" altLang="en-US" dirty="0">
                <a:sym typeface="Symbol" pitchFamily="18" charset="2"/>
              </a:rPr>
              <a:t>= </a:t>
            </a:r>
            <a:r>
              <a:rPr lang="en-US" altLang="en-US" dirty="0" smtClean="0">
                <a:sym typeface="Symbol" pitchFamily="18" charset="2"/>
              </a:rPr>
              <a:t>3 </a:t>
            </a:r>
            <a:r>
              <a:rPr lang="en-US" altLang="en-US" i="1" dirty="0" err="1" smtClean="0">
                <a:latin typeface="Times New Roman" pitchFamily="18" charset="0"/>
                <a:sym typeface="Symbol" pitchFamily="18" charset="2"/>
              </a:rPr>
              <a:t>f</a:t>
            </a:r>
            <a:r>
              <a:rPr lang="en-US" altLang="en-US" i="1" baseline="-25000" dirty="0" err="1" smtClean="0">
                <a:latin typeface="Times New Roman" pitchFamily="18" charset="0"/>
                <a:sym typeface="Symbol" pitchFamily="18" charset="2"/>
              </a:rPr>
              <a:t>o</a:t>
            </a:r>
            <a:endParaRPr lang="en-US" altLang="en-US" dirty="0" smtClean="0">
              <a:latin typeface="+mj-lt"/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The effective length can be changed by the musician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“fingering”</a:t>
            </a:r>
            <a:r>
              <a:rPr lang="en-US" altLang="en-US" dirty="0" smtClean="0">
                <a:sym typeface="Symbol" pitchFamily="18" charset="2"/>
              </a:rPr>
              <a:t> the strings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C8A28A-0BCA-48E7-A450-6D6BBF5E71B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3425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008063"/>
            <a:ext cx="8480425" cy="5402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FF0000"/>
                </a:solidFill>
              </a:rPr>
              <a:t>mechanical wave </a:t>
            </a:r>
            <a:r>
              <a:rPr lang="en-US" altLang="en-US" dirty="0" smtClean="0"/>
              <a:t>is a disturbance that travels through a </a:t>
            </a:r>
            <a:r>
              <a:rPr lang="en-US" altLang="en-US" dirty="0" smtClean="0">
                <a:solidFill>
                  <a:srgbClr val="FF0000"/>
                </a:solidFill>
              </a:rPr>
              <a:t>medium</a:t>
            </a:r>
            <a:r>
              <a:rPr lang="en-US" altLang="en-US" dirty="0" smtClean="0"/>
              <a:t> – solids, liquids or gases – </a:t>
            </a:r>
            <a:r>
              <a:rPr lang="en-US" altLang="en-US" i="1" dirty="0" smtClean="0">
                <a:solidFill>
                  <a:srgbClr val="FF0000"/>
                </a:solidFill>
              </a:rPr>
              <a:t>it is a vibration that propagates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disturbance moves because of the elastic nature of the material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As the disturbance moves, the parts of the material (segment of string, air molecules) execute harmonic motion (move up and down or back and forth)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transverse wave--- waves on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longitudinal wave --- sound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981888-DECD-4751-9862-56E31138D21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09550"/>
            <a:ext cx="8886825" cy="7604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Beats – sound wave interference</a:t>
            </a:r>
            <a:br>
              <a:rPr lang="en-US" altLang="en-US" b="1" u="sng" dirty="0" smtClean="0">
                <a:solidFill>
                  <a:schemeClr val="tx1"/>
                </a:solidFill>
              </a:rPr>
            </a:br>
            <a:endParaRPr lang="en-US" alt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E01FA3-B31E-41A1-A714-A515097A9BA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4295775"/>
            <a:ext cx="71913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19175" y="969963"/>
            <a:ext cx="7239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Beats occur when 2 waves of slightly different frequencies are combined.</a:t>
            </a:r>
          </a:p>
        </p:txBody>
      </p:sp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247900"/>
            <a:ext cx="7191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895600" y="2085975"/>
            <a:ext cx="0" cy="411480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6280150" y="2028825"/>
            <a:ext cx="0" cy="4400550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524375" y="2176463"/>
            <a:ext cx="85725" cy="4219575"/>
          </a:xfrm>
          <a:prstGeom prst="line">
            <a:avLst/>
          </a:prstGeom>
          <a:noFill/>
          <a:ln w="28575" algn="ctr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Room Acoustics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8229600" cy="3511550"/>
          </a:xfrm>
        </p:spPr>
        <p:txBody>
          <a:bodyPr/>
          <a:lstStyle/>
          <a:p>
            <a:pPr eaLnBrk="1" hangingPunct="1"/>
            <a:r>
              <a:rPr lang="en-US" altLang="en-US" smtClean="0"/>
              <a:t>Destructive interference accounts for bad room acoustics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Sound that bounces off a wall can interfere destructively (cancel out) sound from the speakers resulting in dead spots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6C9B4-C884-42F7-BB66-BBC63A424F6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</a:rPr>
              <a:t>Wave interference can be used to eliminate noise – anti-noise technology</a:t>
            </a:r>
          </a:p>
        </p:txBody>
      </p:sp>
      <p:sp>
        <p:nvSpPr>
          <p:cNvPr id="75784" name="Freeform 8"/>
          <p:cNvSpPr>
            <a:spLocks/>
          </p:cNvSpPr>
          <p:nvPr/>
        </p:nvSpPr>
        <p:spPr bwMode="auto">
          <a:xfrm>
            <a:off x="6804942" y="5419998"/>
            <a:ext cx="2172628" cy="111337"/>
          </a:xfrm>
          <a:custGeom>
            <a:avLst/>
            <a:gdLst>
              <a:gd name="T0" fmla="*/ 0 w 980"/>
              <a:gd name="T1" fmla="*/ 2147483647 h 60"/>
              <a:gd name="T2" fmla="*/ 2147483647 w 980"/>
              <a:gd name="T3" fmla="*/ 2147483647 h 60"/>
              <a:gd name="T4" fmla="*/ 2147483647 w 980"/>
              <a:gd name="T5" fmla="*/ 2147483647 h 60"/>
              <a:gd name="T6" fmla="*/ 2147483647 w 980"/>
              <a:gd name="T7" fmla="*/ 2147483647 h 60"/>
              <a:gd name="T8" fmla="*/ 2147483647 w 980"/>
              <a:gd name="T9" fmla="*/ 2147483647 h 60"/>
              <a:gd name="T10" fmla="*/ 2147483647 w 980"/>
              <a:gd name="T11" fmla="*/ 0 h 60"/>
              <a:gd name="T12" fmla="*/ 2147483647 w 980"/>
              <a:gd name="T13" fmla="*/ 2147483647 h 60"/>
              <a:gd name="T14" fmla="*/ 2147483647 w 980"/>
              <a:gd name="T15" fmla="*/ 2147483647 h 60"/>
              <a:gd name="T16" fmla="*/ 2147483647 w 980"/>
              <a:gd name="T17" fmla="*/ 2147483647 h 60"/>
              <a:gd name="T18" fmla="*/ 2147483647 w 980"/>
              <a:gd name="T19" fmla="*/ 0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80" h="60">
                <a:moveTo>
                  <a:pt x="0" y="26"/>
                </a:moveTo>
                <a:cubicBezTo>
                  <a:pt x="20" y="27"/>
                  <a:pt x="41" y="29"/>
                  <a:pt x="73" y="26"/>
                </a:cubicBezTo>
                <a:cubicBezTo>
                  <a:pt x="105" y="23"/>
                  <a:pt x="153" y="5"/>
                  <a:pt x="192" y="6"/>
                </a:cubicBezTo>
                <a:cubicBezTo>
                  <a:pt x="231" y="7"/>
                  <a:pt x="275" y="25"/>
                  <a:pt x="305" y="33"/>
                </a:cubicBezTo>
                <a:cubicBezTo>
                  <a:pt x="335" y="41"/>
                  <a:pt x="338" y="58"/>
                  <a:pt x="371" y="53"/>
                </a:cubicBezTo>
                <a:cubicBezTo>
                  <a:pt x="404" y="48"/>
                  <a:pt x="459" y="0"/>
                  <a:pt x="503" y="0"/>
                </a:cubicBezTo>
                <a:cubicBezTo>
                  <a:pt x="547" y="0"/>
                  <a:pt x="596" y="52"/>
                  <a:pt x="636" y="53"/>
                </a:cubicBezTo>
                <a:cubicBezTo>
                  <a:pt x="676" y="54"/>
                  <a:pt x="695" y="5"/>
                  <a:pt x="742" y="6"/>
                </a:cubicBezTo>
                <a:cubicBezTo>
                  <a:pt x="789" y="7"/>
                  <a:pt x="880" y="60"/>
                  <a:pt x="920" y="59"/>
                </a:cubicBezTo>
                <a:cubicBezTo>
                  <a:pt x="960" y="58"/>
                  <a:pt x="970" y="29"/>
                  <a:pt x="980" y="0"/>
                </a:cubicBezTo>
              </a:path>
            </a:pathLst>
          </a:custGeom>
          <a:noFill/>
          <a:ln w="38100" cmpd="sng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785" name="Group 9"/>
          <p:cNvGrpSpPr>
            <a:grpSpLocks/>
          </p:cNvGrpSpPr>
          <p:nvPr/>
        </p:nvGrpSpPr>
        <p:grpSpPr bwMode="auto">
          <a:xfrm>
            <a:off x="6152100" y="5358298"/>
            <a:ext cx="334963" cy="173037"/>
            <a:chOff x="2278" y="2470"/>
            <a:chExt cx="211" cy="109"/>
          </a:xfrm>
        </p:grpSpPr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>
              <a:off x="2278" y="2470"/>
              <a:ext cx="21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1"/>
            <p:cNvSpPr>
              <a:spLocks noChangeShapeType="1"/>
            </p:cNvSpPr>
            <p:nvPr/>
          </p:nvSpPr>
          <p:spPr bwMode="auto">
            <a:xfrm>
              <a:off x="2278" y="2579"/>
              <a:ext cx="21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568646" y="3416392"/>
            <a:ext cx="80563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/>
              <a:t>The noise wave is inverted and added to the original wave, </a:t>
            </a:r>
            <a:r>
              <a:rPr lang="en-US" altLang="en-US" sz="2400" dirty="0"/>
              <a:t>s</a:t>
            </a:r>
            <a:r>
              <a:rPr lang="en-US" altLang="en-US" sz="2400" dirty="0" smtClean="0"/>
              <a:t>o the noise is effectively </a:t>
            </a:r>
            <a:r>
              <a:rPr lang="en-US" altLang="en-US" sz="2400" dirty="0" smtClean="0"/>
              <a:t>cancelled out.</a:t>
            </a:r>
            <a:endParaRPr lang="en-US" altLang="en-US" sz="2400" dirty="0"/>
          </a:p>
        </p:txBody>
      </p:sp>
      <p:pic>
        <p:nvPicPr>
          <p:cNvPr id="75789" name="Picture 13" descr="21165521-2-440-overview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2578">
            <a:off x="5493667" y="1326298"/>
            <a:ext cx="262255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352623" y="2060374"/>
            <a:ext cx="4275137" cy="4572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Noise elimination headphones</a:t>
            </a:r>
          </a:p>
        </p:txBody>
      </p:sp>
      <p:sp>
        <p:nvSpPr>
          <p:cNvPr id="235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1141B-8589-4379-8287-9D5BBAA9EB5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0324" y="4311342"/>
            <a:ext cx="2441359" cy="2093912"/>
            <a:chOff x="170132" y="1282495"/>
            <a:chExt cx="2441359" cy="2093912"/>
          </a:xfrm>
        </p:grpSpPr>
        <p:sp>
          <p:nvSpPr>
            <p:cNvPr id="75779" name="Freeform 3"/>
            <p:cNvSpPr>
              <a:spLocks/>
            </p:cNvSpPr>
            <p:nvPr/>
          </p:nvSpPr>
          <p:spPr bwMode="auto">
            <a:xfrm>
              <a:off x="271625" y="1282495"/>
              <a:ext cx="2238375" cy="2093912"/>
            </a:xfrm>
            <a:custGeom>
              <a:avLst/>
              <a:gdLst>
                <a:gd name="T0" fmla="*/ 0 w 1410"/>
                <a:gd name="T1" fmla="*/ 2147483647 h 1319"/>
                <a:gd name="T2" fmla="*/ 2147483647 w 1410"/>
                <a:gd name="T3" fmla="*/ 2147483647 h 1319"/>
                <a:gd name="T4" fmla="*/ 2147483647 w 1410"/>
                <a:gd name="T5" fmla="*/ 2147483647 h 1319"/>
                <a:gd name="T6" fmla="*/ 2147483647 w 1410"/>
                <a:gd name="T7" fmla="*/ 2147483647 h 1319"/>
                <a:gd name="T8" fmla="*/ 2147483647 w 1410"/>
                <a:gd name="T9" fmla="*/ 2147483647 h 1319"/>
                <a:gd name="T10" fmla="*/ 2147483647 w 1410"/>
                <a:gd name="T11" fmla="*/ 2147483647 h 1319"/>
                <a:gd name="T12" fmla="*/ 2147483647 w 1410"/>
                <a:gd name="T13" fmla="*/ 2147483647 h 1319"/>
                <a:gd name="T14" fmla="*/ 2147483647 w 1410"/>
                <a:gd name="T15" fmla="*/ 2147483647 h 13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10" h="1319">
                  <a:moveTo>
                    <a:pt x="0" y="819"/>
                  </a:moveTo>
                  <a:cubicBezTo>
                    <a:pt x="44" y="634"/>
                    <a:pt x="88" y="449"/>
                    <a:pt x="139" y="501"/>
                  </a:cubicBezTo>
                  <a:cubicBezTo>
                    <a:pt x="190" y="553"/>
                    <a:pt x="240" y="1210"/>
                    <a:pt x="305" y="1130"/>
                  </a:cubicBezTo>
                  <a:cubicBezTo>
                    <a:pt x="370" y="1050"/>
                    <a:pt x="446" y="0"/>
                    <a:pt x="530" y="18"/>
                  </a:cubicBezTo>
                  <a:cubicBezTo>
                    <a:pt x="614" y="36"/>
                    <a:pt x="731" y="1153"/>
                    <a:pt x="808" y="1236"/>
                  </a:cubicBezTo>
                  <a:cubicBezTo>
                    <a:pt x="885" y="1319"/>
                    <a:pt x="925" y="589"/>
                    <a:pt x="993" y="514"/>
                  </a:cubicBezTo>
                  <a:cubicBezTo>
                    <a:pt x="1061" y="439"/>
                    <a:pt x="1148" y="740"/>
                    <a:pt x="1218" y="786"/>
                  </a:cubicBezTo>
                  <a:cubicBezTo>
                    <a:pt x="1288" y="832"/>
                    <a:pt x="1349" y="812"/>
                    <a:pt x="1410" y="79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170132" y="2509904"/>
              <a:ext cx="24413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3376141" y="-1629299"/>
            <a:ext cx="334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42634" y="4983203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+</a:t>
            </a:r>
            <a:endParaRPr lang="en-US" sz="6000" dirty="0"/>
          </a:p>
        </p:txBody>
      </p:sp>
      <p:grpSp>
        <p:nvGrpSpPr>
          <p:cNvPr id="28" name="Group 27"/>
          <p:cNvGrpSpPr/>
          <p:nvPr/>
        </p:nvGrpSpPr>
        <p:grpSpPr>
          <a:xfrm flipV="1">
            <a:off x="3376141" y="4627563"/>
            <a:ext cx="2441359" cy="2093912"/>
            <a:chOff x="170132" y="1282495"/>
            <a:chExt cx="2441359" cy="2093912"/>
          </a:xfrm>
        </p:grpSpPr>
        <p:sp>
          <p:nvSpPr>
            <p:cNvPr id="29" name="Freeform 3"/>
            <p:cNvSpPr>
              <a:spLocks/>
            </p:cNvSpPr>
            <p:nvPr/>
          </p:nvSpPr>
          <p:spPr bwMode="auto">
            <a:xfrm>
              <a:off x="271625" y="1282495"/>
              <a:ext cx="2238375" cy="2093912"/>
            </a:xfrm>
            <a:custGeom>
              <a:avLst/>
              <a:gdLst>
                <a:gd name="T0" fmla="*/ 0 w 1410"/>
                <a:gd name="T1" fmla="*/ 2147483647 h 1319"/>
                <a:gd name="T2" fmla="*/ 2147483647 w 1410"/>
                <a:gd name="T3" fmla="*/ 2147483647 h 1319"/>
                <a:gd name="T4" fmla="*/ 2147483647 w 1410"/>
                <a:gd name="T5" fmla="*/ 2147483647 h 1319"/>
                <a:gd name="T6" fmla="*/ 2147483647 w 1410"/>
                <a:gd name="T7" fmla="*/ 2147483647 h 1319"/>
                <a:gd name="T8" fmla="*/ 2147483647 w 1410"/>
                <a:gd name="T9" fmla="*/ 2147483647 h 1319"/>
                <a:gd name="T10" fmla="*/ 2147483647 w 1410"/>
                <a:gd name="T11" fmla="*/ 2147483647 h 1319"/>
                <a:gd name="T12" fmla="*/ 2147483647 w 1410"/>
                <a:gd name="T13" fmla="*/ 2147483647 h 1319"/>
                <a:gd name="T14" fmla="*/ 2147483647 w 1410"/>
                <a:gd name="T15" fmla="*/ 2147483647 h 13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10" h="1319">
                  <a:moveTo>
                    <a:pt x="0" y="819"/>
                  </a:moveTo>
                  <a:cubicBezTo>
                    <a:pt x="44" y="634"/>
                    <a:pt x="88" y="449"/>
                    <a:pt x="139" y="501"/>
                  </a:cubicBezTo>
                  <a:cubicBezTo>
                    <a:pt x="190" y="553"/>
                    <a:pt x="240" y="1210"/>
                    <a:pt x="305" y="1130"/>
                  </a:cubicBezTo>
                  <a:cubicBezTo>
                    <a:pt x="370" y="1050"/>
                    <a:pt x="446" y="0"/>
                    <a:pt x="530" y="18"/>
                  </a:cubicBezTo>
                  <a:cubicBezTo>
                    <a:pt x="614" y="36"/>
                    <a:pt x="731" y="1153"/>
                    <a:pt x="808" y="1236"/>
                  </a:cubicBezTo>
                  <a:cubicBezTo>
                    <a:pt x="885" y="1319"/>
                    <a:pt x="925" y="589"/>
                    <a:pt x="993" y="514"/>
                  </a:cubicBezTo>
                  <a:cubicBezTo>
                    <a:pt x="1061" y="439"/>
                    <a:pt x="1148" y="740"/>
                    <a:pt x="1218" y="786"/>
                  </a:cubicBezTo>
                  <a:cubicBezTo>
                    <a:pt x="1288" y="832"/>
                    <a:pt x="1349" y="812"/>
                    <a:pt x="1410" y="792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170132" y="2509904"/>
              <a:ext cx="244135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8" grpId="0"/>
      <p:bldP spid="75790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-49212" y="-33337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WAVELENGTH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en-US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68647" name="Group 39"/>
          <p:cNvGrpSpPr>
            <a:grpSpLocks/>
          </p:cNvGrpSpPr>
          <p:nvPr/>
        </p:nvGrpSpPr>
        <p:grpSpPr bwMode="auto">
          <a:xfrm>
            <a:off x="974725" y="1919288"/>
            <a:ext cx="7042150" cy="1952625"/>
            <a:chOff x="404" y="1211"/>
            <a:chExt cx="4602" cy="1330"/>
          </a:xfrm>
        </p:grpSpPr>
        <p:pic>
          <p:nvPicPr>
            <p:cNvPr id="4110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133"/>
            <a:stretch>
              <a:fillRect/>
            </a:stretch>
          </p:blipFill>
          <p:spPr bwMode="auto">
            <a:xfrm>
              <a:off x="404" y="1211"/>
              <a:ext cx="4602" cy="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11" name="Group 36"/>
            <p:cNvGrpSpPr>
              <a:grpSpLocks/>
            </p:cNvGrpSpPr>
            <p:nvPr/>
          </p:nvGrpSpPr>
          <p:grpSpPr bwMode="auto">
            <a:xfrm>
              <a:off x="1456" y="1310"/>
              <a:ext cx="2082" cy="1221"/>
              <a:chOff x="1504" y="749"/>
              <a:chExt cx="2082" cy="1379"/>
            </a:xfrm>
          </p:grpSpPr>
          <p:grpSp>
            <p:nvGrpSpPr>
              <p:cNvPr id="4112" name="Group 32"/>
              <p:cNvGrpSpPr>
                <a:grpSpLocks/>
              </p:cNvGrpSpPr>
              <p:nvPr/>
            </p:nvGrpSpPr>
            <p:grpSpPr bwMode="auto">
              <a:xfrm>
                <a:off x="1504" y="749"/>
                <a:ext cx="2082" cy="1283"/>
                <a:chOff x="1291" y="2018"/>
                <a:chExt cx="2082" cy="1584"/>
              </a:xfrm>
            </p:grpSpPr>
            <p:sp>
              <p:nvSpPr>
                <p:cNvPr id="4115" name="Line 24"/>
                <p:cNvSpPr>
                  <a:spLocks noChangeShapeType="1"/>
                </p:cNvSpPr>
                <p:nvPr/>
              </p:nvSpPr>
              <p:spPr bwMode="auto">
                <a:xfrm>
                  <a:off x="1311" y="2026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6" name="Line 25"/>
                <p:cNvSpPr>
                  <a:spLocks noChangeShapeType="1"/>
                </p:cNvSpPr>
                <p:nvPr/>
              </p:nvSpPr>
              <p:spPr bwMode="auto">
                <a:xfrm>
                  <a:off x="2321" y="2022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7" name="Line 26"/>
                <p:cNvSpPr>
                  <a:spLocks noChangeShapeType="1"/>
                </p:cNvSpPr>
                <p:nvPr/>
              </p:nvSpPr>
              <p:spPr bwMode="auto">
                <a:xfrm>
                  <a:off x="3343" y="2018"/>
                  <a:ext cx="0" cy="157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8" name="Line 28"/>
                <p:cNvSpPr>
                  <a:spLocks noChangeShapeType="1"/>
                </p:cNvSpPr>
                <p:nvPr/>
              </p:nvSpPr>
              <p:spPr bwMode="auto">
                <a:xfrm>
                  <a:off x="1291" y="3125"/>
                  <a:ext cx="103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Line 29"/>
                <p:cNvSpPr>
                  <a:spLocks noChangeShapeType="1"/>
                </p:cNvSpPr>
                <p:nvPr/>
              </p:nvSpPr>
              <p:spPr bwMode="auto">
                <a:xfrm>
                  <a:off x="2320" y="3128"/>
                  <a:ext cx="1053" cy="0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 type="arrow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3" name="Text Box 30"/>
              <p:cNvSpPr txBox="1">
                <a:spLocks noChangeArrowheads="1"/>
              </p:cNvSpPr>
              <p:nvPr/>
            </p:nvSpPr>
            <p:spPr bwMode="auto">
              <a:xfrm>
                <a:off x="1909" y="1665"/>
                <a:ext cx="266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  <p:sp>
            <p:nvSpPr>
              <p:cNvPr id="4114" name="Text Box 31"/>
              <p:cNvSpPr txBox="1">
                <a:spLocks noChangeArrowheads="1"/>
              </p:cNvSpPr>
              <p:nvPr/>
            </p:nvSpPr>
            <p:spPr bwMode="auto">
              <a:xfrm>
                <a:off x="2982" y="1682"/>
                <a:ext cx="258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b="1">
                    <a:solidFill>
                      <a:srgbClr val="FF0000"/>
                    </a:solidFill>
                    <a:sym typeface="Symbol" pitchFamily="18" charset="2"/>
                  </a:rPr>
                  <a:t></a:t>
                </a:r>
              </a:p>
            </p:txBody>
          </p:sp>
        </p:grpSp>
      </p:grpSp>
      <p:sp>
        <p:nvSpPr>
          <p:cNvPr id="68641" name="Rectangle 33"/>
          <p:cNvSpPr>
            <a:spLocks noGrp="1" noChangeArrowheads="1"/>
          </p:cNvSpPr>
          <p:nvPr>
            <p:ph type="body" sz="half" idx="1"/>
          </p:nvPr>
        </p:nvSpPr>
        <p:spPr>
          <a:xfrm>
            <a:off x="261938" y="4297363"/>
            <a:ext cx="8424862" cy="2176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each segment of the string undergoes simple</a:t>
            </a:r>
            <a:br>
              <a:rPr lang="en-US" altLang="en-US" sz="2800" smtClean="0"/>
            </a:br>
            <a:r>
              <a:rPr lang="en-US" altLang="en-US" sz="2800" smtClean="0"/>
              <a:t>harmonic motion as the wave passes by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distance between successive peaks (wave crests) is called the </a:t>
            </a:r>
            <a:r>
              <a:rPr lang="en-US" altLang="en-US" sz="2800" b="1" smtClean="0">
                <a:solidFill>
                  <a:srgbClr val="FF0000"/>
                </a:solidFill>
              </a:rPr>
              <a:t>WAVELENGTH  </a:t>
            </a:r>
            <a:r>
              <a:rPr lang="en-US" altLang="en-US" sz="2800" b="1" smtClean="0">
                <a:solidFill>
                  <a:srgbClr val="FF0000"/>
                </a:solidFill>
                <a:sym typeface="Symbol" pitchFamily="18" charset="2"/>
              </a:rPr>
              <a:t> (lambda), </a:t>
            </a:r>
            <a:r>
              <a:rPr lang="en-US" altLang="en-US" sz="2800" i="1" smtClean="0">
                <a:sym typeface="Symbol" pitchFamily="18" charset="2"/>
              </a:rPr>
              <a:t>it is measured in meters or centimeters</a:t>
            </a:r>
            <a:endParaRPr lang="en-US" altLang="en-US" sz="2800" i="1" smtClean="0"/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586581" y="1073150"/>
            <a:ext cx="7899920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Snapshot of the string at some </a:t>
            </a:r>
            <a:r>
              <a:rPr lang="en-US" altLang="en-US" sz="2400" dirty="0" smtClean="0">
                <a:solidFill>
                  <a:srgbClr val="FF0000"/>
                </a:solidFill>
              </a:rPr>
              <a:t>time – </a:t>
            </a:r>
            <a:r>
              <a:rPr lang="en-US" altLang="en-US" sz="2400" dirty="0">
                <a:solidFill>
                  <a:srgbClr val="FF0000"/>
                </a:solidFill>
              </a:rPr>
              <a:t>freezes the motion</a:t>
            </a:r>
          </a:p>
        </p:txBody>
      </p:sp>
      <p:sp>
        <p:nvSpPr>
          <p:cNvPr id="41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14CC42-54AA-44A9-B64C-0010C79A4AC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67100" y="1549400"/>
            <a:ext cx="1446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crests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32163" y="3835400"/>
            <a:ext cx="1598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Wave troughs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2876550" y="1851025"/>
            <a:ext cx="647700" cy="4064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cxnSpLocks noChangeShapeType="1"/>
            <a:stCxn id="3" idx="2"/>
          </p:cNvCxnSpPr>
          <p:nvPr/>
        </p:nvCxnSpPr>
        <p:spPr bwMode="auto">
          <a:xfrm flipH="1">
            <a:off x="4130675" y="1919288"/>
            <a:ext cx="58738" cy="2508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4954588" y="1851025"/>
            <a:ext cx="574675" cy="4349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 flipV="1">
            <a:off x="3524250" y="3230563"/>
            <a:ext cx="48577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4332288" y="3230563"/>
            <a:ext cx="581025" cy="6413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8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1" grpId="0" build="p"/>
      <p:bldP spid="68646" grpId="0"/>
      <p:bldP spid="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77887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PERIOD (T) </a:t>
            </a:r>
            <a:r>
              <a:rPr lang="en-US" altLang="en-US" sz="4000" i="1" dirty="0" smtClean="0"/>
              <a:t>or</a:t>
            </a:r>
            <a:r>
              <a:rPr lang="en-US" altLang="en-US" sz="4000" dirty="0" smtClean="0"/>
              <a:t> FREQUENCY ( </a:t>
            </a:r>
            <a:r>
              <a:rPr lang="en-US" altLang="en-US" sz="40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4000" dirty="0" smtClean="0"/>
              <a:t>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5825" y="1419225"/>
            <a:ext cx="4352925" cy="470058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An observer at a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fixed position </a:t>
            </a:r>
            <a:r>
              <a:rPr lang="en-US" altLang="en-US" sz="2800" dirty="0" smtClean="0"/>
              <a:t>observes the wave moving by</a:t>
            </a:r>
          </a:p>
          <a:p>
            <a:pPr eaLnBrk="1" hangingPunct="1"/>
            <a:r>
              <a:rPr lang="en-US" altLang="en-US" sz="2800" dirty="0" smtClean="0"/>
              <a:t>The time between successive crests passing by (or troughs)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PERIOD T</a:t>
            </a:r>
          </a:p>
          <a:p>
            <a:pPr eaLnBrk="1" hangingPunct="1"/>
            <a:r>
              <a:rPr lang="en-US" altLang="en-US" sz="2800" dirty="0" smtClean="0"/>
              <a:t>The number of crests passing by per unit time is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FREQUENCY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C6B2D4-7DBA-4736-991D-8D5A3FA32B3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4288" y="1452563"/>
            <a:ext cx="4881562" cy="2170112"/>
            <a:chOff x="2204615" y="1244604"/>
            <a:chExt cx="4881214" cy="2169782"/>
          </a:xfrm>
        </p:grpSpPr>
        <p:pic>
          <p:nvPicPr>
            <p:cNvPr id="5129" name="Picture 6" descr="W0579_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363" r="27345" b="53302"/>
            <a:stretch>
              <a:fillRect/>
            </a:stretch>
          </p:blipFill>
          <p:spPr bwMode="auto">
            <a:xfrm>
              <a:off x="2735250" y="1558930"/>
              <a:ext cx="3752850" cy="1363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0" name="Freeform 18"/>
            <p:cNvSpPr>
              <a:spLocks/>
            </p:cNvSpPr>
            <p:nvPr/>
          </p:nvSpPr>
          <p:spPr bwMode="auto">
            <a:xfrm>
              <a:off x="2708262" y="1385625"/>
              <a:ext cx="4010025" cy="948005"/>
            </a:xfrm>
            <a:custGeom>
              <a:avLst/>
              <a:gdLst>
                <a:gd name="T0" fmla="*/ 0 w 2526"/>
                <a:gd name="T1" fmla="*/ 0 h 775"/>
                <a:gd name="T2" fmla="*/ 0 w 2526"/>
                <a:gd name="T3" fmla="*/ 2147483647 h 775"/>
                <a:gd name="T4" fmla="*/ 2147483647 w 2526"/>
                <a:gd name="T5" fmla="*/ 2147483647 h 7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26" h="775">
                  <a:moveTo>
                    <a:pt x="0" y="0"/>
                  </a:moveTo>
                  <a:lnTo>
                    <a:pt x="0" y="775"/>
                  </a:lnTo>
                  <a:lnTo>
                    <a:pt x="2526" y="775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Text Box 20"/>
            <p:cNvSpPr txBox="1">
              <a:spLocks noChangeArrowheads="1"/>
            </p:cNvSpPr>
            <p:nvPr/>
          </p:nvSpPr>
          <p:spPr bwMode="auto">
            <a:xfrm>
              <a:off x="6002504" y="2396625"/>
              <a:ext cx="1083325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Time</a:t>
              </a:r>
              <a:endParaRPr lang="en-US" altLang="en-US" sz="1800" b="1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(s)</a:t>
              </a:r>
            </a:p>
          </p:txBody>
        </p:sp>
        <p:sp>
          <p:nvSpPr>
            <p:cNvPr id="5132" name="Text Box 21"/>
            <p:cNvSpPr txBox="1">
              <a:spLocks noChangeArrowheads="1"/>
            </p:cNvSpPr>
            <p:nvPr/>
          </p:nvSpPr>
          <p:spPr bwMode="auto">
            <a:xfrm rot="-5400000">
              <a:off x="1343396" y="2105823"/>
              <a:ext cx="2089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Displacement (m)</a:t>
              </a:r>
            </a:p>
          </p:txBody>
        </p:sp>
        <p:sp>
          <p:nvSpPr>
            <p:cNvPr id="5133" name="Freeform 23"/>
            <p:cNvSpPr>
              <a:spLocks/>
            </p:cNvSpPr>
            <p:nvPr/>
          </p:nvSpPr>
          <p:spPr bwMode="auto">
            <a:xfrm>
              <a:off x="5962638" y="1938341"/>
              <a:ext cx="325437" cy="350838"/>
            </a:xfrm>
            <a:custGeom>
              <a:avLst/>
              <a:gdLst>
                <a:gd name="T0" fmla="*/ 0 w 205"/>
                <a:gd name="T1" fmla="*/ 2147483647 h 221"/>
                <a:gd name="T2" fmla="*/ 2147483647 w 205"/>
                <a:gd name="T3" fmla="*/ 0 h 221"/>
                <a:gd name="T4" fmla="*/ 2147483647 w 205"/>
                <a:gd name="T5" fmla="*/ 2147483647 h 221"/>
                <a:gd name="T6" fmla="*/ 2147483647 w 205"/>
                <a:gd name="T7" fmla="*/ 2147483647 h 221"/>
                <a:gd name="T8" fmla="*/ 2147483647 w 205"/>
                <a:gd name="T9" fmla="*/ 2147483647 h 221"/>
                <a:gd name="T10" fmla="*/ 2147483647 w 205"/>
                <a:gd name="T11" fmla="*/ 2147483647 h 221"/>
                <a:gd name="T12" fmla="*/ 0 w 205"/>
                <a:gd name="T13" fmla="*/ 2147483647 h 2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221">
                  <a:moveTo>
                    <a:pt x="0" y="105"/>
                  </a:moveTo>
                  <a:lnTo>
                    <a:pt x="39" y="0"/>
                  </a:lnTo>
                  <a:lnTo>
                    <a:pt x="106" y="5"/>
                  </a:lnTo>
                  <a:lnTo>
                    <a:pt x="189" y="144"/>
                  </a:lnTo>
                  <a:lnTo>
                    <a:pt x="205" y="221"/>
                  </a:lnTo>
                  <a:lnTo>
                    <a:pt x="28" y="21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"/>
            <p:cNvSpPr>
              <a:spLocks noChangeShapeType="1"/>
            </p:cNvSpPr>
            <p:nvPr/>
          </p:nvSpPr>
          <p:spPr bwMode="auto">
            <a:xfrm>
              <a:off x="3022588" y="1708154"/>
              <a:ext cx="0" cy="15231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0"/>
            <p:cNvSpPr>
              <a:spLocks noChangeShapeType="1"/>
            </p:cNvSpPr>
            <p:nvPr/>
          </p:nvSpPr>
          <p:spPr bwMode="auto">
            <a:xfrm>
              <a:off x="4568813" y="1704979"/>
              <a:ext cx="0" cy="1526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1"/>
            <p:cNvSpPr>
              <a:spLocks noChangeShapeType="1"/>
            </p:cNvSpPr>
            <p:nvPr/>
          </p:nvSpPr>
          <p:spPr bwMode="auto">
            <a:xfrm>
              <a:off x="6094401" y="1690690"/>
              <a:ext cx="0" cy="15405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2"/>
            <p:cNvSpPr>
              <a:spLocks noChangeShapeType="1"/>
            </p:cNvSpPr>
            <p:nvPr/>
          </p:nvSpPr>
          <p:spPr bwMode="auto">
            <a:xfrm>
              <a:off x="2986075" y="3124667"/>
              <a:ext cx="158115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3"/>
            <p:cNvSpPr>
              <a:spLocks noChangeShapeType="1"/>
            </p:cNvSpPr>
            <p:nvPr/>
          </p:nvSpPr>
          <p:spPr bwMode="auto">
            <a:xfrm>
              <a:off x="4567224" y="3112272"/>
              <a:ext cx="1525587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Text Box 14"/>
            <p:cNvSpPr txBox="1">
              <a:spLocks noChangeArrowheads="1"/>
            </p:cNvSpPr>
            <p:nvPr/>
          </p:nvSpPr>
          <p:spPr bwMode="auto">
            <a:xfrm>
              <a:off x="3499043" y="2834948"/>
              <a:ext cx="4318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0" name="Text Box 15"/>
            <p:cNvSpPr txBox="1">
              <a:spLocks noChangeArrowheads="1"/>
            </p:cNvSpPr>
            <p:nvPr/>
          </p:nvSpPr>
          <p:spPr bwMode="auto">
            <a:xfrm>
              <a:off x="5133167" y="2834948"/>
              <a:ext cx="393700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FF0000"/>
                  </a:solidFill>
                  <a:sym typeface="Symbol" pitchFamily="18" charset="2"/>
                </a:rPr>
                <a:t>T</a:t>
              </a:r>
            </a:p>
          </p:txBody>
        </p:sp>
        <p:sp>
          <p:nvSpPr>
            <p:cNvPr id="5141" name="Line 29"/>
            <p:cNvSpPr>
              <a:spLocks noChangeShapeType="1"/>
            </p:cNvSpPr>
            <p:nvPr/>
          </p:nvSpPr>
          <p:spPr bwMode="auto">
            <a:xfrm>
              <a:off x="2708263" y="2209009"/>
              <a:ext cx="0" cy="9572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74675" y="4133850"/>
            <a:ext cx="3238500" cy="2101850"/>
            <a:chOff x="574779" y="4133848"/>
            <a:chExt cx="3238177" cy="2101854"/>
          </a:xfrm>
        </p:grpSpPr>
        <p:sp>
          <p:nvSpPr>
            <p:cNvPr id="5127" name="TextBox 5"/>
            <p:cNvSpPr txBox="1">
              <a:spLocks noChangeArrowheads="1"/>
            </p:cNvSpPr>
            <p:nvPr/>
          </p:nvSpPr>
          <p:spPr bwMode="auto">
            <a:xfrm>
              <a:off x="574779" y="4133848"/>
              <a:ext cx="3238177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Period and frequency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are inversely related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 dirty="0"/>
            </a:p>
          </p:txBody>
        </p:sp>
        <p:graphicFrame>
          <p:nvGraphicFramePr>
            <p:cNvPr id="5128" name="Object 6"/>
            <p:cNvGraphicFramePr>
              <a:graphicFrameLocks noChangeAspect="1"/>
            </p:cNvGraphicFramePr>
            <p:nvPr/>
          </p:nvGraphicFramePr>
          <p:xfrm>
            <a:off x="1357704" y="5095118"/>
            <a:ext cx="1175148" cy="1140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6" name="Equation" r:id="rId4" imgW="431613" imgH="418918" progId="Equation.DSMT4">
                    <p:embed/>
                  </p:oleObj>
                </mc:Choice>
                <mc:Fallback>
                  <p:oleObj name="Equation" r:id="rId4" imgW="431613" imgH="418918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7704" y="5095118"/>
                          <a:ext cx="1175148" cy="1140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3" name="Straight Connector 2"/>
          <p:cNvCxnSpPr/>
          <p:nvPr/>
        </p:nvCxnSpPr>
        <p:spPr bwMode="auto">
          <a:xfrm>
            <a:off x="517971" y="1009650"/>
            <a:ext cx="81783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75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b="1" u="sng" dirty="0" smtClean="0">
                <a:solidFill>
                  <a:schemeClr val="tx1"/>
                </a:solidFill>
              </a:rPr>
              <a:t>THE PERIODIC WAVE RELATION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9563" y="1296988"/>
            <a:ext cx="8524875" cy="4713287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Times New Roman" pitchFamily="18" charset="0"/>
              </a:rPr>
              <a:t>The wavelength, period (or frequency) and wave speed are related</a:t>
            </a:r>
          </a:p>
          <a:p>
            <a:pPr eaLnBrk="1" hangingPunct="1"/>
            <a:r>
              <a:rPr lang="en-US" altLang="en-US" sz="4000" dirty="0" smtClean="0">
                <a:latin typeface="Times New Roman" pitchFamily="18" charset="0"/>
              </a:rPr>
              <a:t>In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</a:rPr>
              <a:t>one period </a:t>
            </a:r>
            <a:r>
              <a:rPr lang="en-US" altLang="en-US" sz="4000" dirty="0" smtClean="0">
                <a:latin typeface="Times New Roman" pitchFamily="18" charset="0"/>
              </a:rPr>
              <a:t>the wave moves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</a:rPr>
              <a:t>one wavelength,</a:t>
            </a:r>
            <a:r>
              <a:rPr lang="en-US" altLang="en-US" sz="4000" dirty="0" smtClean="0">
                <a:latin typeface="Times New Roman" pitchFamily="18" charset="0"/>
              </a:rPr>
              <a:t> so the wave speed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v = </a:t>
            </a:r>
            <a:r>
              <a:rPr lang="en-US" altLang="en-US" sz="4000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</a:t>
            </a:r>
          </a:p>
          <a:p>
            <a:pPr eaLnBrk="1" hangingPunct="1"/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altLang="en-US" sz="40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= 1/T, this can be written as </a:t>
            </a:r>
            <a:b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altLang="en-US" sz="40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40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which is </a:t>
            </a:r>
            <a:r>
              <a:rPr lang="en-US" alt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periodic wave relation</a:t>
            </a:r>
            <a:r>
              <a:rPr lang="en-US" alt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4000" dirty="0" smtClean="0">
              <a:latin typeface="Times New Roman" pitchFamily="18" charset="0"/>
            </a:endParaRP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2C5B2E-CA88-48DF-884F-42037E53085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3557588" y="4686300"/>
            <a:ext cx="2028825" cy="6477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/>
      <p:bldP spid="61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1239838" y="1692275"/>
            <a:ext cx="7553325" cy="1436688"/>
            <a:chOff x="789" y="1050"/>
            <a:chExt cx="4758" cy="905"/>
          </a:xfrm>
        </p:grpSpPr>
        <p:grpSp>
          <p:nvGrpSpPr>
            <p:cNvPr id="7184" name="Group 8"/>
            <p:cNvGrpSpPr>
              <a:grpSpLocks/>
            </p:cNvGrpSpPr>
            <p:nvPr/>
          </p:nvGrpSpPr>
          <p:grpSpPr bwMode="auto">
            <a:xfrm>
              <a:off x="789" y="1050"/>
              <a:ext cx="3915" cy="905"/>
              <a:chOff x="749" y="1058"/>
              <a:chExt cx="3915" cy="905"/>
            </a:xfrm>
          </p:grpSpPr>
          <p:pic>
            <p:nvPicPr>
              <p:cNvPr id="7186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1" y="1058"/>
                <a:ext cx="3683" cy="9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187" name="Freeform 6"/>
              <p:cNvSpPr>
                <a:spLocks/>
              </p:cNvSpPr>
              <p:nvPr/>
            </p:nvSpPr>
            <p:spPr bwMode="auto">
              <a:xfrm>
                <a:off x="915" y="1075"/>
                <a:ext cx="174" cy="393"/>
              </a:xfrm>
              <a:custGeom>
                <a:avLst/>
                <a:gdLst>
                  <a:gd name="T0" fmla="*/ 174 w 174"/>
                  <a:gd name="T1" fmla="*/ 22 h 393"/>
                  <a:gd name="T2" fmla="*/ 103 w 174"/>
                  <a:gd name="T3" fmla="*/ 22 h 393"/>
                  <a:gd name="T4" fmla="*/ 56 w 174"/>
                  <a:gd name="T5" fmla="*/ 156 h 393"/>
                  <a:gd name="T6" fmla="*/ 0 w 174"/>
                  <a:gd name="T7" fmla="*/ 393 h 39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4" h="393">
                    <a:moveTo>
                      <a:pt x="174" y="22"/>
                    </a:moveTo>
                    <a:cubicBezTo>
                      <a:pt x="148" y="11"/>
                      <a:pt x="123" y="0"/>
                      <a:pt x="103" y="22"/>
                    </a:cubicBezTo>
                    <a:cubicBezTo>
                      <a:pt x="83" y="44"/>
                      <a:pt x="73" y="94"/>
                      <a:pt x="56" y="156"/>
                    </a:cubicBezTo>
                    <a:cubicBezTo>
                      <a:pt x="39" y="218"/>
                      <a:pt x="9" y="350"/>
                      <a:pt x="0" y="393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7"/>
              <p:cNvSpPr>
                <a:spLocks noChangeShapeType="1"/>
              </p:cNvSpPr>
              <p:nvPr/>
            </p:nvSpPr>
            <p:spPr bwMode="auto">
              <a:xfrm flipH="1">
                <a:off x="749" y="1460"/>
                <a:ext cx="17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5" name="Line 16"/>
            <p:cNvSpPr>
              <a:spLocks noChangeShapeType="1"/>
            </p:cNvSpPr>
            <p:nvPr/>
          </p:nvSpPr>
          <p:spPr bwMode="auto">
            <a:xfrm>
              <a:off x="4600" y="1333"/>
              <a:ext cx="94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Example: wave on a string</a:t>
            </a:r>
          </a:p>
        </p:txBody>
      </p:sp>
      <p:sp>
        <p:nvSpPr>
          <p:cNvPr id="14351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138113" y="3998913"/>
            <a:ext cx="8716962" cy="2357437"/>
          </a:xfrm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wave moves on a string at a speed of 4 cm/s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 snapshot of the motion shows that the wavelength, </a:t>
            </a:r>
            <a:r>
              <a:rPr lang="en-US" altLang="en-US" sz="2800" smtClean="0">
                <a:sym typeface="Symbol" pitchFamily="18" charset="2"/>
              </a:rPr>
              <a:t> =</a:t>
            </a:r>
            <a:r>
              <a:rPr lang="en-US" altLang="en-US" sz="2800" smtClean="0"/>
              <a:t> 2 cm, what is the frequency, </a:t>
            </a:r>
            <a:r>
              <a:rPr lang="en-US" altLang="en-US" sz="2800" smtClean="0">
                <a:sym typeface="Symbol" pitchFamily="18" charset="2"/>
              </a:rPr>
              <a:t> 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v = </a:t>
            </a:r>
            <a:r>
              <a:rPr lang="en-US" altLang="en-US" sz="2800" smtClean="0">
                <a:sym typeface="Symbol" pitchFamily="18" charset="2"/>
              </a:rPr>
              <a:t>  , so  =  </a:t>
            </a:r>
            <a:r>
              <a:rPr lang="en-US" altLang="en-US" sz="2800" i="1" smtClean="0">
                <a:sym typeface="Symbol" pitchFamily="18" charset="2"/>
              </a:rPr>
              <a:t>v</a:t>
            </a:r>
            <a:r>
              <a:rPr lang="en-US" altLang="en-US" sz="2800" smtClean="0">
                <a:sym typeface="Symbol" pitchFamily="18" charset="2"/>
              </a:rPr>
              <a:t> /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  =  (4 cm/s ) / (2 cm) = 2 Hz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Arial" charset="0"/>
                <a:sym typeface="Symbol" pitchFamily="18" charset="2"/>
              </a:rPr>
              <a:t>T = 1 / </a:t>
            </a:r>
            <a:r>
              <a:rPr lang="en-US" altLang="en-US" sz="2800" i="1" smtClean="0">
                <a:latin typeface="Times New Roman" pitchFamily="18" charset="0"/>
                <a:cs typeface="Arial" charset="0"/>
                <a:sym typeface="Symbol" pitchFamily="18" charset="2"/>
              </a:rPr>
              <a:t>f</a:t>
            </a:r>
            <a:r>
              <a:rPr lang="en-US" altLang="en-US" sz="2800" smtClean="0">
                <a:cs typeface="Arial" charset="0"/>
                <a:sym typeface="Symbol" pitchFamily="18" charset="2"/>
              </a:rPr>
              <a:t>  = 1 / (2 Hz)  = 0.5 s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 rot="-5400000">
            <a:off x="661987" y="2190751"/>
            <a:ext cx="1065213" cy="214312"/>
          </a:xfrm>
          <a:prstGeom prst="leftRightArrow">
            <a:avLst>
              <a:gd name="adj1" fmla="val 50000"/>
              <a:gd name="adj2" fmla="val 99408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790700" y="133985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246438" y="1343025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702175" y="13462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6107113" y="1384300"/>
            <a:ext cx="0" cy="1941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2243138" y="1452563"/>
            <a:ext cx="763587" cy="363537"/>
          </a:xfrm>
          <a:prstGeom prst="rightArrow">
            <a:avLst>
              <a:gd name="adj1" fmla="val 50000"/>
              <a:gd name="adj2" fmla="val 5251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20900" y="3021013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525838" y="3070225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930775" y="3060700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2 cm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809625" y="976313"/>
            <a:ext cx="7358063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1B59F-AC49-4FFF-9CA6-A4EB4636E6D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build="p" animBg="1"/>
      <p:bldP spid="14341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4" grpId="0"/>
      <p:bldP spid="14355" grpId="0"/>
      <p:bldP spid="143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068388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tx1"/>
                </a:solidFill>
              </a:rPr>
              <a:t>Making sound waves</a:t>
            </a:r>
            <a:r>
              <a:rPr lang="en-US" altLang="en-US" sz="3600" smtClean="0">
                <a:solidFill>
                  <a:srgbClr val="FF0000"/>
                </a:solidFill>
              </a:rPr>
              <a:t/>
            </a:r>
            <a:br>
              <a:rPr lang="en-US" altLang="en-US" sz="3600" smtClean="0">
                <a:solidFill>
                  <a:srgbClr val="FF0000"/>
                </a:solidFill>
              </a:rPr>
            </a:br>
            <a:r>
              <a:rPr lang="en-US" altLang="en-US" sz="360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en-US" sz="3600" u="sng" smtClean="0">
                <a:solidFill>
                  <a:srgbClr val="FF0000"/>
                </a:solidFill>
                <a:sym typeface="Wingdings" pitchFamily="2" charset="2"/>
              </a:rPr>
              <a:t>longitudinal pressure disturbances</a:t>
            </a:r>
            <a:endParaRPr lang="en-US" altLang="en-US" sz="3600" u="sng" smtClean="0">
              <a:solidFill>
                <a:srgbClr val="FF000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781425" y="1281113"/>
            <a:ext cx="4981575" cy="5253037"/>
          </a:xfrm>
        </p:spPr>
        <p:txBody>
          <a:bodyPr/>
          <a:lstStyle/>
          <a:p>
            <a:r>
              <a:rPr lang="en-US" altLang="en-US" smtClean="0"/>
              <a:t>When the diaphragm in the speaker moves out it compresses the layer of air in front of it.</a:t>
            </a:r>
          </a:p>
          <a:p>
            <a:r>
              <a:rPr lang="en-US" altLang="en-US" smtClean="0"/>
              <a:t>This compressed air layer then expands and pushes on another layer of air adjacent to it</a:t>
            </a:r>
          </a:p>
          <a:p>
            <a:r>
              <a:rPr lang="en-US" altLang="en-US" smtClean="0"/>
              <a:t>A propagating sound wave is produced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180792-6AF7-41A2-A2E0-9B625437054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pic>
        <p:nvPicPr>
          <p:cNvPr id="8197" name="Picture 3" descr="C:\Documents and Settings\Bob\Local Settings\Temporary Internet Files\Content.IE5\JQPK55YX\MC90044040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1" b="9373"/>
          <a:stretch>
            <a:fillRect/>
          </a:stretch>
        </p:blipFill>
        <p:spPr bwMode="auto">
          <a:xfrm>
            <a:off x="528638" y="4476750"/>
            <a:ext cx="27432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9"/>
          <p:cNvGrpSpPr>
            <a:grpSpLocks/>
          </p:cNvGrpSpPr>
          <p:nvPr/>
        </p:nvGrpSpPr>
        <p:grpSpPr bwMode="auto">
          <a:xfrm>
            <a:off x="528638" y="1281113"/>
            <a:ext cx="2681287" cy="2967037"/>
            <a:chOff x="666750" y="1073941"/>
            <a:chExt cx="2681287" cy="2967038"/>
          </a:xfrm>
        </p:grpSpPr>
        <p:sp>
          <p:nvSpPr>
            <p:cNvPr id="8199" name="Sound"/>
            <p:cNvSpPr>
              <a:spLocks noEditPoints="1" noChangeArrowheads="1"/>
            </p:cNvSpPr>
            <p:nvPr/>
          </p:nvSpPr>
          <p:spPr bwMode="auto">
            <a:xfrm>
              <a:off x="666750" y="1571625"/>
              <a:ext cx="1809750" cy="180975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0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61 w 21600"/>
                <a:gd name="T13" fmla="*/ 22454 h 21600"/>
                <a:gd name="T14" fmla="*/ 21069 w 21600"/>
                <a:gd name="T15" fmla="*/ 282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2552700" y="1305716"/>
              <a:ext cx="304800" cy="2505076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2843212" y="1073941"/>
              <a:ext cx="504825" cy="2967038"/>
            </a:xfrm>
            <a:custGeom>
              <a:avLst/>
              <a:gdLst>
                <a:gd name="connsiteX0" fmla="*/ 47625 w 419340"/>
                <a:gd name="connsiteY0" fmla="*/ 0 h 2505075"/>
                <a:gd name="connsiteX1" fmla="*/ 419100 w 419340"/>
                <a:gd name="connsiteY1" fmla="*/ 1181100 h 2505075"/>
                <a:gd name="connsiteX2" fmla="*/ 0 w 419340"/>
                <a:gd name="connsiteY2" fmla="*/ 2505075 h 2505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340" h="2505075">
                  <a:moveTo>
                    <a:pt x="47625" y="0"/>
                  </a:moveTo>
                  <a:cubicBezTo>
                    <a:pt x="237331" y="381794"/>
                    <a:pt x="427037" y="763588"/>
                    <a:pt x="419100" y="1181100"/>
                  </a:cubicBezTo>
                  <a:cubicBezTo>
                    <a:pt x="411163" y="1598612"/>
                    <a:pt x="205581" y="2051843"/>
                    <a:pt x="0" y="2505075"/>
                  </a:cubicBezTo>
                </a:path>
              </a:pathLst>
            </a:custGeom>
            <a:noFill/>
            <a:ln w="571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50800" sx="111000" sy="111000" algn="ctr" rotWithShape="0">
                <a:schemeClr val="bg2">
                  <a:lumMod val="75000"/>
                </a:schemeClr>
              </a:outerShdw>
            </a:effectLst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Tuning forks make sound waves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body" sz="half" idx="2"/>
          </p:nvPr>
        </p:nvSpPr>
        <p:spPr>
          <a:xfrm>
            <a:off x="3895725" y="1600200"/>
            <a:ext cx="4791075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vibration of the fork causes the air near it to vibrate</a:t>
            </a:r>
          </a:p>
          <a:p>
            <a:pPr eaLnBrk="1" hangingPunct="1"/>
            <a:r>
              <a:rPr lang="en-US" altLang="en-US" sz="2800" smtClean="0"/>
              <a:t>The length of the fork determines the frequency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 longer fork  </a:t>
            </a:r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 lower f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  <a:sym typeface="Wingdings" pitchFamily="2" charset="2"/>
              </a:rPr>
              <a:t> shorter fork  higher f</a:t>
            </a:r>
          </a:p>
          <a:p>
            <a:pPr eaLnBrk="1" hangingPunct="1"/>
            <a:r>
              <a:rPr lang="en-US" altLang="en-US" sz="2800" smtClean="0">
                <a:sym typeface="Wingdings" pitchFamily="2" charset="2"/>
              </a:rPr>
              <a:t>It produces a pure pitch single frequency</a:t>
            </a:r>
            <a:endParaRPr lang="en-US" altLang="en-US" sz="2800" smtClean="0"/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2130425" y="1905000"/>
            <a:ext cx="800100" cy="4083050"/>
          </a:xfrm>
          <a:custGeom>
            <a:avLst/>
            <a:gdLst>
              <a:gd name="T0" fmla="*/ 0 w 504"/>
              <a:gd name="T1" fmla="*/ 0 h 2572"/>
              <a:gd name="T2" fmla="*/ 2147483647 w 504"/>
              <a:gd name="T3" fmla="*/ 2147483647 h 2572"/>
              <a:gd name="T4" fmla="*/ 2147483647 w 504"/>
              <a:gd name="T5" fmla="*/ 2147483647 h 2572"/>
              <a:gd name="T6" fmla="*/ 2147483647 w 504"/>
              <a:gd name="T7" fmla="*/ 2147483647 h 2572"/>
              <a:gd name="T8" fmla="*/ 2147483647 w 504"/>
              <a:gd name="T9" fmla="*/ 2147483647 h 2572"/>
              <a:gd name="T10" fmla="*/ 2147483647 w 504"/>
              <a:gd name="T11" fmla="*/ 2147483647 h 2572"/>
              <a:gd name="T12" fmla="*/ 2147483647 w 504"/>
              <a:gd name="T13" fmla="*/ 2147483647 h 2572"/>
              <a:gd name="T14" fmla="*/ 2147483647 w 504"/>
              <a:gd name="T15" fmla="*/ 2147483647 h 2572"/>
              <a:gd name="T16" fmla="*/ 2147483647 w 504"/>
              <a:gd name="T17" fmla="*/ 2147483647 h 2572"/>
              <a:gd name="T18" fmla="*/ 2147483647 w 504"/>
              <a:gd name="T19" fmla="*/ 2147483647 h 2572"/>
              <a:gd name="T20" fmla="*/ 2147483647 w 504"/>
              <a:gd name="T21" fmla="*/ 2147483647 h 2572"/>
              <a:gd name="T22" fmla="*/ 2147483647 w 504"/>
              <a:gd name="T23" fmla="*/ 2147483647 h 2572"/>
              <a:gd name="T24" fmla="*/ 2147483647 w 504"/>
              <a:gd name="T25" fmla="*/ 2147483647 h 2572"/>
              <a:gd name="T26" fmla="*/ 2147483647 w 504"/>
              <a:gd name="T27" fmla="*/ 2147483647 h 2572"/>
              <a:gd name="T28" fmla="*/ 2147483647 w 504"/>
              <a:gd name="T29" fmla="*/ 2147483647 h 2572"/>
              <a:gd name="T30" fmla="*/ 2147483647 w 504"/>
              <a:gd name="T31" fmla="*/ 0 h 257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04" h="2572">
                <a:moveTo>
                  <a:pt x="0" y="0"/>
                </a:moveTo>
                <a:lnTo>
                  <a:pt x="134" y="8"/>
                </a:lnTo>
                <a:lnTo>
                  <a:pt x="134" y="1373"/>
                </a:lnTo>
                <a:lnTo>
                  <a:pt x="173" y="1460"/>
                </a:lnTo>
                <a:lnTo>
                  <a:pt x="347" y="1460"/>
                </a:lnTo>
                <a:lnTo>
                  <a:pt x="394" y="1357"/>
                </a:lnTo>
                <a:lnTo>
                  <a:pt x="394" y="8"/>
                </a:lnTo>
                <a:lnTo>
                  <a:pt x="504" y="8"/>
                </a:lnTo>
                <a:lnTo>
                  <a:pt x="497" y="1602"/>
                </a:lnTo>
                <a:lnTo>
                  <a:pt x="339" y="1602"/>
                </a:lnTo>
                <a:lnTo>
                  <a:pt x="339" y="2572"/>
                </a:lnTo>
                <a:lnTo>
                  <a:pt x="284" y="2572"/>
                </a:lnTo>
                <a:lnTo>
                  <a:pt x="197" y="2556"/>
                </a:lnTo>
                <a:lnTo>
                  <a:pt x="197" y="1594"/>
                </a:lnTo>
                <a:lnTo>
                  <a:pt x="18" y="1546"/>
                </a:lnTo>
                <a:lnTo>
                  <a:pt x="18" y="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 rot="-5400000">
            <a:off x="-427831" y="3182144"/>
            <a:ext cx="2292350" cy="1052512"/>
          </a:xfrm>
          <a:custGeom>
            <a:avLst/>
            <a:gdLst>
              <a:gd name="T0" fmla="*/ 0 w 1444"/>
              <a:gd name="T1" fmla="*/ 2147483647 h 663"/>
              <a:gd name="T2" fmla="*/ 2147483647 w 1444"/>
              <a:gd name="T3" fmla="*/ 2147483647 h 663"/>
              <a:gd name="T4" fmla="*/ 2147483647 w 1444"/>
              <a:gd name="T5" fmla="*/ 0 h 663"/>
              <a:gd name="T6" fmla="*/ 2147483647 w 1444"/>
              <a:gd name="T7" fmla="*/ 0 h 663"/>
              <a:gd name="T8" fmla="*/ 2147483647 w 1444"/>
              <a:gd name="T9" fmla="*/ 2147483647 h 663"/>
              <a:gd name="T10" fmla="*/ 2147483647 w 1444"/>
              <a:gd name="T11" fmla="*/ 2147483647 h 663"/>
              <a:gd name="T12" fmla="*/ 2147483647 w 1444"/>
              <a:gd name="T13" fmla="*/ 2147483647 h 663"/>
              <a:gd name="T14" fmla="*/ 0 w 1444"/>
              <a:gd name="T15" fmla="*/ 2147483647 h 663"/>
              <a:gd name="T16" fmla="*/ 0 w 1444"/>
              <a:gd name="T17" fmla="*/ 2147483647 h 6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44" h="663">
                <a:moveTo>
                  <a:pt x="0" y="261"/>
                </a:moveTo>
                <a:lnTo>
                  <a:pt x="1231" y="261"/>
                </a:lnTo>
                <a:lnTo>
                  <a:pt x="1231" y="0"/>
                </a:lnTo>
                <a:lnTo>
                  <a:pt x="1444" y="0"/>
                </a:lnTo>
                <a:lnTo>
                  <a:pt x="1444" y="663"/>
                </a:lnTo>
                <a:lnTo>
                  <a:pt x="1223" y="663"/>
                </a:lnTo>
                <a:lnTo>
                  <a:pt x="1231" y="387"/>
                </a:lnTo>
                <a:lnTo>
                  <a:pt x="0" y="371"/>
                </a:lnTo>
                <a:lnTo>
                  <a:pt x="0" y="26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3273425" y="1931988"/>
            <a:ext cx="581025" cy="2263775"/>
            <a:chOff x="2169" y="1233"/>
            <a:chExt cx="366" cy="1426"/>
          </a:xfrm>
        </p:grpSpPr>
        <p:sp>
          <p:nvSpPr>
            <p:cNvPr id="9228" name="Rectangle 8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9" name="Rectangle 10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0" name="Rectangle 12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1479550" y="2022475"/>
            <a:ext cx="581025" cy="2263775"/>
            <a:chOff x="2169" y="1233"/>
            <a:chExt cx="366" cy="1426"/>
          </a:xfrm>
        </p:grpSpPr>
        <p:sp>
          <p:nvSpPr>
            <p:cNvPr id="9225" name="Rectangle 16" descr="Zig zag"/>
            <p:cNvSpPr>
              <a:spLocks noChangeArrowheads="1"/>
            </p:cNvSpPr>
            <p:nvPr/>
          </p:nvSpPr>
          <p:spPr bwMode="auto">
            <a:xfrm>
              <a:off x="2169" y="1247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6" name="Rectangle 17" descr="Zig zag"/>
            <p:cNvSpPr>
              <a:spLocks noChangeArrowheads="1"/>
            </p:cNvSpPr>
            <p:nvPr/>
          </p:nvSpPr>
          <p:spPr bwMode="auto">
            <a:xfrm>
              <a:off x="2479" y="1240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7" name="Rectangle 18" descr="Zig zag"/>
            <p:cNvSpPr>
              <a:spLocks noChangeArrowheads="1"/>
            </p:cNvSpPr>
            <p:nvPr/>
          </p:nvSpPr>
          <p:spPr bwMode="auto">
            <a:xfrm>
              <a:off x="2323" y="1233"/>
              <a:ext cx="56" cy="1412"/>
            </a:xfrm>
            <a:prstGeom prst="rect">
              <a:avLst/>
            </a:prstGeom>
            <a:pattFill prst="zigZag">
              <a:fgClr>
                <a:srgbClr val="003399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CE61B1-413D-4E0E-8F00-F5706C0F108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89064E-6 L 0.1007 -0.0018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5" y="-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66667E-6 C 0.01649 0.00024 0.03298 0.00047 0.02899 6.66667E-6 C 0.025 -0.00046 -0.02379 -0.00185 -0.02431 -0.00208 C -0.02483 -0.00231 0.02465 -0.00208 0.02569 -0.00208 C 0.02673 -0.00208 -0.01771 -0.00208 -0.01788 -0.00208 C -0.01806 -0.00208 0.0243 -0.00138 0.02413 -0.00208 C 0.02396 -0.00277 -0.01962 -0.00671 -0.01945 -0.00648 C -0.01927 -0.00624 0.00312 -0.00323 0.02569 6.66667E-6 " pathEditMode="relative" ptsTypes="aaaaaaaA">
                                      <p:cBhvr>
                                        <p:cTn id="20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 vol="74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6" grpId="0" build="p"/>
      <p:bldP spid="24582" grpId="0" animBg="1"/>
      <p:bldP spid="24582" grpId="1" animBg="1"/>
      <p:bldP spid="24583" grpId="0" animBg="1"/>
      <p:bldP spid="2458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Stringed instruments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247775"/>
            <a:ext cx="8385175" cy="4800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Three types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Plucked</a:t>
            </a:r>
            <a:r>
              <a:rPr lang="en-US" altLang="en-US" dirty="0" smtClean="0"/>
              <a:t>: guitar, bass, harp, harpsichord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Bowed</a:t>
            </a:r>
            <a:r>
              <a:rPr lang="en-US" altLang="en-US" dirty="0" smtClean="0">
                <a:solidFill>
                  <a:srgbClr val="FF0000"/>
                </a:solidFill>
              </a:rPr>
              <a:t>: </a:t>
            </a:r>
            <a:r>
              <a:rPr lang="en-US" altLang="en-US" dirty="0" smtClean="0"/>
              <a:t>violin, viola, cello, bass</a:t>
            </a:r>
          </a:p>
          <a:p>
            <a:pPr lvl="1" eaLnBrk="1" hangingPunct="1"/>
            <a:r>
              <a:rPr lang="en-US" altLang="en-US" b="1" dirty="0" smtClean="0">
                <a:solidFill>
                  <a:srgbClr val="FF0000"/>
                </a:solidFill>
              </a:rPr>
              <a:t>Struck</a:t>
            </a:r>
            <a:r>
              <a:rPr lang="en-US" altLang="en-US" dirty="0" smtClean="0"/>
              <a:t>: piano</a:t>
            </a:r>
          </a:p>
          <a:p>
            <a:pPr eaLnBrk="1" hangingPunct="1"/>
            <a:r>
              <a:rPr lang="en-US" altLang="en-US" sz="2800" dirty="0" smtClean="0"/>
              <a:t>All use strings that are </a:t>
            </a:r>
            <a:r>
              <a:rPr lang="en-US" altLang="en-US" sz="2800" i="1" dirty="0" smtClean="0"/>
              <a:t>fixed at both ends</a:t>
            </a:r>
          </a:p>
          <a:p>
            <a:pPr eaLnBrk="1" hangingPunct="1"/>
            <a:r>
              <a:rPr lang="en-US" altLang="en-US" sz="2800" dirty="0" smtClean="0"/>
              <a:t>The </a:t>
            </a:r>
            <a:r>
              <a:rPr lang="en-US" altLang="en-US" sz="2800" b="1" dirty="0" smtClean="0"/>
              <a:t>speed</a:t>
            </a:r>
            <a:r>
              <a:rPr lang="en-US" altLang="en-US" sz="2800" dirty="0" smtClean="0"/>
              <a:t> of the wave on the string depends on: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tension</a:t>
            </a:r>
            <a:r>
              <a:rPr lang="en-US" altLang="en-US" sz="2400" dirty="0" smtClean="0"/>
              <a:t> in the string which is adjustable (tuning)</a:t>
            </a:r>
          </a:p>
          <a:p>
            <a:pPr lvl="1"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rgbClr val="FF0000"/>
                </a:solidFill>
              </a:rPr>
              <a:t>thickness</a:t>
            </a:r>
            <a:r>
              <a:rPr lang="en-US" altLang="en-US" sz="2400" dirty="0" smtClean="0"/>
              <a:t> of the string (instruments have some thin and some thicker strings)</a:t>
            </a:r>
          </a:p>
          <a:p>
            <a:pPr eaLnBrk="1" hangingPunct="1"/>
            <a:r>
              <a:rPr lang="en-US" altLang="en-US" sz="2800" dirty="0" smtClean="0"/>
              <a:t>The periodic wave relation applies: </a:t>
            </a:r>
            <a:r>
              <a:rPr lang="en-US" altLang="en-US" sz="2800" b="1" dirty="0" smtClean="0">
                <a:latin typeface="Symbol" pitchFamily="18" charset="2"/>
                <a:cs typeface="Times New Roman" pitchFamily="18" charset="0"/>
              </a:rPr>
              <a:t>l </a:t>
            </a: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= v</a:t>
            </a:r>
            <a:endParaRPr lang="en-US" altLang="en-US" sz="28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2A28E5-C872-4400-807B-248E1D4F4A0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2401</TotalTime>
  <Words>1138</Words>
  <Application>Microsoft Office PowerPoint</Application>
  <PresentationFormat>On-screen Show (4:3)</PresentationFormat>
  <Paragraphs>205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Symbol</vt:lpstr>
      <vt:lpstr>Times New Roman</vt:lpstr>
      <vt:lpstr>Wingdings</vt:lpstr>
      <vt:lpstr>Default Design</vt:lpstr>
      <vt:lpstr>Equation</vt:lpstr>
      <vt:lpstr>L 22 – Vibrations and Waves [3]</vt:lpstr>
      <vt:lpstr>Review</vt:lpstr>
      <vt:lpstr>WAVELENGTH  l</vt:lpstr>
      <vt:lpstr>PERIOD (T) or FREQUENCY ( f )</vt:lpstr>
      <vt:lpstr>THE PERIODIC WAVE RELATION</vt:lpstr>
      <vt:lpstr>Example: wave on a string</vt:lpstr>
      <vt:lpstr>Making sound waves  longitudinal pressure disturbances</vt:lpstr>
      <vt:lpstr>Tuning forks make sound waves</vt:lpstr>
      <vt:lpstr>Stringed instruments</vt:lpstr>
      <vt:lpstr>Bowed instruments</vt:lpstr>
      <vt:lpstr>Wind instruments: organs, flutes. . .</vt:lpstr>
      <vt:lpstr>PowerPoint Presentation</vt:lpstr>
      <vt:lpstr>Wave interference</vt:lpstr>
      <vt:lpstr>PowerPoint Presentation</vt:lpstr>
      <vt:lpstr>Wave interference effects</vt:lpstr>
      <vt:lpstr>Standing waves</vt:lpstr>
      <vt:lpstr>Modes of vibration</vt:lpstr>
      <vt:lpstr>Standing waves</vt:lpstr>
      <vt:lpstr>Mode vibration frequencies</vt:lpstr>
      <vt:lpstr>Beats – sound wave interference </vt:lpstr>
      <vt:lpstr>Room Acoustics</vt:lpstr>
      <vt:lpstr>Wave interference can be used to eliminate noise – anti-noise technology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163</cp:revision>
  <cp:lastPrinted>2013-10-18T21:53:33Z</cp:lastPrinted>
  <dcterms:created xsi:type="dcterms:W3CDTF">2004-10-15T18:53:27Z</dcterms:created>
  <dcterms:modified xsi:type="dcterms:W3CDTF">2015-03-10T15:49:02Z</dcterms:modified>
</cp:coreProperties>
</file>