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7" r:id="rId2"/>
    <p:sldId id="258" r:id="rId3"/>
    <p:sldId id="259" r:id="rId4"/>
    <p:sldId id="293" r:id="rId5"/>
    <p:sldId id="260" r:id="rId6"/>
    <p:sldId id="261" r:id="rId7"/>
    <p:sldId id="262" r:id="rId8"/>
    <p:sldId id="289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90" r:id="rId19"/>
    <p:sldId id="286" r:id="rId20"/>
    <p:sldId id="292" r:id="rId21"/>
    <p:sldId id="280" r:id="rId22"/>
    <p:sldId id="281" r:id="rId23"/>
    <p:sldId id="282" r:id="rId24"/>
    <p:sldId id="283" r:id="rId25"/>
    <p:sldId id="284" r:id="rId26"/>
    <p:sldId id="285" r:id="rId27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3333FF"/>
    <a:srgbClr val="0000FF"/>
    <a:srgbClr val="0066FF"/>
    <a:srgbClr val="33CC33"/>
    <a:srgbClr val="996633"/>
    <a:srgbClr val="009900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09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7FC7C810-1BE2-4D20-99C6-DE088AB3D7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87551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DC723661-50DA-47AD-8498-9A87E6B560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12552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B293DFC-C861-450D-A128-11C7890A9142}" type="slidenum">
              <a:rPr lang="en-US" altLang="en-US" sz="1300"/>
              <a:pPr eaLnBrk="1" hangingPunct="1">
                <a:spcBef>
                  <a:spcPct val="0"/>
                </a:spcBef>
              </a:pPr>
              <a:t>1</a:t>
            </a:fld>
            <a:endParaRPr lang="en-US" altLang="en-US" sz="13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4717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B517F93-48A1-4735-8F94-E4472C143623}" type="slidenum">
              <a:rPr lang="en-US" altLang="en-US" sz="1300"/>
              <a:pPr eaLnBrk="1" hangingPunct="1">
                <a:spcBef>
                  <a:spcPct val="0"/>
                </a:spcBef>
              </a:pPr>
              <a:t>12</a:t>
            </a:fld>
            <a:endParaRPr lang="en-US" altLang="en-US" sz="13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3801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1F3296D-B132-4695-AB0A-1E96438E56BE}" type="slidenum">
              <a:rPr lang="en-US" altLang="en-US" sz="1300"/>
              <a:pPr eaLnBrk="1" hangingPunct="1">
                <a:spcBef>
                  <a:spcPct val="0"/>
                </a:spcBef>
              </a:pPr>
              <a:t>13</a:t>
            </a:fld>
            <a:endParaRPr lang="en-US" altLang="en-US" sz="13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8267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80BD789-F48E-4D84-A17D-BC431EF9A6A5}" type="slidenum">
              <a:rPr lang="en-US" altLang="en-US" sz="1300"/>
              <a:pPr eaLnBrk="1" hangingPunct="1">
                <a:spcBef>
                  <a:spcPct val="0"/>
                </a:spcBef>
              </a:pPr>
              <a:t>14</a:t>
            </a:fld>
            <a:endParaRPr lang="en-US" altLang="en-US" sz="13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4544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E55D434-3422-4E08-9E6A-A1EA5AF60F31}" type="slidenum">
              <a:rPr lang="en-US" altLang="en-US" sz="1300"/>
              <a:pPr eaLnBrk="1" hangingPunct="1">
                <a:spcBef>
                  <a:spcPct val="0"/>
                </a:spcBef>
              </a:pPr>
              <a:t>15</a:t>
            </a:fld>
            <a:endParaRPr lang="en-US" altLang="en-US" sz="13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8062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CA22B7B-8D9F-4436-8AA5-6FD4A80D8C53}" type="slidenum">
              <a:rPr lang="en-US" altLang="en-US" sz="1300"/>
              <a:pPr eaLnBrk="1" hangingPunct="1">
                <a:spcBef>
                  <a:spcPct val="0"/>
                </a:spcBef>
              </a:pPr>
              <a:t>16</a:t>
            </a:fld>
            <a:endParaRPr lang="en-US" altLang="en-US" sz="13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1062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D565D02-E62C-4E04-A25E-C968DEC00DB1}" type="slidenum">
              <a:rPr lang="en-US" altLang="en-US" sz="1300"/>
              <a:pPr eaLnBrk="1" hangingPunct="1">
                <a:spcBef>
                  <a:spcPct val="0"/>
                </a:spcBef>
              </a:pPr>
              <a:t>17</a:t>
            </a:fld>
            <a:endParaRPr lang="en-US" altLang="en-US" sz="13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3677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FFCD2D-D7DF-424C-A3D2-1DFC53DB1A68}" type="slidenum">
              <a:rPr lang="en-US" altLang="en-US" sz="1300"/>
              <a:pPr eaLnBrk="1" hangingPunct="1">
                <a:spcBef>
                  <a:spcPct val="0"/>
                </a:spcBef>
              </a:pPr>
              <a:t>19</a:t>
            </a:fld>
            <a:endParaRPr lang="en-US" altLang="en-US" sz="13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7667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39F023F-ECBD-42FA-B22B-75BA8FBAE338}" type="slidenum">
              <a:rPr lang="en-US" altLang="en-US" sz="1300"/>
              <a:pPr eaLnBrk="1" hangingPunct="1">
                <a:spcBef>
                  <a:spcPct val="0"/>
                </a:spcBef>
              </a:pPr>
              <a:t>21</a:t>
            </a:fld>
            <a:endParaRPr lang="en-US" altLang="en-US" sz="13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0227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4831FF5-DB89-47D2-B930-822AECA8BAE9}" type="slidenum">
              <a:rPr lang="en-US" altLang="en-US" sz="1300"/>
              <a:pPr eaLnBrk="1" hangingPunct="1">
                <a:spcBef>
                  <a:spcPct val="0"/>
                </a:spcBef>
              </a:pPr>
              <a:t>22</a:t>
            </a:fld>
            <a:endParaRPr lang="en-US" altLang="en-US" sz="13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1669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FCD490A-3690-45C8-9EEA-8BE7A0EF3E7E}" type="slidenum">
              <a:rPr lang="en-US" altLang="en-US" sz="1300"/>
              <a:pPr eaLnBrk="1" hangingPunct="1">
                <a:spcBef>
                  <a:spcPct val="0"/>
                </a:spcBef>
              </a:pPr>
              <a:t>23</a:t>
            </a:fld>
            <a:endParaRPr lang="en-US" altLang="en-US" sz="13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229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32D2A89-F4B7-4AA2-8800-61061575F189}" type="slidenum">
              <a:rPr lang="en-US" altLang="en-US" sz="1300"/>
              <a:pPr eaLnBrk="1" hangingPunct="1">
                <a:spcBef>
                  <a:spcPct val="0"/>
                </a:spcBef>
              </a:pPr>
              <a:t>2</a:t>
            </a:fld>
            <a:endParaRPr lang="en-US" altLang="en-US" sz="13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8114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B6142FF-9A85-452C-8392-7310085C54E3}" type="slidenum">
              <a:rPr lang="en-US" altLang="en-US" sz="1300"/>
              <a:pPr eaLnBrk="1" hangingPunct="1">
                <a:spcBef>
                  <a:spcPct val="0"/>
                </a:spcBef>
              </a:pPr>
              <a:t>24</a:t>
            </a:fld>
            <a:endParaRPr lang="en-US" altLang="en-US" sz="13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0900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55FD7D8-3046-4CE9-87C9-F7DE911A2A03}" type="slidenum">
              <a:rPr lang="en-US" altLang="en-US" sz="1300"/>
              <a:pPr eaLnBrk="1" hangingPunct="1">
                <a:spcBef>
                  <a:spcPct val="0"/>
                </a:spcBef>
              </a:pPr>
              <a:t>25</a:t>
            </a:fld>
            <a:endParaRPr lang="en-US" altLang="en-US" sz="13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4363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AD1FD6B-8447-4C52-B8BD-A7129B576586}" type="slidenum">
              <a:rPr lang="en-US" altLang="en-US" sz="1300"/>
              <a:pPr eaLnBrk="1" hangingPunct="1">
                <a:spcBef>
                  <a:spcPct val="0"/>
                </a:spcBef>
              </a:pPr>
              <a:t>26</a:t>
            </a:fld>
            <a:endParaRPr lang="en-US" altLang="en-US" sz="13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493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3DC1602-B1A7-4F16-99F4-080447CC56AA}" type="slidenum">
              <a:rPr lang="en-US" altLang="en-US" sz="1300"/>
              <a:pPr eaLnBrk="1" hangingPunct="1">
                <a:spcBef>
                  <a:spcPct val="0"/>
                </a:spcBef>
              </a:pPr>
              <a:t>3</a:t>
            </a:fld>
            <a:endParaRPr lang="en-US" altLang="en-US" sz="13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1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0DFBD8D-3573-4455-A438-D76BDEC5D115}" type="slidenum">
              <a:rPr lang="en-US" altLang="en-US" sz="1300"/>
              <a:pPr eaLnBrk="1" hangingPunct="1">
                <a:spcBef>
                  <a:spcPct val="0"/>
                </a:spcBef>
              </a:pPr>
              <a:t>5</a:t>
            </a:fld>
            <a:endParaRPr lang="en-US" altLang="en-US" sz="13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449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0695D43-83E1-40C0-8F38-E104154ED5D6}" type="slidenum">
              <a:rPr lang="en-US" altLang="en-US" sz="1300"/>
              <a:pPr eaLnBrk="1" hangingPunct="1">
                <a:spcBef>
                  <a:spcPct val="0"/>
                </a:spcBef>
              </a:pPr>
              <a:t>6</a:t>
            </a:fld>
            <a:endParaRPr lang="en-US" altLang="en-US" sz="13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477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3BC5AB6-7CE3-4272-8874-E72B723E967C}" type="slidenum">
              <a:rPr lang="en-US" altLang="en-US" sz="1300"/>
              <a:pPr eaLnBrk="1" hangingPunct="1">
                <a:spcBef>
                  <a:spcPct val="0"/>
                </a:spcBef>
              </a:pPr>
              <a:t>7</a:t>
            </a:fld>
            <a:endParaRPr lang="en-US" altLang="en-US" sz="13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201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1C0E8DD-CC83-41C0-B1D8-D618A4DED10B}" type="slidenum">
              <a:rPr lang="en-US" altLang="en-US" sz="1300"/>
              <a:pPr eaLnBrk="1" hangingPunct="1">
                <a:spcBef>
                  <a:spcPct val="0"/>
                </a:spcBef>
              </a:pPr>
              <a:t>9</a:t>
            </a:fld>
            <a:endParaRPr lang="en-US" altLang="en-US" sz="13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762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3B003B6-78A0-459D-9DC1-C1E31FE37A5B}" type="slidenum">
              <a:rPr lang="en-US" altLang="en-US" sz="1300"/>
              <a:pPr eaLnBrk="1" hangingPunct="1">
                <a:spcBef>
                  <a:spcPct val="0"/>
                </a:spcBef>
              </a:pPr>
              <a:t>10</a:t>
            </a:fld>
            <a:endParaRPr lang="en-US" altLang="en-US" sz="13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994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CA688FA-0274-405F-A39F-8D548B0F2906}" type="slidenum">
              <a:rPr lang="en-US" altLang="en-US" sz="1300"/>
              <a:pPr eaLnBrk="1" hangingPunct="1">
                <a:spcBef>
                  <a:spcPct val="0"/>
                </a:spcBef>
              </a:pPr>
              <a:t>11</a:t>
            </a:fld>
            <a:endParaRPr lang="en-US" altLang="en-US" sz="13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410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B07760-DC8E-48DC-A9FF-0BA6B16130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4668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CF7259-BA0C-49E4-9292-D301A5F557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7532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E51AD3-C45A-4858-9D6D-90E2625994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1086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63735C-637F-47EA-8B42-969644DE9E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3122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61A6EE-E8EC-490C-AEEC-784F533D2C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7924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84F931-A51C-41C2-876C-81501CCE6F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6202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5B3D84-9615-4A24-83EE-AD90EDF9CC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7548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1EF687-3318-44AB-802F-C234497537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4190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D7018C-DDA8-4AB9-89E2-C56D94A615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3590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CFF675-B2AC-46C4-AA2E-63646087E7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5015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9301A0-1533-4562-A243-AA643F9C44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5693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77E507-2767-48A2-B578-69A26C8391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2032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0E93E-4BBF-4BBF-8DA1-67F371A29A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1083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B120A5-B742-437A-A5E1-E09E03BFB3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8314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039C641-48A8-4373-8BDA-AF57C855BB8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9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22.wmf"/><Relationship Id="rId5" Type="http://schemas.openxmlformats.org/officeDocument/2006/relationships/image" Target="../media/image19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21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5.jpeg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4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7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0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7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71613"/>
          </a:xfrm>
          <a:solidFill>
            <a:srgbClr val="99FF99"/>
          </a:solidFill>
        </p:spPr>
        <p:txBody>
          <a:bodyPr/>
          <a:lstStyle/>
          <a:p>
            <a:pPr eaLnBrk="1" hangingPunct="1"/>
            <a:r>
              <a:rPr lang="en-US" altLang="en-US" smtClean="0"/>
              <a:t>L-35 Modern Physics-3</a:t>
            </a:r>
            <a:br>
              <a:rPr lang="en-US" altLang="en-US" smtClean="0"/>
            </a:br>
            <a:r>
              <a:rPr lang="en-US" altLang="en-US" smtClean="0"/>
              <a:t>Nuclear Physics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09550" y="1878013"/>
            <a:ext cx="4133850" cy="3101975"/>
          </a:xfrm>
          <a:ln w="28575">
            <a:solidFill>
              <a:srgbClr val="99FF99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FF0000"/>
                </a:solidFill>
              </a:rPr>
              <a:t>L-35 Nuclear structure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what’s inside the nucleus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what holds it together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isotopes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radioactivity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half-life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767263" y="1873250"/>
            <a:ext cx="4038600" cy="3109913"/>
          </a:xfrm>
          <a:ln w="28575">
            <a:solidFill>
              <a:srgbClr val="99FF99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>
                <a:solidFill>
                  <a:srgbClr val="FF0000"/>
                </a:solidFill>
              </a:rPr>
              <a:t>L-36 Nuclear energy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 smtClean="0"/>
              <a:t>nuclear fission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 smtClean="0"/>
              <a:t>nuclear fusion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 smtClean="0"/>
              <a:t>nuclear reactors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 smtClean="0"/>
              <a:t>nuclear weapons</a:t>
            </a:r>
          </a:p>
          <a:p>
            <a:pPr marL="0" indent="0" eaLnBrk="1" hangingPunct="1">
              <a:buFontTx/>
              <a:buNone/>
              <a:defRPr/>
            </a:pPr>
            <a:endParaRPr lang="en-US" dirty="0" smtClean="0"/>
          </a:p>
        </p:txBody>
      </p:sp>
      <p:sp>
        <p:nvSpPr>
          <p:cNvPr id="205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6563" y="6299720"/>
            <a:ext cx="2133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58B1355-ECC5-4FCA-A183-B75187ADEBA7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605593" y="5252769"/>
            <a:ext cx="7932813" cy="1200329"/>
          </a:xfrm>
          <a:prstGeom prst="rect">
            <a:avLst/>
          </a:prstGeom>
          <a:solidFill>
            <a:srgbClr val="99FF99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first two lectures on Modern Physics dealt mainly</a:t>
            </a:r>
            <a:br>
              <a:rPr lang="en-US" sz="2400" dirty="0" smtClean="0"/>
            </a:br>
            <a:r>
              <a:rPr lang="en-US" sz="2400" dirty="0" smtClean="0"/>
              <a:t>with</a:t>
            </a:r>
            <a:r>
              <a:rPr lang="en-US" sz="2400" dirty="0"/>
              <a:t> </a:t>
            </a:r>
            <a:r>
              <a:rPr lang="en-US" sz="2400" dirty="0" smtClean="0"/>
              <a:t>processes involving electrons. The next two lectures</a:t>
            </a:r>
            <a:br>
              <a:rPr lang="en-US" sz="2400" dirty="0" smtClean="0"/>
            </a:br>
            <a:r>
              <a:rPr lang="en-US" sz="2400" dirty="0" smtClean="0"/>
              <a:t>deal</a:t>
            </a:r>
            <a:r>
              <a:rPr lang="en-US" sz="2400" dirty="0"/>
              <a:t> </a:t>
            </a:r>
            <a:r>
              <a:rPr lang="en-US" sz="2400" dirty="0" smtClean="0"/>
              <a:t>with processes involving the nucleus of the atom.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rgbClr val="99FF99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the nuclear (strong) force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38125" y="1073150"/>
            <a:ext cx="4294188" cy="5459413"/>
          </a:xfrm>
        </p:spPr>
        <p:txBody>
          <a:bodyPr/>
          <a:lstStyle/>
          <a:p>
            <a:pPr eaLnBrk="1" hangingPunct="1"/>
            <a:r>
              <a:rPr lang="en-US" altLang="en-US" sz="2000" dirty="0" smtClean="0">
                <a:latin typeface="Verdana" panose="020B0604030504040204" pitchFamily="34" charset="0"/>
              </a:rPr>
              <a:t>protons and neutrons exert an </a:t>
            </a:r>
            <a:r>
              <a:rPr lang="en-US" altLang="en-US" sz="2000" dirty="0" smtClean="0">
                <a:solidFill>
                  <a:srgbClr val="FF0000"/>
                </a:solidFill>
                <a:latin typeface="Verdana" panose="020B0604030504040204" pitchFamily="34" charset="0"/>
              </a:rPr>
              <a:t>attractive nuclear force </a:t>
            </a:r>
            <a:r>
              <a:rPr lang="en-US" altLang="en-US" sz="2000" dirty="0" smtClean="0">
                <a:latin typeface="Verdana" panose="020B0604030504040204" pitchFamily="34" charset="0"/>
              </a:rPr>
              <a:t>on each other when they are very close to each other. </a:t>
            </a:r>
          </a:p>
          <a:p>
            <a:pPr eaLnBrk="1" hangingPunct="1"/>
            <a:r>
              <a:rPr lang="en-US" altLang="en-US" sz="2000" dirty="0" smtClean="0">
                <a:solidFill>
                  <a:srgbClr val="FF0000"/>
                </a:solidFill>
                <a:latin typeface="Verdana" panose="020B0604030504040204" pitchFamily="34" charset="0"/>
              </a:rPr>
              <a:t>However the nuclear force of the protons alone isn’t enough to hold the nucleus together, but the neutrons add more </a:t>
            </a:r>
            <a:r>
              <a:rPr lang="en-US" altLang="en-US" sz="2000" b="1" dirty="0" smtClean="0">
                <a:solidFill>
                  <a:srgbClr val="3333FF"/>
                </a:solidFill>
                <a:latin typeface="Verdana" panose="020B0604030504040204" pitchFamily="34" charset="0"/>
              </a:rPr>
              <a:t>“nuclear glue”</a:t>
            </a:r>
            <a:r>
              <a:rPr lang="en-US" altLang="en-US" sz="2000" dirty="0" smtClean="0">
                <a:solidFill>
                  <a:srgbClr val="3333FF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2000" dirty="0" smtClean="0">
                <a:solidFill>
                  <a:srgbClr val="FF0000"/>
                </a:solidFill>
                <a:latin typeface="Verdana" panose="020B0604030504040204" pitchFamily="34" charset="0"/>
              </a:rPr>
              <a:t>without adding the repulsive electric force.</a:t>
            </a:r>
          </a:p>
          <a:p>
            <a:pPr eaLnBrk="1" hangingPunct="1"/>
            <a:r>
              <a:rPr lang="en-US" altLang="en-US" sz="2000" dirty="0" smtClean="0">
                <a:latin typeface="Verdana" panose="020B0604030504040204" pitchFamily="34" charset="0"/>
              </a:rPr>
              <a:t>stable light (Z &lt; 50) nuclei have as many neutrons as protons</a:t>
            </a:r>
          </a:p>
          <a:p>
            <a:pPr eaLnBrk="1" hangingPunct="1"/>
            <a:r>
              <a:rPr lang="en-US" altLang="en-US" sz="2000" i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stable heavy nuclei (Z &gt; 50) have more neutrons than protons, often many more 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4578350" y="4164013"/>
            <a:ext cx="4054475" cy="20240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Since the proton and neutron have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roughly the same mass, the Nuclear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mass is about the mass of the protons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plus the mass of the neutrons. Nuclei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with the same number of protons and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neutrons lie on the straight line. </a:t>
            </a:r>
            <a:r>
              <a:rPr lang="en-US" altLang="en-US" sz="1800" i="1" dirty="0">
                <a:solidFill>
                  <a:srgbClr val="FF0000"/>
                </a:solidFill>
              </a:rPr>
              <a:t>As Z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 dirty="0">
                <a:solidFill>
                  <a:srgbClr val="FF0000"/>
                </a:solidFill>
              </a:rPr>
              <a:t>Increases, N increases more rapidly</a:t>
            </a:r>
            <a:r>
              <a:rPr lang="en-US" altLang="en-US" sz="1800" dirty="0"/>
              <a:t>.</a:t>
            </a:r>
          </a:p>
        </p:txBody>
      </p:sp>
      <p:sp>
        <p:nvSpPr>
          <p:cNvPr id="1024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10B7CE5-4412-4FA4-AABB-06DF005914AA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551363" y="1081088"/>
            <a:ext cx="4038600" cy="3101975"/>
            <a:chOff x="4552124" y="1081088"/>
            <a:chExt cx="4038600" cy="3101213"/>
          </a:xfrm>
        </p:grpSpPr>
        <p:pic>
          <p:nvPicPr>
            <p:cNvPr id="10247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365"/>
            <a:stretch>
              <a:fillRect/>
            </a:stretch>
          </p:blipFill>
          <p:spPr bwMode="auto">
            <a:xfrm>
              <a:off x="4552124" y="1081088"/>
              <a:ext cx="4038600" cy="308292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0248" name="TextBox 2"/>
            <p:cNvSpPr txBox="1">
              <a:spLocks noChangeArrowheads="1"/>
            </p:cNvSpPr>
            <p:nvPr/>
          </p:nvSpPr>
          <p:spPr bwMode="auto">
            <a:xfrm>
              <a:off x="5210309" y="3812969"/>
              <a:ext cx="3898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Z,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  <p:bldP spid="215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39800"/>
          </a:xfrm>
          <a:solidFill>
            <a:srgbClr val="99FF99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What is radioactivity?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6825"/>
            <a:ext cx="8229600" cy="5402263"/>
          </a:xfrm>
        </p:spPr>
        <p:txBody>
          <a:bodyPr/>
          <a:lstStyle/>
          <a:p>
            <a:pPr eaLnBrk="1" hangingPunct="1"/>
            <a:r>
              <a:rPr lang="en-US" altLang="en-US" smtClean="0"/>
              <a:t>in some nuclei, there is a very delicate balance between electric repulsion and nuclear attraction forces.</a:t>
            </a:r>
          </a:p>
          <a:p>
            <a:pPr eaLnBrk="1" hangingPunct="1"/>
            <a:r>
              <a:rPr lang="en-US" altLang="en-US" smtClean="0">
                <a:solidFill>
                  <a:srgbClr val="FF0000"/>
                </a:solidFill>
              </a:rPr>
              <a:t>some nuclei are just on the verge of falling apart and need to release some excess energy </a:t>
            </a:r>
            <a:r>
              <a:rPr lang="en-US" altLang="en-US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altLang="en-US" smtClean="0">
                <a:solidFill>
                  <a:srgbClr val="FF0000"/>
                </a:solidFill>
              </a:rPr>
              <a:t>  </a:t>
            </a:r>
            <a:r>
              <a:rPr lang="en-US" altLang="en-US" smtClean="0">
                <a:solidFill>
                  <a:srgbClr val="0000FF"/>
                </a:solidFill>
              </a:rPr>
              <a:t>an </a:t>
            </a:r>
            <a:r>
              <a:rPr lang="en-US" altLang="en-US" i="1" smtClean="0">
                <a:solidFill>
                  <a:srgbClr val="0000FF"/>
                </a:solidFill>
              </a:rPr>
              <a:t>unstable</a:t>
            </a:r>
            <a:r>
              <a:rPr lang="en-US" altLang="en-US" smtClean="0">
                <a:solidFill>
                  <a:srgbClr val="0000FF"/>
                </a:solidFill>
              </a:rPr>
              <a:t> nucleus</a:t>
            </a:r>
          </a:p>
          <a:p>
            <a:pPr eaLnBrk="1" hangingPunct="1"/>
            <a:r>
              <a:rPr lang="en-US" altLang="en-US" smtClean="0"/>
              <a:t>an unstable nucleus can </a:t>
            </a:r>
            <a:r>
              <a:rPr lang="en-US" altLang="en-US" smtClean="0">
                <a:solidFill>
                  <a:srgbClr val="0000FF"/>
                </a:solidFill>
              </a:rPr>
              <a:t>disintegrate</a:t>
            </a:r>
            <a:r>
              <a:rPr lang="en-US" altLang="en-US" smtClean="0"/>
              <a:t> spontaneously by emitting certain kinds of particles or very high energy photons called gamma rays (</a:t>
            </a:r>
            <a:r>
              <a:rPr lang="en-US" altLang="en-US" smtClean="0">
                <a:latin typeface="Symbol" panose="05050102010706020507" pitchFamily="18" charset="2"/>
              </a:rPr>
              <a:t>g</a:t>
            </a:r>
            <a:r>
              <a:rPr lang="en-US" altLang="en-US" smtClean="0"/>
              <a:t>’s) </a:t>
            </a:r>
            <a:r>
              <a:rPr lang="en-US" altLang="en-US" smtClean="0">
                <a:sym typeface="Wingdings" panose="05000000000000000000" pitchFamily="2" charset="2"/>
              </a:rPr>
              <a:t></a:t>
            </a:r>
            <a:r>
              <a:rPr lang="en-US" altLang="en-US" smtClean="0"/>
              <a:t> </a:t>
            </a:r>
            <a:r>
              <a:rPr lang="en-US" altLang="en-US" b="1" smtClean="0">
                <a:solidFill>
                  <a:srgbClr val="33CC33"/>
                </a:solidFill>
              </a:rPr>
              <a:t>radioactivity</a:t>
            </a:r>
          </a:p>
        </p:txBody>
      </p:sp>
      <p:sp>
        <p:nvSpPr>
          <p:cNvPr id="1126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39A3D8E-A1B0-41A2-A8BD-F6A6D6AF3824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99FF99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Natural radioactivity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2419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some nuclei are </a:t>
            </a:r>
            <a:r>
              <a:rPr lang="en-US" altLang="en-US" smtClean="0">
                <a:solidFill>
                  <a:srgbClr val="0000FF"/>
                </a:solidFill>
              </a:rPr>
              <a:t>naturally radioactive</a:t>
            </a:r>
            <a:r>
              <a:rPr lang="en-US" altLang="en-US" smtClean="0"/>
              <a:t> and give off either </a:t>
            </a:r>
            <a:r>
              <a:rPr lang="en-US" altLang="en-US" smtClean="0">
                <a:solidFill>
                  <a:srgbClr val="0000FF"/>
                </a:solidFill>
              </a:rPr>
              <a:t>alpha rays</a:t>
            </a:r>
            <a:r>
              <a:rPr lang="en-US" altLang="en-US" smtClean="0"/>
              <a:t> (He nucleus), </a:t>
            </a:r>
            <a:r>
              <a:rPr lang="en-US" altLang="en-US" smtClean="0">
                <a:solidFill>
                  <a:srgbClr val="0000FF"/>
                </a:solidFill>
              </a:rPr>
              <a:t>bets rays</a:t>
            </a:r>
            <a:r>
              <a:rPr lang="en-US" altLang="en-US" smtClean="0"/>
              <a:t> (electrons) or </a:t>
            </a:r>
            <a:r>
              <a:rPr lang="en-US" altLang="en-US" smtClean="0">
                <a:solidFill>
                  <a:srgbClr val="0000FF"/>
                </a:solidFill>
              </a:rPr>
              <a:t>gamma rays</a:t>
            </a:r>
            <a:r>
              <a:rPr lang="en-US" altLang="en-US" smtClean="0"/>
              <a:t> (high energy photons) </a:t>
            </a:r>
            <a:r>
              <a:rPr lang="en-US" altLang="en-US" i="1" smtClean="0"/>
              <a:t>randomly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the particles are classified in terms their ability to penetrate matter, </a:t>
            </a:r>
            <a:r>
              <a:rPr lang="en-US" altLang="en-US" smtClean="0">
                <a:solidFill>
                  <a:srgbClr val="FF0000"/>
                </a:solidFill>
              </a:rPr>
              <a:t>gammas</a:t>
            </a:r>
            <a:r>
              <a:rPr lang="en-US" altLang="en-US" smtClean="0"/>
              <a:t> are the most penetrating and </a:t>
            </a:r>
            <a:r>
              <a:rPr lang="en-US" altLang="en-US" smtClean="0">
                <a:solidFill>
                  <a:srgbClr val="FF0000"/>
                </a:solidFill>
              </a:rPr>
              <a:t>alphas</a:t>
            </a:r>
            <a:r>
              <a:rPr lang="en-US" altLang="en-US" smtClean="0"/>
              <a:t> the least penetrating. Gammas can go right through several inches of lead!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how do we detect these particles – using a </a:t>
            </a:r>
            <a:r>
              <a:rPr lang="en-US" altLang="en-US" b="1" smtClean="0">
                <a:solidFill>
                  <a:srgbClr val="0000FF"/>
                </a:solidFill>
              </a:rPr>
              <a:t>Geiger counter</a:t>
            </a:r>
          </a:p>
        </p:txBody>
      </p:sp>
      <p:sp>
        <p:nvSpPr>
          <p:cNvPr id="1229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3A90C0F-7B11-4F6F-A721-2D6DA195B3A8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22338"/>
          </a:xfrm>
          <a:solidFill>
            <a:srgbClr val="99FF99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Geiger Counters</a:t>
            </a:r>
          </a:p>
        </p:txBody>
      </p:sp>
      <p:sp>
        <p:nvSpPr>
          <p:cNvPr id="13315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341438"/>
            <a:ext cx="4392613" cy="5267325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a gas filled metal cylinder with a positively charged wire down the center</a:t>
            </a:r>
          </a:p>
          <a:p>
            <a:pPr eaLnBrk="1" hangingPunct="1"/>
            <a:r>
              <a:rPr lang="en-US" altLang="en-US" sz="2400" smtClean="0"/>
              <a:t>the </a:t>
            </a:r>
            <a:r>
              <a:rPr lang="en-US" altLang="en-US" sz="2400" smtClean="0">
                <a:latin typeface="Symbol" panose="05050102010706020507" pitchFamily="18" charset="2"/>
              </a:rPr>
              <a:t>g, b, </a:t>
            </a:r>
            <a:r>
              <a:rPr lang="en-US" altLang="en-US" sz="2400" smtClean="0"/>
              <a:t>or</a:t>
            </a:r>
            <a:r>
              <a:rPr lang="en-US" altLang="en-US" sz="2400" smtClean="0">
                <a:latin typeface="Symbol" panose="05050102010706020507" pitchFamily="18" charset="2"/>
              </a:rPr>
              <a:t> a</a:t>
            </a:r>
            <a:r>
              <a:rPr lang="en-US" altLang="en-US" sz="2400" smtClean="0"/>
              <a:t> ray ionizes the gas, and the resulting</a:t>
            </a:r>
          </a:p>
          <a:p>
            <a:pPr eaLnBrk="1" hangingPunct="1">
              <a:buFontTx/>
              <a:buNone/>
            </a:pPr>
            <a:r>
              <a:rPr lang="en-US" altLang="en-US" sz="2400" smtClean="0"/>
              <a:t>    electrons are collected</a:t>
            </a:r>
          </a:p>
          <a:p>
            <a:pPr eaLnBrk="1" hangingPunct="1">
              <a:buFontTx/>
              <a:buNone/>
            </a:pPr>
            <a:r>
              <a:rPr lang="en-US" altLang="en-US" sz="2400" smtClean="0"/>
              <a:t>    by the positive wire</a:t>
            </a:r>
          </a:p>
          <a:p>
            <a:pPr eaLnBrk="1" hangingPunct="1"/>
            <a:r>
              <a:rPr lang="en-US" altLang="en-US" sz="2400" smtClean="0"/>
              <a:t>the result is a pulse (</a:t>
            </a:r>
            <a:r>
              <a:rPr lang="en-US" altLang="en-US" sz="2400" i="1" smtClean="0"/>
              <a:t>blip</a:t>
            </a:r>
            <a:r>
              <a:rPr lang="en-US" altLang="en-US" sz="2400" smtClean="0"/>
              <a:t>) of current which is converted to a sound pulse</a:t>
            </a:r>
          </a:p>
        </p:txBody>
      </p:sp>
      <p:pic>
        <p:nvPicPr>
          <p:cNvPr id="27653" name="Picture 5" descr="F3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9700" y="981075"/>
            <a:ext cx="3197225" cy="5661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5923FE2-51CD-4978-B519-AC054D2EDC7A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1055688" y="2081213"/>
            <a:ext cx="5986462" cy="3676650"/>
            <a:chOff x="665" y="1201"/>
            <a:chExt cx="3771" cy="2316"/>
          </a:xfrm>
        </p:grpSpPr>
        <p:grpSp>
          <p:nvGrpSpPr>
            <p:cNvPr id="14351" name="Group 3"/>
            <p:cNvGrpSpPr>
              <a:grpSpLocks/>
            </p:cNvGrpSpPr>
            <p:nvPr/>
          </p:nvGrpSpPr>
          <p:grpSpPr bwMode="auto">
            <a:xfrm>
              <a:off x="766" y="1201"/>
              <a:ext cx="3670" cy="1680"/>
              <a:chOff x="458" y="1632"/>
              <a:chExt cx="3670" cy="1680"/>
            </a:xfrm>
          </p:grpSpPr>
          <p:sp>
            <p:nvSpPr>
              <p:cNvPr id="14355" name="AutoShape 4"/>
              <p:cNvSpPr>
                <a:spLocks noChangeArrowheads="1"/>
              </p:cNvSpPr>
              <p:nvPr/>
            </p:nvSpPr>
            <p:spPr bwMode="auto">
              <a:xfrm rot="-5400000">
                <a:off x="1896" y="1080"/>
                <a:ext cx="1680" cy="2784"/>
              </a:xfrm>
              <a:prstGeom prst="can">
                <a:avLst>
                  <a:gd name="adj" fmla="val 27374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356" name="Line 5"/>
              <p:cNvSpPr>
                <a:spLocks noChangeShapeType="1"/>
              </p:cNvSpPr>
              <p:nvPr/>
            </p:nvSpPr>
            <p:spPr bwMode="auto">
              <a:xfrm>
                <a:off x="1640" y="2480"/>
                <a:ext cx="2488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7" name="Oval 6"/>
              <p:cNvSpPr>
                <a:spLocks noChangeArrowheads="1"/>
              </p:cNvSpPr>
              <p:nvPr/>
            </p:nvSpPr>
            <p:spPr bwMode="auto">
              <a:xfrm>
                <a:off x="1640" y="2456"/>
                <a:ext cx="48" cy="48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358" name="Line 7"/>
              <p:cNvSpPr>
                <a:spLocks noChangeShapeType="1"/>
              </p:cNvSpPr>
              <p:nvPr/>
            </p:nvSpPr>
            <p:spPr bwMode="auto">
              <a:xfrm flipH="1">
                <a:off x="1072" y="2480"/>
                <a:ext cx="58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9" name="Text Box 8"/>
              <p:cNvSpPr txBox="1">
                <a:spLocks noChangeArrowheads="1"/>
              </p:cNvSpPr>
              <p:nvPr/>
            </p:nvSpPr>
            <p:spPr bwMode="auto">
              <a:xfrm>
                <a:off x="458" y="2275"/>
                <a:ext cx="616" cy="416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+ High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Voltage</a:t>
                </a:r>
              </a:p>
            </p:txBody>
          </p:sp>
        </p:grpSp>
        <p:sp>
          <p:nvSpPr>
            <p:cNvPr id="14352" name="Line 9"/>
            <p:cNvSpPr>
              <a:spLocks noChangeShapeType="1"/>
            </p:cNvSpPr>
            <p:nvPr/>
          </p:nvSpPr>
          <p:spPr bwMode="auto">
            <a:xfrm>
              <a:off x="1046" y="2259"/>
              <a:ext cx="0" cy="34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3" name="Text Box 10"/>
            <p:cNvSpPr txBox="1">
              <a:spLocks noChangeArrowheads="1"/>
            </p:cNvSpPr>
            <p:nvPr/>
          </p:nvSpPr>
          <p:spPr bwMode="auto">
            <a:xfrm>
              <a:off x="665" y="2610"/>
              <a:ext cx="760" cy="41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Electronic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counter</a:t>
              </a:r>
            </a:p>
          </p:txBody>
        </p:sp>
        <p:sp>
          <p:nvSpPr>
            <p:cNvPr id="14354" name="Freeform 11"/>
            <p:cNvSpPr>
              <a:spLocks/>
            </p:cNvSpPr>
            <p:nvPr/>
          </p:nvSpPr>
          <p:spPr bwMode="auto">
            <a:xfrm>
              <a:off x="1029" y="3025"/>
              <a:ext cx="420" cy="492"/>
            </a:xfrm>
            <a:custGeom>
              <a:avLst/>
              <a:gdLst>
                <a:gd name="T0" fmla="*/ 0 w 420"/>
                <a:gd name="T1" fmla="*/ 0 h 313"/>
                <a:gd name="T2" fmla="*/ 0 w 420"/>
                <a:gd name="T3" fmla="*/ 4719 h 313"/>
                <a:gd name="T4" fmla="*/ 420 w 420"/>
                <a:gd name="T5" fmla="*/ 4719 h 3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0" h="313">
                  <a:moveTo>
                    <a:pt x="0" y="0"/>
                  </a:moveTo>
                  <a:lnTo>
                    <a:pt x="0" y="313"/>
                  </a:lnTo>
                  <a:lnTo>
                    <a:pt x="420" y="313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39" name="Rectangle 1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68363"/>
          </a:xfrm>
          <a:solidFill>
            <a:srgbClr val="99FF99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Geiger tube</a:t>
            </a:r>
          </a:p>
        </p:txBody>
      </p:sp>
      <p:sp>
        <p:nvSpPr>
          <p:cNvPr id="29709" name="Oval 13"/>
          <p:cNvSpPr>
            <a:spLocks noChangeArrowheads="1"/>
          </p:cNvSpPr>
          <p:nvPr/>
        </p:nvSpPr>
        <p:spPr bwMode="auto">
          <a:xfrm>
            <a:off x="4184650" y="2579688"/>
            <a:ext cx="254000" cy="203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>
            <a:off x="3460750" y="1563688"/>
            <a:ext cx="812800" cy="103505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2" name="Text Box 15"/>
          <p:cNvSpPr txBox="1">
            <a:spLocks noChangeArrowheads="1"/>
          </p:cNvSpPr>
          <p:nvPr/>
        </p:nvSpPr>
        <p:spPr bwMode="auto">
          <a:xfrm>
            <a:off x="1558925" y="15430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29712" name="Group 16"/>
          <p:cNvGrpSpPr>
            <a:grpSpLocks/>
          </p:cNvGrpSpPr>
          <p:nvPr/>
        </p:nvGrpSpPr>
        <p:grpSpPr bwMode="auto">
          <a:xfrm>
            <a:off x="4216400" y="2592388"/>
            <a:ext cx="177800" cy="177800"/>
            <a:chOff x="964" y="1660"/>
            <a:chExt cx="112" cy="112"/>
          </a:xfrm>
        </p:grpSpPr>
        <p:sp>
          <p:nvSpPr>
            <p:cNvPr id="14349" name="Oval 17"/>
            <p:cNvSpPr>
              <a:spLocks noChangeArrowheads="1"/>
            </p:cNvSpPr>
            <p:nvPr/>
          </p:nvSpPr>
          <p:spPr bwMode="auto">
            <a:xfrm>
              <a:off x="964" y="1660"/>
              <a:ext cx="112" cy="11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50" name="Line 18"/>
            <p:cNvSpPr>
              <a:spLocks noChangeShapeType="1"/>
            </p:cNvSpPr>
            <p:nvPr/>
          </p:nvSpPr>
          <p:spPr bwMode="auto">
            <a:xfrm>
              <a:off x="976" y="1712"/>
              <a:ext cx="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715" name="Freeform 19"/>
          <p:cNvSpPr>
            <a:spLocks/>
          </p:cNvSpPr>
          <p:nvPr/>
        </p:nvSpPr>
        <p:spPr bwMode="auto">
          <a:xfrm>
            <a:off x="3676650" y="2995613"/>
            <a:ext cx="381000" cy="393700"/>
          </a:xfrm>
          <a:custGeom>
            <a:avLst/>
            <a:gdLst>
              <a:gd name="T0" fmla="*/ 0 w 288"/>
              <a:gd name="T1" fmla="*/ 2147483647 h 324"/>
              <a:gd name="T2" fmla="*/ 2147483647 w 288"/>
              <a:gd name="T3" fmla="*/ 2147483647 h 324"/>
              <a:gd name="T4" fmla="*/ 2147483647 w 288"/>
              <a:gd name="T5" fmla="*/ 2147483647 h 324"/>
              <a:gd name="T6" fmla="*/ 2147483647 w 288"/>
              <a:gd name="T7" fmla="*/ 2147483647 h 324"/>
              <a:gd name="T8" fmla="*/ 2147483647 w 288"/>
              <a:gd name="T9" fmla="*/ 2147483647 h 324"/>
              <a:gd name="T10" fmla="*/ 2147483647 w 288"/>
              <a:gd name="T11" fmla="*/ 2147483647 h 324"/>
              <a:gd name="T12" fmla="*/ 2147483647 w 288"/>
              <a:gd name="T13" fmla="*/ 2147483647 h 324"/>
              <a:gd name="T14" fmla="*/ 2147483647 w 288"/>
              <a:gd name="T15" fmla="*/ 2147483647 h 32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88" h="324">
                <a:moveTo>
                  <a:pt x="0" y="324"/>
                </a:moveTo>
                <a:cubicBezTo>
                  <a:pt x="33" y="309"/>
                  <a:pt x="67" y="290"/>
                  <a:pt x="88" y="260"/>
                </a:cubicBezTo>
                <a:cubicBezTo>
                  <a:pt x="109" y="230"/>
                  <a:pt x="117" y="183"/>
                  <a:pt x="128" y="144"/>
                </a:cubicBezTo>
                <a:cubicBezTo>
                  <a:pt x="139" y="105"/>
                  <a:pt x="144" y="45"/>
                  <a:pt x="152" y="24"/>
                </a:cubicBezTo>
                <a:cubicBezTo>
                  <a:pt x="160" y="3"/>
                  <a:pt x="168" y="0"/>
                  <a:pt x="176" y="20"/>
                </a:cubicBezTo>
                <a:cubicBezTo>
                  <a:pt x="184" y="40"/>
                  <a:pt x="190" y="105"/>
                  <a:pt x="200" y="144"/>
                </a:cubicBezTo>
                <a:cubicBezTo>
                  <a:pt x="210" y="183"/>
                  <a:pt x="221" y="223"/>
                  <a:pt x="236" y="252"/>
                </a:cubicBezTo>
                <a:cubicBezTo>
                  <a:pt x="251" y="281"/>
                  <a:pt x="277" y="306"/>
                  <a:pt x="288" y="320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5" name="Sound"/>
          <p:cNvSpPr>
            <a:spLocks noEditPoints="1" noChangeArrowheads="1"/>
          </p:cNvSpPr>
          <p:nvPr/>
        </p:nvSpPr>
        <p:spPr bwMode="auto">
          <a:xfrm>
            <a:off x="2263775" y="5321300"/>
            <a:ext cx="931863" cy="8223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0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761 w 21600"/>
              <a:gd name="T13" fmla="*/ 22454 h 21600"/>
              <a:gd name="T14" fmla="*/ 21069 w 21600"/>
              <a:gd name="T15" fmla="*/ 2828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7273"/>
                </a:moveTo>
                <a:lnTo>
                  <a:pt x="5824" y="7273"/>
                </a:lnTo>
                <a:lnTo>
                  <a:pt x="11164" y="0"/>
                </a:lnTo>
                <a:lnTo>
                  <a:pt x="11164" y="21159"/>
                </a:lnTo>
                <a:lnTo>
                  <a:pt x="5824" y="13885"/>
                </a:lnTo>
                <a:lnTo>
                  <a:pt x="0" y="13885"/>
                </a:lnTo>
                <a:lnTo>
                  <a:pt x="0" y="7273"/>
                </a:lnTo>
                <a:close/>
              </a:path>
              <a:path w="21600" h="21600">
                <a:moveTo>
                  <a:pt x="13024" y="7273"/>
                </a:moveTo>
                <a:lnTo>
                  <a:pt x="13591" y="6722"/>
                </a:lnTo>
                <a:lnTo>
                  <a:pt x="13833" y="7548"/>
                </a:lnTo>
                <a:lnTo>
                  <a:pt x="14076" y="8485"/>
                </a:lnTo>
                <a:lnTo>
                  <a:pt x="14157" y="9367"/>
                </a:lnTo>
                <a:lnTo>
                  <a:pt x="14197" y="10524"/>
                </a:lnTo>
                <a:lnTo>
                  <a:pt x="14197" y="11406"/>
                </a:lnTo>
                <a:lnTo>
                  <a:pt x="14116" y="12012"/>
                </a:lnTo>
                <a:lnTo>
                  <a:pt x="13995" y="12728"/>
                </a:lnTo>
                <a:lnTo>
                  <a:pt x="13833" y="13444"/>
                </a:lnTo>
                <a:lnTo>
                  <a:pt x="13712" y="14106"/>
                </a:lnTo>
                <a:lnTo>
                  <a:pt x="13591" y="14546"/>
                </a:lnTo>
                <a:lnTo>
                  <a:pt x="13065" y="13885"/>
                </a:lnTo>
                <a:lnTo>
                  <a:pt x="13307" y="12893"/>
                </a:lnTo>
                <a:lnTo>
                  <a:pt x="13469" y="11791"/>
                </a:lnTo>
                <a:lnTo>
                  <a:pt x="13550" y="10910"/>
                </a:lnTo>
                <a:lnTo>
                  <a:pt x="13591" y="10138"/>
                </a:lnTo>
                <a:lnTo>
                  <a:pt x="13469" y="9367"/>
                </a:lnTo>
                <a:lnTo>
                  <a:pt x="13388" y="8595"/>
                </a:lnTo>
                <a:lnTo>
                  <a:pt x="13267" y="7934"/>
                </a:lnTo>
                <a:lnTo>
                  <a:pt x="13024" y="7273"/>
                </a:lnTo>
                <a:close/>
              </a:path>
              <a:path w="21600" h="21600">
                <a:moveTo>
                  <a:pt x="16382" y="3967"/>
                </a:moveTo>
                <a:lnTo>
                  <a:pt x="16786" y="5179"/>
                </a:lnTo>
                <a:lnTo>
                  <a:pt x="17150" y="6612"/>
                </a:lnTo>
                <a:lnTo>
                  <a:pt x="17474" y="8651"/>
                </a:lnTo>
                <a:lnTo>
                  <a:pt x="17595" y="9753"/>
                </a:lnTo>
                <a:lnTo>
                  <a:pt x="17635" y="12012"/>
                </a:lnTo>
                <a:lnTo>
                  <a:pt x="17393" y="13665"/>
                </a:lnTo>
                <a:lnTo>
                  <a:pt x="17150" y="15208"/>
                </a:lnTo>
                <a:lnTo>
                  <a:pt x="16786" y="16310"/>
                </a:lnTo>
                <a:lnTo>
                  <a:pt x="16341" y="17687"/>
                </a:lnTo>
                <a:lnTo>
                  <a:pt x="15815" y="17081"/>
                </a:lnTo>
                <a:lnTo>
                  <a:pt x="16503" y="14602"/>
                </a:lnTo>
                <a:lnTo>
                  <a:pt x="16786" y="13169"/>
                </a:lnTo>
                <a:lnTo>
                  <a:pt x="16867" y="12012"/>
                </a:lnTo>
                <a:lnTo>
                  <a:pt x="16867" y="9642"/>
                </a:lnTo>
                <a:lnTo>
                  <a:pt x="16705" y="7989"/>
                </a:lnTo>
                <a:lnTo>
                  <a:pt x="16422" y="6612"/>
                </a:lnTo>
                <a:lnTo>
                  <a:pt x="16220" y="5675"/>
                </a:lnTo>
                <a:lnTo>
                  <a:pt x="15856" y="4518"/>
                </a:lnTo>
                <a:lnTo>
                  <a:pt x="16382" y="3967"/>
                </a:lnTo>
                <a:close/>
              </a:path>
              <a:path w="21600" h="21600">
                <a:moveTo>
                  <a:pt x="18889" y="1377"/>
                </a:moveTo>
                <a:lnTo>
                  <a:pt x="19415" y="826"/>
                </a:lnTo>
                <a:lnTo>
                  <a:pt x="20194" y="2576"/>
                </a:lnTo>
                <a:lnTo>
                  <a:pt x="20831" y="4683"/>
                </a:lnTo>
                <a:lnTo>
                  <a:pt x="21357" y="7204"/>
                </a:lnTo>
                <a:lnTo>
                  <a:pt x="21650" y="9450"/>
                </a:lnTo>
                <a:lnTo>
                  <a:pt x="21600" y="12301"/>
                </a:lnTo>
                <a:lnTo>
                  <a:pt x="21215" y="15938"/>
                </a:lnTo>
                <a:lnTo>
                  <a:pt x="20629" y="18348"/>
                </a:lnTo>
                <a:lnTo>
                  <a:pt x="19415" y="21655"/>
                </a:lnTo>
                <a:lnTo>
                  <a:pt x="18889" y="21159"/>
                </a:lnTo>
                <a:lnTo>
                  <a:pt x="19901" y="18404"/>
                </a:lnTo>
                <a:lnTo>
                  <a:pt x="20467" y="15593"/>
                </a:lnTo>
                <a:lnTo>
                  <a:pt x="20791" y="12342"/>
                </a:lnTo>
                <a:lnTo>
                  <a:pt x="20871" y="9532"/>
                </a:lnTo>
                <a:lnTo>
                  <a:pt x="20629" y="7411"/>
                </a:lnTo>
                <a:lnTo>
                  <a:pt x="20062" y="4628"/>
                </a:lnTo>
                <a:lnTo>
                  <a:pt x="19415" y="2810"/>
                </a:lnTo>
                <a:lnTo>
                  <a:pt x="18889" y="1377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34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248650" y="6245225"/>
            <a:ext cx="43815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2DAF0E9-21BC-405B-B29D-83E83032B054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2" name="Rectangle 1"/>
          <p:cNvSpPr/>
          <p:nvPr/>
        </p:nvSpPr>
        <p:spPr>
          <a:xfrm>
            <a:off x="2779713" y="5245100"/>
            <a:ext cx="730250" cy="974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Line Callout 2 (Border and Accent Bar) 6"/>
          <p:cNvSpPr/>
          <p:nvPr/>
        </p:nvSpPr>
        <p:spPr>
          <a:xfrm>
            <a:off x="6723063" y="5245100"/>
            <a:ext cx="1150937" cy="530225"/>
          </a:xfrm>
          <a:prstGeom prst="accentBorderCallout2">
            <a:avLst>
              <a:gd name="adj1" fmla="val 81751"/>
              <a:gd name="adj2" fmla="val 107804"/>
              <a:gd name="adj3" fmla="val 84606"/>
              <a:gd name="adj4" fmla="val 141389"/>
              <a:gd name="adj5" fmla="val 169538"/>
              <a:gd name="adj6" fmla="val 197595"/>
            </a:avLst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Demos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3.33333E-6 0.10903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2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03356 L -0.21511 0.03449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60" y="4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9" grpId="0" animBg="1"/>
      <p:bldP spid="29709" grpId="1" animBg="1"/>
      <p:bldP spid="29710" grpId="0" animBg="1"/>
      <p:bldP spid="29715" grpId="0" animBg="1"/>
      <p:bldP spid="29715" grpId="1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71450"/>
            <a:ext cx="9144000" cy="1052513"/>
          </a:xfrm>
          <a:solidFill>
            <a:srgbClr val="99FF99"/>
          </a:solidFill>
        </p:spPr>
        <p:txBody>
          <a:bodyPr/>
          <a:lstStyle/>
          <a:p>
            <a:pPr eaLnBrk="1" hangingPunct="1"/>
            <a:r>
              <a:rPr lang="en-US" altLang="en-US" sz="3600" smtClean="0">
                <a:solidFill>
                  <a:schemeClr val="tx1"/>
                </a:solidFill>
              </a:rPr>
              <a:t>Alpha, beta and gammas in a magnetic field</a:t>
            </a:r>
          </a:p>
        </p:txBody>
      </p:sp>
      <p:sp>
        <p:nvSpPr>
          <p:cNvPr id="15363" name="Rectangle 8"/>
          <p:cNvSpPr>
            <a:spLocks noChangeArrowheads="1"/>
          </p:cNvSpPr>
          <p:nvPr/>
        </p:nvSpPr>
        <p:spPr bwMode="auto">
          <a:xfrm>
            <a:off x="468313" y="3573463"/>
            <a:ext cx="3240087" cy="6492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5364" name="Picture 12" descr="alphabetagammaray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27138" y="1919288"/>
            <a:ext cx="6689725" cy="449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114EC14-05A3-4D48-8516-D028A720F1EE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15366" name="TextBox 1"/>
          <p:cNvSpPr txBox="1">
            <a:spLocks noChangeArrowheads="1"/>
          </p:cNvSpPr>
          <p:nvPr/>
        </p:nvSpPr>
        <p:spPr bwMode="auto">
          <a:xfrm>
            <a:off x="200025" y="1087438"/>
            <a:ext cx="87439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Alpha and beta particles are charged, so they are deflected by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a magnetic field. Gammas are photons which are not deflected.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2150" y="2792413"/>
            <a:ext cx="476250" cy="6461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92763" y="5024438"/>
            <a:ext cx="460375" cy="6461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>
                <a:latin typeface="Symbol" panose="05050102010706020507" pitchFamily="18" charset="2"/>
              </a:rPr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18038" y="2254250"/>
            <a:ext cx="515937" cy="6477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>
                <a:latin typeface="Symbol" panose="05050102010706020507" pitchFamily="18" charset="2"/>
              </a:rPr>
              <a:t>g</a:t>
            </a:r>
          </a:p>
        </p:txBody>
      </p:sp>
      <p:sp>
        <p:nvSpPr>
          <p:cNvPr id="4" name="Oval 3"/>
          <p:cNvSpPr/>
          <p:nvPr/>
        </p:nvSpPr>
        <p:spPr>
          <a:xfrm>
            <a:off x="5999163" y="4919663"/>
            <a:ext cx="109537" cy="20955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99FF99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Half-Life of radioactive nuclei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937" y="1309534"/>
            <a:ext cx="8366125" cy="4935691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the decay of radioactive nuclei is a random process. If you have a sample of many unstable nuclei, you cannot predict when any one nuclei will disintegrate</a:t>
            </a:r>
          </a:p>
          <a:p>
            <a:pPr eaLnBrk="1" hangingPunct="1"/>
            <a:r>
              <a:rPr lang="en-US" altLang="en-US" dirty="0" smtClean="0"/>
              <a:t>if you start with N</a:t>
            </a:r>
            <a:r>
              <a:rPr lang="en-US" altLang="en-US" baseline="-25000" dirty="0"/>
              <a:t>0</a:t>
            </a:r>
            <a:r>
              <a:rPr lang="en-US" altLang="en-US" dirty="0" smtClean="0"/>
              <a:t> radioactive nuclei now, the </a:t>
            </a:r>
            <a:r>
              <a:rPr lang="en-US" altLang="en-US" b="1" dirty="0" smtClean="0">
                <a:solidFill>
                  <a:srgbClr val="FF0000"/>
                </a:solidFill>
              </a:rPr>
              <a:t>HALF LIFE T</a:t>
            </a:r>
            <a:r>
              <a:rPr lang="en-US" altLang="en-US" b="1" baseline="-25000" dirty="0" smtClean="0">
                <a:solidFill>
                  <a:srgbClr val="FF0000"/>
                </a:solidFill>
              </a:rPr>
              <a:t>1/2</a:t>
            </a:r>
            <a:r>
              <a:rPr lang="en-US" altLang="en-US" dirty="0" smtClean="0"/>
              <a:t> is defined as the time for half of the nuclei present to disintegrate.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  <p:sp>
        <p:nvSpPr>
          <p:cNvPr id="1638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20E2218-C011-4BF2-9BCD-1C1AA1778A5B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8197812"/>
              </p:ext>
            </p:extLst>
          </p:nvPr>
        </p:nvGraphicFramePr>
        <p:xfrm>
          <a:off x="3096826" y="5268157"/>
          <a:ext cx="2395393" cy="977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1" name="Equation" r:id="rId4" imgW="965160" imgH="393480" progId="Equation.DSMT4">
                  <p:embed/>
                </p:oleObj>
              </mc:Choice>
              <mc:Fallback>
                <p:oleObj name="Equation" r:id="rId4" imgW="9651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96826" y="5268157"/>
                        <a:ext cx="2395393" cy="9770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31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725" y="908050"/>
            <a:ext cx="4151313" cy="5503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/>
              <a:t>Half Life, T</a:t>
            </a:r>
            <a:r>
              <a:rPr lang="en-US" altLang="en-US" sz="4400" baseline="-25000"/>
              <a:t>1/2</a:t>
            </a:r>
            <a:endParaRPr lang="en-US" altLang="en-US" sz="4400"/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1825625" y="989013"/>
            <a:ext cx="134143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Start, N</a:t>
            </a:r>
            <a:r>
              <a:rPr lang="en-US" altLang="en-US" sz="2400" baseline="-25000"/>
              <a:t>0</a:t>
            </a:r>
            <a:endParaRPr lang="en-US" altLang="en-US" sz="2400"/>
          </a:p>
        </p:txBody>
      </p:sp>
      <p:sp>
        <p:nvSpPr>
          <p:cNvPr id="17414" name="Text Box 7"/>
          <p:cNvSpPr txBox="1">
            <a:spLocks noChangeArrowheads="1"/>
          </p:cNvSpPr>
          <p:nvPr/>
        </p:nvSpPr>
        <p:spPr bwMode="auto">
          <a:xfrm>
            <a:off x="2497138" y="3198813"/>
            <a:ext cx="43751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After one Half-life, ½ N</a:t>
            </a:r>
            <a:r>
              <a:rPr lang="en-US" altLang="en-US" sz="2400" baseline="-25000"/>
              <a:t>0</a:t>
            </a:r>
            <a:endParaRPr lang="en-US" altLang="en-US" sz="2400"/>
          </a:p>
        </p:txBody>
      </p:sp>
      <p:sp>
        <p:nvSpPr>
          <p:cNvPr id="17415" name="Text Box 8"/>
          <p:cNvSpPr txBox="1">
            <a:spLocks noChangeArrowheads="1"/>
          </p:cNvSpPr>
          <p:nvPr/>
        </p:nvSpPr>
        <p:spPr bwMode="auto">
          <a:xfrm>
            <a:off x="3303588" y="4249738"/>
            <a:ext cx="46418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After two Half-lives, ½ (½ N</a:t>
            </a:r>
            <a:r>
              <a:rPr lang="en-US" altLang="en-US" sz="2400" baseline="-25000"/>
              <a:t>0</a:t>
            </a:r>
            <a:r>
              <a:rPr lang="en-US" altLang="en-US" sz="2400"/>
              <a:t>)</a:t>
            </a:r>
          </a:p>
        </p:txBody>
      </p:sp>
      <p:sp>
        <p:nvSpPr>
          <p:cNvPr id="17416" name="Text Box 9"/>
          <p:cNvSpPr txBox="1">
            <a:spLocks noChangeArrowheads="1"/>
          </p:cNvSpPr>
          <p:nvPr/>
        </p:nvSpPr>
        <p:spPr bwMode="auto">
          <a:xfrm>
            <a:off x="4025900" y="4841875"/>
            <a:ext cx="500856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After three Half-lives, ½ ( ½ (½ N</a:t>
            </a:r>
            <a:r>
              <a:rPr lang="en-US" altLang="en-US" sz="2400" baseline="-25000"/>
              <a:t>0</a:t>
            </a:r>
            <a:r>
              <a:rPr lang="en-US" altLang="en-US" sz="2400"/>
              <a:t>))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256588" y="6245225"/>
            <a:ext cx="430212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87E3801-38C2-44CD-BC93-A45E9A91FA36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17414" grpId="0"/>
      <p:bldP spid="17415" grpId="0"/>
      <p:bldP spid="174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7E507-2767-48A2-B578-69A26C839177}" type="slidenum">
              <a:rPr lang="en-US" altLang="en-US" smtClean="0"/>
              <a:pPr/>
              <a:t>18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888" y="184150"/>
            <a:ext cx="5778500" cy="629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35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8"/>
          <p:cNvPicPr>
            <a:picLocks noGrp="1" noChangeAspect="1" noChangeArrowheads="1"/>
          </p:cNvPicPr>
          <p:nvPr>
            <p:ph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5" r="1898"/>
          <a:stretch>
            <a:fillRect/>
          </a:stretch>
        </p:blipFill>
        <p:spPr>
          <a:xfrm>
            <a:off x="539750" y="476250"/>
            <a:ext cx="7200900" cy="5734050"/>
          </a:xfrm>
          <a:noFill/>
        </p:spPr>
      </p:pic>
      <p:sp>
        <p:nvSpPr>
          <p:cNvPr id="18435" name="Text Box 10"/>
          <p:cNvSpPr txBox="1">
            <a:spLocks noChangeArrowheads="1"/>
          </p:cNvSpPr>
          <p:nvPr/>
        </p:nvSpPr>
        <p:spPr bwMode="auto">
          <a:xfrm>
            <a:off x="3779838" y="2133600"/>
            <a:ext cx="208915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</a:t>
            </a:r>
            <a:r>
              <a:rPr lang="en-US" altLang="en-US" sz="2400" baseline="-25000"/>
              <a:t>1/2</a:t>
            </a:r>
            <a:r>
              <a:rPr lang="en-US" altLang="en-US" sz="2400"/>
              <a:t> </a:t>
            </a:r>
            <a:r>
              <a:rPr lang="en-US" altLang="en-US" sz="2400">
                <a:sym typeface="Symbol" panose="05050102010706020507" pitchFamily="18" charset="2"/>
              </a:rPr>
              <a:t> 2.5 min</a:t>
            </a:r>
          </a:p>
        </p:txBody>
      </p:sp>
      <p:sp>
        <p:nvSpPr>
          <p:cNvPr id="1843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FDF4957-E126-479F-B05D-A685AAE0FE33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nonuclear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27AC1EE-F2EF-4628-B580-E78682BEC40E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7E507-2767-48A2-B578-69A26C839177}" type="slidenum">
              <a:rPr lang="en-US" altLang="en-US" smtClean="0"/>
              <a:pPr/>
              <a:t>20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61" y="340686"/>
            <a:ext cx="6083046" cy="598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61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09638"/>
          </a:xfrm>
          <a:solidFill>
            <a:srgbClr val="99FF99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Nuclear reactions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6025"/>
            <a:ext cx="8229600" cy="5056188"/>
          </a:xfrm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 sz="2800" dirty="0" smtClean="0"/>
              <a:t>           decays to          by emitting an alpha particle         with a half life of 3.8 days </a:t>
            </a:r>
            <a:br>
              <a:rPr lang="en-US" altLang="en-US" sz="2800" dirty="0" smtClean="0"/>
            </a:br>
            <a:r>
              <a:rPr lang="en-US" altLang="en-US" sz="2800" dirty="0" smtClean="0"/>
              <a:t/>
            </a:r>
            <a:br>
              <a:rPr lang="en-US" altLang="en-US" sz="2800" dirty="0" smtClean="0"/>
            </a:br>
            <a:endParaRPr lang="en-US" altLang="en-US" sz="2800" dirty="0" smtClean="0"/>
          </a:p>
          <a:p>
            <a:pPr eaLnBrk="1" hangingPunct="1"/>
            <a:r>
              <a:rPr lang="en-US" altLang="en-US" sz="2800" dirty="0" smtClean="0"/>
              <a:t>If we started with 20,000 atoms of Rn-222, then in 3.8 days we would have 10,000 atoms of Rn-222 and 10,000 atoms of Po-218</a:t>
            </a:r>
          </a:p>
          <a:p>
            <a:pPr eaLnBrk="1" hangingPunct="1"/>
            <a:r>
              <a:rPr lang="en-US" altLang="en-US" sz="2800" dirty="0" smtClean="0"/>
              <a:t>In 7.6 days we would have 5000 atoms of Rn-222, in 11.4 days, 2500 Rn-222’s, </a:t>
            </a:r>
            <a:r>
              <a:rPr lang="en-US" altLang="en-US" sz="2800" dirty="0" err="1" smtClean="0"/>
              <a:t>etc</a:t>
            </a:r>
            <a:r>
              <a:rPr lang="en-US" altLang="en-US" sz="2800" dirty="0" smtClean="0"/>
              <a:t>	 </a:t>
            </a:r>
          </a:p>
          <a:p>
            <a:pPr eaLnBrk="1" hangingPunct="1"/>
            <a:r>
              <a:rPr lang="en-US" altLang="en-US" sz="2800" dirty="0" smtClean="0">
                <a:solidFill>
                  <a:srgbClr val="FF0000"/>
                </a:solidFill>
              </a:rPr>
              <a:t>Cobalt-60, T</a:t>
            </a:r>
            <a:r>
              <a:rPr lang="en-US" altLang="en-US" sz="2800" baseline="-25000" dirty="0" smtClean="0">
                <a:solidFill>
                  <a:srgbClr val="FF0000"/>
                </a:solidFill>
              </a:rPr>
              <a:t>1/2 </a:t>
            </a:r>
            <a:r>
              <a:rPr lang="en-US" altLang="en-US" sz="2800" dirty="0" smtClean="0">
                <a:solidFill>
                  <a:srgbClr val="FF0000"/>
                </a:solidFill>
              </a:rPr>
              <a:t> = 5.27 years; decays by emitting betas and gammas </a:t>
            </a:r>
          </a:p>
          <a:p>
            <a:pPr eaLnBrk="1" hangingPunct="1"/>
            <a:endParaRPr lang="en-US" altLang="en-US" sz="2800" dirty="0" smtClean="0"/>
          </a:p>
        </p:txBody>
      </p:sp>
      <p:graphicFrame>
        <p:nvGraphicFramePr>
          <p:cNvPr id="52228" name="Object 4"/>
          <p:cNvGraphicFramePr>
            <a:graphicFrameLocks noChangeAspect="1"/>
          </p:cNvGraphicFramePr>
          <p:nvPr/>
        </p:nvGraphicFramePr>
        <p:xfrm>
          <a:off x="839788" y="1189038"/>
          <a:ext cx="969962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3" name="Equation" r:id="rId4" imgW="368300" imgH="228600" progId="Equation.DSMT4">
                  <p:embed/>
                </p:oleObj>
              </mc:Choice>
              <mc:Fallback>
                <p:oleObj name="Equation" r:id="rId4" imgW="36830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788" y="1189038"/>
                        <a:ext cx="969962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9" name="Object 5"/>
          <p:cNvGraphicFramePr>
            <a:graphicFrameLocks noChangeAspect="1"/>
          </p:cNvGraphicFramePr>
          <p:nvPr/>
        </p:nvGraphicFramePr>
        <p:xfrm>
          <a:off x="3454400" y="1176338"/>
          <a:ext cx="850900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4" name="Equation" r:id="rId6" imgW="342751" imgH="228501" progId="Equation.DSMT4">
                  <p:embed/>
                </p:oleObj>
              </mc:Choice>
              <mc:Fallback>
                <p:oleObj name="Equation" r:id="rId6" imgW="342751" imgH="228501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4400" y="1176338"/>
                        <a:ext cx="850900" cy="56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0" name="Object 6"/>
          <p:cNvGraphicFramePr>
            <a:graphicFrameLocks noChangeAspect="1"/>
          </p:cNvGraphicFramePr>
          <p:nvPr/>
        </p:nvGraphicFramePr>
        <p:xfrm>
          <a:off x="2157413" y="1690688"/>
          <a:ext cx="612775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5" name="Equation" r:id="rId8" imgW="279400" imgH="228600" progId="Equation.DSMT4">
                  <p:embed/>
                </p:oleObj>
              </mc:Choice>
              <mc:Fallback>
                <p:oleObj name="Equation" r:id="rId8" imgW="27940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413" y="1690688"/>
                        <a:ext cx="612775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1" name="Object 7"/>
          <p:cNvGraphicFramePr>
            <a:graphicFrameLocks noChangeAspect="1"/>
          </p:cNvGraphicFramePr>
          <p:nvPr/>
        </p:nvGraphicFramePr>
        <p:xfrm>
          <a:off x="2254250" y="2244725"/>
          <a:ext cx="3382963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6" name="Equation" r:id="rId10" imgW="1295400" imgH="241300" progId="Equation.DSMT4">
                  <p:embed/>
                </p:oleObj>
              </mc:Choice>
              <mc:Fallback>
                <p:oleObj name="Equation" r:id="rId10" imgW="1295400" imgH="2413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4250" y="2244725"/>
                        <a:ext cx="3382963" cy="6302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C171380-229A-4AEF-BAC7-1606B216268D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22325"/>
          </a:xfrm>
          <a:solidFill>
            <a:srgbClr val="99FF99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Smoke detectors use radioactivity</a:t>
            </a:r>
          </a:p>
        </p:txBody>
      </p:sp>
      <p:pic>
        <p:nvPicPr>
          <p:cNvPr id="21507" name="Picture 3" descr="F3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8750" y="1363663"/>
            <a:ext cx="4146550" cy="4514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930775" y="1028700"/>
            <a:ext cx="3916363" cy="564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Smoke detectors have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a radioactive alpha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emitting source. The alpha particles ionize the air in the detector creating a current.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If smoke particles enter the detector they can interfere with the current causing it to drop, which sets off the alarm.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328613" y="5567363"/>
            <a:ext cx="2219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Americium 241</a:t>
            </a:r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 flipV="1">
            <a:off x="1190625" y="4368800"/>
            <a:ext cx="725488" cy="12922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5CD422B-DCB3-4B33-A3DE-EA2789D14C25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/>
          </a:p>
        </p:txBody>
      </p:sp>
      <p:sp>
        <p:nvSpPr>
          <p:cNvPr id="2" name="Rectangle 1"/>
          <p:cNvSpPr/>
          <p:nvPr/>
        </p:nvSpPr>
        <p:spPr>
          <a:xfrm>
            <a:off x="3913188" y="3136900"/>
            <a:ext cx="522287" cy="10144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95350"/>
          </a:xfrm>
          <a:solidFill>
            <a:srgbClr val="99FF99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Carbon Dating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388" y="1189993"/>
            <a:ext cx="9021223" cy="566800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As soon as a living organism dies, it stops taking in new carbon. The ratio of carbon-12 to carbon-14 at the moment of death is the same as every other living thing, but the carbon-14 decays and is not replaced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solidFill>
                  <a:srgbClr val="3333FF"/>
                </a:solidFill>
              </a:rPr>
              <a:t>The carbon-14 decays with its half-life of 5,700 years, while the amount of carbon-12 remains constant in the sample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By measuring the ratio of carbon-12 to carbon-14 in the sample and comparing it to the ratio in a living organism, it is possible to determine the age of a formerly living thing fairly precisely.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e. g. at t = 10,000 years, 17% of C-14 will still remain in a sample.</a:t>
            </a:r>
          </a:p>
        </p:txBody>
      </p:sp>
      <p:sp>
        <p:nvSpPr>
          <p:cNvPr id="2253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B5CB5ED-D019-4294-A45E-5EE78742A2E5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62013"/>
          </a:xfrm>
          <a:solidFill>
            <a:srgbClr val="99FF99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Natural Radioactivity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3675" y="1338263"/>
            <a:ext cx="4479155" cy="4994275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Radon gas		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 smtClean="0"/>
              <a:t>	occurs in soil and can leak into basements. It can attach to dust particles and be inhaled.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cosmic rays – energetic particles from the cosmos enter the atmosphere and decay 			    </a:t>
            </a:r>
          </a:p>
        </p:txBody>
      </p:sp>
      <p:graphicFrame>
        <p:nvGraphicFramePr>
          <p:cNvPr id="58372" name="Object 4"/>
          <p:cNvGraphicFramePr>
            <a:graphicFrameLocks noChangeAspect="1"/>
          </p:cNvGraphicFramePr>
          <p:nvPr/>
        </p:nvGraphicFramePr>
        <p:xfrm>
          <a:off x="2571750" y="1338263"/>
          <a:ext cx="1108075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6" name="Equation" r:id="rId4" imgW="381000" imgH="228600" progId="Equation.DSMT4">
                  <p:embed/>
                </p:oleObj>
              </mc:Choice>
              <mc:Fallback>
                <p:oleObj name="Equation" r:id="rId4" imgW="38100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0" y="1338263"/>
                        <a:ext cx="1108075" cy="665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8373" name="Picture 5" descr="cosmic_rays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76018" y="1670844"/>
            <a:ext cx="3948113" cy="40592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374" name="AutoShape 6"/>
          <p:cNvSpPr>
            <a:spLocks noChangeArrowheads="1"/>
          </p:cNvSpPr>
          <p:nvPr/>
        </p:nvSpPr>
        <p:spPr bwMode="auto">
          <a:xfrm rot="20397723">
            <a:off x="3845707" y="4471834"/>
            <a:ext cx="936625" cy="411162"/>
          </a:xfrm>
          <a:prstGeom prst="rightArrow">
            <a:avLst>
              <a:gd name="adj1" fmla="val 50000"/>
              <a:gd name="adj2" fmla="val 5695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5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B4648E6-3C80-4028-86A4-E5A3273472F7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  <p:bldP spid="5837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99FF99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Nuclear activation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9513" y="1303338"/>
            <a:ext cx="6626225" cy="158591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mtClean="0"/>
              <a:t>Some nuclei that are stable can be</a:t>
            </a:r>
            <a:br>
              <a:rPr lang="en-US" altLang="en-US" smtClean="0"/>
            </a:br>
            <a:r>
              <a:rPr lang="en-US" altLang="en-US" i="1" smtClean="0"/>
              <a:t>activated </a:t>
            </a:r>
            <a:r>
              <a:rPr lang="en-US" altLang="en-US" smtClean="0"/>
              <a:t>(made unstable) by</a:t>
            </a:r>
            <a:br>
              <a:rPr lang="en-US" altLang="en-US" smtClean="0"/>
            </a:br>
            <a:r>
              <a:rPr lang="en-US" altLang="en-US" smtClean="0"/>
              <a:t>bombarding them with neutrons.</a:t>
            </a:r>
          </a:p>
        </p:txBody>
      </p:sp>
      <p:sp>
        <p:nvSpPr>
          <p:cNvPr id="60420" name="Oval 4"/>
          <p:cNvSpPr>
            <a:spLocks noChangeArrowheads="1"/>
          </p:cNvSpPr>
          <p:nvPr/>
        </p:nvSpPr>
        <p:spPr bwMode="auto">
          <a:xfrm>
            <a:off x="3760788" y="4073525"/>
            <a:ext cx="1465262" cy="13017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0421" name="Oval 5"/>
          <p:cNvSpPr>
            <a:spLocks noChangeArrowheads="1"/>
          </p:cNvSpPr>
          <p:nvPr/>
        </p:nvSpPr>
        <p:spPr bwMode="auto">
          <a:xfrm>
            <a:off x="4760913" y="4368800"/>
            <a:ext cx="261937" cy="2619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0422" name="Oval 6"/>
          <p:cNvSpPr>
            <a:spLocks noChangeArrowheads="1"/>
          </p:cNvSpPr>
          <p:nvPr/>
        </p:nvSpPr>
        <p:spPr bwMode="auto">
          <a:xfrm>
            <a:off x="552450" y="4557713"/>
            <a:ext cx="333375" cy="333375"/>
          </a:xfrm>
          <a:prstGeom prst="ellipse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5226050" y="3155950"/>
            <a:ext cx="24622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stable nucleus</a:t>
            </a:r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361950" y="5457825"/>
            <a:ext cx="13938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neutron</a:t>
            </a:r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 flipH="1">
            <a:off x="5022850" y="3632200"/>
            <a:ext cx="538163" cy="4429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6" name="Line 10"/>
          <p:cNvSpPr>
            <a:spLocks noChangeShapeType="1"/>
          </p:cNvSpPr>
          <p:nvPr/>
        </p:nvSpPr>
        <p:spPr bwMode="auto">
          <a:xfrm flipH="1" flipV="1">
            <a:off x="812800" y="4964113"/>
            <a:ext cx="246063" cy="4937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7" name="Oval 11"/>
          <p:cNvSpPr>
            <a:spLocks noChangeArrowheads="1"/>
          </p:cNvSpPr>
          <p:nvPr/>
        </p:nvSpPr>
        <p:spPr bwMode="auto">
          <a:xfrm>
            <a:off x="4360863" y="4983163"/>
            <a:ext cx="263525" cy="2619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0428" name="Oval 12"/>
          <p:cNvSpPr>
            <a:spLocks noChangeArrowheads="1"/>
          </p:cNvSpPr>
          <p:nvPr/>
        </p:nvSpPr>
        <p:spPr bwMode="auto">
          <a:xfrm>
            <a:off x="4098925" y="4305300"/>
            <a:ext cx="261938" cy="2619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458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DC8CCAB-3794-41DE-8A41-D10AB989606A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0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44000" decel="56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0.42135 0.00856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59" y="41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5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-0.425 -0.25139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604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50" y="-1256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48148E-6 L 0.43298 0.17662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49" y="881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4" dur="1000" fill="hold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  <p:bldP spid="60420" grpId="0" animBg="1"/>
      <p:bldP spid="60421" grpId="0" animBg="1"/>
      <p:bldP spid="60422" grpId="0" animBg="1"/>
      <p:bldP spid="60422" grpId="1" animBg="1"/>
      <p:bldP spid="60424" grpId="0"/>
      <p:bldP spid="60426" grpId="0" animBg="1"/>
      <p:bldP spid="60427" grpId="0" animBg="1"/>
      <p:bldP spid="6042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06475"/>
          </a:xfrm>
          <a:solidFill>
            <a:srgbClr val="99FF99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  <a:cs typeface="Arial" panose="020B0604020202020204" pitchFamily="34" charset="0"/>
              </a:rPr>
              <a:t>Cyclotron facility at UIHC</a:t>
            </a:r>
          </a:p>
        </p:txBody>
      </p:sp>
      <p:sp>
        <p:nvSpPr>
          <p:cNvPr id="2457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09365" y="1390650"/>
            <a:ext cx="4668838" cy="4802188"/>
          </a:xfrm>
          <a:ln w="57150">
            <a:solidFill>
              <a:srgbClr val="99FF99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b="1" dirty="0" smtClean="0">
                <a:solidFill>
                  <a:srgbClr val="3333FF"/>
                </a:solidFill>
                <a:latin typeface="+mj-lt"/>
              </a:rPr>
              <a:t>Nuclear medicine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 smtClean="0">
                <a:latin typeface="+mj-lt"/>
              </a:rPr>
              <a:t>A</a:t>
            </a:r>
            <a:r>
              <a:rPr lang="en-US" altLang="en-US" sz="2400" b="1" dirty="0" smtClean="0">
                <a:latin typeface="+mj-lt"/>
              </a:rPr>
              <a:t> cyclotron </a:t>
            </a:r>
            <a:r>
              <a:rPr lang="en-US" altLang="en-US" sz="2400" dirty="0" smtClean="0">
                <a:latin typeface="+mj-lt"/>
              </a:rPr>
              <a:t>is a device which accelerates charged particles producing beams of energetic protons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 smtClean="0">
                <a:latin typeface="+mj-lt"/>
              </a:rPr>
              <a:t>These protons are used to bombard materials to produce radioisotopes: unstable nuclei with a short half-life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 smtClean="0">
                <a:latin typeface="+mj-lt"/>
              </a:rPr>
              <a:t>The radioisotopes are implanted in patients for either diagnostic purposes or for cancer treatment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400" dirty="0" smtClean="0">
              <a:latin typeface="+mj-lt"/>
            </a:endParaRPr>
          </a:p>
        </p:txBody>
      </p:sp>
      <p:pic>
        <p:nvPicPr>
          <p:cNvPr id="25604" name="Picture 1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5" r="8215" b="10449"/>
          <a:stretch>
            <a:fillRect/>
          </a:stretch>
        </p:blipFill>
        <p:spPr>
          <a:xfrm>
            <a:off x="5136503" y="1390650"/>
            <a:ext cx="3751263" cy="4076700"/>
          </a:xfrm>
          <a:noFill/>
          <a:ln w="57150">
            <a:solidFill>
              <a:srgbClr val="99FF99"/>
            </a:solidFill>
            <a:miter lim="800000"/>
            <a:headEnd/>
            <a:tailEnd/>
          </a:ln>
        </p:spPr>
      </p:pic>
      <p:sp>
        <p:nvSpPr>
          <p:cNvPr id="2560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527D523-AAC5-4F61-9F1B-A29E6727D6C4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9163"/>
          </a:xfrm>
          <a:solidFill>
            <a:srgbClr val="99FF99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Structure of the nucleus</a:t>
            </a:r>
          </a:p>
        </p:txBody>
      </p:sp>
      <p:sp>
        <p:nvSpPr>
          <p:cNvPr id="9365" name="Text Box 149"/>
          <p:cNvSpPr txBox="1">
            <a:spLocks noChangeArrowheads="1"/>
          </p:cNvSpPr>
          <p:nvPr/>
        </p:nvSpPr>
        <p:spPr bwMode="auto">
          <a:xfrm>
            <a:off x="328613" y="5378450"/>
            <a:ext cx="83597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/>
              <a:t>The diameter of the nucleus is about 10</a:t>
            </a:r>
            <a:r>
              <a:rPr lang="en-US" altLang="en-US" baseline="30000" dirty="0">
                <a:sym typeface="Symbol" panose="05050102010706020507" pitchFamily="18" charset="2"/>
              </a:rPr>
              <a:t>5</a:t>
            </a:r>
            <a:r>
              <a:rPr lang="en-US" altLang="en-US" dirty="0"/>
              <a:t> times </a:t>
            </a:r>
            <a:r>
              <a:rPr lang="en-US" altLang="en-US" i="1" dirty="0"/>
              <a:t>smaller </a:t>
            </a:r>
            <a:r>
              <a:rPr lang="en-US" altLang="en-US" dirty="0"/>
              <a:t>than the diameter of the atom.</a:t>
            </a:r>
          </a:p>
        </p:txBody>
      </p:sp>
      <p:sp>
        <p:nvSpPr>
          <p:cNvPr id="9366" name="Text Box 150"/>
          <p:cNvSpPr txBox="1">
            <a:spLocks noChangeArrowheads="1"/>
          </p:cNvSpPr>
          <p:nvPr/>
        </p:nvSpPr>
        <p:spPr bwMode="auto">
          <a:xfrm>
            <a:off x="4311650" y="1227138"/>
            <a:ext cx="1612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/>
              <a:t>proton (+)</a:t>
            </a:r>
          </a:p>
        </p:txBody>
      </p:sp>
      <p:sp>
        <p:nvSpPr>
          <p:cNvPr id="9367" name="Text Box 151"/>
          <p:cNvSpPr txBox="1">
            <a:spLocks noChangeArrowheads="1"/>
          </p:cNvSpPr>
          <p:nvPr/>
        </p:nvSpPr>
        <p:spPr bwMode="auto">
          <a:xfrm>
            <a:off x="7224713" y="4478338"/>
            <a:ext cx="177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/>
              <a:t>neutron (0)</a:t>
            </a:r>
          </a:p>
        </p:txBody>
      </p:sp>
      <p:sp>
        <p:nvSpPr>
          <p:cNvPr id="9368" name="Line 152"/>
          <p:cNvSpPr>
            <a:spLocks noChangeShapeType="1"/>
          </p:cNvSpPr>
          <p:nvPr/>
        </p:nvSpPr>
        <p:spPr bwMode="auto">
          <a:xfrm>
            <a:off x="4999038" y="1630363"/>
            <a:ext cx="671512" cy="633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69" name="Line 153"/>
          <p:cNvSpPr>
            <a:spLocks noChangeShapeType="1"/>
          </p:cNvSpPr>
          <p:nvPr/>
        </p:nvSpPr>
        <p:spPr bwMode="auto">
          <a:xfrm flipH="1" flipV="1">
            <a:off x="7696200" y="4025900"/>
            <a:ext cx="414338" cy="496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478" name="Group 262"/>
          <p:cNvGrpSpPr>
            <a:grpSpLocks/>
          </p:cNvGrpSpPr>
          <p:nvPr/>
        </p:nvGrpSpPr>
        <p:grpSpPr bwMode="auto">
          <a:xfrm>
            <a:off x="5572125" y="1524000"/>
            <a:ext cx="2787650" cy="2687638"/>
            <a:chOff x="4150" y="2627"/>
            <a:chExt cx="1756" cy="1693"/>
          </a:xfrm>
        </p:grpSpPr>
        <p:grpSp>
          <p:nvGrpSpPr>
            <p:cNvPr id="4122" name="Group 204"/>
            <p:cNvGrpSpPr>
              <a:grpSpLocks/>
            </p:cNvGrpSpPr>
            <p:nvPr/>
          </p:nvGrpSpPr>
          <p:grpSpPr bwMode="auto">
            <a:xfrm>
              <a:off x="4195" y="3067"/>
              <a:ext cx="269" cy="232"/>
              <a:chOff x="3606" y="2750"/>
              <a:chExt cx="269" cy="232"/>
            </a:xfrm>
          </p:grpSpPr>
          <p:sp>
            <p:nvSpPr>
              <p:cNvPr id="4243" name="Oval 205"/>
              <p:cNvSpPr>
                <a:spLocks noChangeArrowheads="1"/>
              </p:cNvSpPr>
              <p:nvPr/>
            </p:nvSpPr>
            <p:spPr bwMode="auto">
              <a:xfrm>
                <a:off x="3606" y="2750"/>
                <a:ext cx="269" cy="232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grpSp>
            <p:nvGrpSpPr>
              <p:cNvPr id="4244" name="Group 206"/>
              <p:cNvGrpSpPr>
                <a:grpSpLocks/>
              </p:cNvGrpSpPr>
              <p:nvPr/>
            </p:nvGrpSpPr>
            <p:grpSpPr bwMode="auto">
              <a:xfrm>
                <a:off x="3651" y="2795"/>
                <a:ext cx="187" cy="143"/>
                <a:chOff x="2982" y="3289"/>
                <a:chExt cx="167" cy="149"/>
              </a:xfrm>
            </p:grpSpPr>
            <p:sp>
              <p:nvSpPr>
                <p:cNvPr id="4245" name="Line 207"/>
                <p:cNvSpPr>
                  <a:spLocks noChangeShapeType="1"/>
                </p:cNvSpPr>
                <p:nvPr/>
              </p:nvSpPr>
              <p:spPr bwMode="auto">
                <a:xfrm>
                  <a:off x="3067" y="3289"/>
                  <a:ext cx="0" cy="149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46" name="Line 208"/>
                <p:cNvSpPr>
                  <a:spLocks noChangeShapeType="1"/>
                </p:cNvSpPr>
                <p:nvPr/>
              </p:nvSpPr>
              <p:spPr bwMode="auto">
                <a:xfrm>
                  <a:off x="2982" y="3373"/>
                  <a:ext cx="167" cy="0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4123" name="Group 220"/>
            <p:cNvGrpSpPr>
              <a:grpSpLocks/>
            </p:cNvGrpSpPr>
            <p:nvPr/>
          </p:nvGrpSpPr>
          <p:grpSpPr bwMode="auto">
            <a:xfrm>
              <a:off x="4195" y="3566"/>
              <a:ext cx="269" cy="232"/>
              <a:chOff x="3606" y="2750"/>
              <a:chExt cx="269" cy="232"/>
            </a:xfrm>
          </p:grpSpPr>
          <p:sp>
            <p:nvSpPr>
              <p:cNvPr id="4239" name="Oval 221"/>
              <p:cNvSpPr>
                <a:spLocks noChangeArrowheads="1"/>
              </p:cNvSpPr>
              <p:nvPr/>
            </p:nvSpPr>
            <p:spPr bwMode="auto">
              <a:xfrm>
                <a:off x="3606" y="2750"/>
                <a:ext cx="269" cy="232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grpSp>
            <p:nvGrpSpPr>
              <p:cNvPr id="4240" name="Group 222"/>
              <p:cNvGrpSpPr>
                <a:grpSpLocks/>
              </p:cNvGrpSpPr>
              <p:nvPr/>
            </p:nvGrpSpPr>
            <p:grpSpPr bwMode="auto">
              <a:xfrm>
                <a:off x="3651" y="2795"/>
                <a:ext cx="187" cy="143"/>
                <a:chOff x="2982" y="3289"/>
                <a:chExt cx="167" cy="149"/>
              </a:xfrm>
            </p:grpSpPr>
            <p:sp>
              <p:nvSpPr>
                <p:cNvPr id="4241" name="Line 223"/>
                <p:cNvSpPr>
                  <a:spLocks noChangeShapeType="1"/>
                </p:cNvSpPr>
                <p:nvPr/>
              </p:nvSpPr>
              <p:spPr bwMode="auto">
                <a:xfrm>
                  <a:off x="3067" y="3289"/>
                  <a:ext cx="0" cy="149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42" name="Line 224"/>
                <p:cNvSpPr>
                  <a:spLocks noChangeShapeType="1"/>
                </p:cNvSpPr>
                <p:nvPr/>
              </p:nvSpPr>
              <p:spPr bwMode="auto">
                <a:xfrm>
                  <a:off x="2982" y="3373"/>
                  <a:ext cx="167" cy="0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4124" name="Group 261"/>
            <p:cNvGrpSpPr>
              <a:grpSpLocks/>
            </p:cNvGrpSpPr>
            <p:nvPr/>
          </p:nvGrpSpPr>
          <p:grpSpPr bwMode="auto">
            <a:xfrm>
              <a:off x="4150" y="2627"/>
              <a:ext cx="1756" cy="1693"/>
              <a:chOff x="3198" y="2627"/>
              <a:chExt cx="1756" cy="1693"/>
            </a:xfrm>
          </p:grpSpPr>
          <p:sp>
            <p:nvSpPr>
              <p:cNvPr id="4125" name="Oval 66"/>
              <p:cNvSpPr>
                <a:spLocks noChangeArrowheads="1"/>
              </p:cNvSpPr>
              <p:nvPr/>
            </p:nvSpPr>
            <p:spPr bwMode="auto">
              <a:xfrm>
                <a:off x="3198" y="3294"/>
                <a:ext cx="241" cy="241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grpSp>
            <p:nvGrpSpPr>
              <p:cNvPr id="4126" name="Group 158"/>
              <p:cNvGrpSpPr>
                <a:grpSpLocks/>
              </p:cNvGrpSpPr>
              <p:nvPr/>
            </p:nvGrpSpPr>
            <p:grpSpPr bwMode="auto">
              <a:xfrm>
                <a:off x="3597" y="2718"/>
                <a:ext cx="269" cy="232"/>
                <a:chOff x="3606" y="2750"/>
                <a:chExt cx="269" cy="232"/>
              </a:xfrm>
            </p:grpSpPr>
            <p:sp>
              <p:nvSpPr>
                <p:cNvPr id="4235" name="Oval 28"/>
                <p:cNvSpPr>
                  <a:spLocks noChangeArrowheads="1"/>
                </p:cNvSpPr>
                <p:nvPr/>
              </p:nvSpPr>
              <p:spPr bwMode="auto">
                <a:xfrm>
                  <a:off x="3606" y="2750"/>
                  <a:ext cx="269" cy="232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grpSp>
              <p:nvGrpSpPr>
                <p:cNvPr id="4236" name="Group 29"/>
                <p:cNvGrpSpPr>
                  <a:grpSpLocks/>
                </p:cNvGrpSpPr>
                <p:nvPr/>
              </p:nvGrpSpPr>
              <p:grpSpPr bwMode="auto">
                <a:xfrm>
                  <a:off x="3651" y="2795"/>
                  <a:ext cx="187" cy="143"/>
                  <a:chOff x="2982" y="3289"/>
                  <a:chExt cx="167" cy="149"/>
                </a:xfrm>
              </p:grpSpPr>
              <p:sp>
                <p:nvSpPr>
                  <p:cNvPr id="4237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3067" y="3289"/>
                    <a:ext cx="0" cy="149"/>
                  </a:xfrm>
                  <a:prstGeom prst="line">
                    <a:avLst/>
                  </a:prstGeom>
                  <a:noFill/>
                  <a:ln w="381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38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2982" y="3373"/>
                    <a:ext cx="167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4127" name="Oval 58"/>
              <p:cNvSpPr>
                <a:spLocks noChangeArrowheads="1"/>
              </p:cNvSpPr>
              <p:nvPr/>
            </p:nvSpPr>
            <p:spPr bwMode="auto">
              <a:xfrm>
                <a:off x="4323" y="3988"/>
                <a:ext cx="241" cy="241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28" name="Oval 59"/>
              <p:cNvSpPr>
                <a:spLocks noChangeArrowheads="1"/>
              </p:cNvSpPr>
              <p:nvPr/>
            </p:nvSpPr>
            <p:spPr bwMode="auto">
              <a:xfrm>
                <a:off x="3869" y="2627"/>
                <a:ext cx="241" cy="241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29" name="Oval 60"/>
              <p:cNvSpPr>
                <a:spLocks noChangeArrowheads="1"/>
              </p:cNvSpPr>
              <p:nvPr/>
            </p:nvSpPr>
            <p:spPr bwMode="auto">
              <a:xfrm>
                <a:off x="3869" y="2899"/>
                <a:ext cx="241" cy="241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30" name="Oval 61"/>
              <p:cNvSpPr>
                <a:spLocks noChangeArrowheads="1"/>
              </p:cNvSpPr>
              <p:nvPr/>
            </p:nvSpPr>
            <p:spPr bwMode="auto">
              <a:xfrm>
                <a:off x="4323" y="2899"/>
                <a:ext cx="241" cy="241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31" name="Oval 62"/>
              <p:cNvSpPr>
                <a:spLocks noChangeArrowheads="1"/>
              </p:cNvSpPr>
              <p:nvPr/>
            </p:nvSpPr>
            <p:spPr bwMode="auto">
              <a:xfrm>
                <a:off x="4685" y="3353"/>
                <a:ext cx="241" cy="241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32" name="Oval 63"/>
              <p:cNvSpPr>
                <a:spLocks noChangeArrowheads="1"/>
              </p:cNvSpPr>
              <p:nvPr/>
            </p:nvSpPr>
            <p:spPr bwMode="auto">
              <a:xfrm>
                <a:off x="4504" y="3580"/>
                <a:ext cx="241" cy="241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33" name="Oval 64"/>
              <p:cNvSpPr>
                <a:spLocks noChangeArrowheads="1"/>
              </p:cNvSpPr>
              <p:nvPr/>
            </p:nvSpPr>
            <p:spPr bwMode="auto">
              <a:xfrm>
                <a:off x="4186" y="3353"/>
                <a:ext cx="241" cy="241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34" name="Oval 65"/>
              <p:cNvSpPr>
                <a:spLocks noChangeArrowheads="1"/>
              </p:cNvSpPr>
              <p:nvPr/>
            </p:nvSpPr>
            <p:spPr bwMode="auto">
              <a:xfrm>
                <a:off x="3370" y="2899"/>
                <a:ext cx="241" cy="241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35" name="Oval 82"/>
              <p:cNvSpPr>
                <a:spLocks noChangeArrowheads="1"/>
              </p:cNvSpPr>
              <p:nvPr/>
            </p:nvSpPr>
            <p:spPr bwMode="auto">
              <a:xfrm>
                <a:off x="4504" y="3126"/>
                <a:ext cx="241" cy="241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36" name="Oval 83"/>
              <p:cNvSpPr>
                <a:spLocks noChangeArrowheads="1"/>
              </p:cNvSpPr>
              <p:nvPr/>
            </p:nvSpPr>
            <p:spPr bwMode="auto">
              <a:xfrm>
                <a:off x="3687" y="3353"/>
                <a:ext cx="241" cy="241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37" name="Oval 104"/>
              <p:cNvSpPr>
                <a:spLocks noChangeArrowheads="1"/>
              </p:cNvSpPr>
              <p:nvPr/>
            </p:nvSpPr>
            <p:spPr bwMode="auto">
              <a:xfrm>
                <a:off x="3506" y="3580"/>
                <a:ext cx="241" cy="241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38" name="Oval 105"/>
              <p:cNvSpPr>
                <a:spLocks noChangeArrowheads="1"/>
              </p:cNvSpPr>
              <p:nvPr/>
            </p:nvSpPr>
            <p:spPr bwMode="auto">
              <a:xfrm>
                <a:off x="3506" y="3126"/>
                <a:ext cx="241" cy="241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39" name="Oval 111"/>
              <p:cNvSpPr>
                <a:spLocks noChangeArrowheads="1"/>
              </p:cNvSpPr>
              <p:nvPr/>
            </p:nvSpPr>
            <p:spPr bwMode="auto">
              <a:xfrm>
                <a:off x="4005" y="3580"/>
                <a:ext cx="241" cy="241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40" name="Oval 112"/>
              <p:cNvSpPr>
                <a:spLocks noChangeArrowheads="1"/>
              </p:cNvSpPr>
              <p:nvPr/>
            </p:nvSpPr>
            <p:spPr bwMode="auto">
              <a:xfrm>
                <a:off x="3687" y="3807"/>
                <a:ext cx="241" cy="241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41" name="Oval 123"/>
              <p:cNvSpPr>
                <a:spLocks noChangeArrowheads="1"/>
              </p:cNvSpPr>
              <p:nvPr/>
            </p:nvSpPr>
            <p:spPr bwMode="auto">
              <a:xfrm>
                <a:off x="4323" y="2718"/>
                <a:ext cx="241" cy="241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42" name="Oval 129"/>
              <p:cNvSpPr>
                <a:spLocks noChangeArrowheads="1"/>
              </p:cNvSpPr>
              <p:nvPr/>
            </p:nvSpPr>
            <p:spPr bwMode="auto">
              <a:xfrm>
                <a:off x="4005" y="3126"/>
                <a:ext cx="241" cy="241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43" name="Oval 140"/>
              <p:cNvSpPr>
                <a:spLocks noChangeArrowheads="1"/>
              </p:cNvSpPr>
              <p:nvPr/>
            </p:nvSpPr>
            <p:spPr bwMode="auto">
              <a:xfrm>
                <a:off x="3869" y="4079"/>
                <a:ext cx="241" cy="241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44" name="Oval 141"/>
              <p:cNvSpPr>
                <a:spLocks noChangeArrowheads="1"/>
              </p:cNvSpPr>
              <p:nvPr/>
            </p:nvSpPr>
            <p:spPr bwMode="auto">
              <a:xfrm>
                <a:off x="4186" y="3807"/>
                <a:ext cx="241" cy="241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grpSp>
            <p:nvGrpSpPr>
              <p:cNvPr id="4145" name="Group 159"/>
              <p:cNvGrpSpPr>
                <a:grpSpLocks/>
              </p:cNvGrpSpPr>
              <p:nvPr/>
            </p:nvGrpSpPr>
            <p:grpSpPr bwMode="auto">
              <a:xfrm>
                <a:off x="4413" y="3353"/>
                <a:ext cx="269" cy="232"/>
                <a:chOff x="3606" y="2750"/>
                <a:chExt cx="269" cy="232"/>
              </a:xfrm>
            </p:grpSpPr>
            <p:sp>
              <p:nvSpPr>
                <p:cNvPr id="4231" name="Oval 160"/>
                <p:cNvSpPr>
                  <a:spLocks noChangeArrowheads="1"/>
                </p:cNvSpPr>
                <p:nvPr/>
              </p:nvSpPr>
              <p:spPr bwMode="auto">
                <a:xfrm>
                  <a:off x="3606" y="2750"/>
                  <a:ext cx="269" cy="232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grpSp>
              <p:nvGrpSpPr>
                <p:cNvPr id="4232" name="Group 161"/>
                <p:cNvGrpSpPr>
                  <a:grpSpLocks/>
                </p:cNvGrpSpPr>
                <p:nvPr/>
              </p:nvGrpSpPr>
              <p:grpSpPr bwMode="auto">
                <a:xfrm>
                  <a:off x="3651" y="2795"/>
                  <a:ext cx="187" cy="143"/>
                  <a:chOff x="2982" y="3289"/>
                  <a:chExt cx="167" cy="149"/>
                </a:xfrm>
              </p:grpSpPr>
              <p:sp>
                <p:nvSpPr>
                  <p:cNvPr id="4233" name="Line 162"/>
                  <p:cNvSpPr>
                    <a:spLocks noChangeShapeType="1"/>
                  </p:cNvSpPr>
                  <p:nvPr/>
                </p:nvSpPr>
                <p:spPr bwMode="auto">
                  <a:xfrm>
                    <a:off x="3067" y="3289"/>
                    <a:ext cx="0" cy="149"/>
                  </a:xfrm>
                  <a:prstGeom prst="line">
                    <a:avLst/>
                  </a:prstGeom>
                  <a:noFill/>
                  <a:ln w="381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34" name="Line 163"/>
                  <p:cNvSpPr>
                    <a:spLocks noChangeShapeType="1"/>
                  </p:cNvSpPr>
                  <p:nvPr/>
                </p:nvSpPr>
                <p:spPr bwMode="auto">
                  <a:xfrm>
                    <a:off x="2982" y="3373"/>
                    <a:ext cx="167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146" name="Group 164"/>
              <p:cNvGrpSpPr>
                <a:grpSpLocks/>
              </p:cNvGrpSpPr>
              <p:nvPr/>
            </p:nvGrpSpPr>
            <p:grpSpPr bwMode="auto">
              <a:xfrm>
                <a:off x="4232" y="3126"/>
                <a:ext cx="269" cy="232"/>
                <a:chOff x="3606" y="2750"/>
                <a:chExt cx="269" cy="232"/>
              </a:xfrm>
            </p:grpSpPr>
            <p:sp>
              <p:nvSpPr>
                <p:cNvPr id="4227" name="Oval 165"/>
                <p:cNvSpPr>
                  <a:spLocks noChangeArrowheads="1"/>
                </p:cNvSpPr>
                <p:nvPr/>
              </p:nvSpPr>
              <p:spPr bwMode="auto">
                <a:xfrm>
                  <a:off x="3606" y="2750"/>
                  <a:ext cx="269" cy="232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grpSp>
              <p:nvGrpSpPr>
                <p:cNvPr id="4228" name="Group 166"/>
                <p:cNvGrpSpPr>
                  <a:grpSpLocks/>
                </p:cNvGrpSpPr>
                <p:nvPr/>
              </p:nvGrpSpPr>
              <p:grpSpPr bwMode="auto">
                <a:xfrm>
                  <a:off x="3651" y="2795"/>
                  <a:ext cx="187" cy="143"/>
                  <a:chOff x="2982" y="3289"/>
                  <a:chExt cx="167" cy="149"/>
                </a:xfrm>
              </p:grpSpPr>
              <p:sp>
                <p:nvSpPr>
                  <p:cNvPr id="4229" name="Line 167"/>
                  <p:cNvSpPr>
                    <a:spLocks noChangeShapeType="1"/>
                  </p:cNvSpPr>
                  <p:nvPr/>
                </p:nvSpPr>
                <p:spPr bwMode="auto">
                  <a:xfrm>
                    <a:off x="3067" y="3289"/>
                    <a:ext cx="0" cy="149"/>
                  </a:xfrm>
                  <a:prstGeom prst="line">
                    <a:avLst/>
                  </a:prstGeom>
                  <a:noFill/>
                  <a:ln w="381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30" name="Line 168"/>
                  <p:cNvSpPr>
                    <a:spLocks noChangeShapeType="1"/>
                  </p:cNvSpPr>
                  <p:nvPr/>
                </p:nvSpPr>
                <p:spPr bwMode="auto">
                  <a:xfrm>
                    <a:off x="2982" y="3373"/>
                    <a:ext cx="167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147" name="Group 169"/>
              <p:cNvGrpSpPr>
                <a:grpSpLocks/>
              </p:cNvGrpSpPr>
              <p:nvPr/>
            </p:nvGrpSpPr>
            <p:grpSpPr bwMode="auto">
              <a:xfrm>
                <a:off x="4096" y="2899"/>
                <a:ext cx="269" cy="232"/>
                <a:chOff x="3606" y="2750"/>
                <a:chExt cx="269" cy="232"/>
              </a:xfrm>
            </p:grpSpPr>
            <p:sp>
              <p:nvSpPr>
                <p:cNvPr id="4223" name="Oval 170"/>
                <p:cNvSpPr>
                  <a:spLocks noChangeArrowheads="1"/>
                </p:cNvSpPr>
                <p:nvPr/>
              </p:nvSpPr>
              <p:spPr bwMode="auto">
                <a:xfrm>
                  <a:off x="3606" y="2750"/>
                  <a:ext cx="269" cy="232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grpSp>
              <p:nvGrpSpPr>
                <p:cNvPr id="4224" name="Group 171"/>
                <p:cNvGrpSpPr>
                  <a:grpSpLocks/>
                </p:cNvGrpSpPr>
                <p:nvPr/>
              </p:nvGrpSpPr>
              <p:grpSpPr bwMode="auto">
                <a:xfrm>
                  <a:off x="3651" y="2795"/>
                  <a:ext cx="187" cy="143"/>
                  <a:chOff x="2982" y="3289"/>
                  <a:chExt cx="167" cy="149"/>
                </a:xfrm>
              </p:grpSpPr>
              <p:sp>
                <p:nvSpPr>
                  <p:cNvPr id="4225" name="Line 172"/>
                  <p:cNvSpPr>
                    <a:spLocks noChangeShapeType="1"/>
                  </p:cNvSpPr>
                  <p:nvPr/>
                </p:nvSpPr>
                <p:spPr bwMode="auto">
                  <a:xfrm>
                    <a:off x="3067" y="3289"/>
                    <a:ext cx="0" cy="149"/>
                  </a:xfrm>
                  <a:prstGeom prst="line">
                    <a:avLst/>
                  </a:prstGeom>
                  <a:noFill/>
                  <a:ln w="381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26" name="Line 173"/>
                  <p:cNvSpPr>
                    <a:spLocks noChangeShapeType="1"/>
                  </p:cNvSpPr>
                  <p:nvPr/>
                </p:nvSpPr>
                <p:spPr bwMode="auto">
                  <a:xfrm>
                    <a:off x="2982" y="3373"/>
                    <a:ext cx="167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148" name="Group 174"/>
              <p:cNvGrpSpPr>
                <a:grpSpLocks/>
              </p:cNvGrpSpPr>
              <p:nvPr/>
            </p:nvGrpSpPr>
            <p:grpSpPr bwMode="auto">
              <a:xfrm>
                <a:off x="4549" y="2899"/>
                <a:ext cx="269" cy="232"/>
                <a:chOff x="3606" y="2750"/>
                <a:chExt cx="269" cy="232"/>
              </a:xfrm>
            </p:grpSpPr>
            <p:sp>
              <p:nvSpPr>
                <p:cNvPr id="4219" name="Oval 175"/>
                <p:cNvSpPr>
                  <a:spLocks noChangeArrowheads="1"/>
                </p:cNvSpPr>
                <p:nvPr/>
              </p:nvSpPr>
              <p:spPr bwMode="auto">
                <a:xfrm>
                  <a:off x="3606" y="2750"/>
                  <a:ext cx="269" cy="232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grpSp>
              <p:nvGrpSpPr>
                <p:cNvPr id="4220" name="Group 176"/>
                <p:cNvGrpSpPr>
                  <a:grpSpLocks/>
                </p:cNvGrpSpPr>
                <p:nvPr/>
              </p:nvGrpSpPr>
              <p:grpSpPr bwMode="auto">
                <a:xfrm>
                  <a:off x="3651" y="2795"/>
                  <a:ext cx="187" cy="143"/>
                  <a:chOff x="2982" y="3289"/>
                  <a:chExt cx="167" cy="149"/>
                </a:xfrm>
              </p:grpSpPr>
              <p:sp>
                <p:nvSpPr>
                  <p:cNvPr id="4221" name="Line 177"/>
                  <p:cNvSpPr>
                    <a:spLocks noChangeShapeType="1"/>
                  </p:cNvSpPr>
                  <p:nvPr/>
                </p:nvSpPr>
                <p:spPr bwMode="auto">
                  <a:xfrm>
                    <a:off x="3067" y="3289"/>
                    <a:ext cx="0" cy="149"/>
                  </a:xfrm>
                  <a:prstGeom prst="line">
                    <a:avLst/>
                  </a:prstGeom>
                  <a:noFill/>
                  <a:ln w="381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22" name="Line 178"/>
                  <p:cNvSpPr>
                    <a:spLocks noChangeShapeType="1"/>
                  </p:cNvSpPr>
                  <p:nvPr/>
                </p:nvSpPr>
                <p:spPr bwMode="auto">
                  <a:xfrm>
                    <a:off x="2982" y="3373"/>
                    <a:ext cx="167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149" name="Group 179"/>
              <p:cNvGrpSpPr>
                <a:grpSpLocks/>
              </p:cNvGrpSpPr>
              <p:nvPr/>
            </p:nvGrpSpPr>
            <p:grpSpPr bwMode="auto">
              <a:xfrm>
                <a:off x="3597" y="2899"/>
                <a:ext cx="269" cy="232"/>
                <a:chOff x="3606" y="2750"/>
                <a:chExt cx="269" cy="232"/>
              </a:xfrm>
            </p:grpSpPr>
            <p:sp>
              <p:nvSpPr>
                <p:cNvPr id="4215" name="Oval 180"/>
                <p:cNvSpPr>
                  <a:spLocks noChangeArrowheads="1"/>
                </p:cNvSpPr>
                <p:nvPr/>
              </p:nvSpPr>
              <p:spPr bwMode="auto">
                <a:xfrm>
                  <a:off x="3606" y="2750"/>
                  <a:ext cx="269" cy="232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grpSp>
              <p:nvGrpSpPr>
                <p:cNvPr id="4216" name="Group 181"/>
                <p:cNvGrpSpPr>
                  <a:grpSpLocks/>
                </p:cNvGrpSpPr>
                <p:nvPr/>
              </p:nvGrpSpPr>
              <p:grpSpPr bwMode="auto">
                <a:xfrm>
                  <a:off x="3651" y="2795"/>
                  <a:ext cx="187" cy="143"/>
                  <a:chOff x="2982" y="3289"/>
                  <a:chExt cx="167" cy="149"/>
                </a:xfrm>
              </p:grpSpPr>
              <p:sp>
                <p:nvSpPr>
                  <p:cNvPr id="4217" name="Line 182"/>
                  <p:cNvSpPr>
                    <a:spLocks noChangeShapeType="1"/>
                  </p:cNvSpPr>
                  <p:nvPr/>
                </p:nvSpPr>
                <p:spPr bwMode="auto">
                  <a:xfrm>
                    <a:off x="3067" y="3289"/>
                    <a:ext cx="0" cy="149"/>
                  </a:xfrm>
                  <a:prstGeom prst="line">
                    <a:avLst/>
                  </a:prstGeom>
                  <a:noFill/>
                  <a:ln w="381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18" name="Line 183"/>
                  <p:cNvSpPr>
                    <a:spLocks noChangeShapeType="1"/>
                  </p:cNvSpPr>
                  <p:nvPr/>
                </p:nvSpPr>
                <p:spPr bwMode="auto">
                  <a:xfrm>
                    <a:off x="2982" y="3373"/>
                    <a:ext cx="167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150" name="Group 184"/>
              <p:cNvGrpSpPr>
                <a:grpSpLocks/>
              </p:cNvGrpSpPr>
              <p:nvPr/>
            </p:nvGrpSpPr>
            <p:grpSpPr bwMode="auto">
              <a:xfrm>
                <a:off x="3415" y="3353"/>
                <a:ext cx="269" cy="232"/>
                <a:chOff x="3606" y="2750"/>
                <a:chExt cx="269" cy="232"/>
              </a:xfrm>
            </p:grpSpPr>
            <p:sp>
              <p:nvSpPr>
                <p:cNvPr id="4211" name="Oval 185"/>
                <p:cNvSpPr>
                  <a:spLocks noChangeArrowheads="1"/>
                </p:cNvSpPr>
                <p:nvPr/>
              </p:nvSpPr>
              <p:spPr bwMode="auto">
                <a:xfrm>
                  <a:off x="3606" y="2750"/>
                  <a:ext cx="269" cy="232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grpSp>
              <p:nvGrpSpPr>
                <p:cNvPr id="4212" name="Group 186"/>
                <p:cNvGrpSpPr>
                  <a:grpSpLocks/>
                </p:cNvGrpSpPr>
                <p:nvPr/>
              </p:nvGrpSpPr>
              <p:grpSpPr bwMode="auto">
                <a:xfrm>
                  <a:off x="3651" y="2795"/>
                  <a:ext cx="187" cy="143"/>
                  <a:chOff x="2982" y="3289"/>
                  <a:chExt cx="167" cy="149"/>
                </a:xfrm>
              </p:grpSpPr>
              <p:sp>
                <p:nvSpPr>
                  <p:cNvPr id="4213" name="Line 187"/>
                  <p:cNvSpPr>
                    <a:spLocks noChangeShapeType="1"/>
                  </p:cNvSpPr>
                  <p:nvPr/>
                </p:nvSpPr>
                <p:spPr bwMode="auto">
                  <a:xfrm>
                    <a:off x="3067" y="3289"/>
                    <a:ext cx="0" cy="149"/>
                  </a:xfrm>
                  <a:prstGeom prst="line">
                    <a:avLst/>
                  </a:prstGeom>
                  <a:noFill/>
                  <a:ln w="381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14" name="Line 188"/>
                  <p:cNvSpPr>
                    <a:spLocks noChangeShapeType="1"/>
                  </p:cNvSpPr>
                  <p:nvPr/>
                </p:nvSpPr>
                <p:spPr bwMode="auto">
                  <a:xfrm>
                    <a:off x="2982" y="3373"/>
                    <a:ext cx="167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151" name="Group 189"/>
              <p:cNvGrpSpPr>
                <a:grpSpLocks/>
              </p:cNvGrpSpPr>
              <p:nvPr/>
            </p:nvGrpSpPr>
            <p:grpSpPr bwMode="auto">
              <a:xfrm>
                <a:off x="3733" y="3126"/>
                <a:ext cx="269" cy="232"/>
                <a:chOff x="3606" y="2750"/>
                <a:chExt cx="269" cy="232"/>
              </a:xfrm>
            </p:grpSpPr>
            <p:sp>
              <p:nvSpPr>
                <p:cNvPr id="4207" name="Oval 190"/>
                <p:cNvSpPr>
                  <a:spLocks noChangeArrowheads="1"/>
                </p:cNvSpPr>
                <p:nvPr/>
              </p:nvSpPr>
              <p:spPr bwMode="auto">
                <a:xfrm>
                  <a:off x="3606" y="2750"/>
                  <a:ext cx="269" cy="232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grpSp>
              <p:nvGrpSpPr>
                <p:cNvPr id="4208" name="Group 191"/>
                <p:cNvGrpSpPr>
                  <a:grpSpLocks/>
                </p:cNvGrpSpPr>
                <p:nvPr/>
              </p:nvGrpSpPr>
              <p:grpSpPr bwMode="auto">
                <a:xfrm>
                  <a:off x="3651" y="2795"/>
                  <a:ext cx="187" cy="143"/>
                  <a:chOff x="2982" y="3289"/>
                  <a:chExt cx="167" cy="149"/>
                </a:xfrm>
              </p:grpSpPr>
              <p:sp>
                <p:nvSpPr>
                  <p:cNvPr id="4209" name="Line 192"/>
                  <p:cNvSpPr>
                    <a:spLocks noChangeShapeType="1"/>
                  </p:cNvSpPr>
                  <p:nvPr/>
                </p:nvSpPr>
                <p:spPr bwMode="auto">
                  <a:xfrm>
                    <a:off x="3067" y="3289"/>
                    <a:ext cx="0" cy="149"/>
                  </a:xfrm>
                  <a:prstGeom prst="line">
                    <a:avLst/>
                  </a:prstGeom>
                  <a:noFill/>
                  <a:ln w="381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10" name="Line 193"/>
                  <p:cNvSpPr>
                    <a:spLocks noChangeShapeType="1"/>
                  </p:cNvSpPr>
                  <p:nvPr/>
                </p:nvSpPr>
                <p:spPr bwMode="auto">
                  <a:xfrm>
                    <a:off x="2982" y="3373"/>
                    <a:ext cx="167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152" name="Group 194"/>
              <p:cNvGrpSpPr>
                <a:grpSpLocks/>
              </p:cNvGrpSpPr>
              <p:nvPr/>
            </p:nvGrpSpPr>
            <p:grpSpPr bwMode="auto">
              <a:xfrm>
                <a:off x="3914" y="3353"/>
                <a:ext cx="269" cy="232"/>
                <a:chOff x="3606" y="2750"/>
                <a:chExt cx="269" cy="232"/>
              </a:xfrm>
            </p:grpSpPr>
            <p:sp>
              <p:nvSpPr>
                <p:cNvPr id="4203" name="Oval 195"/>
                <p:cNvSpPr>
                  <a:spLocks noChangeArrowheads="1"/>
                </p:cNvSpPr>
                <p:nvPr/>
              </p:nvSpPr>
              <p:spPr bwMode="auto">
                <a:xfrm>
                  <a:off x="3606" y="2750"/>
                  <a:ext cx="269" cy="232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grpSp>
              <p:nvGrpSpPr>
                <p:cNvPr id="4204" name="Group 196"/>
                <p:cNvGrpSpPr>
                  <a:grpSpLocks/>
                </p:cNvGrpSpPr>
                <p:nvPr/>
              </p:nvGrpSpPr>
              <p:grpSpPr bwMode="auto">
                <a:xfrm>
                  <a:off x="3651" y="2795"/>
                  <a:ext cx="187" cy="143"/>
                  <a:chOff x="2982" y="3289"/>
                  <a:chExt cx="167" cy="149"/>
                </a:xfrm>
              </p:grpSpPr>
              <p:sp>
                <p:nvSpPr>
                  <p:cNvPr id="4205" name="Line 197"/>
                  <p:cNvSpPr>
                    <a:spLocks noChangeShapeType="1"/>
                  </p:cNvSpPr>
                  <p:nvPr/>
                </p:nvSpPr>
                <p:spPr bwMode="auto">
                  <a:xfrm>
                    <a:off x="3067" y="3289"/>
                    <a:ext cx="0" cy="149"/>
                  </a:xfrm>
                  <a:prstGeom prst="line">
                    <a:avLst/>
                  </a:prstGeom>
                  <a:noFill/>
                  <a:ln w="381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06" name="Line 198"/>
                  <p:cNvSpPr>
                    <a:spLocks noChangeShapeType="1"/>
                  </p:cNvSpPr>
                  <p:nvPr/>
                </p:nvSpPr>
                <p:spPr bwMode="auto">
                  <a:xfrm>
                    <a:off x="2982" y="3373"/>
                    <a:ext cx="167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153" name="Group 199"/>
              <p:cNvGrpSpPr>
                <a:grpSpLocks/>
              </p:cNvGrpSpPr>
              <p:nvPr/>
            </p:nvGrpSpPr>
            <p:grpSpPr bwMode="auto">
              <a:xfrm>
                <a:off x="4685" y="3126"/>
                <a:ext cx="269" cy="232"/>
                <a:chOff x="3606" y="2750"/>
                <a:chExt cx="269" cy="232"/>
              </a:xfrm>
            </p:grpSpPr>
            <p:sp>
              <p:nvSpPr>
                <p:cNvPr id="4199" name="Oval 200"/>
                <p:cNvSpPr>
                  <a:spLocks noChangeArrowheads="1"/>
                </p:cNvSpPr>
                <p:nvPr/>
              </p:nvSpPr>
              <p:spPr bwMode="auto">
                <a:xfrm>
                  <a:off x="3606" y="2750"/>
                  <a:ext cx="269" cy="232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grpSp>
              <p:nvGrpSpPr>
                <p:cNvPr id="4200" name="Group 201"/>
                <p:cNvGrpSpPr>
                  <a:grpSpLocks/>
                </p:cNvGrpSpPr>
                <p:nvPr/>
              </p:nvGrpSpPr>
              <p:grpSpPr bwMode="auto">
                <a:xfrm>
                  <a:off x="3651" y="2795"/>
                  <a:ext cx="187" cy="143"/>
                  <a:chOff x="2982" y="3289"/>
                  <a:chExt cx="167" cy="149"/>
                </a:xfrm>
              </p:grpSpPr>
              <p:sp>
                <p:nvSpPr>
                  <p:cNvPr id="4201" name="Line 202"/>
                  <p:cNvSpPr>
                    <a:spLocks noChangeShapeType="1"/>
                  </p:cNvSpPr>
                  <p:nvPr/>
                </p:nvSpPr>
                <p:spPr bwMode="auto">
                  <a:xfrm>
                    <a:off x="3067" y="3289"/>
                    <a:ext cx="0" cy="149"/>
                  </a:xfrm>
                  <a:prstGeom prst="line">
                    <a:avLst/>
                  </a:prstGeom>
                  <a:noFill/>
                  <a:ln w="381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02" name="Line 203"/>
                  <p:cNvSpPr>
                    <a:spLocks noChangeShapeType="1"/>
                  </p:cNvSpPr>
                  <p:nvPr/>
                </p:nvSpPr>
                <p:spPr bwMode="auto">
                  <a:xfrm>
                    <a:off x="2982" y="3373"/>
                    <a:ext cx="167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154" name="Group 209"/>
              <p:cNvGrpSpPr>
                <a:grpSpLocks/>
              </p:cNvGrpSpPr>
              <p:nvPr/>
            </p:nvGrpSpPr>
            <p:grpSpPr bwMode="auto">
              <a:xfrm>
                <a:off x="4096" y="2673"/>
                <a:ext cx="269" cy="232"/>
                <a:chOff x="3606" y="2750"/>
                <a:chExt cx="269" cy="232"/>
              </a:xfrm>
            </p:grpSpPr>
            <p:sp>
              <p:nvSpPr>
                <p:cNvPr id="4195" name="Oval 210"/>
                <p:cNvSpPr>
                  <a:spLocks noChangeArrowheads="1"/>
                </p:cNvSpPr>
                <p:nvPr/>
              </p:nvSpPr>
              <p:spPr bwMode="auto">
                <a:xfrm>
                  <a:off x="3606" y="2750"/>
                  <a:ext cx="269" cy="232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grpSp>
              <p:nvGrpSpPr>
                <p:cNvPr id="4196" name="Group 211"/>
                <p:cNvGrpSpPr>
                  <a:grpSpLocks/>
                </p:cNvGrpSpPr>
                <p:nvPr/>
              </p:nvGrpSpPr>
              <p:grpSpPr bwMode="auto">
                <a:xfrm>
                  <a:off x="3651" y="2795"/>
                  <a:ext cx="187" cy="143"/>
                  <a:chOff x="2982" y="3289"/>
                  <a:chExt cx="167" cy="149"/>
                </a:xfrm>
              </p:grpSpPr>
              <p:sp>
                <p:nvSpPr>
                  <p:cNvPr id="4197" name="Line 212"/>
                  <p:cNvSpPr>
                    <a:spLocks noChangeShapeType="1"/>
                  </p:cNvSpPr>
                  <p:nvPr/>
                </p:nvSpPr>
                <p:spPr bwMode="auto">
                  <a:xfrm>
                    <a:off x="3067" y="3289"/>
                    <a:ext cx="0" cy="149"/>
                  </a:xfrm>
                  <a:prstGeom prst="line">
                    <a:avLst/>
                  </a:prstGeom>
                  <a:noFill/>
                  <a:ln w="381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98" name="Line 213"/>
                  <p:cNvSpPr>
                    <a:spLocks noChangeShapeType="1"/>
                  </p:cNvSpPr>
                  <p:nvPr/>
                </p:nvSpPr>
                <p:spPr bwMode="auto">
                  <a:xfrm>
                    <a:off x="2982" y="3373"/>
                    <a:ext cx="167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155" name="Group 215"/>
              <p:cNvGrpSpPr>
                <a:grpSpLocks/>
              </p:cNvGrpSpPr>
              <p:nvPr/>
            </p:nvGrpSpPr>
            <p:grpSpPr bwMode="auto">
              <a:xfrm>
                <a:off x="4232" y="3580"/>
                <a:ext cx="269" cy="232"/>
                <a:chOff x="3606" y="2750"/>
                <a:chExt cx="269" cy="232"/>
              </a:xfrm>
            </p:grpSpPr>
            <p:sp>
              <p:nvSpPr>
                <p:cNvPr id="4191" name="Oval 216"/>
                <p:cNvSpPr>
                  <a:spLocks noChangeArrowheads="1"/>
                </p:cNvSpPr>
                <p:nvPr/>
              </p:nvSpPr>
              <p:spPr bwMode="auto">
                <a:xfrm>
                  <a:off x="3606" y="2750"/>
                  <a:ext cx="269" cy="232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grpSp>
              <p:nvGrpSpPr>
                <p:cNvPr id="4192" name="Group 217"/>
                <p:cNvGrpSpPr>
                  <a:grpSpLocks/>
                </p:cNvGrpSpPr>
                <p:nvPr/>
              </p:nvGrpSpPr>
              <p:grpSpPr bwMode="auto">
                <a:xfrm>
                  <a:off x="3651" y="2795"/>
                  <a:ext cx="187" cy="143"/>
                  <a:chOff x="2982" y="3289"/>
                  <a:chExt cx="167" cy="149"/>
                </a:xfrm>
              </p:grpSpPr>
              <p:sp>
                <p:nvSpPr>
                  <p:cNvPr id="4193" name="Line 218"/>
                  <p:cNvSpPr>
                    <a:spLocks noChangeShapeType="1"/>
                  </p:cNvSpPr>
                  <p:nvPr/>
                </p:nvSpPr>
                <p:spPr bwMode="auto">
                  <a:xfrm>
                    <a:off x="3067" y="3289"/>
                    <a:ext cx="0" cy="149"/>
                  </a:xfrm>
                  <a:prstGeom prst="line">
                    <a:avLst/>
                  </a:prstGeom>
                  <a:noFill/>
                  <a:ln w="381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94" name="Line 219"/>
                  <p:cNvSpPr>
                    <a:spLocks noChangeShapeType="1"/>
                  </p:cNvSpPr>
                  <p:nvPr/>
                </p:nvSpPr>
                <p:spPr bwMode="auto">
                  <a:xfrm>
                    <a:off x="2982" y="3373"/>
                    <a:ext cx="167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156" name="Group 225"/>
              <p:cNvGrpSpPr>
                <a:grpSpLocks/>
              </p:cNvGrpSpPr>
              <p:nvPr/>
            </p:nvGrpSpPr>
            <p:grpSpPr bwMode="auto">
              <a:xfrm>
                <a:off x="3733" y="3580"/>
                <a:ext cx="269" cy="232"/>
                <a:chOff x="3606" y="2750"/>
                <a:chExt cx="269" cy="232"/>
              </a:xfrm>
            </p:grpSpPr>
            <p:sp>
              <p:nvSpPr>
                <p:cNvPr id="4187" name="Oval 226"/>
                <p:cNvSpPr>
                  <a:spLocks noChangeArrowheads="1"/>
                </p:cNvSpPr>
                <p:nvPr/>
              </p:nvSpPr>
              <p:spPr bwMode="auto">
                <a:xfrm>
                  <a:off x="3606" y="2750"/>
                  <a:ext cx="269" cy="232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grpSp>
              <p:nvGrpSpPr>
                <p:cNvPr id="4188" name="Group 227"/>
                <p:cNvGrpSpPr>
                  <a:grpSpLocks/>
                </p:cNvGrpSpPr>
                <p:nvPr/>
              </p:nvGrpSpPr>
              <p:grpSpPr bwMode="auto">
                <a:xfrm>
                  <a:off x="3651" y="2795"/>
                  <a:ext cx="187" cy="143"/>
                  <a:chOff x="2982" y="3289"/>
                  <a:chExt cx="167" cy="149"/>
                </a:xfrm>
              </p:grpSpPr>
              <p:sp>
                <p:nvSpPr>
                  <p:cNvPr id="4189" name="Line 228"/>
                  <p:cNvSpPr>
                    <a:spLocks noChangeShapeType="1"/>
                  </p:cNvSpPr>
                  <p:nvPr/>
                </p:nvSpPr>
                <p:spPr bwMode="auto">
                  <a:xfrm>
                    <a:off x="3067" y="3289"/>
                    <a:ext cx="0" cy="149"/>
                  </a:xfrm>
                  <a:prstGeom prst="line">
                    <a:avLst/>
                  </a:prstGeom>
                  <a:noFill/>
                  <a:ln w="381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90" name="Line 229"/>
                  <p:cNvSpPr>
                    <a:spLocks noChangeShapeType="1"/>
                  </p:cNvSpPr>
                  <p:nvPr/>
                </p:nvSpPr>
                <p:spPr bwMode="auto">
                  <a:xfrm>
                    <a:off x="2982" y="3373"/>
                    <a:ext cx="167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157" name="Group 230"/>
              <p:cNvGrpSpPr>
                <a:grpSpLocks/>
              </p:cNvGrpSpPr>
              <p:nvPr/>
            </p:nvGrpSpPr>
            <p:grpSpPr bwMode="auto">
              <a:xfrm>
                <a:off x="4640" y="3625"/>
                <a:ext cx="269" cy="232"/>
                <a:chOff x="3606" y="2750"/>
                <a:chExt cx="269" cy="232"/>
              </a:xfrm>
            </p:grpSpPr>
            <p:sp>
              <p:nvSpPr>
                <p:cNvPr id="4183" name="Oval 231"/>
                <p:cNvSpPr>
                  <a:spLocks noChangeArrowheads="1"/>
                </p:cNvSpPr>
                <p:nvPr/>
              </p:nvSpPr>
              <p:spPr bwMode="auto">
                <a:xfrm>
                  <a:off x="3606" y="2750"/>
                  <a:ext cx="269" cy="232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grpSp>
              <p:nvGrpSpPr>
                <p:cNvPr id="4184" name="Group 232"/>
                <p:cNvGrpSpPr>
                  <a:grpSpLocks/>
                </p:cNvGrpSpPr>
                <p:nvPr/>
              </p:nvGrpSpPr>
              <p:grpSpPr bwMode="auto">
                <a:xfrm>
                  <a:off x="3651" y="2795"/>
                  <a:ext cx="187" cy="143"/>
                  <a:chOff x="2982" y="3289"/>
                  <a:chExt cx="167" cy="149"/>
                </a:xfrm>
              </p:grpSpPr>
              <p:sp>
                <p:nvSpPr>
                  <p:cNvPr id="4185" name="Line 233"/>
                  <p:cNvSpPr>
                    <a:spLocks noChangeShapeType="1"/>
                  </p:cNvSpPr>
                  <p:nvPr/>
                </p:nvSpPr>
                <p:spPr bwMode="auto">
                  <a:xfrm>
                    <a:off x="3067" y="3289"/>
                    <a:ext cx="0" cy="149"/>
                  </a:xfrm>
                  <a:prstGeom prst="line">
                    <a:avLst/>
                  </a:prstGeom>
                  <a:noFill/>
                  <a:ln w="381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86" name="Line 234"/>
                  <p:cNvSpPr>
                    <a:spLocks noChangeShapeType="1"/>
                  </p:cNvSpPr>
                  <p:nvPr/>
                </p:nvSpPr>
                <p:spPr bwMode="auto">
                  <a:xfrm>
                    <a:off x="2982" y="3373"/>
                    <a:ext cx="167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158" name="Group 235"/>
              <p:cNvGrpSpPr>
                <a:grpSpLocks/>
              </p:cNvGrpSpPr>
              <p:nvPr/>
            </p:nvGrpSpPr>
            <p:grpSpPr bwMode="auto">
              <a:xfrm>
                <a:off x="4459" y="3807"/>
                <a:ext cx="269" cy="232"/>
                <a:chOff x="3606" y="2750"/>
                <a:chExt cx="269" cy="232"/>
              </a:xfrm>
            </p:grpSpPr>
            <p:sp>
              <p:nvSpPr>
                <p:cNvPr id="4179" name="Oval 236"/>
                <p:cNvSpPr>
                  <a:spLocks noChangeArrowheads="1"/>
                </p:cNvSpPr>
                <p:nvPr/>
              </p:nvSpPr>
              <p:spPr bwMode="auto">
                <a:xfrm>
                  <a:off x="3606" y="2750"/>
                  <a:ext cx="269" cy="232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grpSp>
              <p:nvGrpSpPr>
                <p:cNvPr id="4180" name="Group 237"/>
                <p:cNvGrpSpPr>
                  <a:grpSpLocks/>
                </p:cNvGrpSpPr>
                <p:nvPr/>
              </p:nvGrpSpPr>
              <p:grpSpPr bwMode="auto">
                <a:xfrm>
                  <a:off x="3651" y="2795"/>
                  <a:ext cx="187" cy="143"/>
                  <a:chOff x="2982" y="3289"/>
                  <a:chExt cx="167" cy="149"/>
                </a:xfrm>
              </p:grpSpPr>
              <p:sp>
                <p:nvSpPr>
                  <p:cNvPr id="4181" name="Line 238"/>
                  <p:cNvSpPr>
                    <a:spLocks noChangeShapeType="1"/>
                  </p:cNvSpPr>
                  <p:nvPr/>
                </p:nvSpPr>
                <p:spPr bwMode="auto">
                  <a:xfrm>
                    <a:off x="3067" y="3289"/>
                    <a:ext cx="0" cy="149"/>
                  </a:xfrm>
                  <a:prstGeom prst="line">
                    <a:avLst/>
                  </a:prstGeom>
                  <a:noFill/>
                  <a:ln w="381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82" name="Line 239"/>
                  <p:cNvSpPr>
                    <a:spLocks noChangeShapeType="1"/>
                  </p:cNvSpPr>
                  <p:nvPr/>
                </p:nvSpPr>
                <p:spPr bwMode="auto">
                  <a:xfrm>
                    <a:off x="2982" y="3373"/>
                    <a:ext cx="167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159" name="Group 240"/>
              <p:cNvGrpSpPr>
                <a:grpSpLocks/>
              </p:cNvGrpSpPr>
              <p:nvPr/>
            </p:nvGrpSpPr>
            <p:grpSpPr bwMode="auto">
              <a:xfrm>
                <a:off x="3370" y="3807"/>
                <a:ext cx="269" cy="232"/>
                <a:chOff x="3606" y="2750"/>
                <a:chExt cx="269" cy="232"/>
              </a:xfrm>
            </p:grpSpPr>
            <p:sp>
              <p:nvSpPr>
                <p:cNvPr id="4175" name="Oval 241"/>
                <p:cNvSpPr>
                  <a:spLocks noChangeArrowheads="1"/>
                </p:cNvSpPr>
                <p:nvPr/>
              </p:nvSpPr>
              <p:spPr bwMode="auto">
                <a:xfrm>
                  <a:off x="3606" y="2750"/>
                  <a:ext cx="269" cy="232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grpSp>
              <p:nvGrpSpPr>
                <p:cNvPr id="4176" name="Group 242"/>
                <p:cNvGrpSpPr>
                  <a:grpSpLocks/>
                </p:cNvGrpSpPr>
                <p:nvPr/>
              </p:nvGrpSpPr>
              <p:grpSpPr bwMode="auto">
                <a:xfrm>
                  <a:off x="3651" y="2795"/>
                  <a:ext cx="187" cy="143"/>
                  <a:chOff x="2982" y="3289"/>
                  <a:chExt cx="167" cy="149"/>
                </a:xfrm>
              </p:grpSpPr>
              <p:sp>
                <p:nvSpPr>
                  <p:cNvPr id="4177" name="Line 243"/>
                  <p:cNvSpPr>
                    <a:spLocks noChangeShapeType="1"/>
                  </p:cNvSpPr>
                  <p:nvPr/>
                </p:nvSpPr>
                <p:spPr bwMode="auto">
                  <a:xfrm>
                    <a:off x="3067" y="3289"/>
                    <a:ext cx="0" cy="149"/>
                  </a:xfrm>
                  <a:prstGeom prst="line">
                    <a:avLst/>
                  </a:prstGeom>
                  <a:noFill/>
                  <a:ln w="381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78" name="Line 244"/>
                  <p:cNvSpPr>
                    <a:spLocks noChangeShapeType="1"/>
                  </p:cNvSpPr>
                  <p:nvPr/>
                </p:nvSpPr>
                <p:spPr bwMode="auto">
                  <a:xfrm>
                    <a:off x="2982" y="3373"/>
                    <a:ext cx="167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160" name="Group 245"/>
              <p:cNvGrpSpPr>
                <a:grpSpLocks/>
              </p:cNvGrpSpPr>
              <p:nvPr/>
            </p:nvGrpSpPr>
            <p:grpSpPr bwMode="auto">
              <a:xfrm>
                <a:off x="3914" y="3807"/>
                <a:ext cx="269" cy="232"/>
                <a:chOff x="3606" y="2750"/>
                <a:chExt cx="269" cy="232"/>
              </a:xfrm>
            </p:grpSpPr>
            <p:sp>
              <p:nvSpPr>
                <p:cNvPr id="4171" name="Oval 246"/>
                <p:cNvSpPr>
                  <a:spLocks noChangeArrowheads="1"/>
                </p:cNvSpPr>
                <p:nvPr/>
              </p:nvSpPr>
              <p:spPr bwMode="auto">
                <a:xfrm>
                  <a:off x="3606" y="2750"/>
                  <a:ext cx="269" cy="232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grpSp>
              <p:nvGrpSpPr>
                <p:cNvPr id="4172" name="Group 247"/>
                <p:cNvGrpSpPr>
                  <a:grpSpLocks/>
                </p:cNvGrpSpPr>
                <p:nvPr/>
              </p:nvGrpSpPr>
              <p:grpSpPr bwMode="auto">
                <a:xfrm>
                  <a:off x="3651" y="2795"/>
                  <a:ext cx="187" cy="143"/>
                  <a:chOff x="2982" y="3289"/>
                  <a:chExt cx="167" cy="149"/>
                </a:xfrm>
              </p:grpSpPr>
              <p:sp>
                <p:nvSpPr>
                  <p:cNvPr id="4173" name="Line 248"/>
                  <p:cNvSpPr>
                    <a:spLocks noChangeShapeType="1"/>
                  </p:cNvSpPr>
                  <p:nvPr/>
                </p:nvSpPr>
                <p:spPr bwMode="auto">
                  <a:xfrm>
                    <a:off x="3067" y="3289"/>
                    <a:ext cx="0" cy="149"/>
                  </a:xfrm>
                  <a:prstGeom prst="line">
                    <a:avLst/>
                  </a:prstGeom>
                  <a:noFill/>
                  <a:ln w="381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74" name="Line 249"/>
                  <p:cNvSpPr>
                    <a:spLocks noChangeShapeType="1"/>
                  </p:cNvSpPr>
                  <p:nvPr/>
                </p:nvSpPr>
                <p:spPr bwMode="auto">
                  <a:xfrm>
                    <a:off x="2982" y="3373"/>
                    <a:ext cx="167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161" name="Group 250"/>
              <p:cNvGrpSpPr>
                <a:grpSpLocks/>
              </p:cNvGrpSpPr>
              <p:nvPr/>
            </p:nvGrpSpPr>
            <p:grpSpPr bwMode="auto">
              <a:xfrm>
                <a:off x="3642" y="4033"/>
                <a:ext cx="269" cy="232"/>
                <a:chOff x="3606" y="2750"/>
                <a:chExt cx="269" cy="232"/>
              </a:xfrm>
            </p:grpSpPr>
            <p:sp>
              <p:nvSpPr>
                <p:cNvPr id="4167" name="Oval 251"/>
                <p:cNvSpPr>
                  <a:spLocks noChangeArrowheads="1"/>
                </p:cNvSpPr>
                <p:nvPr/>
              </p:nvSpPr>
              <p:spPr bwMode="auto">
                <a:xfrm>
                  <a:off x="3606" y="2750"/>
                  <a:ext cx="269" cy="232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grpSp>
              <p:nvGrpSpPr>
                <p:cNvPr id="4168" name="Group 252"/>
                <p:cNvGrpSpPr>
                  <a:grpSpLocks/>
                </p:cNvGrpSpPr>
                <p:nvPr/>
              </p:nvGrpSpPr>
              <p:grpSpPr bwMode="auto">
                <a:xfrm>
                  <a:off x="3651" y="2795"/>
                  <a:ext cx="187" cy="143"/>
                  <a:chOff x="2982" y="3289"/>
                  <a:chExt cx="167" cy="149"/>
                </a:xfrm>
              </p:grpSpPr>
              <p:sp>
                <p:nvSpPr>
                  <p:cNvPr id="4169" name="Line 253"/>
                  <p:cNvSpPr>
                    <a:spLocks noChangeShapeType="1"/>
                  </p:cNvSpPr>
                  <p:nvPr/>
                </p:nvSpPr>
                <p:spPr bwMode="auto">
                  <a:xfrm>
                    <a:off x="3067" y="3289"/>
                    <a:ext cx="0" cy="149"/>
                  </a:xfrm>
                  <a:prstGeom prst="line">
                    <a:avLst/>
                  </a:prstGeom>
                  <a:noFill/>
                  <a:ln w="381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70" name="Line 254"/>
                  <p:cNvSpPr>
                    <a:spLocks noChangeShapeType="1"/>
                  </p:cNvSpPr>
                  <p:nvPr/>
                </p:nvSpPr>
                <p:spPr bwMode="auto">
                  <a:xfrm>
                    <a:off x="2982" y="3373"/>
                    <a:ext cx="167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162" name="Group 255"/>
              <p:cNvGrpSpPr>
                <a:grpSpLocks/>
              </p:cNvGrpSpPr>
              <p:nvPr/>
            </p:nvGrpSpPr>
            <p:grpSpPr bwMode="auto">
              <a:xfrm>
                <a:off x="4096" y="4079"/>
                <a:ext cx="269" cy="232"/>
                <a:chOff x="3606" y="2750"/>
                <a:chExt cx="269" cy="232"/>
              </a:xfrm>
            </p:grpSpPr>
            <p:sp>
              <p:nvSpPr>
                <p:cNvPr id="4163" name="Oval 256"/>
                <p:cNvSpPr>
                  <a:spLocks noChangeArrowheads="1"/>
                </p:cNvSpPr>
                <p:nvPr/>
              </p:nvSpPr>
              <p:spPr bwMode="auto">
                <a:xfrm>
                  <a:off x="3606" y="2750"/>
                  <a:ext cx="269" cy="232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grpSp>
              <p:nvGrpSpPr>
                <p:cNvPr id="4164" name="Group 257"/>
                <p:cNvGrpSpPr>
                  <a:grpSpLocks/>
                </p:cNvGrpSpPr>
                <p:nvPr/>
              </p:nvGrpSpPr>
              <p:grpSpPr bwMode="auto">
                <a:xfrm>
                  <a:off x="3651" y="2795"/>
                  <a:ext cx="187" cy="143"/>
                  <a:chOff x="2982" y="3289"/>
                  <a:chExt cx="167" cy="149"/>
                </a:xfrm>
              </p:grpSpPr>
              <p:sp>
                <p:nvSpPr>
                  <p:cNvPr id="4165" name="Line 258"/>
                  <p:cNvSpPr>
                    <a:spLocks noChangeShapeType="1"/>
                  </p:cNvSpPr>
                  <p:nvPr/>
                </p:nvSpPr>
                <p:spPr bwMode="auto">
                  <a:xfrm>
                    <a:off x="3067" y="3289"/>
                    <a:ext cx="0" cy="149"/>
                  </a:xfrm>
                  <a:prstGeom prst="line">
                    <a:avLst/>
                  </a:prstGeom>
                  <a:noFill/>
                  <a:ln w="381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66" name="Line 259"/>
                  <p:cNvSpPr>
                    <a:spLocks noChangeShapeType="1"/>
                  </p:cNvSpPr>
                  <p:nvPr/>
                </p:nvSpPr>
                <p:spPr bwMode="auto">
                  <a:xfrm>
                    <a:off x="2982" y="3373"/>
                    <a:ext cx="167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grpSp>
        <p:nvGrpSpPr>
          <p:cNvPr id="4105" name="Group 1"/>
          <p:cNvGrpSpPr>
            <a:grpSpLocks/>
          </p:cNvGrpSpPr>
          <p:nvPr/>
        </p:nvGrpSpPr>
        <p:grpSpPr bwMode="auto">
          <a:xfrm>
            <a:off x="703263" y="1231900"/>
            <a:ext cx="4321175" cy="3405188"/>
            <a:chOff x="703263" y="1231900"/>
            <a:chExt cx="4321175" cy="3405188"/>
          </a:xfrm>
        </p:grpSpPr>
        <p:sp>
          <p:nvSpPr>
            <p:cNvPr id="4109" name="Line 154"/>
            <p:cNvSpPr>
              <a:spLocks noChangeShapeType="1"/>
            </p:cNvSpPr>
            <p:nvPr/>
          </p:nvSpPr>
          <p:spPr bwMode="auto">
            <a:xfrm>
              <a:off x="957263" y="4403725"/>
              <a:ext cx="2352675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4110" name="Picture 3" descr="ato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23" t="15912" r="4980" b="8516"/>
            <a:stretch>
              <a:fillRect/>
            </a:stretch>
          </p:blipFill>
          <p:spPr bwMode="auto">
            <a:xfrm>
              <a:off x="703263" y="1730375"/>
              <a:ext cx="2808287" cy="2254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111" name="Line 4"/>
            <p:cNvSpPr>
              <a:spLocks noChangeShapeType="1"/>
            </p:cNvSpPr>
            <p:nvPr/>
          </p:nvSpPr>
          <p:spPr bwMode="auto">
            <a:xfrm>
              <a:off x="923925" y="2798763"/>
              <a:ext cx="0" cy="178593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2" name="Line 5"/>
            <p:cNvSpPr>
              <a:spLocks noChangeShapeType="1"/>
            </p:cNvSpPr>
            <p:nvPr/>
          </p:nvSpPr>
          <p:spPr bwMode="auto">
            <a:xfrm>
              <a:off x="3303588" y="2808288"/>
              <a:ext cx="0" cy="178117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3" name="Text Box 6"/>
            <p:cNvSpPr txBox="1">
              <a:spLocks noChangeArrowheads="1"/>
            </p:cNvSpPr>
            <p:nvPr/>
          </p:nvSpPr>
          <p:spPr bwMode="auto">
            <a:xfrm>
              <a:off x="1611313" y="4179888"/>
              <a:ext cx="1198562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0000"/>
                  </a:solidFill>
                </a:rPr>
                <a:t>10</a:t>
              </a:r>
              <a:r>
                <a:rPr lang="en-US" altLang="en-US" sz="2400" baseline="30000">
                  <a:solidFill>
                    <a:srgbClr val="FF0000"/>
                  </a:solidFill>
                  <a:sym typeface="Symbol" panose="05050102010706020507" pitchFamily="18" charset="2"/>
                </a:rPr>
                <a:t>10</a:t>
              </a:r>
              <a:r>
                <a:rPr lang="en-US" altLang="en-US" sz="2400">
                  <a:solidFill>
                    <a:srgbClr val="FF0000"/>
                  </a:solidFill>
                </a:rPr>
                <a:t> m</a:t>
              </a:r>
            </a:p>
          </p:txBody>
        </p:sp>
        <p:sp>
          <p:nvSpPr>
            <p:cNvPr id="4114" name="Text Box 7"/>
            <p:cNvSpPr txBox="1">
              <a:spLocks noChangeArrowheads="1"/>
            </p:cNvSpPr>
            <p:nvPr/>
          </p:nvSpPr>
          <p:spPr bwMode="auto">
            <a:xfrm>
              <a:off x="3709988" y="2528888"/>
              <a:ext cx="13144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9900"/>
                  </a:solidFill>
                </a:rPr>
                <a:t>10</a:t>
              </a:r>
              <a:r>
                <a:rPr lang="en-US" altLang="en-US" sz="2400" baseline="30000">
                  <a:solidFill>
                    <a:srgbClr val="009900"/>
                  </a:solidFill>
                  <a:sym typeface="Symbol" panose="05050102010706020507" pitchFamily="18" charset="2"/>
                </a:rPr>
                <a:t></a:t>
              </a:r>
              <a:r>
                <a:rPr lang="en-US" altLang="en-US" sz="2400" baseline="30000">
                  <a:solidFill>
                    <a:srgbClr val="009900"/>
                  </a:solidFill>
                </a:rPr>
                <a:t>15</a:t>
              </a:r>
              <a:r>
                <a:rPr lang="en-US" altLang="en-US" sz="2400">
                  <a:solidFill>
                    <a:srgbClr val="009900"/>
                  </a:solidFill>
                </a:rPr>
                <a:t> m</a:t>
              </a:r>
            </a:p>
          </p:txBody>
        </p:sp>
        <p:sp>
          <p:nvSpPr>
            <p:cNvPr id="4115" name="Line 8"/>
            <p:cNvSpPr>
              <a:spLocks noChangeShapeType="1"/>
            </p:cNvSpPr>
            <p:nvPr/>
          </p:nvSpPr>
          <p:spPr bwMode="auto">
            <a:xfrm>
              <a:off x="2103438" y="2559050"/>
              <a:ext cx="1677987" cy="0"/>
            </a:xfrm>
            <a:prstGeom prst="line">
              <a:avLst/>
            </a:prstGeom>
            <a:noFill/>
            <a:ln w="19050">
              <a:solidFill>
                <a:srgbClr val="33CC3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6" name="Line 9"/>
            <p:cNvSpPr>
              <a:spLocks noChangeShapeType="1"/>
            </p:cNvSpPr>
            <p:nvPr/>
          </p:nvSpPr>
          <p:spPr bwMode="auto">
            <a:xfrm>
              <a:off x="2133600" y="3001963"/>
              <a:ext cx="1627188" cy="0"/>
            </a:xfrm>
            <a:prstGeom prst="line">
              <a:avLst/>
            </a:prstGeom>
            <a:noFill/>
            <a:ln w="19050">
              <a:solidFill>
                <a:srgbClr val="33CC3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7" name="Line 155"/>
            <p:cNvSpPr>
              <a:spLocks noChangeShapeType="1"/>
            </p:cNvSpPr>
            <p:nvPr/>
          </p:nvSpPr>
          <p:spPr bwMode="auto">
            <a:xfrm>
              <a:off x="3578225" y="2549525"/>
              <a:ext cx="0" cy="447675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8" name="Text Box 156"/>
            <p:cNvSpPr txBox="1">
              <a:spLocks noChangeArrowheads="1"/>
            </p:cNvSpPr>
            <p:nvPr/>
          </p:nvSpPr>
          <p:spPr bwMode="auto">
            <a:xfrm>
              <a:off x="763588" y="1231900"/>
              <a:ext cx="10477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/>
                <a:t>nucleus</a:t>
              </a:r>
            </a:p>
          </p:txBody>
        </p:sp>
        <p:sp>
          <p:nvSpPr>
            <p:cNvPr id="4119" name="Freeform 157"/>
            <p:cNvSpPr>
              <a:spLocks/>
            </p:cNvSpPr>
            <p:nvPr/>
          </p:nvSpPr>
          <p:spPr bwMode="auto">
            <a:xfrm>
              <a:off x="1319213" y="1547813"/>
              <a:ext cx="614362" cy="1143000"/>
            </a:xfrm>
            <a:custGeom>
              <a:avLst/>
              <a:gdLst>
                <a:gd name="T0" fmla="*/ 0 w 387"/>
                <a:gd name="T1" fmla="*/ 0 h 720"/>
                <a:gd name="T2" fmla="*/ 2147483647 w 387"/>
                <a:gd name="T3" fmla="*/ 2147483647 h 720"/>
                <a:gd name="T4" fmla="*/ 2147483647 w 387"/>
                <a:gd name="T5" fmla="*/ 2147483647 h 7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7" h="720">
                  <a:moveTo>
                    <a:pt x="0" y="0"/>
                  </a:moveTo>
                  <a:lnTo>
                    <a:pt x="11" y="498"/>
                  </a:lnTo>
                  <a:lnTo>
                    <a:pt x="387" y="720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0" name="Text Box 263"/>
            <p:cNvSpPr txBox="1">
              <a:spLocks noChangeArrowheads="1"/>
            </p:cNvSpPr>
            <p:nvPr/>
          </p:nvSpPr>
          <p:spPr bwMode="auto">
            <a:xfrm>
              <a:off x="2587625" y="1255713"/>
              <a:ext cx="133882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 smtClean="0"/>
                <a:t>Electron(-)</a:t>
              </a:r>
              <a:endParaRPr lang="en-US" altLang="en-US" sz="1800" b="1" dirty="0"/>
            </a:p>
          </p:txBody>
        </p:sp>
        <p:sp>
          <p:nvSpPr>
            <p:cNvPr id="4121" name="Line 264"/>
            <p:cNvSpPr>
              <a:spLocks noChangeShapeType="1"/>
            </p:cNvSpPr>
            <p:nvPr/>
          </p:nvSpPr>
          <p:spPr bwMode="auto">
            <a:xfrm flipH="1">
              <a:off x="2541588" y="1627188"/>
              <a:ext cx="447675" cy="43973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0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8EC8641-7EF6-4D97-871F-07A0C71524AB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9363" name="Line 147"/>
          <p:cNvSpPr>
            <a:spLocks noChangeShapeType="1"/>
          </p:cNvSpPr>
          <p:nvPr/>
        </p:nvSpPr>
        <p:spPr bwMode="auto">
          <a:xfrm flipV="1">
            <a:off x="2119313" y="1520825"/>
            <a:ext cx="4722812" cy="1019175"/>
          </a:xfrm>
          <a:prstGeom prst="line">
            <a:avLst/>
          </a:prstGeom>
          <a:noFill/>
          <a:ln w="38100" cap="rnd">
            <a:solidFill>
              <a:srgbClr val="33CC33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64" name="Line 148"/>
          <p:cNvSpPr>
            <a:spLocks noChangeShapeType="1"/>
          </p:cNvSpPr>
          <p:nvPr/>
        </p:nvSpPr>
        <p:spPr bwMode="auto">
          <a:xfrm>
            <a:off x="2120900" y="3046413"/>
            <a:ext cx="4775200" cy="1223962"/>
          </a:xfrm>
          <a:prstGeom prst="line">
            <a:avLst/>
          </a:prstGeom>
          <a:noFill/>
          <a:ln w="38100" cap="rnd">
            <a:solidFill>
              <a:srgbClr val="33CC33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9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65" grpId="0"/>
      <p:bldP spid="9366" grpId="0"/>
      <p:bldP spid="9367" grpId="0"/>
      <p:bldP spid="9368" grpId="0" animBg="1"/>
      <p:bldP spid="9369" grpId="0" animBg="1"/>
      <p:bldP spid="9363" grpId="0" animBg="1"/>
      <p:bldP spid="936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fundamental particles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B3D84-9615-4A24-83EE-AD90EDF9CC3E}" type="slidenum">
              <a:rPr lang="en-US" altLang="en-US" smtClean="0"/>
              <a:pPr/>
              <a:t>4</a:t>
            </a:fld>
            <a:endParaRPr lang="en-US" alt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910015"/>
              </p:ext>
            </p:extLst>
          </p:nvPr>
        </p:nvGraphicFramePr>
        <p:xfrm>
          <a:off x="457200" y="2026328"/>
          <a:ext cx="8229600" cy="1483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PARTICLE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DISCOVERER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Electron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J. J. Thompson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1896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Proton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E. Rutherford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1917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Neutron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J. Chadwick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1935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203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85813"/>
          </a:xfrm>
          <a:solidFill>
            <a:srgbClr val="99FF99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The atom and the nucleus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2413" y="1150938"/>
            <a:ext cx="8605837" cy="54419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the electron and proton have the same charge value, but the electron is </a:t>
            </a:r>
            <a:r>
              <a:rPr lang="en-US" altLang="en-US" sz="2800" smtClean="0">
                <a:sym typeface="Symbol" panose="05050102010706020507" pitchFamily="18" charset="2"/>
              </a:rPr>
              <a:t></a:t>
            </a:r>
            <a:r>
              <a:rPr lang="en-US" altLang="en-US" sz="2800" smtClean="0"/>
              <a:t> and the proton is +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Q</a:t>
            </a:r>
            <a:r>
              <a:rPr lang="en-US" altLang="en-US" sz="2400" baseline="-25000" smtClean="0"/>
              <a:t>e</a:t>
            </a:r>
            <a:r>
              <a:rPr lang="en-US" altLang="en-US" sz="2400" smtClean="0"/>
              <a:t> = </a:t>
            </a:r>
            <a:r>
              <a:rPr lang="en-US" altLang="en-US" sz="2400" smtClean="0">
                <a:sym typeface="Symbol" panose="05050102010706020507" pitchFamily="18" charset="2"/>
              </a:rPr>
              <a:t> Q</a:t>
            </a:r>
            <a:r>
              <a:rPr lang="en-US" altLang="en-US" sz="2400" baseline="-25000" smtClean="0">
                <a:sym typeface="Symbol" panose="05050102010706020507" pitchFamily="18" charset="2"/>
              </a:rPr>
              <a:t>p    </a:t>
            </a:r>
            <a:r>
              <a:rPr lang="en-US" altLang="en-US" sz="2400" smtClean="0">
                <a:sym typeface="Symbol" panose="05050102010706020507" pitchFamily="18" charset="2"/>
              </a:rPr>
              <a:t>(charge value is 1.6 </a:t>
            </a:r>
            <a:r>
              <a:rPr lang="en-US" altLang="en-US" sz="2400" smtClean="0">
                <a:cs typeface="Arial" panose="020B0604020202020204" pitchFamily="34" charset="0"/>
                <a:sym typeface="Symbol" panose="05050102010706020507" pitchFamily="18" charset="2"/>
              </a:rPr>
              <a:t>× 10</a:t>
            </a:r>
            <a:r>
              <a:rPr lang="en-US" altLang="en-US" sz="2400" baseline="30000" smtClean="0">
                <a:cs typeface="Arial" panose="020B0604020202020204" pitchFamily="34" charset="0"/>
                <a:sym typeface="Symbol" panose="05050102010706020507" pitchFamily="18" charset="2"/>
              </a:rPr>
              <a:t>19</a:t>
            </a:r>
            <a:r>
              <a:rPr lang="en-US" altLang="en-US" sz="2400" smtClean="0">
                <a:cs typeface="Arial" panose="020B0604020202020204" pitchFamily="34" charset="0"/>
                <a:sym typeface="Symbol" panose="05050102010706020507" pitchFamily="18" charset="2"/>
              </a:rPr>
              <a:t> C)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sym typeface="Symbol" panose="05050102010706020507" pitchFamily="18" charset="2"/>
              </a:rPr>
              <a:t>the neutron has </a:t>
            </a:r>
            <a:r>
              <a:rPr lang="en-US" altLang="en-US" sz="2400" i="1" smtClean="0">
                <a:sym typeface="Symbol" panose="05050102010706020507" pitchFamily="18" charset="2"/>
              </a:rPr>
              <a:t>no charge</a:t>
            </a:r>
            <a:r>
              <a:rPr lang="en-US" altLang="en-US" sz="2400" smtClean="0">
                <a:sym typeface="Symbol" panose="05050102010706020507" pitchFamily="18" charset="2"/>
              </a:rPr>
              <a:t>, Q</a:t>
            </a:r>
            <a:r>
              <a:rPr lang="en-US" altLang="en-US" sz="2400" baseline="-25000" smtClean="0">
                <a:sym typeface="Symbol" panose="05050102010706020507" pitchFamily="18" charset="2"/>
              </a:rPr>
              <a:t>n</a:t>
            </a:r>
            <a:r>
              <a:rPr lang="en-US" altLang="en-US" sz="2400" smtClean="0">
                <a:sym typeface="Symbol" panose="05050102010706020507" pitchFamily="18" charset="2"/>
              </a:rPr>
              <a:t> = 0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solidFill>
                  <a:srgbClr val="FF0000"/>
                </a:solidFill>
              </a:rPr>
              <a:t>the attractive force between the + protons and</a:t>
            </a:r>
            <a:br>
              <a:rPr lang="en-US" altLang="en-US" sz="2800" smtClean="0">
                <a:solidFill>
                  <a:srgbClr val="FF0000"/>
                </a:solidFill>
              </a:rPr>
            </a:br>
            <a:r>
              <a:rPr lang="en-US" altLang="en-US" sz="2800" smtClean="0">
                <a:solidFill>
                  <a:srgbClr val="FF0000"/>
                </a:solidFill>
              </a:rPr>
              <a:t>the </a:t>
            </a:r>
            <a:r>
              <a:rPr lang="en-US" altLang="en-US" sz="2800" smtClean="0">
                <a:solidFill>
                  <a:srgbClr val="FF0000"/>
                </a:solidFill>
                <a:sym typeface="Symbol" panose="05050102010706020507" pitchFamily="18" charset="2"/>
              </a:rPr>
              <a:t> </a:t>
            </a:r>
            <a:r>
              <a:rPr lang="en-US" altLang="en-US" sz="2800" smtClean="0">
                <a:solidFill>
                  <a:srgbClr val="FF0000"/>
                </a:solidFill>
              </a:rPr>
              <a:t>electrons holds the atom together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the neutron and proton have about the same mass, and are about 2000 times more massive than the electron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m</a:t>
            </a:r>
            <a:r>
              <a:rPr lang="en-US" altLang="en-US" sz="2400" baseline="-25000" smtClean="0"/>
              <a:t>p</a:t>
            </a:r>
            <a:r>
              <a:rPr lang="en-US" altLang="en-US" sz="2400" smtClean="0"/>
              <a:t> </a:t>
            </a:r>
            <a:r>
              <a:rPr lang="en-US" altLang="en-US" sz="2400" smtClean="0">
                <a:sym typeface="Symbol" panose="05050102010706020507" pitchFamily="18" charset="2"/>
              </a:rPr>
              <a:t> m</a:t>
            </a:r>
            <a:r>
              <a:rPr lang="en-US" altLang="en-US" sz="2400" baseline="-25000" smtClean="0">
                <a:sym typeface="Symbol" panose="05050102010706020507" pitchFamily="18" charset="2"/>
              </a:rPr>
              <a:t>n </a:t>
            </a:r>
            <a:r>
              <a:rPr lang="en-US" altLang="en-US" sz="2400" smtClean="0">
                <a:sym typeface="Symbol" panose="05050102010706020507" pitchFamily="18" charset="2"/>
              </a:rPr>
              <a:t>,</a:t>
            </a:r>
            <a:r>
              <a:rPr lang="en-US" altLang="en-US" sz="2400" baseline="-25000" smtClean="0">
                <a:sym typeface="Symbol" panose="05050102010706020507" pitchFamily="18" charset="2"/>
              </a:rPr>
              <a:t> </a:t>
            </a:r>
            <a:r>
              <a:rPr lang="en-US" altLang="en-US" sz="2400" smtClean="0">
                <a:sym typeface="Symbol" panose="05050102010706020507" pitchFamily="18" charset="2"/>
              </a:rPr>
              <a:t>m</a:t>
            </a:r>
            <a:r>
              <a:rPr lang="en-US" altLang="en-US" sz="2400" baseline="-25000" smtClean="0">
                <a:sym typeface="Symbol" panose="05050102010706020507" pitchFamily="18" charset="2"/>
              </a:rPr>
              <a:t>p</a:t>
            </a:r>
            <a:r>
              <a:rPr lang="en-US" altLang="en-US" sz="2400" smtClean="0">
                <a:sym typeface="Symbol" panose="05050102010706020507" pitchFamily="18" charset="2"/>
              </a:rPr>
              <a:t>  2000 </a:t>
            </a:r>
            <a:r>
              <a:rPr lang="en-US" altLang="en-US" sz="2000" smtClean="0">
                <a:cs typeface="Arial" panose="020B0604020202020204" pitchFamily="34" charset="0"/>
                <a:sym typeface="Symbol" panose="05050102010706020507" pitchFamily="18" charset="2"/>
              </a:rPr>
              <a:t></a:t>
            </a:r>
            <a:r>
              <a:rPr lang="en-US" altLang="en-US" sz="2400" smtClean="0">
                <a:sym typeface="Symbol" panose="05050102010706020507" pitchFamily="18" charset="2"/>
              </a:rPr>
              <a:t> m</a:t>
            </a:r>
            <a:r>
              <a:rPr lang="en-US" altLang="en-US" sz="2400" baseline="-25000" smtClean="0">
                <a:sym typeface="Symbol" panose="05050102010706020507" pitchFamily="18" charset="2"/>
              </a:rPr>
              <a:t>e</a:t>
            </a:r>
            <a:r>
              <a:rPr lang="en-US" altLang="en-US" sz="2400" smtClean="0"/>
              <a:t> = 1.67 </a:t>
            </a:r>
            <a:r>
              <a:rPr lang="en-US" altLang="en-US" sz="2400" smtClean="0">
                <a:cs typeface="Arial" panose="020B0604020202020204" pitchFamily="34" charset="0"/>
              </a:rPr>
              <a:t>× 10</a:t>
            </a:r>
            <a:r>
              <a:rPr lang="en-US" altLang="en-US" sz="2400" baseline="30000" smtClean="0">
                <a:cs typeface="Arial" panose="020B0604020202020204" pitchFamily="34" charset="0"/>
                <a:sym typeface="Symbol" panose="05050102010706020507" pitchFamily="18" charset="2"/>
              </a:rPr>
              <a:t>27</a:t>
            </a:r>
            <a:r>
              <a:rPr lang="en-US" altLang="en-US" sz="2400" smtClean="0">
                <a:cs typeface="Arial" panose="020B0604020202020204" pitchFamily="34" charset="0"/>
                <a:sym typeface="Symbol" panose="05050102010706020507" pitchFamily="18" charset="2"/>
              </a:rPr>
              <a:t> kg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the nuclear mass is about 99.9% of the atoms mass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solidFill>
                  <a:srgbClr val="FF0000"/>
                </a:solidFill>
              </a:rPr>
              <a:t>What role do the neutrons play?</a:t>
            </a:r>
          </a:p>
        </p:txBody>
      </p:sp>
      <p:sp>
        <p:nvSpPr>
          <p:cNvPr id="512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15C9713-A020-4448-B403-7CA9623CF626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92163"/>
          </a:xfrm>
          <a:solidFill>
            <a:srgbClr val="99FF99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Nuclear Terminology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3863" y="1073150"/>
            <a:ext cx="8345487" cy="5160963"/>
          </a:xfrm>
        </p:spPr>
        <p:txBody>
          <a:bodyPr/>
          <a:lstStyle/>
          <a:p>
            <a:pPr eaLnBrk="1" hangingPunct="1"/>
            <a:r>
              <a:rPr lang="en-US" altLang="en-US" sz="2800" b="1" dirty="0" smtClean="0">
                <a:solidFill>
                  <a:srgbClr val="FF0000"/>
                </a:solidFill>
              </a:rPr>
              <a:t>Atomic number  Z</a:t>
            </a:r>
            <a:r>
              <a:rPr lang="en-US" altLang="en-US" sz="2800" dirty="0" smtClean="0"/>
              <a:t> = the number of protons in the nucleus, which is equal to the number of electrons in the atom, since atoms are electrically neutral. </a:t>
            </a:r>
            <a:r>
              <a:rPr lang="en-US" altLang="en-US" sz="2800" dirty="0" smtClean="0">
                <a:solidFill>
                  <a:srgbClr val="0000FF"/>
                </a:solidFill>
              </a:rPr>
              <a:t>The atomic number is what distinguishes one chemical element from another</a:t>
            </a:r>
          </a:p>
          <a:p>
            <a:pPr eaLnBrk="1" hangingPunct="1"/>
            <a:r>
              <a:rPr lang="en-US" altLang="en-US" sz="2800" b="1" dirty="0" smtClean="0">
                <a:solidFill>
                  <a:srgbClr val="FF0000"/>
                </a:solidFill>
              </a:rPr>
              <a:t>Neutron number N </a:t>
            </a:r>
            <a:r>
              <a:rPr lang="en-US" altLang="en-US" sz="2800" b="1" dirty="0" smtClean="0"/>
              <a:t>=</a:t>
            </a:r>
            <a:r>
              <a:rPr lang="en-US" altLang="en-US" sz="2800" dirty="0" smtClean="0"/>
              <a:t> the number of neutrons in the nucleus, atoms with the same Z but different N’s are called </a:t>
            </a:r>
            <a:r>
              <a:rPr lang="en-US" altLang="en-US" sz="2800" b="1" i="1" dirty="0" smtClean="0">
                <a:solidFill>
                  <a:srgbClr val="0000FF"/>
                </a:solidFill>
              </a:rPr>
              <a:t>isotopes</a:t>
            </a:r>
          </a:p>
          <a:p>
            <a:pPr eaLnBrk="1" hangingPunct="1"/>
            <a:r>
              <a:rPr lang="en-US" altLang="en-US" sz="2800" b="1" i="1" dirty="0" smtClean="0">
                <a:solidFill>
                  <a:srgbClr val="FF0000"/>
                </a:solidFill>
              </a:rPr>
              <a:t>Atomic mass number A</a:t>
            </a:r>
            <a:r>
              <a:rPr lang="en-US" altLang="en-US" sz="2800" i="1" dirty="0" smtClean="0">
                <a:solidFill>
                  <a:srgbClr val="FF0000"/>
                </a:solidFill>
              </a:rPr>
              <a:t> </a:t>
            </a:r>
            <a:r>
              <a:rPr lang="en-US" altLang="en-US" sz="2800" b="1" i="1" dirty="0" smtClean="0">
                <a:solidFill>
                  <a:srgbClr val="FF0000"/>
                </a:solidFill>
              </a:rPr>
              <a:t>= Z + N</a:t>
            </a:r>
            <a:r>
              <a:rPr lang="en-US" altLang="en-US" sz="2800" dirty="0" smtClean="0"/>
              <a:t> = the number of protons + neutrons,  </a:t>
            </a:r>
            <a:r>
              <a:rPr lang="en-US" altLang="en-US" sz="2800" dirty="0" smtClean="0">
                <a:solidFill>
                  <a:srgbClr val="3333FF"/>
                </a:solidFill>
              </a:rPr>
              <a:t>A determines the mass of the nucleus</a:t>
            </a:r>
          </a:p>
          <a:p>
            <a:pPr lvl="1" eaLnBrk="1" hangingPunct="1">
              <a:buFontTx/>
              <a:buNone/>
            </a:pPr>
            <a:endParaRPr lang="en-US" altLang="en-US" sz="2400" dirty="0" smtClean="0"/>
          </a:p>
          <a:p>
            <a:pPr lvl="1" eaLnBrk="1" hangingPunct="1"/>
            <a:endParaRPr lang="en-US" altLang="en-US" sz="2400" i="1" dirty="0" smtClean="0">
              <a:solidFill>
                <a:srgbClr val="FF0000"/>
              </a:solidFill>
            </a:endParaRPr>
          </a:p>
        </p:txBody>
      </p:sp>
      <p:sp>
        <p:nvSpPr>
          <p:cNvPr id="614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969936A-D1B0-4C41-9C71-52072E2D6022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1222375" y="2463800"/>
          <a:ext cx="1925638" cy="192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3" name="Equation" r:id="rId4" imgW="228600" imgH="228600" progId="Equation.DSMT4">
                  <p:embed/>
                </p:oleObj>
              </mc:Choice>
              <mc:Fallback>
                <p:oleObj name="Equation" r:id="rId4" imgW="228600" imgH="2286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2375" y="2463800"/>
                        <a:ext cx="1925638" cy="1925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3" name="AutoShape 3"/>
          <p:cNvSpPr>
            <a:spLocks/>
          </p:cNvSpPr>
          <p:nvPr/>
        </p:nvSpPr>
        <p:spPr bwMode="auto">
          <a:xfrm>
            <a:off x="2903538" y="1495425"/>
            <a:ext cx="3333750" cy="963613"/>
          </a:xfrm>
          <a:prstGeom prst="borderCallout1">
            <a:avLst>
              <a:gd name="adj1" fmla="val 11861"/>
              <a:gd name="adj2" fmla="val -2287"/>
              <a:gd name="adj3" fmla="val 118944"/>
              <a:gd name="adj4" fmla="val -35954"/>
            </a:avLst>
          </a:prstGeom>
          <a:noFill/>
          <a:ln w="28575">
            <a:solidFill>
              <a:schemeClr val="tx1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/>
              <a:t>Number of protons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/>
              <a:t>and neutrons</a:t>
            </a:r>
          </a:p>
        </p:txBody>
      </p:sp>
      <p:sp>
        <p:nvSpPr>
          <p:cNvPr id="15364" name="AutoShape 4"/>
          <p:cNvSpPr>
            <a:spLocks/>
          </p:cNvSpPr>
          <p:nvPr/>
        </p:nvSpPr>
        <p:spPr bwMode="auto">
          <a:xfrm>
            <a:off x="3022600" y="4841875"/>
            <a:ext cx="2389188" cy="992188"/>
          </a:xfrm>
          <a:prstGeom prst="borderCallout1">
            <a:avLst>
              <a:gd name="adj1" fmla="val 11519"/>
              <a:gd name="adj2" fmla="val -3190"/>
              <a:gd name="adj3" fmla="val -68481"/>
              <a:gd name="adj4" fmla="val -56278"/>
            </a:avLst>
          </a:prstGeom>
          <a:noFill/>
          <a:ln w="28575">
            <a:solidFill>
              <a:schemeClr val="tx1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/>
              <a:t>Number of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/>
              <a:t>protons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708025"/>
          </a:xfrm>
          <a:prstGeom prst="rect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Symbol for the nucleus of element X</a:t>
            </a:r>
          </a:p>
        </p:txBody>
      </p:sp>
      <p:sp>
        <p:nvSpPr>
          <p:cNvPr id="717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A867470-C837-4387-A119-FBBDD5B491AD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502400" y="3240088"/>
            <a:ext cx="23082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</a:rPr>
              <a:t>N = A – Z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010150" y="2560638"/>
            <a:ext cx="1492250" cy="103346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/>
      <p:bldP spid="15364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557292055"/>
              </p:ext>
            </p:extLst>
          </p:nvPr>
        </p:nvGraphicFramePr>
        <p:xfrm>
          <a:off x="457939" y="239698"/>
          <a:ext cx="8002480" cy="59833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02480"/>
              </a:tblGrid>
              <a:tr h="9109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400" dirty="0" smtClean="0">
                          <a:solidFill>
                            <a:srgbClr val="3333FF"/>
                          </a:solidFill>
                        </a:rPr>
                        <a:t>Nuclei having the same number of protons, but</a:t>
                      </a:r>
                      <a:br>
                        <a:rPr lang="en-US" altLang="en-US" sz="2400" dirty="0" smtClean="0">
                          <a:solidFill>
                            <a:srgbClr val="3333FF"/>
                          </a:solidFill>
                        </a:rPr>
                      </a:br>
                      <a:r>
                        <a:rPr lang="en-US" altLang="en-US" sz="2400" dirty="0" smtClean="0">
                          <a:solidFill>
                            <a:srgbClr val="3333FF"/>
                          </a:solidFill>
                        </a:rPr>
                        <a:t>different numbers of neutrons are called </a:t>
                      </a:r>
                      <a:r>
                        <a:rPr lang="en-US" altLang="en-US" sz="2400" i="1" dirty="0" smtClean="0">
                          <a:solidFill>
                            <a:srgbClr val="FF0000"/>
                          </a:solidFill>
                        </a:rPr>
                        <a:t>isotopes</a:t>
                      </a:r>
                      <a:endParaRPr lang="en-US" altLang="en-US" sz="2400" i="1" dirty="0" smtClean="0">
                        <a:solidFill>
                          <a:srgbClr val="FF0000"/>
                        </a:solidFill>
                        <a:latin typeface="Verdana" panose="020B0604030504040204" pitchFamily="34" charset="0"/>
                      </a:endParaRPr>
                    </a:p>
                  </a:txBody>
                  <a:tcPr/>
                </a:tc>
              </a:tr>
              <a:tr h="1890944">
                <a:tc>
                  <a:txBody>
                    <a:bodyPr/>
                    <a:lstStyle/>
                    <a:p>
                      <a:pPr marL="0" indent="0" eaLnBrk="1" hangingPunct="1">
                        <a:lnSpc>
                          <a:spcPct val="80000"/>
                        </a:lnSpc>
                        <a:buNone/>
                        <a:defRPr/>
                      </a:pPr>
                      <a:endParaRPr lang="en-US" altLang="en-US" sz="2000" dirty="0" smtClean="0"/>
                    </a:p>
                    <a:p>
                      <a:pPr marL="0" indent="0" eaLnBrk="1" hangingPunct="1">
                        <a:lnSpc>
                          <a:spcPct val="80000"/>
                        </a:lnSpc>
                        <a:buNone/>
                        <a:defRPr/>
                      </a:pPr>
                      <a:r>
                        <a:rPr lang="en-US" altLang="en-US" sz="2000" dirty="0" smtClean="0"/>
                        <a:t>Hydrogen		              1 proton, 0 neutrons</a:t>
                      </a:r>
                    </a:p>
                    <a:p>
                      <a:pPr marL="0" indent="0" eaLnBrk="1" hangingPunct="1">
                        <a:lnSpc>
                          <a:spcPct val="80000"/>
                        </a:lnSpc>
                        <a:buFontTx/>
                        <a:buNone/>
                        <a:defRPr/>
                      </a:pPr>
                      <a:endParaRPr lang="en-US" altLang="en-US" sz="2000" dirty="0" smtClean="0"/>
                    </a:p>
                    <a:p>
                      <a:pPr marL="0" indent="0" eaLnBrk="1" hangingPunct="1">
                        <a:lnSpc>
                          <a:spcPct val="80000"/>
                        </a:lnSpc>
                        <a:buNone/>
                        <a:defRPr/>
                      </a:pPr>
                      <a:endParaRPr lang="en-US" altLang="en-US" sz="2000" dirty="0" smtClean="0"/>
                    </a:p>
                    <a:p>
                      <a:pPr marL="0" indent="0" eaLnBrk="1" hangingPunct="1">
                        <a:lnSpc>
                          <a:spcPct val="80000"/>
                        </a:lnSpc>
                        <a:buNone/>
                        <a:defRPr/>
                      </a:pPr>
                      <a:r>
                        <a:rPr lang="en-US" altLang="en-US" sz="2000" dirty="0" smtClean="0"/>
                        <a:t>Deuterium 		              1 proton, 1 neutron</a:t>
                      </a:r>
                    </a:p>
                    <a:p>
                      <a:pPr eaLnBrk="1" hangingPunct="1">
                        <a:lnSpc>
                          <a:spcPct val="80000"/>
                        </a:lnSpc>
                        <a:defRPr/>
                      </a:pPr>
                      <a:endParaRPr lang="en-US" altLang="en-US" sz="2000" dirty="0" smtClean="0"/>
                    </a:p>
                    <a:p>
                      <a:pPr eaLnBrk="1" hangingPunct="1">
                        <a:lnSpc>
                          <a:spcPct val="80000"/>
                        </a:lnSpc>
                        <a:defRPr/>
                      </a:pPr>
                      <a:r>
                        <a:rPr lang="en-US" altLang="en-US" sz="2000" dirty="0" smtClean="0"/>
                        <a:t>  </a:t>
                      </a:r>
                    </a:p>
                    <a:p>
                      <a:pPr marL="0" indent="0" eaLnBrk="1" hangingPunct="1">
                        <a:lnSpc>
                          <a:spcPct val="80000"/>
                        </a:lnSpc>
                        <a:buNone/>
                        <a:defRPr/>
                      </a:pPr>
                      <a:r>
                        <a:rPr lang="en-US" altLang="en-US" sz="2000" dirty="0" smtClean="0"/>
                        <a:t>Tritium       	                           1 proton, 2 neutrons</a:t>
                      </a:r>
                    </a:p>
                  </a:txBody>
                  <a:tcPr/>
                </a:tc>
              </a:tr>
              <a:tr h="1143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dirty="0" smtClean="0"/>
                        <a:t>Helium-3                                       2 protons, 1 neutrons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dirty="0" smtClean="0"/>
                        <a:t>He-4</a:t>
                      </a:r>
                      <a:r>
                        <a:rPr lang="en-US" altLang="en-US" sz="2000" baseline="0" dirty="0" smtClean="0"/>
                        <a:t> (a particle)</a:t>
                      </a:r>
                      <a:r>
                        <a:rPr lang="en-US" altLang="en-US" sz="2000" dirty="0" smtClean="0"/>
                        <a:t>	   </a:t>
                      </a:r>
                      <a:r>
                        <a:rPr lang="en-US" altLang="en-US" sz="2000" baseline="0" dirty="0" smtClean="0"/>
                        <a:t>                        </a:t>
                      </a:r>
                      <a:r>
                        <a:rPr lang="en-US" altLang="en-US" sz="2000" dirty="0" smtClean="0"/>
                        <a:t>2 protons, 2 neutrons</a:t>
                      </a:r>
                    </a:p>
                  </a:txBody>
                  <a:tcPr/>
                </a:tc>
              </a:tr>
              <a:tr h="8167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dirty="0" smtClean="0"/>
                        <a:t>Carbon 		      	              6 protons, 6, 7, 8 neutrons</a:t>
                      </a:r>
                    </a:p>
                    <a:p>
                      <a:pPr algn="l"/>
                      <a:endParaRPr lang="en-US" sz="2000" dirty="0"/>
                    </a:p>
                  </a:txBody>
                  <a:tcPr/>
                </a:tc>
              </a:tr>
              <a:tr h="880680">
                <a:tc>
                  <a:txBody>
                    <a:bodyPr/>
                    <a:lstStyle/>
                    <a:p>
                      <a:pPr algn="l"/>
                      <a:endParaRPr lang="en-US" altLang="en-US" sz="2000" dirty="0" smtClean="0"/>
                    </a:p>
                    <a:p>
                      <a:pPr algn="l"/>
                      <a:r>
                        <a:rPr lang="en-US" altLang="en-US" sz="2000" dirty="0" smtClean="0"/>
                        <a:t>Uranium-235 		              92</a:t>
                      </a:r>
                      <a:r>
                        <a:rPr lang="en-US" altLang="en-US" sz="2000" baseline="0" dirty="0" smtClean="0"/>
                        <a:t> protons, </a:t>
                      </a:r>
                      <a:r>
                        <a:rPr lang="en-US" altLang="en-US" sz="2000" dirty="0" smtClean="0"/>
                        <a:t>235 – 92 = 143 neutrons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55476" y="6489361"/>
            <a:ext cx="288524" cy="368639"/>
          </a:xfrm>
        </p:spPr>
        <p:txBody>
          <a:bodyPr/>
          <a:lstStyle/>
          <a:p>
            <a:fld id="{BA63735C-637F-47EA-8B42-969644DE9E36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8360610"/>
              </p:ext>
            </p:extLst>
          </p:nvPr>
        </p:nvGraphicFramePr>
        <p:xfrm>
          <a:off x="2811428" y="1299288"/>
          <a:ext cx="425450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43" name="Equation" r:id="rId3" imgW="190500" imgH="228600" progId="Equation.DSMT4">
                  <p:embed/>
                </p:oleObj>
              </mc:Choice>
              <mc:Fallback>
                <p:oleObj name="Equation" r:id="rId3" imgW="190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1428" y="1299288"/>
                        <a:ext cx="425450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11074261"/>
              </p:ext>
            </p:extLst>
          </p:nvPr>
        </p:nvGraphicFramePr>
        <p:xfrm>
          <a:off x="2785166" y="1991780"/>
          <a:ext cx="455613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44" name="Equation" r:id="rId5" imgW="203112" imgH="228501" progId="Equation.DSMT4">
                  <p:embed/>
                </p:oleObj>
              </mc:Choice>
              <mc:Fallback>
                <p:oleObj name="Equation" r:id="rId5" imgW="203112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5166" y="1991780"/>
                        <a:ext cx="455613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698563381"/>
              </p:ext>
            </p:extLst>
          </p:nvPr>
        </p:nvGraphicFramePr>
        <p:xfrm>
          <a:off x="2795486" y="2711181"/>
          <a:ext cx="43497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45" name="Equation" r:id="rId7" imgW="203112" imgH="228501" progId="Equation.DSMT4">
                  <p:embed/>
                </p:oleObj>
              </mc:Choice>
              <mc:Fallback>
                <p:oleObj name="Equation" r:id="rId7" imgW="203112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5486" y="2711181"/>
                        <a:ext cx="434975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8903552"/>
              </p:ext>
            </p:extLst>
          </p:nvPr>
        </p:nvGraphicFramePr>
        <p:xfrm>
          <a:off x="2801903" y="3800176"/>
          <a:ext cx="608012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46" name="Equation" r:id="rId9" imgW="291973" imgH="228501" progId="Equation.DSMT4">
                  <p:embed/>
                </p:oleObj>
              </mc:Choice>
              <mc:Fallback>
                <p:oleObj name="Equation" r:id="rId9" imgW="291973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1903" y="3800176"/>
                        <a:ext cx="608012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5978791"/>
              </p:ext>
            </p:extLst>
          </p:nvPr>
        </p:nvGraphicFramePr>
        <p:xfrm>
          <a:off x="2811428" y="3262822"/>
          <a:ext cx="608012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47" name="Equation" r:id="rId11" imgW="291960" imgH="228600" progId="Equation.DSMT4">
                  <p:embed/>
                </p:oleObj>
              </mc:Choice>
              <mc:Fallback>
                <p:oleObj name="Equation" r:id="rId11" imgW="2919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1428" y="3262822"/>
                        <a:ext cx="608012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0818986"/>
              </p:ext>
            </p:extLst>
          </p:nvPr>
        </p:nvGraphicFramePr>
        <p:xfrm>
          <a:off x="1994659" y="4642468"/>
          <a:ext cx="1876425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48" name="Equation" r:id="rId13" imgW="812447" imgH="228501" progId="Equation.DSMT4">
                  <p:embed/>
                </p:oleObj>
              </mc:Choice>
              <mc:Fallback>
                <p:oleObj name="Equation" r:id="rId13" imgW="812447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4659" y="4642468"/>
                        <a:ext cx="1876425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7027683"/>
              </p:ext>
            </p:extLst>
          </p:nvPr>
        </p:nvGraphicFramePr>
        <p:xfrm>
          <a:off x="2544727" y="5551363"/>
          <a:ext cx="776287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49" name="Equation" r:id="rId15" imgW="317362" imgH="228501" progId="Equation.DSMT4">
                  <p:embed/>
                </p:oleObj>
              </mc:Choice>
              <mc:Fallback>
                <p:oleObj name="Equation" r:id="rId15" imgW="317362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4727" y="5551363"/>
                        <a:ext cx="776287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731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-63500" y="0"/>
            <a:ext cx="9207500" cy="1143000"/>
          </a:xfrm>
          <a:solidFill>
            <a:srgbClr val="99FF99"/>
          </a:solidFill>
        </p:spPr>
        <p:txBody>
          <a:bodyPr/>
          <a:lstStyle/>
          <a:p>
            <a:pPr eaLnBrk="1" hangingPunct="1"/>
            <a:r>
              <a:rPr lang="en-US" altLang="en-US" sz="4000" smtClean="0">
                <a:solidFill>
                  <a:schemeClr val="tx1"/>
                </a:solidFill>
              </a:rPr>
              <a:t>What holds the nucleus together? </a:t>
            </a:r>
            <a:br>
              <a:rPr lang="en-US" altLang="en-US" sz="4000" smtClean="0">
                <a:solidFill>
                  <a:schemeClr val="tx1"/>
                </a:solidFill>
              </a:rPr>
            </a:br>
            <a:r>
              <a:rPr lang="en-US" altLang="en-US" sz="4000" smtClean="0">
                <a:solidFill>
                  <a:schemeClr val="tx1"/>
                </a:solidFill>
              </a:rPr>
              <a:t>The </a:t>
            </a:r>
            <a:r>
              <a:rPr lang="en-US" altLang="en-US" sz="4000" i="1" smtClean="0">
                <a:solidFill>
                  <a:schemeClr val="tx1"/>
                </a:solidFill>
              </a:rPr>
              <a:t>nuclear glue!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773238"/>
            <a:ext cx="5214938" cy="4837112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The nucleus contains positively charged protons, all stuck in a very small volume, repelling each other</a:t>
            </a:r>
          </a:p>
          <a:p>
            <a:pPr eaLnBrk="1" hangingPunct="1"/>
            <a:r>
              <a:rPr lang="en-US" altLang="en-US" sz="2800" smtClean="0"/>
              <a:t>so what keeps the nucleus together?</a:t>
            </a:r>
          </a:p>
          <a:p>
            <a:pPr eaLnBrk="1" hangingPunct="1"/>
            <a:r>
              <a:rPr lang="en-US" altLang="en-US" smtClean="0">
                <a:solidFill>
                  <a:srgbClr val="FF0000"/>
                </a:solidFill>
              </a:rPr>
              <a:t>the nuclear force (glue)</a:t>
            </a:r>
          </a:p>
          <a:p>
            <a:pPr eaLnBrk="1" hangingPunct="1"/>
            <a:r>
              <a:rPr lang="en-US" altLang="en-US" sz="2800" smtClean="0"/>
              <a:t>this is where the neutrons play a role</a:t>
            </a:r>
          </a:p>
        </p:txBody>
      </p:sp>
      <p:grpSp>
        <p:nvGrpSpPr>
          <p:cNvPr id="19481" name="Group 25"/>
          <p:cNvGrpSpPr>
            <a:grpSpLocks/>
          </p:cNvGrpSpPr>
          <p:nvPr/>
        </p:nvGrpSpPr>
        <p:grpSpPr bwMode="auto">
          <a:xfrm>
            <a:off x="6719888" y="3349625"/>
            <a:ext cx="403225" cy="403225"/>
            <a:chOff x="3977" y="2847"/>
            <a:chExt cx="254" cy="254"/>
          </a:xfrm>
        </p:grpSpPr>
        <p:sp>
          <p:nvSpPr>
            <p:cNvPr id="9232" name="Oval 21"/>
            <p:cNvSpPr>
              <a:spLocks noChangeArrowheads="1"/>
            </p:cNvSpPr>
            <p:nvPr/>
          </p:nvSpPr>
          <p:spPr bwMode="auto">
            <a:xfrm>
              <a:off x="3977" y="2847"/>
              <a:ext cx="254" cy="254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9233" name="Group 24"/>
            <p:cNvGrpSpPr>
              <a:grpSpLocks/>
            </p:cNvGrpSpPr>
            <p:nvPr/>
          </p:nvGrpSpPr>
          <p:grpSpPr bwMode="auto">
            <a:xfrm>
              <a:off x="4015" y="2897"/>
              <a:ext cx="178" cy="149"/>
              <a:chOff x="3860" y="3301"/>
              <a:chExt cx="178" cy="149"/>
            </a:xfrm>
          </p:grpSpPr>
          <p:sp>
            <p:nvSpPr>
              <p:cNvPr id="9234" name="Line 22"/>
              <p:cNvSpPr>
                <a:spLocks noChangeShapeType="1"/>
              </p:cNvSpPr>
              <p:nvPr/>
            </p:nvSpPr>
            <p:spPr bwMode="auto">
              <a:xfrm>
                <a:off x="3954" y="3301"/>
                <a:ext cx="0" cy="149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5" name="Line 23"/>
              <p:cNvSpPr>
                <a:spLocks noChangeShapeType="1"/>
              </p:cNvSpPr>
              <p:nvPr/>
            </p:nvSpPr>
            <p:spPr bwMode="auto">
              <a:xfrm>
                <a:off x="3860" y="3373"/>
                <a:ext cx="178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9482" name="Group 26"/>
          <p:cNvGrpSpPr>
            <a:grpSpLocks/>
          </p:cNvGrpSpPr>
          <p:nvPr/>
        </p:nvGrpSpPr>
        <p:grpSpPr bwMode="auto">
          <a:xfrm>
            <a:off x="6978650" y="3652838"/>
            <a:ext cx="403225" cy="403225"/>
            <a:chOff x="3977" y="2847"/>
            <a:chExt cx="254" cy="254"/>
          </a:xfrm>
        </p:grpSpPr>
        <p:sp>
          <p:nvSpPr>
            <p:cNvPr id="9228" name="Oval 27"/>
            <p:cNvSpPr>
              <a:spLocks noChangeArrowheads="1"/>
            </p:cNvSpPr>
            <p:nvPr/>
          </p:nvSpPr>
          <p:spPr bwMode="auto">
            <a:xfrm>
              <a:off x="3977" y="2847"/>
              <a:ext cx="254" cy="254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9229" name="Group 28"/>
            <p:cNvGrpSpPr>
              <a:grpSpLocks/>
            </p:cNvGrpSpPr>
            <p:nvPr/>
          </p:nvGrpSpPr>
          <p:grpSpPr bwMode="auto">
            <a:xfrm>
              <a:off x="4015" y="2897"/>
              <a:ext cx="178" cy="149"/>
              <a:chOff x="3860" y="3301"/>
              <a:chExt cx="178" cy="149"/>
            </a:xfrm>
          </p:grpSpPr>
          <p:sp>
            <p:nvSpPr>
              <p:cNvPr id="9230" name="Line 29"/>
              <p:cNvSpPr>
                <a:spLocks noChangeShapeType="1"/>
              </p:cNvSpPr>
              <p:nvPr/>
            </p:nvSpPr>
            <p:spPr bwMode="auto">
              <a:xfrm>
                <a:off x="3954" y="3301"/>
                <a:ext cx="0" cy="149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1" name="Line 30"/>
              <p:cNvSpPr>
                <a:spLocks noChangeShapeType="1"/>
              </p:cNvSpPr>
              <p:nvPr/>
            </p:nvSpPr>
            <p:spPr bwMode="auto">
              <a:xfrm>
                <a:off x="3860" y="3373"/>
                <a:ext cx="178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9487" name="Group 31"/>
          <p:cNvGrpSpPr>
            <a:grpSpLocks/>
          </p:cNvGrpSpPr>
          <p:nvPr/>
        </p:nvGrpSpPr>
        <p:grpSpPr bwMode="auto">
          <a:xfrm>
            <a:off x="7134225" y="3297238"/>
            <a:ext cx="403225" cy="403225"/>
            <a:chOff x="3977" y="2847"/>
            <a:chExt cx="254" cy="254"/>
          </a:xfrm>
        </p:grpSpPr>
        <p:sp>
          <p:nvSpPr>
            <p:cNvPr id="9224" name="Oval 32"/>
            <p:cNvSpPr>
              <a:spLocks noChangeArrowheads="1"/>
            </p:cNvSpPr>
            <p:nvPr/>
          </p:nvSpPr>
          <p:spPr bwMode="auto">
            <a:xfrm>
              <a:off x="3977" y="2847"/>
              <a:ext cx="254" cy="254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9225" name="Group 33"/>
            <p:cNvGrpSpPr>
              <a:grpSpLocks/>
            </p:cNvGrpSpPr>
            <p:nvPr/>
          </p:nvGrpSpPr>
          <p:grpSpPr bwMode="auto">
            <a:xfrm>
              <a:off x="4015" y="2897"/>
              <a:ext cx="178" cy="149"/>
              <a:chOff x="3860" y="3301"/>
              <a:chExt cx="178" cy="149"/>
            </a:xfrm>
          </p:grpSpPr>
          <p:sp>
            <p:nvSpPr>
              <p:cNvPr id="9226" name="Line 34"/>
              <p:cNvSpPr>
                <a:spLocks noChangeShapeType="1"/>
              </p:cNvSpPr>
              <p:nvPr/>
            </p:nvSpPr>
            <p:spPr bwMode="auto">
              <a:xfrm>
                <a:off x="3954" y="3301"/>
                <a:ext cx="0" cy="149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7" name="Line 35"/>
              <p:cNvSpPr>
                <a:spLocks noChangeShapeType="1"/>
              </p:cNvSpPr>
              <p:nvPr/>
            </p:nvSpPr>
            <p:spPr bwMode="auto">
              <a:xfrm>
                <a:off x="3860" y="3373"/>
                <a:ext cx="178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922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A298B0B-80FB-400D-9619-FAB1806CBD83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07407E-6 L -0.11232 -0.14976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25" y="-75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81481E-6 L 0.09913 -0.13218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194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48" y="-662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5.92593E-6 L 2.77778E-6 0.16805 " pathEditMode="relative" ptsTypes="AA">
                                      <p:cBhvr>
                                        <p:cTn id="30" dur="500" fill="hold"/>
                                        <p:tgtEl>
                                          <p:spTgt spid="194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1121</Words>
  <Application>Microsoft Office PowerPoint</Application>
  <PresentationFormat>On-screen Show (4:3)</PresentationFormat>
  <Paragraphs>199</Paragraphs>
  <Slides>26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Symbol</vt:lpstr>
      <vt:lpstr>Verdana</vt:lpstr>
      <vt:lpstr>Wingdings</vt:lpstr>
      <vt:lpstr>Default Design</vt:lpstr>
      <vt:lpstr>Equation</vt:lpstr>
      <vt:lpstr>L-35 Modern Physics-3 Nuclear Physics</vt:lpstr>
      <vt:lpstr>PowerPoint Presentation</vt:lpstr>
      <vt:lpstr>Structure of the nucleus</vt:lpstr>
      <vt:lpstr>The fundamental particles </vt:lpstr>
      <vt:lpstr>The atom and the nucleus</vt:lpstr>
      <vt:lpstr>Nuclear Terminology</vt:lpstr>
      <vt:lpstr>PowerPoint Presentation</vt:lpstr>
      <vt:lpstr>PowerPoint Presentation</vt:lpstr>
      <vt:lpstr>What holds the nucleus together?  The nuclear glue!</vt:lpstr>
      <vt:lpstr>the nuclear (strong) force</vt:lpstr>
      <vt:lpstr>What is radioactivity?</vt:lpstr>
      <vt:lpstr>Natural radioactivity</vt:lpstr>
      <vt:lpstr>Geiger Counters</vt:lpstr>
      <vt:lpstr>Geiger tube</vt:lpstr>
      <vt:lpstr>Alpha, beta and gammas in a magnetic field</vt:lpstr>
      <vt:lpstr>Half-Life of radioactive nuclei</vt:lpstr>
      <vt:lpstr>PowerPoint Presentation</vt:lpstr>
      <vt:lpstr>PowerPoint Presentation</vt:lpstr>
      <vt:lpstr>PowerPoint Presentation</vt:lpstr>
      <vt:lpstr>PowerPoint Presentation</vt:lpstr>
      <vt:lpstr>Nuclear reactions</vt:lpstr>
      <vt:lpstr>Smoke detectors use radioactivity</vt:lpstr>
      <vt:lpstr>Carbon Dating</vt:lpstr>
      <vt:lpstr>Natural Radioactivity</vt:lpstr>
      <vt:lpstr>Nuclear activation</vt:lpstr>
      <vt:lpstr>Cyclotron facility at UIHC</vt:lpstr>
    </vt:vector>
  </TitlesOfParts>
  <Company>The University of Iowa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 36 Modern Physics [3]</dc:title>
  <dc:creator>Robert L. Merlino</dc:creator>
  <cp:lastModifiedBy>Merlino, Robert L</cp:lastModifiedBy>
  <cp:revision>112</cp:revision>
  <cp:lastPrinted>2014-11-24T18:43:09Z</cp:lastPrinted>
  <dcterms:created xsi:type="dcterms:W3CDTF">2011-11-23T14:34:28Z</dcterms:created>
  <dcterms:modified xsi:type="dcterms:W3CDTF">2015-04-27T14:14:07Z</dcterms:modified>
</cp:coreProperties>
</file>