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82" r:id="rId2"/>
    <p:sldId id="257" r:id="rId3"/>
    <p:sldId id="258" r:id="rId4"/>
    <p:sldId id="264" r:id="rId5"/>
    <p:sldId id="289" r:id="rId6"/>
    <p:sldId id="279" r:id="rId7"/>
    <p:sldId id="265" r:id="rId8"/>
    <p:sldId id="266" r:id="rId9"/>
    <p:sldId id="280" r:id="rId10"/>
    <p:sldId id="267" r:id="rId11"/>
    <p:sldId id="269" r:id="rId12"/>
    <p:sldId id="259" r:id="rId13"/>
    <p:sldId id="260" r:id="rId14"/>
    <p:sldId id="261" r:id="rId15"/>
    <p:sldId id="262" r:id="rId16"/>
    <p:sldId id="268" r:id="rId17"/>
    <p:sldId id="288" r:id="rId18"/>
    <p:sldId id="281" r:id="rId19"/>
    <p:sldId id="283" r:id="rId20"/>
    <p:sldId id="287" r:id="rId21"/>
    <p:sldId id="284" r:id="rId22"/>
    <p:sldId id="285" r:id="rId23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4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99"/>
    <a:srgbClr val="5F7383"/>
    <a:srgbClr val="663300"/>
    <a:srgbClr val="FFCCCC"/>
    <a:srgbClr val="FF99CC"/>
    <a:srgbClr val="00CC99"/>
    <a:srgbClr val="3366FF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94693" autoAdjust="0"/>
  </p:normalViewPr>
  <p:slideViewPr>
    <p:cSldViewPr snapToGrid="0" showGuides="1">
      <p:cViewPr varScale="1">
        <p:scale>
          <a:sx n="108" d="100"/>
          <a:sy n="108" d="100"/>
        </p:scale>
        <p:origin x="1098" y="96"/>
      </p:cViewPr>
      <p:guideLst>
        <p:guide orient="horz" pos="2154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3" tIns="45716" rIns="91433" bIns="45716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3" tIns="45716" rIns="91433" bIns="45716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37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3" tIns="45716" rIns="91433" bIns="45716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37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3" tIns="45716" rIns="91433" bIns="45716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29228C6-C91D-45B9-A311-E0E2C2DB56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0930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52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52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52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52EEEBD-AB20-4D66-A419-8F7E4A0C11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1514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18F7C7A-6244-4968-9E45-D1EA7A81404E}" type="slidenum">
              <a:rPr lang="en-US" altLang="en-US" smtClean="0"/>
              <a:pPr eaLnBrk="1" hangingPunct="1"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184161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077435F-3A5C-474E-80EC-2FE4613259EE}" type="slidenum">
              <a:rPr lang="en-US" altLang="en-US" smtClean="0"/>
              <a:pPr eaLnBrk="1" hangingPunct="1">
                <a:spcBef>
                  <a:spcPct val="0"/>
                </a:spcBef>
              </a:pPr>
              <a:t>11</a:t>
            </a:fld>
            <a:endParaRPr lang="en-US" altLang="en-US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205446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3249AF6-33B9-4D9C-AD47-6BE0F2834BB1}" type="slidenum">
              <a:rPr lang="en-US" altLang="en-US" smtClean="0"/>
              <a:pPr eaLnBrk="1" hangingPunct="1">
                <a:spcBef>
                  <a:spcPct val="0"/>
                </a:spcBef>
              </a:pPr>
              <a:t>12</a:t>
            </a:fld>
            <a:endParaRPr lang="en-US" altLang="en-US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717268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A179A6C-D4FD-41D2-9AD6-B1EFD05A197F}" type="slidenum">
              <a:rPr lang="en-US" altLang="en-US" smtClean="0"/>
              <a:pPr eaLnBrk="1" hangingPunct="1">
                <a:spcBef>
                  <a:spcPct val="0"/>
                </a:spcBef>
              </a:pPr>
              <a:t>13</a:t>
            </a:fld>
            <a:endParaRPr lang="en-US" altLang="en-US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6933864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F72F97F-3D4C-4976-B473-606E19353C48}" type="slidenum">
              <a:rPr lang="en-US" altLang="en-US" smtClean="0"/>
              <a:pPr eaLnBrk="1" hangingPunct="1">
                <a:spcBef>
                  <a:spcPct val="0"/>
                </a:spcBef>
              </a:pPr>
              <a:t>14</a:t>
            </a:fld>
            <a:endParaRPr lang="en-US" altLang="en-US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5268298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63EF624-3C25-4E3D-9DCD-592DE4101292}" type="slidenum">
              <a:rPr lang="en-US" altLang="en-US" smtClean="0"/>
              <a:pPr eaLnBrk="1" hangingPunct="1">
                <a:spcBef>
                  <a:spcPct val="0"/>
                </a:spcBef>
              </a:pPr>
              <a:t>15</a:t>
            </a:fld>
            <a:endParaRPr lang="en-US" altLang="en-US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269011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627254B-6539-4208-9C01-64AA28E736B8}" type="slidenum">
              <a:rPr lang="en-US" altLang="en-US" smtClean="0"/>
              <a:pPr eaLnBrk="1" hangingPunct="1">
                <a:spcBef>
                  <a:spcPct val="0"/>
                </a:spcBef>
              </a:pPr>
              <a:t>16</a:t>
            </a:fld>
            <a:endParaRPr lang="en-US" altLang="en-US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1938328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F597653-1850-4E8D-B6B7-0A5EFF78B068}" type="slidenum">
              <a:rPr lang="en-US" altLang="en-US" smtClean="0"/>
              <a:pPr eaLnBrk="1" hangingPunct="1">
                <a:spcBef>
                  <a:spcPct val="0"/>
                </a:spcBef>
              </a:pPr>
              <a:t>18</a:t>
            </a:fld>
            <a:endParaRPr lang="en-US" altLang="en-US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3382922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875A922-AC52-497F-9E5C-7B7A4DFBEA59}" type="slidenum">
              <a:rPr lang="en-US" altLang="en-US" smtClean="0"/>
              <a:pPr eaLnBrk="1" hangingPunct="1">
                <a:spcBef>
                  <a:spcPct val="0"/>
                </a:spcBef>
              </a:pPr>
              <a:t>19</a:t>
            </a:fld>
            <a:endParaRPr lang="en-US" altLang="en-US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9389905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BDA7A1C-A6E4-41E1-90CF-8EBFFB88B779}" type="slidenum">
              <a:rPr lang="en-US" altLang="en-US" smtClean="0"/>
              <a:pPr eaLnBrk="1" hangingPunct="1">
                <a:spcBef>
                  <a:spcPct val="0"/>
                </a:spcBef>
              </a:pPr>
              <a:t>20</a:t>
            </a:fld>
            <a:endParaRPr lang="en-US" altLang="en-US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3165064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66C87E8-B60E-425B-BD46-B4DD4D78F0EE}" type="slidenum">
              <a:rPr lang="en-US" altLang="en-US" smtClean="0"/>
              <a:pPr eaLnBrk="1" hangingPunct="1">
                <a:spcBef>
                  <a:spcPct val="0"/>
                </a:spcBef>
              </a:pPr>
              <a:t>21</a:t>
            </a:fld>
            <a:endParaRPr lang="en-US" altLang="en-US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326457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24BD639-1177-45F7-8A04-840D866F9E31}" type="slidenum">
              <a:rPr lang="en-US" altLang="en-US" smtClean="0"/>
              <a:pPr eaLnBrk="1" hangingPunct="1">
                <a:spcBef>
                  <a:spcPct val="0"/>
                </a:spcBef>
              </a:pPr>
              <a:t>2</a:t>
            </a:fld>
            <a:endParaRPr lang="en-US" altLang="en-US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771689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8F52A7C-BEF5-4277-BFC2-60CF91F48BE1}" type="slidenum">
              <a:rPr lang="en-US" altLang="en-US" smtClean="0"/>
              <a:pPr eaLnBrk="1" hangingPunct="1">
                <a:spcBef>
                  <a:spcPct val="0"/>
                </a:spcBef>
              </a:pPr>
              <a:t>22</a:t>
            </a:fld>
            <a:endParaRPr lang="en-US" altLang="en-US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670460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73FFCA0-E262-45DA-B7D7-8960C3B2DCAC}" type="slidenum">
              <a:rPr lang="en-US" altLang="en-US" smtClean="0"/>
              <a:pPr eaLnBrk="1" hangingPunct="1"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3500742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EB402CC-A3F8-4A9D-BF97-80F19EA34191}" type="slidenum">
              <a:rPr lang="en-US" altLang="en-US" smtClean="0"/>
              <a:pPr eaLnBrk="1" hangingPunct="1">
                <a:spcBef>
                  <a:spcPct val="0"/>
                </a:spcBef>
              </a:pPr>
              <a:t>4</a:t>
            </a:fld>
            <a:endParaRPr lang="en-US" altLang="en-US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547275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256753A-0090-4D04-BA9D-118A554BBAAA}" type="slidenum">
              <a:rPr lang="en-US" altLang="en-US" smtClean="0"/>
              <a:pPr eaLnBrk="1" hangingPunct="1"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379957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A0481DC-E810-4983-BAF5-CAC7D8E86ED5}" type="slidenum">
              <a:rPr lang="en-US" altLang="en-US" smtClean="0"/>
              <a:pPr eaLnBrk="1" hangingPunct="1">
                <a:spcBef>
                  <a:spcPct val="0"/>
                </a:spcBef>
              </a:pPr>
              <a:t>7</a:t>
            </a:fld>
            <a:endParaRPr lang="en-US" altLang="en-US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040501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AB4EC01-A444-4C2C-9AA6-A9E5C3848699}" type="slidenum">
              <a:rPr lang="en-US" altLang="en-US" smtClean="0"/>
              <a:pPr eaLnBrk="1" hangingPunct="1">
                <a:spcBef>
                  <a:spcPct val="0"/>
                </a:spcBef>
              </a:pPr>
              <a:t>8</a:t>
            </a:fld>
            <a:endParaRPr lang="en-US" altLang="en-US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269117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3C8C30C-EF59-411B-8D0B-33562B7A4863}" type="slidenum">
              <a:rPr lang="en-US" altLang="en-US" smtClean="0"/>
              <a:pPr eaLnBrk="1" hangingPunct="1">
                <a:spcBef>
                  <a:spcPct val="0"/>
                </a:spcBef>
              </a:pPr>
              <a:t>9</a:t>
            </a:fld>
            <a:endParaRPr lang="en-US" altLang="en-US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214854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649FE82-1255-4536-B2EB-F18793338EB6}" type="slidenum">
              <a:rPr lang="en-US" altLang="en-US" smtClean="0"/>
              <a:pPr eaLnBrk="1" hangingPunct="1">
                <a:spcBef>
                  <a:spcPct val="0"/>
                </a:spcBef>
              </a:pPr>
              <a:t>10</a:t>
            </a:fld>
            <a:endParaRPr lang="en-US" altLang="en-US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651368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8FE824-618D-4865-9D31-255C384A62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71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83D5E4-5AF6-4DC5-AA11-C1D92FE6AC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420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2A6551-13BD-4D8E-9075-E23A5C5164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7702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963E7A-3400-442B-85C0-95275ECC85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9945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D8320D-5F77-4B47-B7F7-18A5B5FEB8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5951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BCDE70-29C1-4E55-B681-9A20F996FD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713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C8152F-1523-4462-A6A4-058B67ABF0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424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25BE25-2073-46F7-86FF-88EFA01EAE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122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306D30-D56C-4539-9325-2BFBB7BF9B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86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3E9F2D-E557-44F4-B403-23185463B0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060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E6C00A-2A87-4DFF-A609-599618ACA6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873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917113-4F11-47E7-8D85-326BE680E5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427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89D4B8-0C0F-42F9-93C6-BE777437A8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485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241EAB-69F5-49AB-9BFD-84072AE8E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595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56D4867-B2C5-4E1A-ADFA-2C0A1208FF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Relationship Id="rId5" Type="http://schemas.microsoft.com/office/2007/relationships/hdphoto" Target="../media/hdphoto1.wdp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1.bin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" y="0"/>
            <a:ext cx="9124950" cy="969264"/>
          </a:xfrm>
        </p:spPr>
        <p:txBody>
          <a:bodyPr/>
          <a:lstStyle/>
          <a:p>
            <a:pPr eaLnBrk="1" hangingPunct="1"/>
            <a:r>
              <a:rPr lang="en-US" altLang="en-US" sz="4000" u="sng" dirty="0" smtClean="0"/>
              <a:t>L-10(M-9) torque and rotational inertia</a:t>
            </a:r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>
          <a:xfrm>
            <a:off x="204186" y="955634"/>
            <a:ext cx="8762261" cy="2813812"/>
          </a:xfrm>
        </p:spPr>
        <p:txBody>
          <a:bodyPr/>
          <a:lstStyle/>
          <a:p>
            <a:r>
              <a:rPr lang="en-US" sz="2800" dirty="0" smtClean="0"/>
              <a:t>We consider the rotation of </a:t>
            </a:r>
            <a:r>
              <a:rPr lang="en-US" sz="2800" i="1" dirty="0" smtClean="0">
                <a:solidFill>
                  <a:srgbClr val="FF0000"/>
                </a:solidFill>
              </a:rPr>
              <a:t>rigid bodies</a:t>
            </a:r>
            <a:r>
              <a:rPr lang="en-US" sz="2800" dirty="0" smtClean="0"/>
              <a:t>. A rigid body is an extended object (as opposed to a point object) in which the mass is distributed spatially.</a:t>
            </a:r>
          </a:p>
          <a:p>
            <a:r>
              <a:rPr lang="en-US" sz="2800" dirty="0" smtClean="0"/>
              <a:t>Where should a force be applied to make it rotate?</a:t>
            </a:r>
          </a:p>
          <a:p>
            <a:r>
              <a:rPr lang="en-US" sz="2800" dirty="0" smtClean="0"/>
              <a:t>The same force applied at </a:t>
            </a:r>
            <a:r>
              <a:rPr lang="en-US" sz="2800" i="1" dirty="0" smtClean="0"/>
              <a:t>different</a:t>
            </a:r>
            <a:r>
              <a:rPr lang="en-US" sz="2800" dirty="0" smtClean="0"/>
              <a:t> locations produces </a:t>
            </a:r>
            <a:r>
              <a:rPr lang="en-US" sz="2800" i="1" dirty="0" smtClean="0"/>
              <a:t>different </a:t>
            </a:r>
            <a:r>
              <a:rPr lang="en-US" sz="2800" dirty="0" smtClean="0"/>
              <a:t>results.</a:t>
            </a:r>
            <a:endParaRPr lang="en-US" sz="2800" dirty="0"/>
          </a:p>
        </p:txBody>
      </p:sp>
      <p:sp>
        <p:nvSpPr>
          <p:cNvPr id="2063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AAB99B73-16A9-4C18-9F6B-B456E14080E8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 smtClean="0"/>
          </a:p>
        </p:txBody>
      </p:sp>
      <p:sp>
        <p:nvSpPr>
          <p:cNvPr id="75780" name="Text Box 4"/>
          <p:cNvSpPr txBox="1">
            <a:spLocks noChangeArrowheads="1"/>
          </p:cNvSpPr>
          <p:nvPr/>
        </p:nvSpPr>
        <p:spPr bwMode="auto">
          <a:xfrm>
            <a:off x="4554245" y="6011608"/>
            <a:ext cx="8667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ahoma" pitchFamily="34" charset="0"/>
              </a:rPr>
              <a:t>AXLE</a:t>
            </a:r>
          </a:p>
        </p:txBody>
      </p:sp>
      <p:sp>
        <p:nvSpPr>
          <p:cNvPr id="75781" name="AutoShape 5"/>
          <p:cNvSpPr>
            <a:spLocks noChangeArrowheads="1"/>
          </p:cNvSpPr>
          <p:nvPr/>
        </p:nvSpPr>
        <p:spPr bwMode="auto">
          <a:xfrm rot="10800000">
            <a:off x="7609419" y="5223867"/>
            <a:ext cx="901700" cy="514350"/>
          </a:xfrm>
          <a:prstGeom prst="rightArrow">
            <a:avLst>
              <a:gd name="adj1" fmla="val 50000"/>
              <a:gd name="adj2" fmla="val 4382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5782" name="AutoShape 6"/>
          <p:cNvSpPr>
            <a:spLocks noChangeArrowheads="1"/>
          </p:cNvSpPr>
          <p:nvPr/>
        </p:nvSpPr>
        <p:spPr bwMode="auto">
          <a:xfrm rot="5400000">
            <a:off x="4103395" y="4565650"/>
            <a:ext cx="901700" cy="514350"/>
          </a:xfrm>
          <a:prstGeom prst="rightArrow">
            <a:avLst>
              <a:gd name="adj1" fmla="val 50000"/>
              <a:gd name="adj2" fmla="val 4382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5783" name="AutoShape 7"/>
          <p:cNvSpPr>
            <a:spLocks noChangeArrowheads="1"/>
          </p:cNvSpPr>
          <p:nvPr/>
        </p:nvSpPr>
        <p:spPr bwMode="auto">
          <a:xfrm rot="16200000">
            <a:off x="6711657" y="6013450"/>
            <a:ext cx="901700" cy="514350"/>
          </a:xfrm>
          <a:prstGeom prst="rightArrow">
            <a:avLst>
              <a:gd name="adj1" fmla="val 50000"/>
              <a:gd name="adj2" fmla="val 43827"/>
            </a:avLst>
          </a:prstGeom>
          <a:solidFill>
            <a:srgbClr val="00B050"/>
          </a:solidFill>
          <a:ln>
            <a:noFill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5784" name="AutoShape 8"/>
          <p:cNvSpPr>
            <a:spLocks noChangeArrowheads="1"/>
          </p:cNvSpPr>
          <p:nvPr/>
        </p:nvSpPr>
        <p:spPr bwMode="auto">
          <a:xfrm>
            <a:off x="575970" y="5148462"/>
            <a:ext cx="901700" cy="514350"/>
          </a:xfrm>
          <a:prstGeom prst="rightArrow">
            <a:avLst>
              <a:gd name="adj1" fmla="val 50000"/>
              <a:gd name="adj2" fmla="val 43827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5789" name="AutoShape 13"/>
          <p:cNvSpPr>
            <a:spLocks noChangeArrowheads="1"/>
          </p:cNvSpPr>
          <p:nvPr/>
        </p:nvSpPr>
        <p:spPr bwMode="auto">
          <a:xfrm rot="5400000">
            <a:off x="2628607" y="4592638"/>
            <a:ext cx="901700" cy="514350"/>
          </a:xfrm>
          <a:prstGeom prst="rightArrow">
            <a:avLst>
              <a:gd name="adj1" fmla="val 50000"/>
              <a:gd name="adj2" fmla="val 43827"/>
            </a:avLst>
          </a:prstGeom>
          <a:solidFill>
            <a:srgbClr val="00B050"/>
          </a:solidFill>
          <a:ln>
            <a:noFill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pSp>
        <p:nvGrpSpPr>
          <p:cNvPr id="29" name="Group 28"/>
          <p:cNvGrpSpPr/>
          <p:nvPr/>
        </p:nvGrpSpPr>
        <p:grpSpPr>
          <a:xfrm>
            <a:off x="1638003" y="5029172"/>
            <a:ext cx="5867400" cy="847725"/>
            <a:chOff x="1327150" y="5011738"/>
            <a:chExt cx="5867400" cy="847725"/>
          </a:xfrm>
        </p:grpSpPr>
        <p:grpSp>
          <p:nvGrpSpPr>
            <p:cNvPr id="28" name="Group 27"/>
            <p:cNvGrpSpPr/>
            <p:nvPr/>
          </p:nvGrpSpPr>
          <p:grpSpPr>
            <a:xfrm>
              <a:off x="1421604" y="5300890"/>
              <a:ext cx="5699125" cy="344487"/>
              <a:chOff x="1397000" y="5289551"/>
              <a:chExt cx="5699125" cy="344487"/>
            </a:xfrm>
          </p:grpSpPr>
          <p:sp>
            <p:nvSpPr>
              <p:cNvPr id="75786" name="AutoShape 10"/>
              <p:cNvSpPr>
                <a:spLocks noChangeArrowheads="1"/>
              </p:cNvSpPr>
              <p:nvPr/>
            </p:nvSpPr>
            <p:spPr bwMode="auto">
              <a:xfrm rot="5400000">
                <a:off x="4074319" y="2612232"/>
                <a:ext cx="344487" cy="5699125"/>
              </a:xfrm>
              <a:prstGeom prst="can">
                <a:avLst>
                  <a:gd name="adj" fmla="val 140546"/>
                </a:avLst>
              </a:prstGeom>
              <a:solidFill>
                <a:srgbClr val="4D4D4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75787" name="Oval 11"/>
              <p:cNvSpPr>
                <a:spLocks noChangeArrowheads="1"/>
              </p:cNvSpPr>
              <p:nvPr/>
            </p:nvSpPr>
            <p:spPr bwMode="auto">
              <a:xfrm>
                <a:off x="4133850" y="5364163"/>
                <a:ext cx="176213" cy="176213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  <p:grpSp>
          <p:nvGrpSpPr>
            <p:cNvPr id="75792" name="Group 16"/>
            <p:cNvGrpSpPr>
              <a:grpSpLocks/>
            </p:cNvGrpSpPr>
            <p:nvPr/>
          </p:nvGrpSpPr>
          <p:grpSpPr bwMode="auto">
            <a:xfrm>
              <a:off x="1327150" y="5011738"/>
              <a:ext cx="5867400" cy="847725"/>
              <a:chOff x="792" y="3066"/>
              <a:chExt cx="3696" cy="534"/>
            </a:xfrm>
          </p:grpSpPr>
          <p:sp>
            <p:nvSpPr>
              <p:cNvPr id="2064" name="AutoShape 14"/>
              <p:cNvSpPr>
                <a:spLocks noChangeArrowheads="1"/>
              </p:cNvSpPr>
              <p:nvPr/>
            </p:nvSpPr>
            <p:spPr bwMode="auto">
              <a:xfrm rot="-5400000">
                <a:off x="732" y="3132"/>
                <a:ext cx="528" cy="408"/>
              </a:xfrm>
              <a:prstGeom prst="can">
                <a:avLst>
                  <a:gd name="adj" fmla="val 25000"/>
                </a:avLst>
              </a:prstGeom>
              <a:solidFill>
                <a:srgbClr val="6633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2065" name="AutoShape 15"/>
              <p:cNvSpPr>
                <a:spLocks noChangeArrowheads="1"/>
              </p:cNvSpPr>
              <p:nvPr/>
            </p:nvSpPr>
            <p:spPr bwMode="auto">
              <a:xfrm rot="5400000">
                <a:off x="4020" y="3126"/>
                <a:ext cx="528" cy="408"/>
              </a:xfrm>
              <a:prstGeom prst="can">
                <a:avLst>
                  <a:gd name="adj" fmla="val 25000"/>
                </a:avLst>
              </a:prstGeom>
              <a:solidFill>
                <a:srgbClr val="6633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</p:grpSp>
      <p:sp>
        <p:nvSpPr>
          <p:cNvPr id="26" name="Freeform 25"/>
          <p:cNvSpPr/>
          <p:nvPr/>
        </p:nvSpPr>
        <p:spPr>
          <a:xfrm>
            <a:off x="4544529" y="5815012"/>
            <a:ext cx="941832" cy="649224"/>
          </a:xfrm>
          <a:custGeom>
            <a:avLst/>
            <a:gdLst>
              <a:gd name="connsiteX0" fmla="*/ 0 w 941832"/>
              <a:gd name="connsiteY0" fmla="*/ 0 h 649224"/>
              <a:gd name="connsiteX1" fmla="*/ 0 w 941832"/>
              <a:gd name="connsiteY1" fmla="*/ 649224 h 649224"/>
              <a:gd name="connsiteX2" fmla="*/ 941832 w 941832"/>
              <a:gd name="connsiteY2" fmla="*/ 649224 h 649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41832" h="649224">
                <a:moveTo>
                  <a:pt x="0" y="0"/>
                </a:moveTo>
                <a:lnTo>
                  <a:pt x="0" y="649224"/>
                </a:lnTo>
                <a:lnTo>
                  <a:pt x="941832" y="649224"/>
                </a:lnTo>
              </a:path>
            </a:pathLst>
          </a:custGeom>
          <a:noFill/>
          <a:ln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75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75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75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75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75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uiExpand="1" build="p"/>
      <p:bldP spid="75780" grpId="0"/>
      <p:bldP spid="75781" grpId="0" animBg="1"/>
      <p:bldP spid="75782" grpId="0" animBg="1"/>
      <p:bldP spid="75783" grpId="0" animBg="1"/>
      <p:bldP spid="75784" grpId="0" animBg="1"/>
      <p:bldP spid="75789" grpId="0" animBg="1"/>
      <p:bldP spid="2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u="sng" dirty="0" smtClean="0"/>
              <a:t>Equilibrium</a:t>
            </a:r>
          </a:p>
        </p:txBody>
      </p:sp>
      <p:sp>
        <p:nvSpPr>
          <p:cNvPr id="21513" name="Rectangle 9"/>
          <p:cNvSpPr>
            <a:spLocks noGrp="1" noChangeArrowheads="1"/>
          </p:cNvSpPr>
          <p:nvPr>
            <p:ph type="body" sz="half" idx="1"/>
          </p:nvPr>
        </p:nvSpPr>
        <p:spPr>
          <a:xfrm>
            <a:off x="173038" y="1409700"/>
            <a:ext cx="4398962" cy="49244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To ensure that an object does not accelerate or rotate two conditions must be met: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3200" dirty="0" smtClean="0">
                <a:solidFill>
                  <a:srgbClr val="0000FF"/>
                </a:solidFill>
                <a:sym typeface="Wingdings" pitchFamily="2" charset="2"/>
              </a:rPr>
              <a:t> net force = 0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3200" dirty="0">
                <a:solidFill>
                  <a:srgbClr val="0000FF"/>
                </a:solidFill>
                <a:sym typeface="Wingdings" pitchFamily="2" charset="2"/>
              </a:rPr>
              <a:t> </a:t>
            </a:r>
            <a:r>
              <a:rPr lang="en-US" altLang="en-US" sz="3200" dirty="0" smtClean="0">
                <a:solidFill>
                  <a:srgbClr val="0000FF"/>
                </a:solidFill>
                <a:sym typeface="Wingdings" pitchFamily="2" charset="2"/>
              </a:rPr>
              <a:t>net torque = 0</a:t>
            </a:r>
            <a:r>
              <a:rPr lang="en-US" altLang="en-US" sz="3200" dirty="0" smtClean="0">
                <a:sym typeface="Wingdings" pitchFamily="2" charset="2"/>
              </a:rPr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>
                <a:sym typeface="Wingdings" pitchFamily="2" charset="2"/>
              </a:rPr>
              <a:t>this results in the practical  4-1 “ladder rule”</a:t>
            </a:r>
            <a:endParaRPr lang="en-US" altLang="en-US" dirty="0" smtClean="0"/>
          </a:p>
        </p:txBody>
      </p:sp>
      <p:pic>
        <p:nvPicPr>
          <p:cNvPr id="21514" name="Picture 10" descr="1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763454" y="1409700"/>
            <a:ext cx="4300647" cy="51679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1271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631C3460-8114-4425-B7A2-4B9E5B5DA389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400" smtClean="0"/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sz="quarter" idx="3"/>
          </p:nvPr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7765" t="5242" r="70807" b="42001"/>
          <a:stretch/>
        </p:blipFill>
        <p:spPr>
          <a:xfrm rot="20624389">
            <a:off x="6880216" y="1878414"/>
            <a:ext cx="828999" cy="1632877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5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5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15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15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15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15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15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15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577850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u="sng" smtClean="0"/>
              <a:t>When is an object stable?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3837" y="1544638"/>
            <a:ext cx="4586288" cy="4329112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If you can tip it over a bit and it doesn’t fall</a:t>
            </a:r>
          </a:p>
          <a:p>
            <a:pPr eaLnBrk="1" hangingPunct="1"/>
            <a:r>
              <a:rPr lang="en-US" altLang="en-US" dirty="0" smtClean="0"/>
              <a:t>The object may wobble a bit but it eventually stops and settles down to its upright position.</a:t>
            </a:r>
          </a:p>
          <a:p>
            <a:pPr eaLnBrk="1" hangingPunct="1"/>
            <a:endParaRPr lang="en-US" altLang="en-US" dirty="0" smtClean="0"/>
          </a:p>
        </p:txBody>
      </p:sp>
      <p:sp>
        <p:nvSpPr>
          <p:cNvPr id="12292" name="Line 7"/>
          <p:cNvSpPr>
            <a:spLocks noChangeShapeType="1"/>
          </p:cNvSpPr>
          <p:nvPr/>
        </p:nvSpPr>
        <p:spPr bwMode="auto">
          <a:xfrm>
            <a:off x="4830763" y="4279900"/>
            <a:ext cx="3186112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3" name="AutoShape 8"/>
          <p:cNvSpPr>
            <a:spLocks noChangeArrowheads="1"/>
          </p:cNvSpPr>
          <p:nvPr/>
        </p:nvSpPr>
        <p:spPr bwMode="auto">
          <a:xfrm>
            <a:off x="5210175" y="1471613"/>
            <a:ext cx="719138" cy="600075"/>
          </a:xfrm>
          <a:prstGeom prst="rightArrow">
            <a:avLst>
              <a:gd name="adj1" fmla="val 50000"/>
              <a:gd name="adj2" fmla="val 29960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5609" name="Rectangle 9"/>
          <p:cNvSpPr>
            <a:spLocks noChangeArrowheads="1"/>
          </p:cNvSpPr>
          <p:nvPr/>
        </p:nvSpPr>
        <p:spPr bwMode="auto">
          <a:xfrm>
            <a:off x="5919788" y="1509713"/>
            <a:ext cx="128587" cy="2724150"/>
          </a:xfrm>
          <a:prstGeom prst="rect">
            <a:avLst/>
          </a:prstGeom>
          <a:solidFill>
            <a:srgbClr val="9966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5908675" y="1508125"/>
            <a:ext cx="682625" cy="2733675"/>
          </a:xfrm>
          <a:prstGeom prst="rect">
            <a:avLst/>
          </a:prstGeom>
          <a:solidFill>
            <a:srgbClr val="9966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5610" name="Text Box 10"/>
          <p:cNvSpPr txBox="1">
            <a:spLocks noChangeArrowheads="1"/>
          </p:cNvSpPr>
          <p:nvPr/>
        </p:nvSpPr>
        <p:spPr bwMode="auto">
          <a:xfrm>
            <a:off x="5262563" y="4549775"/>
            <a:ext cx="2608262" cy="822325"/>
          </a:xfrm>
          <a:prstGeom prst="rect">
            <a:avLst/>
          </a:prstGeom>
          <a:solidFill>
            <a:srgbClr val="9966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chemeClr val="bg1"/>
                </a:solidFill>
              </a:rPr>
              <a:t>A thinner object is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chemeClr val="bg1"/>
                </a:solidFill>
              </a:rPr>
              <a:t>easier to topple</a:t>
            </a:r>
          </a:p>
        </p:txBody>
      </p:sp>
      <p:sp>
        <p:nvSpPr>
          <p:cNvPr id="25611" name="AutoShape 11"/>
          <p:cNvSpPr>
            <a:spLocks noChangeArrowheads="1"/>
          </p:cNvSpPr>
          <p:nvPr/>
        </p:nvSpPr>
        <p:spPr bwMode="auto">
          <a:xfrm>
            <a:off x="5637213" y="1479550"/>
            <a:ext cx="646112" cy="2771775"/>
          </a:xfrm>
          <a:prstGeom prst="triangle">
            <a:avLst>
              <a:gd name="adj" fmla="val 50000"/>
            </a:avLst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5612" name="Text Box 12"/>
          <p:cNvSpPr txBox="1">
            <a:spLocks noChangeArrowheads="1"/>
          </p:cNvSpPr>
          <p:nvPr/>
        </p:nvSpPr>
        <p:spPr bwMode="auto">
          <a:xfrm>
            <a:off x="4810125" y="5773738"/>
            <a:ext cx="3556000" cy="822325"/>
          </a:xfrm>
          <a:prstGeom prst="rect">
            <a:avLst/>
          </a:prstGeom>
          <a:solidFill>
            <a:srgbClr val="0066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chemeClr val="bg1"/>
                </a:solidFill>
              </a:rPr>
              <a:t>An object that is thicker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chemeClr val="bg1"/>
                </a:solidFill>
              </a:rPr>
              <a:t>at its base is more stable</a:t>
            </a:r>
          </a:p>
        </p:txBody>
      </p:sp>
      <p:sp>
        <p:nvSpPr>
          <p:cNvPr id="12299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9A7EF099-2648-4BF5-AF73-033898D87258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56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56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7" dur="500"/>
                                        <p:tgtEl>
                                          <p:spTgt spid="256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25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56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56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9" grpId="0" animBg="1"/>
      <p:bldP spid="25606" grpId="0" animBg="1"/>
      <p:bldP spid="25610" grpId="0" animBg="1"/>
      <p:bldP spid="25611" grpId="0" animBg="1"/>
      <p:bldP spid="2561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328613" y="166688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4000" u="sng" smtClean="0"/>
              <a:t>Why do tall objects tend to fall over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9250" y="1608138"/>
            <a:ext cx="8229600" cy="4232275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Every object has a special point called the </a:t>
            </a:r>
            <a:r>
              <a:rPr lang="en-US" altLang="en-US" dirty="0" smtClean="0">
                <a:solidFill>
                  <a:srgbClr val="FF0000"/>
                </a:solidFill>
              </a:rPr>
              <a:t>center of gravity</a:t>
            </a:r>
            <a:r>
              <a:rPr lang="en-US" altLang="en-US" dirty="0" smtClean="0"/>
              <a:t> (</a:t>
            </a:r>
            <a:r>
              <a:rPr lang="en-US" altLang="en-US" dirty="0" smtClean="0">
                <a:solidFill>
                  <a:srgbClr val="FF0000"/>
                </a:solidFill>
              </a:rPr>
              <a:t>CG</a:t>
            </a:r>
            <a:r>
              <a:rPr lang="en-US" altLang="en-US" dirty="0" smtClean="0"/>
              <a:t>). The CG is usually in the center of the object.</a:t>
            </a:r>
          </a:p>
          <a:p>
            <a:pPr eaLnBrk="1" hangingPunct="1"/>
            <a:r>
              <a:rPr lang="en-US" altLang="en-US" dirty="0" smtClean="0">
                <a:solidFill>
                  <a:srgbClr val="FF0000"/>
                </a:solidFill>
              </a:rPr>
              <a:t>if the center of gravity is supported, the object will not fall over</a:t>
            </a:r>
            <a:r>
              <a:rPr lang="en-US" altLang="en-US" dirty="0" smtClean="0"/>
              <a:t>.</a:t>
            </a:r>
          </a:p>
          <a:p>
            <a:pPr eaLnBrk="1" hangingPunct="1"/>
            <a:r>
              <a:rPr lang="en-US" altLang="en-US" dirty="0" smtClean="0">
                <a:sym typeface="Wingdings" pitchFamily="2" charset="2"/>
              </a:rPr>
              <a:t>The lower the </a:t>
            </a:r>
            <a:r>
              <a:rPr lang="en-US" altLang="en-US" dirty="0" smtClean="0">
                <a:solidFill>
                  <a:srgbClr val="FF0000"/>
                </a:solidFill>
                <a:sym typeface="Wingdings" pitchFamily="2" charset="2"/>
              </a:rPr>
              <a:t>CG</a:t>
            </a:r>
            <a:r>
              <a:rPr lang="en-US" altLang="en-US" dirty="0" smtClean="0">
                <a:sym typeface="Wingdings" pitchFamily="2" charset="2"/>
              </a:rPr>
              <a:t> the more </a:t>
            </a:r>
            <a:r>
              <a:rPr lang="en-US" altLang="en-US" b="1" dirty="0" smtClean="0">
                <a:sym typeface="Wingdings" pitchFamily="2" charset="2"/>
              </a:rPr>
              <a:t>stable </a:t>
            </a:r>
            <a:r>
              <a:rPr lang="en-US" altLang="en-US" dirty="0" smtClean="0">
                <a:sym typeface="Wingdings" pitchFamily="2" charset="2"/>
              </a:rPr>
              <a:t>an object is. </a:t>
            </a:r>
            <a:r>
              <a:rPr lang="en-US" altLang="en-US" dirty="0" smtClean="0">
                <a:solidFill>
                  <a:srgbClr val="FF0000"/>
                </a:solidFill>
                <a:sym typeface="Wingdings" pitchFamily="2" charset="2"/>
              </a:rPr>
              <a:t>stable</a:t>
            </a:r>
            <a:r>
              <a:rPr lang="en-US" altLang="en-US" dirty="0" smtClean="0">
                <a:sym typeface="Wingdings" pitchFamily="2" charset="2"/>
              </a:rPr>
              <a:t>  not easy to knock over!</a:t>
            </a:r>
            <a:endParaRPr lang="en-US" altLang="en-US" dirty="0" smtClean="0"/>
          </a:p>
        </p:txBody>
      </p:sp>
      <p:sp>
        <p:nvSpPr>
          <p:cNvPr id="1331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EFC5D50A-99B6-4544-936A-93D8E548CB97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/>
          <p:cNvSpPr>
            <a:spLocks noChangeArrowheads="1"/>
          </p:cNvSpPr>
          <p:nvPr/>
        </p:nvSpPr>
        <p:spPr bwMode="auto">
          <a:xfrm>
            <a:off x="0" y="4584700"/>
            <a:ext cx="4772025" cy="1327150"/>
          </a:xfrm>
          <a:prstGeom prst="parallelogram">
            <a:avLst>
              <a:gd name="adj" fmla="val 89892"/>
            </a:avLst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31763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u="sng" dirty="0" smtClean="0"/>
              <a:t>Condition for stability </a:t>
            </a:r>
          </a:p>
        </p:txBody>
      </p:sp>
      <p:sp>
        <p:nvSpPr>
          <p:cNvPr id="14340" name="Text Box 9"/>
          <p:cNvSpPr txBox="1">
            <a:spLocks noChangeArrowheads="1"/>
          </p:cNvSpPr>
          <p:nvPr/>
        </p:nvSpPr>
        <p:spPr bwMode="auto">
          <a:xfrm>
            <a:off x="5105400" y="2522597"/>
            <a:ext cx="3895725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dirty="0">
                <a:latin typeface="Tahoma" pitchFamily="34" charset="0"/>
              </a:rPr>
              <a:t>If the CG is above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dirty="0">
                <a:latin typeface="Tahoma" pitchFamily="34" charset="0"/>
              </a:rPr>
              <a:t>the </a:t>
            </a:r>
            <a:r>
              <a:rPr lang="en-US" altLang="en-US" dirty="0" smtClean="0">
                <a:latin typeface="Tahoma" pitchFamily="34" charset="0"/>
              </a:rPr>
              <a:t>edge of the table, </a:t>
            </a:r>
            <a:r>
              <a:rPr lang="en-US" altLang="en-US" dirty="0">
                <a:latin typeface="Tahoma" pitchFamily="34" charset="0"/>
              </a:rPr>
              <a:t>the object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dirty="0">
                <a:latin typeface="Tahoma" pitchFamily="34" charset="0"/>
              </a:rPr>
              <a:t>will not </a:t>
            </a:r>
            <a:r>
              <a:rPr lang="en-US" altLang="en-US" dirty="0" smtClean="0">
                <a:latin typeface="Tahoma" pitchFamily="34" charset="0"/>
              </a:rPr>
              <a:t>fall off. </a:t>
            </a:r>
            <a:endParaRPr lang="en-US" altLang="en-US" dirty="0">
              <a:latin typeface="Tahoma" pitchFamily="34" charset="0"/>
            </a:endParaRPr>
          </a:p>
        </p:txBody>
      </p:sp>
      <p:grpSp>
        <p:nvGrpSpPr>
          <p:cNvPr id="6159" name="Group 15"/>
          <p:cNvGrpSpPr>
            <a:grpSpLocks/>
          </p:cNvGrpSpPr>
          <p:nvPr/>
        </p:nvGrpSpPr>
        <p:grpSpPr bwMode="auto">
          <a:xfrm>
            <a:off x="2489200" y="1779588"/>
            <a:ext cx="1630363" cy="3870325"/>
            <a:chOff x="1568" y="1121"/>
            <a:chExt cx="1027" cy="2438"/>
          </a:xfrm>
        </p:grpSpPr>
        <p:grpSp>
          <p:nvGrpSpPr>
            <p:cNvPr id="14347" name="Group 4"/>
            <p:cNvGrpSpPr>
              <a:grpSpLocks/>
            </p:cNvGrpSpPr>
            <p:nvPr/>
          </p:nvGrpSpPr>
          <p:grpSpPr bwMode="auto">
            <a:xfrm>
              <a:off x="1568" y="1121"/>
              <a:ext cx="1027" cy="2438"/>
              <a:chOff x="1568" y="1121"/>
              <a:chExt cx="1027" cy="2438"/>
            </a:xfrm>
          </p:grpSpPr>
          <p:grpSp>
            <p:nvGrpSpPr>
              <p:cNvPr id="14349" name="Group 5"/>
              <p:cNvGrpSpPr>
                <a:grpSpLocks/>
              </p:cNvGrpSpPr>
              <p:nvPr/>
            </p:nvGrpSpPr>
            <p:grpSpPr bwMode="auto">
              <a:xfrm>
                <a:off x="1568" y="1121"/>
                <a:ext cx="1027" cy="2438"/>
                <a:chOff x="1916" y="1114"/>
                <a:chExt cx="1027" cy="2438"/>
              </a:xfrm>
            </p:grpSpPr>
            <p:sp>
              <p:nvSpPr>
                <p:cNvPr id="14351" name="AutoShape 6"/>
                <p:cNvSpPr>
                  <a:spLocks noChangeArrowheads="1"/>
                </p:cNvSpPr>
                <p:nvPr/>
              </p:nvSpPr>
              <p:spPr bwMode="auto">
                <a:xfrm>
                  <a:off x="1916" y="1114"/>
                  <a:ext cx="1027" cy="2438"/>
                </a:xfrm>
                <a:prstGeom prst="can">
                  <a:avLst>
                    <a:gd name="adj" fmla="val 59348"/>
                  </a:avLst>
                </a:prstGeom>
                <a:solidFill>
                  <a:schemeClr val="accent1"/>
                </a:solidFill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14352" name="Oval 7"/>
                <p:cNvSpPr>
                  <a:spLocks noChangeArrowheads="1"/>
                </p:cNvSpPr>
                <p:nvPr/>
              </p:nvSpPr>
              <p:spPr bwMode="auto">
                <a:xfrm>
                  <a:off x="2359" y="2352"/>
                  <a:ext cx="134" cy="134"/>
                </a:xfrm>
                <a:prstGeom prst="ellipse">
                  <a:avLst/>
                </a:prstGeom>
                <a:solidFill>
                  <a:srgbClr val="FF0000"/>
                </a:solidFill>
                <a:ln w="38100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</p:grpSp>
          <p:sp>
            <p:nvSpPr>
              <p:cNvPr id="14350" name="Text Box 8"/>
              <p:cNvSpPr txBox="1">
                <a:spLocks noChangeArrowheads="1"/>
              </p:cNvSpPr>
              <p:nvPr/>
            </p:nvSpPr>
            <p:spPr bwMode="auto">
              <a:xfrm>
                <a:off x="1843" y="1974"/>
                <a:ext cx="359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400">
                    <a:latin typeface="Tahoma" pitchFamily="34" charset="0"/>
                  </a:rPr>
                  <a:t>CG</a:t>
                </a:r>
              </a:p>
            </p:txBody>
          </p:sp>
        </p:grpSp>
        <p:sp>
          <p:nvSpPr>
            <p:cNvPr id="14346" name="Oval 14"/>
            <p:cNvSpPr>
              <a:spLocks noChangeArrowheads="1"/>
            </p:cNvSpPr>
            <p:nvPr/>
          </p:nvSpPr>
          <p:spPr bwMode="auto">
            <a:xfrm>
              <a:off x="1608" y="3129"/>
              <a:ext cx="950" cy="394"/>
            </a:xfrm>
            <a:prstGeom prst="ellipse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14342" name="Line 11"/>
          <p:cNvSpPr>
            <a:spLocks noChangeShapeType="1"/>
          </p:cNvSpPr>
          <p:nvPr/>
        </p:nvSpPr>
        <p:spPr bwMode="auto">
          <a:xfrm>
            <a:off x="4143375" y="4084638"/>
            <a:ext cx="12700" cy="202565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3" name="Line 10"/>
          <p:cNvSpPr>
            <a:spLocks noChangeShapeType="1"/>
          </p:cNvSpPr>
          <p:nvPr/>
        </p:nvSpPr>
        <p:spPr bwMode="auto">
          <a:xfrm flipV="1">
            <a:off x="3649663" y="3957637"/>
            <a:ext cx="1710659" cy="1933575"/>
          </a:xfrm>
          <a:prstGeom prst="line">
            <a:avLst/>
          </a:prstGeom>
          <a:noFill/>
          <a:ln w="5715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2084689-40B4-4F14-B4CC-37D12090DE8E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4.62428E-7 L 0.09132 -4.62428E-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1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6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45803"/>
          </a:xfrm>
        </p:spPr>
        <p:txBody>
          <a:bodyPr/>
          <a:lstStyle/>
          <a:p>
            <a:pPr eaLnBrk="1" hangingPunct="1"/>
            <a:r>
              <a:rPr lang="en-US" altLang="en-US" sz="4000" u="sng" dirty="0" smtClean="0"/>
              <a:t>Why makes an object tip over?</a:t>
            </a:r>
          </a:p>
        </p:txBody>
      </p:sp>
      <p:sp>
        <p:nvSpPr>
          <p:cNvPr id="18" name="Content Placeholder 17"/>
          <p:cNvSpPr>
            <a:spLocks noGrp="1"/>
          </p:cNvSpPr>
          <p:nvPr>
            <p:ph idx="1"/>
          </p:nvPr>
        </p:nvSpPr>
        <p:spPr>
          <a:xfrm>
            <a:off x="276225" y="4171950"/>
            <a:ext cx="8591550" cy="2314575"/>
          </a:xfrm>
        </p:spPr>
        <p:txBody>
          <a:bodyPr/>
          <a:lstStyle/>
          <a:p>
            <a:r>
              <a:rPr lang="en-US" sz="2400" dirty="0" smtClean="0"/>
              <a:t>For the wide object, the dashed line extending from the CG down is to the left of the point of contact; the torque due to the weight tends to rotate the object counterclockwise</a:t>
            </a:r>
          </a:p>
          <a:p>
            <a:r>
              <a:rPr lang="en-US" sz="2400" dirty="0"/>
              <a:t>For the </a:t>
            </a:r>
            <a:r>
              <a:rPr lang="en-US" sz="2400" dirty="0" smtClean="0"/>
              <a:t>narrow </a:t>
            </a:r>
            <a:r>
              <a:rPr lang="en-US" sz="2400" dirty="0"/>
              <a:t>object, the dashed line extending from the CG down is to the </a:t>
            </a:r>
            <a:r>
              <a:rPr lang="en-US" sz="2400" dirty="0" smtClean="0"/>
              <a:t>right </a:t>
            </a:r>
            <a:r>
              <a:rPr lang="en-US" sz="2400" dirty="0"/>
              <a:t>of the point of </a:t>
            </a:r>
            <a:r>
              <a:rPr lang="en-US" sz="2400" dirty="0" smtClean="0"/>
              <a:t>contact, the torque due to the weight tends to rotate the object clockwise. </a:t>
            </a:r>
          </a:p>
          <a:p>
            <a:endParaRPr lang="en-US" sz="2400" dirty="0"/>
          </a:p>
        </p:txBody>
      </p:sp>
      <p:sp>
        <p:nvSpPr>
          <p:cNvPr id="15374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620125" y="6496050"/>
            <a:ext cx="523875" cy="361950"/>
          </a:xfrm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DE670C3E-9008-495B-AD13-65A89ADE787B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400" dirty="0" smtClean="0"/>
          </a:p>
        </p:txBody>
      </p:sp>
      <p:sp>
        <p:nvSpPr>
          <p:cNvPr id="15367" name="Text Box 15"/>
          <p:cNvSpPr txBox="1">
            <a:spLocks noChangeArrowheads="1"/>
          </p:cNvSpPr>
          <p:nvPr/>
        </p:nvSpPr>
        <p:spPr bwMode="auto">
          <a:xfrm>
            <a:off x="470947" y="2347513"/>
            <a:ext cx="138906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Tahoma" pitchFamily="34" charset="0"/>
              </a:rPr>
              <a:t>STABLE</a:t>
            </a:r>
          </a:p>
        </p:txBody>
      </p:sp>
      <p:sp>
        <p:nvSpPr>
          <p:cNvPr id="15368" name="Text Box 16"/>
          <p:cNvSpPr txBox="1">
            <a:spLocks noChangeArrowheads="1"/>
          </p:cNvSpPr>
          <p:nvPr/>
        </p:nvSpPr>
        <p:spPr bwMode="auto">
          <a:xfrm>
            <a:off x="6748469" y="2365936"/>
            <a:ext cx="196951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Tahoma" pitchFamily="34" charset="0"/>
              </a:rPr>
              <a:t> </a:t>
            </a:r>
            <a:r>
              <a:rPr lang="en-US" altLang="en-US" sz="2800" dirty="0" smtClean="0">
                <a:latin typeface="Tahoma" pitchFamily="34" charset="0"/>
              </a:rPr>
              <a:t>UNSTABLE</a:t>
            </a:r>
            <a:endParaRPr lang="en-US" altLang="en-US" sz="2800" dirty="0">
              <a:latin typeface="Tahoma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838200" y="3863641"/>
            <a:ext cx="6962775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oup 12"/>
          <p:cNvGrpSpPr/>
          <p:nvPr/>
        </p:nvGrpSpPr>
        <p:grpSpPr>
          <a:xfrm rot="1876848">
            <a:off x="2226438" y="1468767"/>
            <a:ext cx="2035183" cy="1981200"/>
            <a:chOff x="1422392" y="1447800"/>
            <a:chExt cx="2035183" cy="1981200"/>
          </a:xfrm>
        </p:grpSpPr>
        <p:sp>
          <p:nvSpPr>
            <p:cNvPr id="28" name="Rectangle 27"/>
            <p:cNvSpPr/>
            <p:nvPr/>
          </p:nvSpPr>
          <p:spPr>
            <a:xfrm>
              <a:off x="1422392" y="1447800"/>
              <a:ext cx="2035183" cy="198120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2382834" y="2381250"/>
              <a:ext cx="114300" cy="1143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" name="Group 11"/>
          <p:cNvGrpSpPr/>
          <p:nvPr/>
        </p:nvGrpSpPr>
        <p:grpSpPr>
          <a:xfrm rot="1874481">
            <a:off x="5109087" y="1762125"/>
            <a:ext cx="904875" cy="1981200"/>
            <a:chOff x="5267323" y="1447800"/>
            <a:chExt cx="904875" cy="1981200"/>
          </a:xfrm>
        </p:grpSpPr>
        <p:sp>
          <p:nvSpPr>
            <p:cNvPr id="5" name="Rectangle 4"/>
            <p:cNvSpPr/>
            <p:nvPr/>
          </p:nvSpPr>
          <p:spPr>
            <a:xfrm>
              <a:off x="5267323" y="1447800"/>
              <a:ext cx="904875" cy="198120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662612" y="2381250"/>
              <a:ext cx="114300" cy="1143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5" name="Straight Connector 14"/>
          <p:cNvCxnSpPr/>
          <p:nvPr/>
        </p:nvCxnSpPr>
        <p:spPr>
          <a:xfrm>
            <a:off x="3244029" y="1151171"/>
            <a:ext cx="0" cy="2952750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5561527" y="1139059"/>
            <a:ext cx="0" cy="2952750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Down Arrow 16"/>
          <p:cNvSpPr/>
          <p:nvPr/>
        </p:nvSpPr>
        <p:spPr>
          <a:xfrm>
            <a:off x="3132944" y="2537884"/>
            <a:ext cx="242888" cy="702545"/>
          </a:xfrm>
          <a:prstGeom prst="downArrow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42" name="Down Arrow 41"/>
          <p:cNvSpPr/>
          <p:nvPr/>
        </p:nvSpPr>
        <p:spPr>
          <a:xfrm>
            <a:off x="5440083" y="2831230"/>
            <a:ext cx="242888" cy="702545"/>
          </a:xfrm>
          <a:prstGeom prst="downArrow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43" name="Text Box 16"/>
          <p:cNvSpPr txBox="1">
            <a:spLocks noChangeArrowheads="1"/>
          </p:cNvSpPr>
          <p:nvPr/>
        </p:nvSpPr>
        <p:spPr bwMode="auto">
          <a:xfrm>
            <a:off x="2441613" y="1936147"/>
            <a:ext cx="7239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dirty="0" smtClean="0">
                <a:solidFill>
                  <a:srgbClr val="FF0000"/>
                </a:solidFill>
                <a:latin typeface="Tahoma" pitchFamily="34" charset="0"/>
              </a:rPr>
              <a:t>CG</a:t>
            </a:r>
            <a:endParaRPr lang="en-US" altLang="en-US" sz="2800" dirty="0">
              <a:solidFill>
                <a:srgbClr val="FF0000"/>
              </a:solidFill>
              <a:latin typeface="Tahoma" pitchFamily="34" charset="0"/>
            </a:endParaRPr>
          </a:p>
        </p:txBody>
      </p:sp>
      <p:sp>
        <p:nvSpPr>
          <p:cNvPr id="44" name="Text Box 16"/>
          <p:cNvSpPr txBox="1">
            <a:spLocks noChangeArrowheads="1"/>
          </p:cNvSpPr>
          <p:nvPr/>
        </p:nvSpPr>
        <p:spPr bwMode="auto">
          <a:xfrm>
            <a:off x="5561527" y="2308010"/>
            <a:ext cx="7239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dirty="0" smtClean="0">
                <a:solidFill>
                  <a:srgbClr val="FF0000"/>
                </a:solidFill>
                <a:latin typeface="Tahoma" pitchFamily="34" charset="0"/>
              </a:rPr>
              <a:t>CG</a:t>
            </a:r>
            <a:endParaRPr lang="en-US" altLang="en-US" sz="2800" dirty="0">
              <a:solidFill>
                <a:srgbClr val="FF0000"/>
              </a:solidFill>
              <a:latin typeface="Tahoma" pitchFamily="34" charset="0"/>
            </a:endParaRPr>
          </a:p>
        </p:txBody>
      </p:sp>
      <p:sp>
        <p:nvSpPr>
          <p:cNvPr id="19" name="Arc 18"/>
          <p:cNvSpPr/>
          <p:nvPr/>
        </p:nvSpPr>
        <p:spPr>
          <a:xfrm>
            <a:off x="2580133" y="2387604"/>
            <a:ext cx="1327792" cy="1003104"/>
          </a:xfrm>
          <a:prstGeom prst="arc">
            <a:avLst>
              <a:gd name="adj1" fmla="val 11165913"/>
              <a:gd name="adj2" fmla="val 0"/>
            </a:avLst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Arc 46"/>
          <p:cNvSpPr/>
          <p:nvPr/>
        </p:nvSpPr>
        <p:spPr>
          <a:xfrm>
            <a:off x="4897631" y="2795067"/>
            <a:ext cx="1327792" cy="1003104"/>
          </a:xfrm>
          <a:prstGeom prst="arc">
            <a:avLst>
              <a:gd name="adj1" fmla="val 11165913"/>
              <a:gd name="adj2" fmla="val 0"/>
            </a:avLst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uiExpand="1" build="p"/>
      <p:bldP spid="15367" grpId="0"/>
      <p:bldP spid="15368" grpId="0"/>
      <p:bldP spid="17" grpId="0" animBg="1"/>
      <p:bldP spid="42" grpId="0" animBg="1"/>
      <p:bldP spid="43" grpId="0"/>
      <p:bldP spid="44" grpId="0"/>
      <p:bldP spid="19" grpId="0" animBg="1"/>
      <p:bldP spid="4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title"/>
          </p:nvPr>
        </p:nvSpPr>
        <p:spPr>
          <a:xfrm>
            <a:off x="398463" y="122238"/>
            <a:ext cx="8229600" cy="911225"/>
          </a:xfrm>
        </p:spPr>
        <p:txBody>
          <a:bodyPr/>
          <a:lstStyle/>
          <a:p>
            <a:pPr algn="l" eaLnBrk="1" hangingPunct="1"/>
            <a:r>
              <a:rPr lang="en-US" altLang="en-US" u="sng" smtClean="0"/>
              <a:t>Stable structures</a:t>
            </a:r>
          </a:p>
        </p:txBody>
      </p:sp>
      <p:pic>
        <p:nvPicPr>
          <p:cNvPr id="8196" name="Picture 4" descr="leaningtower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0850" y="1466850"/>
            <a:ext cx="3413125" cy="5076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8199" name="Oval 7"/>
          <p:cNvSpPr>
            <a:spLocks noChangeArrowheads="1"/>
          </p:cNvSpPr>
          <p:nvPr/>
        </p:nvSpPr>
        <p:spPr bwMode="auto">
          <a:xfrm>
            <a:off x="2092325" y="3954463"/>
            <a:ext cx="261938" cy="261937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0" name="AutoShape 8"/>
          <p:cNvSpPr>
            <a:spLocks noChangeArrowheads="1"/>
          </p:cNvSpPr>
          <p:nvPr/>
        </p:nvSpPr>
        <p:spPr bwMode="auto">
          <a:xfrm>
            <a:off x="2055813" y="4267200"/>
            <a:ext cx="325437" cy="476250"/>
          </a:xfrm>
          <a:prstGeom prst="downArrow">
            <a:avLst>
              <a:gd name="adj1" fmla="val 50000"/>
              <a:gd name="adj2" fmla="val 36585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pSp>
        <p:nvGrpSpPr>
          <p:cNvPr id="8204" name="Group 12"/>
          <p:cNvGrpSpPr>
            <a:grpSpLocks/>
          </p:cNvGrpSpPr>
          <p:nvPr/>
        </p:nvGrpSpPr>
        <p:grpSpPr bwMode="auto">
          <a:xfrm>
            <a:off x="6778625" y="638175"/>
            <a:ext cx="2166938" cy="5711825"/>
            <a:chOff x="3117" y="750"/>
            <a:chExt cx="1239" cy="3464"/>
          </a:xfrm>
        </p:grpSpPr>
        <p:sp>
          <p:nvSpPr>
            <p:cNvPr id="16395" name="AutoShape 9"/>
            <p:cNvSpPr>
              <a:spLocks noChangeArrowheads="1"/>
            </p:cNvSpPr>
            <p:nvPr/>
          </p:nvSpPr>
          <p:spPr bwMode="auto">
            <a:xfrm rot="10800000">
              <a:off x="3117" y="1381"/>
              <a:ext cx="1239" cy="2833"/>
            </a:xfrm>
            <a:custGeom>
              <a:avLst/>
              <a:gdLst>
                <a:gd name="T0" fmla="*/ 0 w 21600"/>
                <a:gd name="T1" fmla="*/ 3 h 21600"/>
                <a:gd name="T2" fmla="*/ 0 w 21600"/>
                <a:gd name="T3" fmla="*/ 6 h 21600"/>
                <a:gd name="T4" fmla="*/ 0 w 21600"/>
                <a:gd name="T5" fmla="*/ 3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498 w 21600"/>
                <a:gd name="T13" fmla="*/ 4498 h 21600"/>
                <a:gd name="T14" fmla="*/ 17102 w 21600"/>
                <a:gd name="T15" fmla="*/ 1710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6" name="AutoShape 10"/>
            <p:cNvSpPr>
              <a:spLocks noChangeArrowheads="1"/>
            </p:cNvSpPr>
            <p:nvPr/>
          </p:nvSpPr>
          <p:spPr bwMode="auto">
            <a:xfrm>
              <a:off x="3417" y="750"/>
              <a:ext cx="631" cy="639"/>
            </a:xfrm>
            <a:prstGeom prst="triangle">
              <a:avLst>
                <a:gd name="adj" fmla="val 50000"/>
              </a:avLst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8205" name="Oval 13"/>
          <p:cNvSpPr>
            <a:spLocks noChangeArrowheads="1"/>
          </p:cNvSpPr>
          <p:nvPr/>
        </p:nvSpPr>
        <p:spPr bwMode="auto">
          <a:xfrm>
            <a:off x="7775575" y="4483100"/>
            <a:ext cx="225425" cy="225425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4016375" y="1474788"/>
            <a:ext cx="3095625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Structures are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wider at their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base to lower their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center of gravity</a:t>
            </a:r>
          </a:p>
        </p:txBody>
      </p:sp>
      <p:sp>
        <p:nvSpPr>
          <p:cNvPr id="16393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21487" y="6381750"/>
            <a:ext cx="2133600" cy="476250"/>
          </a:xfrm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323DBBDE-6755-4198-91A1-243AC6635A43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400" dirty="0" smtClean="0"/>
          </a:p>
        </p:txBody>
      </p:sp>
      <p:cxnSp>
        <p:nvCxnSpPr>
          <p:cNvPr id="6" name="Straight Connector 5"/>
          <p:cNvCxnSpPr/>
          <p:nvPr/>
        </p:nvCxnSpPr>
        <p:spPr>
          <a:xfrm>
            <a:off x="2217738" y="4084638"/>
            <a:ext cx="0" cy="2265362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2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2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9" grpId="0" animBg="1"/>
      <p:bldP spid="8200" grpId="0" animBg="1"/>
      <p:bldP spid="8205" grpId="0" animBg="1"/>
      <p:bldP spid="820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985838" y="5078413"/>
            <a:ext cx="1582737" cy="566737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1546225" y="3954463"/>
            <a:ext cx="1582738" cy="566737"/>
          </a:xfrm>
          <a:prstGeom prst="rect">
            <a:avLst/>
          </a:prstGeom>
          <a:solidFill>
            <a:srgbClr val="0066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1190625" y="4513263"/>
            <a:ext cx="1582738" cy="566737"/>
          </a:xfrm>
          <a:prstGeom prst="rect">
            <a:avLst/>
          </a:prstGeom>
          <a:solidFill>
            <a:srgbClr val="66FF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2241550" y="2833688"/>
            <a:ext cx="1582738" cy="566737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2537" name="Rectangle 9"/>
          <p:cNvSpPr>
            <a:spLocks noChangeArrowheads="1"/>
          </p:cNvSpPr>
          <p:nvPr/>
        </p:nvSpPr>
        <p:spPr bwMode="auto">
          <a:xfrm>
            <a:off x="2657475" y="2290763"/>
            <a:ext cx="1582738" cy="566737"/>
          </a:xfrm>
          <a:prstGeom prst="rect">
            <a:avLst/>
          </a:prstGeom>
          <a:solidFill>
            <a:srgbClr val="0066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2538" name="Rectangle 10"/>
          <p:cNvSpPr>
            <a:spLocks noChangeArrowheads="1"/>
          </p:cNvSpPr>
          <p:nvPr/>
        </p:nvSpPr>
        <p:spPr bwMode="auto">
          <a:xfrm>
            <a:off x="3127375" y="1746250"/>
            <a:ext cx="1582738" cy="566738"/>
          </a:xfrm>
          <a:prstGeom prst="rect">
            <a:avLst/>
          </a:prstGeom>
          <a:solidFill>
            <a:srgbClr val="66FF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7416" name="Line 11"/>
          <p:cNvSpPr>
            <a:spLocks noChangeShapeType="1"/>
          </p:cNvSpPr>
          <p:nvPr/>
        </p:nvSpPr>
        <p:spPr bwMode="auto">
          <a:xfrm>
            <a:off x="361950" y="5675313"/>
            <a:ext cx="2235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0" name="Rectangle 12"/>
          <p:cNvSpPr>
            <a:spLocks noChangeArrowheads="1"/>
          </p:cNvSpPr>
          <p:nvPr/>
        </p:nvSpPr>
        <p:spPr bwMode="auto">
          <a:xfrm>
            <a:off x="1884363" y="3394075"/>
            <a:ext cx="1582737" cy="566738"/>
          </a:xfrm>
          <a:prstGeom prst="rect">
            <a:avLst/>
          </a:prstGeom>
          <a:solidFill>
            <a:srgbClr val="FF33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2542" name="Oval 14"/>
          <p:cNvSpPr>
            <a:spLocks noChangeArrowheads="1"/>
          </p:cNvSpPr>
          <p:nvPr/>
        </p:nvSpPr>
        <p:spPr bwMode="auto">
          <a:xfrm>
            <a:off x="2501900" y="3579813"/>
            <a:ext cx="144463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2543" name="Line 15"/>
          <p:cNvSpPr>
            <a:spLocks noChangeShapeType="1"/>
          </p:cNvSpPr>
          <p:nvPr/>
        </p:nvSpPr>
        <p:spPr bwMode="auto">
          <a:xfrm>
            <a:off x="2582863" y="1495425"/>
            <a:ext cx="0" cy="5037138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5" name="Text Box 17"/>
          <p:cNvSpPr txBox="1">
            <a:spLocks noChangeArrowheads="1"/>
          </p:cNvSpPr>
          <p:nvPr/>
        </p:nvSpPr>
        <p:spPr bwMode="auto">
          <a:xfrm>
            <a:off x="4014788" y="3203575"/>
            <a:ext cx="4446587" cy="155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/>
              <a:t>If the center of gravity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/>
              <a:t>is supported, the blocks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/>
              <a:t>do not fall over</a:t>
            </a:r>
          </a:p>
        </p:txBody>
      </p:sp>
      <p:sp>
        <p:nvSpPr>
          <p:cNvPr id="17421" name="Rectangle 18"/>
          <p:cNvSpPr>
            <a:spLocks noGrp="1" noChangeArrowheads="1"/>
          </p:cNvSpPr>
          <p:nvPr>
            <p:ph type="title"/>
          </p:nvPr>
        </p:nvSpPr>
        <p:spPr>
          <a:xfrm>
            <a:off x="457200" y="10795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u="sng" dirty="0" smtClean="0"/>
              <a:t>Playing with blocks</a:t>
            </a:r>
          </a:p>
        </p:txBody>
      </p:sp>
      <p:sp>
        <p:nvSpPr>
          <p:cNvPr id="22547" name="Text Box 19"/>
          <p:cNvSpPr txBox="1">
            <a:spLocks noChangeArrowheads="1"/>
          </p:cNvSpPr>
          <p:nvPr/>
        </p:nvSpPr>
        <p:spPr bwMode="auto">
          <a:xfrm>
            <a:off x="576263" y="2112963"/>
            <a:ext cx="7937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FF0000"/>
                </a:solidFill>
              </a:rPr>
              <a:t>CG</a:t>
            </a:r>
          </a:p>
        </p:txBody>
      </p:sp>
      <p:sp>
        <p:nvSpPr>
          <p:cNvPr id="22549" name="Line 21"/>
          <p:cNvSpPr>
            <a:spLocks noChangeShapeType="1"/>
          </p:cNvSpPr>
          <p:nvPr/>
        </p:nvSpPr>
        <p:spPr bwMode="auto">
          <a:xfrm>
            <a:off x="1131888" y="2627313"/>
            <a:ext cx="1331912" cy="9794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A3357F70-B8EF-4A8F-A20B-93FF4BDC005F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25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25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25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25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25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25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3" grpId="0" animBg="1"/>
      <p:bldP spid="22534" grpId="0" animBg="1"/>
      <p:bldP spid="22535" grpId="0" animBg="1"/>
      <p:bldP spid="22536" grpId="0" animBg="1"/>
      <p:bldP spid="22537" grpId="0" animBg="1"/>
      <p:bldP spid="22538" grpId="0" animBg="1"/>
      <p:bldP spid="22540" grpId="0" animBg="1"/>
      <p:bldP spid="22542" grpId="0" animBg="1"/>
      <p:bldP spid="22543" grpId="0" animBg="1"/>
      <p:bldP spid="22545" grpId="0"/>
      <p:bldP spid="22547" grpId="0"/>
      <p:bldP spid="2254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447675" y="174625"/>
            <a:ext cx="8229600" cy="931863"/>
          </a:xfrm>
        </p:spPr>
        <p:txBody>
          <a:bodyPr/>
          <a:lstStyle/>
          <a:p>
            <a:pPr eaLnBrk="1" hangingPunct="1"/>
            <a:r>
              <a:rPr lang="en-US" altLang="en-US" u="sng" dirty="0" smtClean="0"/>
              <a:t>Coin Stack</a:t>
            </a:r>
          </a:p>
        </p:txBody>
      </p:sp>
      <p:pic>
        <p:nvPicPr>
          <p:cNvPr id="18435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87375" y="1143000"/>
            <a:ext cx="8067675" cy="5386388"/>
          </a:xfrm>
        </p:spPr>
      </p:pic>
      <p:sp>
        <p:nvSpPr>
          <p:cNvPr id="1843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5DDCBD3-F3CC-4F0D-9EAC-DDC3B9FFC3E0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9" name="Picture 7" descr="MCSY00615_0000[1]"/>
          <p:cNvPicPr>
            <a:picLocks noGrp="1" noChangeAspect="1" noChangeArrowheads="1"/>
          </p:cNvPicPr>
          <p:nvPr>
            <p:ph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71625" y="1173163"/>
            <a:ext cx="5513388" cy="3240087"/>
          </a:xfrm>
        </p:spPr>
      </p:pic>
      <p:sp>
        <p:nvSpPr>
          <p:cNvPr id="19459" name="Text Box 8"/>
          <p:cNvSpPr txBox="1">
            <a:spLocks noChangeArrowheads="1"/>
          </p:cNvSpPr>
          <p:nvPr/>
        </p:nvSpPr>
        <p:spPr bwMode="auto">
          <a:xfrm>
            <a:off x="246063" y="4972050"/>
            <a:ext cx="8413750" cy="155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/>
              <a:t>As more stuff is loaded into a semi, its center of gravity moves upward, making it susceptible to tipping over in high winds.</a:t>
            </a:r>
          </a:p>
        </p:txBody>
      </p:sp>
      <p:sp>
        <p:nvSpPr>
          <p:cNvPr id="64525" name="Freeform 13"/>
          <p:cNvSpPr>
            <a:spLocks/>
          </p:cNvSpPr>
          <p:nvPr/>
        </p:nvSpPr>
        <p:spPr bwMode="auto">
          <a:xfrm>
            <a:off x="1239838" y="801688"/>
            <a:ext cx="4797425" cy="1741487"/>
          </a:xfrm>
          <a:custGeom>
            <a:avLst/>
            <a:gdLst>
              <a:gd name="T0" fmla="*/ 2147483647 w 3022"/>
              <a:gd name="T1" fmla="*/ 2147483647 h 1097"/>
              <a:gd name="T2" fmla="*/ 2147483647 w 3022"/>
              <a:gd name="T3" fmla="*/ 2147483647 h 1097"/>
              <a:gd name="T4" fmla="*/ 2147483647 w 3022"/>
              <a:gd name="T5" fmla="*/ 2147483647 h 1097"/>
              <a:gd name="T6" fmla="*/ 2147483647 w 3022"/>
              <a:gd name="T7" fmla="*/ 2147483647 h 1097"/>
              <a:gd name="T8" fmla="*/ 2147483647 w 3022"/>
              <a:gd name="T9" fmla="*/ 0 h 1097"/>
              <a:gd name="T10" fmla="*/ 0 w 3022"/>
              <a:gd name="T11" fmla="*/ 2147483647 h 1097"/>
              <a:gd name="T12" fmla="*/ 2147483647 w 3022"/>
              <a:gd name="T13" fmla="*/ 2147483647 h 109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022" h="1097">
                <a:moveTo>
                  <a:pt x="47" y="1097"/>
                </a:moveTo>
                <a:lnTo>
                  <a:pt x="2225" y="584"/>
                </a:lnTo>
                <a:lnTo>
                  <a:pt x="2920" y="836"/>
                </a:lnTo>
                <a:lnTo>
                  <a:pt x="3022" y="205"/>
                </a:lnTo>
                <a:lnTo>
                  <a:pt x="2249" y="0"/>
                </a:lnTo>
                <a:lnTo>
                  <a:pt x="0" y="560"/>
                </a:lnTo>
                <a:lnTo>
                  <a:pt x="47" y="109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1" name="Text Box 15"/>
          <p:cNvSpPr txBox="1">
            <a:spLocks noChangeArrowheads="1"/>
          </p:cNvSpPr>
          <p:nvPr/>
        </p:nvSpPr>
        <p:spPr bwMode="auto">
          <a:xfrm>
            <a:off x="911225" y="166688"/>
            <a:ext cx="7208838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 u="sng"/>
              <a:t>High Profile Vehicles</a:t>
            </a:r>
          </a:p>
        </p:txBody>
      </p:sp>
      <p:sp>
        <p:nvSpPr>
          <p:cNvPr id="64528" name="AutoShape 16"/>
          <p:cNvSpPr>
            <a:spLocks noChangeArrowheads="1"/>
          </p:cNvSpPr>
          <p:nvPr/>
        </p:nvSpPr>
        <p:spPr bwMode="auto">
          <a:xfrm>
            <a:off x="361950" y="2046288"/>
            <a:ext cx="1147763" cy="1436687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0066FF"/>
          </a:solidFill>
          <a:ln w="9525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64529" name="Text Box 17"/>
          <p:cNvSpPr txBox="1">
            <a:spLocks noChangeArrowheads="1"/>
          </p:cNvSpPr>
          <p:nvPr/>
        </p:nvSpPr>
        <p:spPr bwMode="auto">
          <a:xfrm>
            <a:off x="285750" y="3468688"/>
            <a:ext cx="9175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wind</a:t>
            </a:r>
          </a:p>
        </p:txBody>
      </p:sp>
      <p:sp>
        <p:nvSpPr>
          <p:cNvPr id="1946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3B4D4F4B-DB2B-41FC-8D78-86EBA6E6B9A6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400" smtClean="0"/>
          </a:p>
        </p:txBody>
      </p:sp>
      <p:pic>
        <p:nvPicPr>
          <p:cNvPr id="9" name="Picture 7" descr="MCSY00615_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432640">
            <a:off x="1571624" y="1558130"/>
            <a:ext cx="5513388" cy="3240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645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25" grpId="0" animBg="1"/>
      <p:bldP spid="64525" grpId="1" animBg="1"/>
      <p:bldP spid="64528" grpId="0" animBg="1"/>
      <p:bldP spid="6452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extLst>
            <a:ext uri="{91240B29-F687-4F45-9708-019B960494DF}">
              <a14:hiddenLine xmlns:a14="http://schemas.microsoft.com/office/drawing/2010/main" w="19050" cmpd="sng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z="3600" u="sng" dirty="0" smtClean="0">
                <a:solidFill>
                  <a:schemeClr val="tx1"/>
                </a:solidFill>
                <a:latin typeface="Verdana" pitchFamily="34" charset="0"/>
              </a:rPr>
              <a:t>Rotational Inertia</a:t>
            </a:r>
            <a:br>
              <a:rPr lang="en-US" altLang="en-US" sz="3600" u="sng" dirty="0" smtClean="0">
                <a:solidFill>
                  <a:schemeClr val="tx1"/>
                </a:solidFill>
                <a:latin typeface="Verdana" pitchFamily="34" charset="0"/>
              </a:rPr>
            </a:br>
            <a:r>
              <a:rPr lang="en-US" altLang="en-US" sz="3600" u="sng" dirty="0" smtClean="0">
                <a:solidFill>
                  <a:schemeClr val="tx1"/>
                </a:solidFill>
                <a:latin typeface="Verdana" pitchFamily="34" charset="0"/>
              </a:rPr>
              <a:t>(moment of inertia) symbol I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04950"/>
            <a:ext cx="8367204" cy="4525963"/>
          </a:xfrm>
        </p:spPr>
        <p:txBody>
          <a:bodyPr/>
          <a:lstStyle/>
          <a:p>
            <a:pPr eaLnBrk="1" hangingPunct="1"/>
            <a:r>
              <a:rPr lang="en-US" altLang="en-US" sz="2800" dirty="0" smtClean="0"/>
              <a:t>A rigid body is characterized by a parameter called </a:t>
            </a:r>
            <a:r>
              <a:rPr lang="en-US" altLang="en-US" sz="2800" dirty="0" smtClean="0">
                <a:solidFill>
                  <a:srgbClr val="FF0000"/>
                </a:solidFill>
              </a:rPr>
              <a:t>its rotational inertia</a:t>
            </a:r>
          </a:p>
          <a:p>
            <a:pPr eaLnBrk="1" hangingPunct="1"/>
            <a:r>
              <a:rPr lang="en-US" altLang="en-US" sz="2800" dirty="0" smtClean="0"/>
              <a:t>The </a:t>
            </a:r>
            <a:r>
              <a:rPr lang="en-US" altLang="en-US" sz="2800" dirty="0" smtClean="0">
                <a:solidFill>
                  <a:srgbClr val="FF0000"/>
                </a:solidFill>
              </a:rPr>
              <a:t>rotational inertia </a:t>
            </a:r>
            <a:r>
              <a:rPr lang="en-US" altLang="en-US" sz="2800" dirty="0" smtClean="0"/>
              <a:t>of a RB depends on how its mass is distributed relative to the axis of rotation</a:t>
            </a:r>
          </a:p>
          <a:p>
            <a:pPr eaLnBrk="1" hangingPunct="1"/>
            <a:r>
              <a:rPr lang="en-US" altLang="en-US" sz="2800" dirty="0"/>
              <a:t>T</a:t>
            </a:r>
            <a:r>
              <a:rPr lang="en-US" altLang="en-US" sz="2800" dirty="0" smtClean="0"/>
              <a:t>he rotational inertia of a RB is </a:t>
            </a:r>
            <a:r>
              <a:rPr lang="en-US" altLang="en-US" sz="2800" dirty="0"/>
              <a:t>a</a:t>
            </a:r>
            <a:r>
              <a:rPr lang="en-US" altLang="en-US" sz="2800" dirty="0" smtClean="0"/>
              <a:t> parameter that is analogous to inertia (mass) for a non-extended object </a:t>
            </a:r>
          </a:p>
          <a:p>
            <a:pPr eaLnBrk="1" hangingPunct="1"/>
            <a:r>
              <a:rPr lang="en-US" altLang="en-US" sz="2800" dirty="0" smtClean="0">
                <a:solidFill>
                  <a:srgbClr val="FF0000"/>
                </a:solidFill>
              </a:rPr>
              <a:t>For a RB, the rotational inertia determines how much torque is needed to produce a certain amount of rotational acceleration (spin).  </a:t>
            </a:r>
          </a:p>
        </p:txBody>
      </p:sp>
      <p:sp>
        <p:nvSpPr>
          <p:cNvPr id="2048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753EEB94-7331-46C9-ABAD-8AD0678CC23A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"/>
            <a:ext cx="8917781" cy="876300"/>
          </a:xfrm>
        </p:spPr>
        <p:txBody>
          <a:bodyPr/>
          <a:lstStyle/>
          <a:p>
            <a:pPr eaLnBrk="1" hangingPunct="1"/>
            <a:r>
              <a:rPr lang="en-US" altLang="en-US" sz="3600" u="sng" dirty="0" smtClean="0"/>
              <a:t>TORQUE – Greek letter tau </a:t>
            </a:r>
            <a:r>
              <a:rPr lang="en-US" altLang="en-US" sz="3600" u="sng" dirty="0" smtClean="0">
                <a:latin typeface="Symbol" pitchFamily="18" charset="2"/>
              </a:rPr>
              <a:t>t </a:t>
            </a:r>
            <a:endParaRPr lang="en-US" altLang="en-US" sz="3600" u="sng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7825" y="856234"/>
            <a:ext cx="8255000" cy="3472879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To make an object rotate, a force must be applied in the right place.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the combination of force and point of application is called </a:t>
            </a:r>
            <a:r>
              <a:rPr lang="en-US" altLang="en-US" sz="2800" dirty="0" smtClean="0">
                <a:solidFill>
                  <a:srgbClr val="FF0000"/>
                </a:solidFill>
              </a:rPr>
              <a:t>TORQUE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The </a:t>
            </a:r>
            <a:r>
              <a:rPr lang="en-US" altLang="en-US" sz="2800" dirty="0" smtClean="0">
                <a:solidFill>
                  <a:srgbClr val="FF0000"/>
                </a:solidFill>
              </a:rPr>
              <a:t>lever arm L </a:t>
            </a:r>
            <a:r>
              <a:rPr lang="en-US" altLang="en-US" sz="2800" dirty="0" smtClean="0"/>
              <a:t>is the distance from the axis of rotation to the point where the force is applied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If the </a:t>
            </a:r>
            <a:r>
              <a:rPr lang="en-US" altLang="en-US" sz="2800" i="1" dirty="0" smtClean="0">
                <a:solidFill>
                  <a:srgbClr val="FF0000"/>
                </a:solidFill>
              </a:rPr>
              <a:t>line of action of F </a:t>
            </a:r>
            <a:r>
              <a:rPr lang="en-US" altLang="en-US" sz="2800" dirty="0" smtClean="0"/>
              <a:t>passes through the axis</a:t>
            </a:r>
            <a:r>
              <a:rPr lang="en-US" altLang="en-US" sz="2800" dirty="0"/>
              <a:t> </a:t>
            </a:r>
            <a:r>
              <a:rPr lang="en-US" altLang="en-US" sz="2800" dirty="0" smtClean="0"/>
              <a:t>of rotation, </a:t>
            </a:r>
            <a:r>
              <a:rPr lang="en-US" altLang="en-US" sz="2800" dirty="0" smtClean="0">
                <a:solidFill>
                  <a:srgbClr val="FF0000"/>
                </a:solidFill>
              </a:rPr>
              <a:t>it produces no torque</a:t>
            </a:r>
            <a:r>
              <a:rPr lang="en-US" altLang="en-US" sz="2800" dirty="0" smtClean="0"/>
              <a:t>.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1495425" y="5207000"/>
            <a:ext cx="5699125" cy="487363"/>
            <a:chOff x="1495425" y="5207000"/>
            <a:chExt cx="5699125" cy="487363"/>
          </a:xfrm>
        </p:grpSpPr>
        <p:sp>
          <p:nvSpPr>
            <p:cNvPr id="3076" name="AutoShape 4"/>
            <p:cNvSpPr>
              <a:spLocks noChangeArrowheads="1"/>
            </p:cNvSpPr>
            <p:nvPr/>
          </p:nvSpPr>
          <p:spPr bwMode="auto">
            <a:xfrm rot="5400000">
              <a:off x="4101306" y="2601119"/>
              <a:ext cx="487363" cy="5699125"/>
            </a:xfrm>
            <a:prstGeom prst="can">
              <a:avLst>
                <a:gd name="adj" fmla="val 44285"/>
              </a:avLst>
            </a:prstGeom>
            <a:solidFill>
              <a:srgbClr val="66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077" name="Oval 5"/>
            <p:cNvSpPr>
              <a:spLocks noChangeArrowheads="1"/>
            </p:cNvSpPr>
            <p:nvPr/>
          </p:nvSpPr>
          <p:spPr bwMode="auto">
            <a:xfrm>
              <a:off x="4186238" y="5367338"/>
              <a:ext cx="176212" cy="17621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3078" name="AutoShape 6"/>
          <p:cNvSpPr>
            <a:spLocks noChangeArrowheads="1"/>
          </p:cNvSpPr>
          <p:nvPr/>
        </p:nvSpPr>
        <p:spPr bwMode="auto">
          <a:xfrm>
            <a:off x="6716713" y="5732463"/>
            <a:ext cx="501650" cy="839787"/>
          </a:xfrm>
          <a:prstGeom prst="upArrow">
            <a:avLst>
              <a:gd name="adj1" fmla="val 50000"/>
              <a:gd name="adj2" fmla="val 41851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5360988" y="6173788"/>
            <a:ext cx="12652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ahoma" pitchFamily="34" charset="0"/>
              </a:rPr>
              <a:t>Force, F</a:t>
            </a:r>
          </a:p>
        </p:txBody>
      </p:sp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4756944" y="4629150"/>
            <a:ext cx="182691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ahoma" pitchFamily="34" charset="0"/>
              </a:rPr>
              <a:t>lever </a:t>
            </a:r>
            <a:r>
              <a:rPr lang="en-US" altLang="en-US" sz="2400" dirty="0" smtClean="0">
                <a:latin typeface="Tahoma" pitchFamily="34" charset="0"/>
              </a:rPr>
              <a:t>arm: </a:t>
            </a:r>
            <a:r>
              <a:rPr lang="en-US" altLang="en-US" sz="2400" dirty="0">
                <a:latin typeface="Tahoma" pitchFamily="34" charset="0"/>
              </a:rPr>
              <a:t>L</a:t>
            </a: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3041650" y="5957888"/>
            <a:ext cx="72968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latin typeface="Tahoma" pitchFamily="34" charset="0"/>
              </a:rPr>
              <a:t>Axis</a:t>
            </a:r>
            <a:endParaRPr lang="en-US" altLang="en-US" sz="2400" dirty="0">
              <a:latin typeface="Tahoma" pitchFamily="34" charset="0"/>
            </a:endParaRPr>
          </a:p>
        </p:txBody>
      </p:sp>
      <p:sp>
        <p:nvSpPr>
          <p:cNvPr id="308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38E55B04-58B1-4E05-9FCB-CA64B4F1F190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 smtClean="0"/>
          </a:p>
        </p:txBody>
      </p:sp>
      <p:sp>
        <p:nvSpPr>
          <p:cNvPr id="3" name="Left Arrow 2"/>
          <p:cNvSpPr/>
          <p:nvPr/>
        </p:nvSpPr>
        <p:spPr>
          <a:xfrm>
            <a:off x="7194550" y="5241927"/>
            <a:ext cx="1200150" cy="438150"/>
          </a:xfrm>
          <a:prstGeom prst="leftArrow">
            <a:avLst/>
          </a:prstGeom>
          <a:solidFill>
            <a:srgbClr val="5F73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2743199" y="5455444"/>
            <a:ext cx="5675313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281488" y="4884739"/>
            <a:ext cx="0" cy="714375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6974682" y="4884739"/>
            <a:ext cx="0" cy="1073149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4274344" y="5086350"/>
            <a:ext cx="2693194" cy="0"/>
          </a:xfrm>
          <a:prstGeom prst="straightConnector1">
            <a:avLst/>
          </a:prstGeom>
          <a:ln w="38100"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reeform 3"/>
          <p:cNvSpPr/>
          <p:nvPr/>
        </p:nvSpPr>
        <p:spPr>
          <a:xfrm>
            <a:off x="3764910" y="5682680"/>
            <a:ext cx="514905" cy="550416"/>
          </a:xfrm>
          <a:custGeom>
            <a:avLst/>
            <a:gdLst>
              <a:gd name="connsiteX0" fmla="*/ 0 w 514905"/>
              <a:gd name="connsiteY0" fmla="*/ 550416 h 550416"/>
              <a:gd name="connsiteX1" fmla="*/ 514905 w 514905"/>
              <a:gd name="connsiteY1" fmla="*/ 550416 h 550416"/>
              <a:gd name="connsiteX2" fmla="*/ 514905 w 514905"/>
              <a:gd name="connsiteY2" fmla="*/ 0 h 5504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14905" h="550416">
                <a:moveTo>
                  <a:pt x="0" y="550416"/>
                </a:moveTo>
                <a:lnTo>
                  <a:pt x="514905" y="550416"/>
                </a:lnTo>
                <a:lnTo>
                  <a:pt x="514905" y="0"/>
                </a:ln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uiExpand="1" build="p"/>
      <p:bldP spid="3078" grpId="0" animBg="1"/>
      <p:bldP spid="3080" grpId="0"/>
      <p:bldP spid="3081" grpId="0"/>
      <p:bldP spid="3082" grpId="0"/>
      <p:bldP spid="3" grpId="0" animBg="1"/>
      <p:bldP spid="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331788" y="31750"/>
            <a:ext cx="8229600" cy="1143000"/>
          </a:xfrm>
          <a:noFill/>
          <a:extLst>
            <a:ext uri="{91240B29-F687-4F45-9708-019B960494DF}">
              <a14:hiddenLine xmlns:a14="http://schemas.microsoft.com/office/drawing/2010/main" w="38100" cmpd="sng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u="sng" dirty="0" smtClean="0"/>
              <a:t>rotational inertia examples</a:t>
            </a:r>
          </a:p>
        </p:txBody>
      </p:sp>
      <p:grpSp>
        <p:nvGrpSpPr>
          <p:cNvPr id="21507" name="Group 3"/>
          <p:cNvGrpSpPr>
            <a:grpSpLocks/>
          </p:cNvGrpSpPr>
          <p:nvPr/>
        </p:nvGrpSpPr>
        <p:grpSpPr bwMode="auto">
          <a:xfrm>
            <a:off x="234950" y="2433638"/>
            <a:ext cx="3849688" cy="323850"/>
            <a:chOff x="1236" y="1449"/>
            <a:chExt cx="2425" cy="204"/>
          </a:xfrm>
        </p:grpSpPr>
        <p:sp>
          <p:nvSpPr>
            <p:cNvPr id="21518" name="Rectangle 4"/>
            <p:cNvSpPr>
              <a:spLocks noChangeArrowheads="1"/>
            </p:cNvSpPr>
            <p:nvPr/>
          </p:nvSpPr>
          <p:spPr bwMode="auto">
            <a:xfrm>
              <a:off x="1236" y="1449"/>
              <a:ext cx="2425" cy="20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1519" name="Oval 5"/>
            <p:cNvSpPr>
              <a:spLocks noChangeArrowheads="1"/>
            </p:cNvSpPr>
            <p:nvPr/>
          </p:nvSpPr>
          <p:spPr bwMode="auto">
            <a:xfrm>
              <a:off x="2388" y="1491"/>
              <a:ext cx="121" cy="12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21508" name="Group 6"/>
          <p:cNvGrpSpPr>
            <a:grpSpLocks/>
          </p:cNvGrpSpPr>
          <p:nvPr/>
        </p:nvGrpSpPr>
        <p:grpSpPr bwMode="auto">
          <a:xfrm>
            <a:off x="4711700" y="2433638"/>
            <a:ext cx="3849688" cy="323850"/>
            <a:chOff x="1183" y="2892"/>
            <a:chExt cx="2425" cy="204"/>
          </a:xfrm>
        </p:grpSpPr>
        <p:sp>
          <p:nvSpPr>
            <p:cNvPr id="21516" name="Rectangle 7"/>
            <p:cNvSpPr>
              <a:spLocks noChangeArrowheads="1"/>
            </p:cNvSpPr>
            <p:nvPr/>
          </p:nvSpPr>
          <p:spPr bwMode="auto">
            <a:xfrm>
              <a:off x="1183" y="2892"/>
              <a:ext cx="2425" cy="20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1517" name="Oval 8"/>
            <p:cNvSpPr>
              <a:spLocks noChangeArrowheads="1"/>
            </p:cNvSpPr>
            <p:nvPr/>
          </p:nvSpPr>
          <p:spPr bwMode="auto">
            <a:xfrm>
              <a:off x="1184" y="2925"/>
              <a:ext cx="121" cy="12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21509" name="Text Box 9"/>
          <p:cNvSpPr txBox="1">
            <a:spLocks noChangeArrowheads="1"/>
          </p:cNvSpPr>
          <p:nvPr/>
        </p:nvSpPr>
        <p:spPr bwMode="auto">
          <a:xfrm>
            <a:off x="314325" y="1393825"/>
            <a:ext cx="75422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latin typeface="Verdana" pitchFamily="34" charset="0"/>
              </a:rPr>
              <a:t>Rods of equal mass m  and length L</a:t>
            </a:r>
          </a:p>
        </p:txBody>
      </p:sp>
      <p:sp>
        <p:nvSpPr>
          <p:cNvPr id="21510" name="Text Box 10"/>
          <p:cNvSpPr txBox="1">
            <a:spLocks noChangeArrowheads="1"/>
          </p:cNvSpPr>
          <p:nvPr/>
        </p:nvSpPr>
        <p:spPr bwMode="auto">
          <a:xfrm>
            <a:off x="771525" y="2874963"/>
            <a:ext cx="2778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axis through center</a:t>
            </a:r>
          </a:p>
        </p:txBody>
      </p:sp>
      <p:sp>
        <p:nvSpPr>
          <p:cNvPr id="21511" name="Text Box 11"/>
          <p:cNvSpPr txBox="1">
            <a:spLocks noChangeArrowheads="1"/>
          </p:cNvSpPr>
          <p:nvPr/>
        </p:nvSpPr>
        <p:spPr bwMode="auto">
          <a:xfrm>
            <a:off x="5403850" y="2857500"/>
            <a:ext cx="24399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axis through end</a:t>
            </a:r>
          </a:p>
        </p:txBody>
      </p:sp>
      <p:sp>
        <p:nvSpPr>
          <p:cNvPr id="21512" name="Text Box 12"/>
          <p:cNvSpPr txBox="1">
            <a:spLocks noChangeArrowheads="1"/>
          </p:cNvSpPr>
          <p:nvPr/>
        </p:nvSpPr>
        <p:spPr bwMode="auto">
          <a:xfrm>
            <a:off x="6210300" y="2287588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 b="1">
              <a:latin typeface="Verdana" pitchFamily="34" charset="0"/>
            </a:endParaRPr>
          </a:p>
        </p:txBody>
      </p:sp>
      <p:graphicFrame>
        <p:nvGraphicFramePr>
          <p:cNvPr id="21513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7978977"/>
              </p:ext>
            </p:extLst>
          </p:nvPr>
        </p:nvGraphicFramePr>
        <p:xfrm>
          <a:off x="2557463" y="3516313"/>
          <a:ext cx="3054350" cy="86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52" name="Equation" r:id="rId4" imgW="812520" imgH="228600" progId="Equation.DSMT4">
                  <p:embed/>
                </p:oleObj>
              </mc:Choice>
              <mc:Fallback>
                <p:oleObj name="Equation" r:id="rId4" imgW="812520" imgH="228600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7463" y="3516313"/>
                        <a:ext cx="3054350" cy="860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1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335509BE-0526-4A08-8711-4C723A733005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400" smtClean="0"/>
          </a:p>
        </p:txBody>
      </p:sp>
      <p:sp>
        <p:nvSpPr>
          <p:cNvPr id="21515" name="TextBox 3"/>
          <p:cNvSpPr txBox="1">
            <a:spLocks noChangeArrowheads="1"/>
          </p:cNvSpPr>
          <p:nvPr/>
        </p:nvSpPr>
        <p:spPr bwMode="auto">
          <a:xfrm>
            <a:off x="771525" y="4808538"/>
            <a:ext cx="7085013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/>
              <a:t>The rod with the axis through the end requires more torque to get it rotating.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u="sng" smtClean="0"/>
              <a:t>How fast does it spin?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For spinning or rotational motion, the </a:t>
            </a:r>
            <a:r>
              <a:rPr lang="en-US" altLang="en-US" dirty="0" smtClean="0">
                <a:solidFill>
                  <a:srgbClr val="FF0000"/>
                </a:solidFill>
              </a:rPr>
              <a:t>rotational inertia </a:t>
            </a:r>
            <a:r>
              <a:rPr lang="en-US" altLang="en-US" dirty="0" smtClean="0"/>
              <a:t>of an object plays the same role as ordinary mass for simple motion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For a given amount of torque applied to an object, its </a:t>
            </a:r>
            <a:r>
              <a:rPr lang="en-US" altLang="en-US" dirty="0" smtClean="0">
                <a:solidFill>
                  <a:srgbClr val="FF0000"/>
                </a:solidFill>
              </a:rPr>
              <a:t>rotational inertia </a:t>
            </a:r>
            <a:r>
              <a:rPr lang="en-US" altLang="en-US" dirty="0" smtClean="0"/>
              <a:t>determines its </a:t>
            </a:r>
            <a:r>
              <a:rPr lang="en-US" altLang="en-US" dirty="0" smtClean="0">
                <a:solidFill>
                  <a:srgbClr val="FF0000"/>
                </a:solidFill>
              </a:rPr>
              <a:t>rotational acceleration </a:t>
            </a:r>
            <a:r>
              <a:rPr lang="en-US" altLang="en-US" dirty="0" smtClean="0">
                <a:sym typeface="Wingdings" pitchFamily="2" charset="2"/>
              </a:rPr>
              <a:t> the smaller the rotational inertia, the bigger the rotational acceleration</a:t>
            </a:r>
            <a:endParaRPr lang="en-US" altLang="en-US" dirty="0" smtClean="0"/>
          </a:p>
        </p:txBody>
      </p:sp>
      <p:sp>
        <p:nvSpPr>
          <p:cNvPr id="2253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68299FDF-348C-43EF-8111-2A3EB0A2F008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1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9874" name="Group 2"/>
          <p:cNvGrpSpPr>
            <a:grpSpLocks/>
          </p:cNvGrpSpPr>
          <p:nvPr/>
        </p:nvGrpSpPr>
        <p:grpSpPr bwMode="auto">
          <a:xfrm>
            <a:off x="115889" y="1535113"/>
            <a:ext cx="4537075" cy="3392487"/>
            <a:chOff x="124" y="1124"/>
            <a:chExt cx="2858" cy="2137"/>
          </a:xfrm>
        </p:grpSpPr>
        <p:sp>
          <p:nvSpPr>
            <p:cNvPr id="23569" name="Oval 3"/>
            <p:cNvSpPr>
              <a:spLocks noChangeArrowheads="1"/>
            </p:cNvSpPr>
            <p:nvPr/>
          </p:nvSpPr>
          <p:spPr bwMode="auto">
            <a:xfrm>
              <a:off x="989" y="1124"/>
              <a:ext cx="1105" cy="1105"/>
            </a:xfrm>
            <a:prstGeom prst="ellipse">
              <a:avLst/>
            </a:prstGeom>
            <a:solidFill>
              <a:srgbClr val="7030A0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3570" name="Line 4"/>
            <p:cNvSpPr>
              <a:spLocks noChangeShapeType="1"/>
            </p:cNvSpPr>
            <p:nvPr/>
          </p:nvSpPr>
          <p:spPr bwMode="auto">
            <a:xfrm>
              <a:off x="158" y="1682"/>
              <a:ext cx="276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71" name="Rectangle 5"/>
            <p:cNvSpPr>
              <a:spLocks noChangeArrowheads="1"/>
            </p:cNvSpPr>
            <p:nvPr/>
          </p:nvSpPr>
          <p:spPr bwMode="auto">
            <a:xfrm>
              <a:off x="2759" y="1597"/>
              <a:ext cx="223" cy="223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3572" name="Rectangle 6"/>
            <p:cNvSpPr>
              <a:spLocks noChangeArrowheads="1"/>
            </p:cNvSpPr>
            <p:nvPr/>
          </p:nvSpPr>
          <p:spPr bwMode="auto">
            <a:xfrm>
              <a:off x="124" y="1564"/>
              <a:ext cx="223" cy="223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3573" name="Oval 7"/>
            <p:cNvSpPr>
              <a:spLocks noChangeArrowheads="1"/>
            </p:cNvSpPr>
            <p:nvPr/>
          </p:nvSpPr>
          <p:spPr bwMode="auto">
            <a:xfrm>
              <a:off x="1504" y="1654"/>
              <a:ext cx="74" cy="7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3574" name="Line 8"/>
            <p:cNvSpPr>
              <a:spLocks noChangeShapeType="1"/>
            </p:cNvSpPr>
            <p:nvPr/>
          </p:nvSpPr>
          <p:spPr bwMode="auto">
            <a:xfrm>
              <a:off x="2100" y="1654"/>
              <a:ext cx="0" cy="128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75" name="Rectangle 9"/>
            <p:cNvSpPr>
              <a:spLocks noChangeArrowheads="1"/>
            </p:cNvSpPr>
            <p:nvPr/>
          </p:nvSpPr>
          <p:spPr bwMode="auto">
            <a:xfrm>
              <a:off x="1997" y="2908"/>
              <a:ext cx="223" cy="353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79882" name="Group 10"/>
          <p:cNvGrpSpPr>
            <a:grpSpLocks/>
          </p:cNvGrpSpPr>
          <p:nvPr/>
        </p:nvGrpSpPr>
        <p:grpSpPr bwMode="auto">
          <a:xfrm>
            <a:off x="4814888" y="1593056"/>
            <a:ext cx="4394200" cy="3392488"/>
            <a:chOff x="2790" y="1935"/>
            <a:chExt cx="2768" cy="2137"/>
          </a:xfrm>
        </p:grpSpPr>
        <p:sp>
          <p:nvSpPr>
            <p:cNvPr id="23562" name="Oval 11"/>
            <p:cNvSpPr>
              <a:spLocks noChangeArrowheads="1"/>
            </p:cNvSpPr>
            <p:nvPr/>
          </p:nvSpPr>
          <p:spPr bwMode="auto">
            <a:xfrm>
              <a:off x="3621" y="1935"/>
              <a:ext cx="1105" cy="1105"/>
            </a:xfrm>
            <a:prstGeom prst="ellipse">
              <a:avLst/>
            </a:prstGeom>
            <a:solidFill>
              <a:srgbClr val="7030A0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3563" name="Line 12"/>
            <p:cNvSpPr>
              <a:spLocks noChangeShapeType="1"/>
            </p:cNvSpPr>
            <p:nvPr/>
          </p:nvSpPr>
          <p:spPr bwMode="auto">
            <a:xfrm>
              <a:off x="2790" y="2493"/>
              <a:ext cx="276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64" name="Rectangle 13"/>
            <p:cNvSpPr>
              <a:spLocks noChangeArrowheads="1"/>
            </p:cNvSpPr>
            <p:nvPr/>
          </p:nvSpPr>
          <p:spPr bwMode="auto">
            <a:xfrm>
              <a:off x="4871" y="2371"/>
              <a:ext cx="223" cy="223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3565" name="Rectangle 14"/>
            <p:cNvSpPr>
              <a:spLocks noChangeArrowheads="1"/>
            </p:cNvSpPr>
            <p:nvPr/>
          </p:nvSpPr>
          <p:spPr bwMode="auto">
            <a:xfrm>
              <a:off x="3249" y="2384"/>
              <a:ext cx="223" cy="223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3566" name="Oval 15"/>
            <p:cNvSpPr>
              <a:spLocks noChangeArrowheads="1"/>
            </p:cNvSpPr>
            <p:nvPr/>
          </p:nvSpPr>
          <p:spPr bwMode="auto">
            <a:xfrm>
              <a:off x="4136" y="2465"/>
              <a:ext cx="74" cy="7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3567" name="Line 16"/>
            <p:cNvSpPr>
              <a:spLocks noChangeShapeType="1"/>
            </p:cNvSpPr>
            <p:nvPr/>
          </p:nvSpPr>
          <p:spPr bwMode="auto">
            <a:xfrm>
              <a:off x="4732" y="2465"/>
              <a:ext cx="0" cy="128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68" name="Rectangle 17"/>
            <p:cNvSpPr>
              <a:spLocks noChangeArrowheads="1"/>
            </p:cNvSpPr>
            <p:nvPr/>
          </p:nvSpPr>
          <p:spPr bwMode="auto">
            <a:xfrm>
              <a:off x="4629" y="3719"/>
              <a:ext cx="223" cy="353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79890" name="Text Box 18"/>
          <p:cNvSpPr txBox="1">
            <a:spLocks noChangeArrowheads="1"/>
          </p:cNvSpPr>
          <p:nvPr/>
        </p:nvSpPr>
        <p:spPr bwMode="auto">
          <a:xfrm>
            <a:off x="346076" y="3776663"/>
            <a:ext cx="196532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Big rotational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inertia</a:t>
            </a:r>
          </a:p>
        </p:txBody>
      </p:sp>
      <p:sp>
        <p:nvSpPr>
          <p:cNvPr id="79891" name="Text Box 19"/>
          <p:cNvSpPr txBox="1">
            <a:spLocks noChangeArrowheads="1"/>
          </p:cNvSpPr>
          <p:nvPr/>
        </p:nvSpPr>
        <p:spPr bwMode="auto">
          <a:xfrm>
            <a:off x="5205413" y="3528219"/>
            <a:ext cx="2287587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Small rotational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inertia</a:t>
            </a:r>
          </a:p>
        </p:txBody>
      </p:sp>
      <p:sp>
        <p:nvSpPr>
          <p:cNvPr id="23558" name="Text Box 20"/>
          <p:cNvSpPr txBox="1">
            <a:spLocks noChangeArrowheads="1"/>
          </p:cNvSpPr>
          <p:nvPr/>
        </p:nvSpPr>
        <p:spPr bwMode="auto">
          <a:xfrm>
            <a:off x="3191" y="114518"/>
            <a:ext cx="9144000" cy="5847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u="sng" dirty="0"/>
              <a:t>Same </a:t>
            </a:r>
            <a:r>
              <a:rPr lang="en-US" altLang="en-US" u="sng" dirty="0" smtClean="0"/>
              <a:t>torque, different rotational </a:t>
            </a:r>
            <a:r>
              <a:rPr lang="en-US" altLang="en-US" u="sng" dirty="0"/>
              <a:t>inertia</a:t>
            </a:r>
          </a:p>
        </p:txBody>
      </p:sp>
      <p:sp>
        <p:nvSpPr>
          <p:cNvPr id="79893" name="Oval 21"/>
          <p:cNvSpPr>
            <a:spLocks noChangeArrowheads="1"/>
          </p:cNvSpPr>
          <p:nvPr/>
        </p:nvSpPr>
        <p:spPr bwMode="auto">
          <a:xfrm>
            <a:off x="708025" y="5176837"/>
            <a:ext cx="1489075" cy="1489075"/>
          </a:xfrm>
          <a:prstGeom prst="ellipse">
            <a:avLst/>
          </a:prstGeom>
          <a:solidFill>
            <a:srgbClr val="7030A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>
                <a:solidFill>
                  <a:schemeClr val="bg1"/>
                </a:solidFill>
              </a:rPr>
              <a:t>spins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>
                <a:solidFill>
                  <a:schemeClr val="bg1"/>
                </a:solidFill>
              </a:rPr>
              <a:t>slow</a:t>
            </a:r>
          </a:p>
        </p:txBody>
      </p:sp>
      <p:sp>
        <p:nvSpPr>
          <p:cNvPr id="79894" name="Oval 22"/>
          <p:cNvSpPr>
            <a:spLocks noChangeArrowheads="1"/>
          </p:cNvSpPr>
          <p:nvPr/>
        </p:nvSpPr>
        <p:spPr bwMode="auto">
          <a:xfrm>
            <a:off x="5537200" y="5176838"/>
            <a:ext cx="1489075" cy="1489075"/>
          </a:xfrm>
          <a:prstGeom prst="ellipse">
            <a:avLst/>
          </a:prstGeom>
          <a:solidFill>
            <a:srgbClr val="7030A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chemeClr val="bg1"/>
                </a:solidFill>
              </a:rPr>
              <a:t>spins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chemeClr val="bg1"/>
                </a:solidFill>
              </a:rPr>
              <a:t>fast</a:t>
            </a:r>
          </a:p>
        </p:txBody>
      </p:sp>
      <p:sp>
        <p:nvSpPr>
          <p:cNvPr id="23561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6AC2E1E0-296C-4CF0-99CD-18D869D6D5EC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400" smtClean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2365377" y="2423319"/>
            <a:ext cx="887412" cy="0"/>
          </a:xfrm>
          <a:prstGeom prst="straightConnector1">
            <a:avLst/>
          </a:prstGeom>
          <a:ln w="5715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306639" y="1916668"/>
            <a:ext cx="8132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FF00"/>
                </a:solidFill>
              </a:rPr>
              <a:t>L = R</a:t>
            </a:r>
            <a:endParaRPr lang="en-US" sz="2000" b="1" dirty="0">
              <a:solidFill>
                <a:srgbClr val="FFFF00"/>
              </a:solidFill>
            </a:endParaRPr>
          </a:p>
        </p:txBody>
      </p:sp>
      <p:cxnSp>
        <p:nvCxnSpPr>
          <p:cNvPr id="12" name="Straight Arrow Connector 11"/>
          <p:cNvCxnSpPr>
            <a:stCxn id="23575" idx="2"/>
          </p:cNvCxnSpPr>
          <p:nvPr/>
        </p:nvCxnSpPr>
        <p:spPr>
          <a:xfrm flipH="1">
            <a:off x="3266283" y="4927600"/>
            <a:ext cx="1" cy="723900"/>
          </a:xfrm>
          <a:prstGeom prst="straightConnector1">
            <a:avLst/>
          </a:prstGeom>
          <a:ln w="38100">
            <a:solidFill>
              <a:srgbClr val="0099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2934977" y="5651500"/>
            <a:ext cx="10166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9999"/>
                </a:solidFill>
              </a:rPr>
              <a:t>F = mg</a:t>
            </a:r>
            <a:endParaRPr lang="en-US" sz="2000" b="1" dirty="0">
              <a:solidFill>
                <a:srgbClr val="009999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639055" y="731103"/>
            <a:ext cx="437134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solidFill>
                  <a:srgbClr val="FF0000"/>
                </a:solidFill>
                <a:latin typeface="Symbol" panose="05050102010706020507" pitchFamily="18" charset="2"/>
              </a:rPr>
              <a:t>t =</a:t>
            </a:r>
            <a:r>
              <a:rPr lang="en-US" sz="54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3600" b="1" dirty="0" smtClean="0">
                <a:solidFill>
                  <a:srgbClr val="FF0000"/>
                </a:solidFill>
                <a:latin typeface="+mj-lt"/>
              </a:rPr>
              <a:t>F L = (mg) R</a:t>
            </a:r>
            <a:endParaRPr lang="en-US" sz="5400" b="1" dirty="0">
              <a:solidFill>
                <a:srgbClr val="FF0000"/>
              </a:solidFill>
              <a:latin typeface="Symbol" panose="05050102010706020507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98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98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98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98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98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98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98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98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5" dur="2000" fill="hold"/>
                                        <p:tgtEl>
                                          <p:spTgt spid="7989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3" dur="500" fill="hold"/>
                                        <p:tgtEl>
                                          <p:spTgt spid="7989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90" grpId="0"/>
      <p:bldP spid="79891" grpId="0"/>
      <p:bldP spid="79893" grpId="0" animBg="1"/>
      <p:bldP spid="79893" grpId="1" animBg="1"/>
      <p:bldP spid="79894" grpId="0" animBg="1"/>
      <p:bldP spid="79894" grpId="1" animBg="1"/>
      <p:bldP spid="10" grpId="0"/>
      <p:bldP spid="35" grpId="0"/>
      <p:bldP spid="3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1126728" y="3978277"/>
            <a:ext cx="6890544" cy="20005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571500" indent="-571500">
              <a:spcBef>
                <a:spcPct val="0"/>
              </a:spcBef>
            </a:pPr>
            <a:r>
              <a:rPr lang="en-US" altLang="en-US" sz="4000" dirty="0" smtClean="0">
                <a:sym typeface="Symbol" pitchFamily="18" charset="2"/>
              </a:rPr>
              <a:t>force  F in </a:t>
            </a:r>
            <a:r>
              <a:rPr lang="en-US" altLang="en-US" sz="4000" dirty="0">
                <a:sym typeface="Symbol" pitchFamily="18" charset="2"/>
              </a:rPr>
              <a:t>Newtons, </a:t>
            </a:r>
            <a:r>
              <a:rPr lang="en-US" altLang="en-US" sz="4000" dirty="0" smtClean="0">
                <a:sym typeface="Symbol" pitchFamily="18" charset="2"/>
              </a:rPr>
              <a:t>N</a:t>
            </a:r>
            <a:endParaRPr lang="en-US" altLang="en-US" sz="4000" dirty="0">
              <a:sym typeface="Symbol" pitchFamily="18" charset="2"/>
            </a:endParaRPr>
          </a:p>
          <a:p>
            <a:pPr marL="571500" indent="-571500">
              <a:spcBef>
                <a:spcPct val="0"/>
              </a:spcBef>
            </a:pPr>
            <a:r>
              <a:rPr lang="en-US" altLang="en-US" sz="4000" dirty="0" smtClean="0">
                <a:sym typeface="Symbol" pitchFamily="18" charset="2"/>
              </a:rPr>
              <a:t>lever arm L in </a:t>
            </a:r>
            <a:r>
              <a:rPr lang="en-US" altLang="en-US" sz="4000" dirty="0">
                <a:sym typeface="Symbol" pitchFamily="18" charset="2"/>
              </a:rPr>
              <a:t>meters, </a:t>
            </a:r>
            <a:r>
              <a:rPr lang="en-US" altLang="en-US" sz="4000" dirty="0" smtClean="0">
                <a:sym typeface="Symbol" pitchFamily="18" charset="2"/>
              </a:rPr>
              <a:t>m</a:t>
            </a:r>
          </a:p>
          <a:p>
            <a:pPr marL="571500" indent="-571500">
              <a:spcBef>
                <a:spcPct val="0"/>
              </a:spcBef>
            </a:pPr>
            <a:r>
              <a:rPr lang="en-US" altLang="en-US" sz="4000" dirty="0" smtClean="0">
                <a:sym typeface="Symbol" pitchFamily="18" charset="2"/>
              </a:rPr>
              <a:t>Torque </a:t>
            </a:r>
            <a:r>
              <a:rPr lang="en-US" altLang="en-US" sz="4400" dirty="0">
                <a:latin typeface="Symbol" pitchFamily="18" charset="2"/>
              </a:rPr>
              <a:t>t</a:t>
            </a:r>
            <a:r>
              <a:rPr lang="en-US" altLang="en-US" sz="4000" dirty="0" smtClean="0">
                <a:sym typeface="Symbol" pitchFamily="18" charset="2"/>
              </a:rPr>
              <a:t> </a:t>
            </a:r>
            <a:r>
              <a:rPr lang="en-US" altLang="en-US" sz="4000" dirty="0">
                <a:sym typeface="Symbol" pitchFamily="18" charset="2"/>
              </a:rPr>
              <a:t>in units of </a:t>
            </a:r>
            <a:r>
              <a:rPr lang="en-US" altLang="en-US" sz="4000" dirty="0" smtClean="0">
                <a:sym typeface="Symbol" pitchFamily="18" charset="2"/>
              </a:rPr>
              <a:t>N m</a:t>
            </a:r>
            <a:endParaRPr lang="en-US" altLang="en-US" sz="4000" dirty="0">
              <a:sym typeface="Symbol" pitchFamily="18" charset="2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u="sng" dirty="0" smtClean="0"/>
              <a:t>Torque: </a:t>
            </a:r>
            <a:r>
              <a:rPr lang="en-US" altLang="en-US" sz="6000" u="sng" dirty="0" smtClean="0">
                <a:latin typeface="Symbol" pitchFamily="18" charset="2"/>
              </a:rPr>
              <a:t>t </a:t>
            </a:r>
            <a:r>
              <a:rPr lang="en-US" altLang="en-US" u="sng" dirty="0" smtClean="0"/>
              <a:t>(Greek tau)</a:t>
            </a:r>
            <a:r>
              <a:rPr lang="en-US" altLang="en-US" u="sng" dirty="0" smtClean="0">
                <a:latin typeface="Symbol" pitchFamily="18" charset="2"/>
              </a:rPr>
              <a:t> 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5212"/>
            <a:ext cx="8229600" cy="2214263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Torque = force (F) x lever arm (L)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altLang="en-US" sz="9600" dirty="0" smtClean="0">
                <a:latin typeface="Symbol" pitchFamily="18" charset="2"/>
              </a:rPr>
              <a:t>t</a:t>
            </a:r>
            <a:r>
              <a:rPr lang="en-US" altLang="en-US" sz="7200" dirty="0" smtClean="0">
                <a:latin typeface="Symbol" pitchFamily="18" charset="2"/>
              </a:rPr>
              <a:t> = </a:t>
            </a:r>
            <a:r>
              <a:rPr lang="en-US" altLang="en-US" sz="7200" dirty="0" smtClean="0">
                <a:latin typeface="+mj-lt"/>
              </a:rPr>
              <a:t>F L</a:t>
            </a:r>
            <a:endParaRPr lang="en-US" sz="7200" dirty="0"/>
          </a:p>
        </p:txBody>
      </p:sp>
      <p:sp>
        <p:nvSpPr>
          <p:cNvPr id="4099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7B478CB6-F667-4387-8AA1-0A82D999E0E3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1143000"/>
          </a:xfrm>
          <a:extLst>
            <a:ext uri="{909E8E84-426E-40DD-AFC4-6F175D3DCCD1}">
              <a14:hiddenFill xmlns:a14="http://schemas.microsoft.com/office/drawing/2010/main">
                <a:solidFill>
                  <a:srgbClr val="0066FF"/>
                </a:solidFill>
              </a14:hiddenFill>
            </a:ext>
          </a:extLst>
        </p:spPr>
        <p:txBody>
          <a:bodyPr/>
          <a:lstStyle/>
          <a:p>
            <a:pPr eaLnBrk="1" hangingPunct="1"/>
            <a:r>
              <a:rPr lang="en-US" altLang="en-US" u="sng" smtClean="0">
                <a:solidFill>
                  <a:schemeClr val="tx1"/>
                </a:solidFill>
              </a:rPr>
              <a:t>Torque example</a:t>
            </a:r>
          </a:p>
        </p:txBody>
      </p:sp>
      <p:pic>
        <p:nvPicPr>
          <p:cNvPr id="14344" name="Picture 8" descr="MCj02394590000[1]"/>
          <p:cNvPicPr>
            <a:picLocks noGrp="1" noChangeAspect="1" noChangeArrowheads="1"/>
          </p:cNvPicPr>
          <p:nvPr>
            <p:ph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18620841">
            <a:off x="903288" y="2076450"/>
            <a:ext cx="2062162" cy="1982788"/>
          </a:xfrm>
        </p:spPr>
      </p:pic>
      <p:sp>
        <p:nvSpPr>
          <p:cNvPr id="14345" name="AutoShape 9"/>
          <p:cNvSpPr>
            <a:spLocks noChangeArrowheads="1"/>
          </p:cNvSpPr>
          <p:nvPr/>
        </p:nvSpPr>
        <p:spPr bwMode="auto">
          <a:xfrm>
            <a:off x="784225" y="3133725"/>
            <a:ext cx="304800" cy="276225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4346" name="AutoShape 10"/>
          <p:cNvSpPr>
            <a:spLocks noChangeArrowheads="1"/>
          </p:cNvSpPr>
          <p:nvPr/>
        </p:nvSpPr>
        <p:spPr bwMode="auto">
          <a:xfrm>
            <a:off x="2684463" y="1900238"/>
            <a:ext cx="595312" cy="914400"/>
          </a:xfrm>
          <a:prstGeom prst="downArrow">
            <a:avLst>
              <a:gd name="adj1" fmla="val 50000"/>
              <a:gd name="adj2" fmla="val 38400"/>
            </a:avLst>
          </a:prstGeom>
          <a:solidFill>
            <a:srgbClr val="0066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4347" name="Line 11"/>
          <p:cNvSpPr>
            <a:spLocks noChangeShapeType="1"/>
          </p:cNvSpPr>
          <p:nvPr/>
        </p:nvSpPr>
        <p:spPr bwMode="auto">
          <a:xfrm>
            <a:off x="958850" y="3830638"/>
            <a:ext cx="198755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8" name="Line 12"/>
          <p:cNvSpPr>
            <a:spLocks noChangeShapeType="1"/>
          </p:cNvSpPr>
          <p:nvPr/>
        </p:nvSpPr>
        <p:spPr bwMode="auto">
          <a:xfrm>
            <a:off x="957263" y="2351088"/>
            <a:ext cx="0" cy="1654175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9" name="Line 13"/>
          <p:cNvSpPr>
            <a:spLocks noChangeShapeType="1"/>
          </p:cNvSpPr>
          <p:nvPr/>
        </p:nvSpPr>
        <p:spPr bwMode="auto">
          <a:xfrm>
            <a:off x="2960688" y="2308225"/>
            <a:ext cx="0" cy="1654175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0" name="Text Box 14"/>
          <p:cNvSpPr txBox="1">
            <a:spLocks noChangeArrowheads="1"/>
          </p:cNvSpPr>
          <p:nvPr/>
        </p:nvSpPr>
        <p:spPr bwMode="auto">
          <a:xfrm>
            <a:off x="2330450" y="2060575"/>
            <a:ext cx="3413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F</a:t>
            </a:r>
          </a:p>
        </p:txBody>
      </p:sp>
      <p:sp>
        <p:nvSpPr>
          <p:cNvPr id="14351" name="Text Box 15"/>
          <p:cNvSpPr txBox="1">
            <a:spLocks noChangeArrowheads="1"/>
          </p:cNvSpPr>
          <p:nvPr/>
        </p:nvSpPr>
        <p:spPr bwMode="auto">
          <a:xfrm>
            <a:off x="1751013" y="3916363"/>
            <a:ext cx="38258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L</a:t>
            </a:r>
          </a:p>
        </p:txBody>
      </p:sp>
      <p:sp>
        <p:nvSpPr>
          <p:cNvPr id="14354" name="Text Box 18"/>
          <p:cNvSpPr txBox="1">
            <a:spLocks noChangeArrowheads="1"/>
          </p:cNvSpPr>
          <p:nvPr/>
        </p:nvSpPr>
        <p:spPr bwMode="auto">
          <a:xfrm>
            <a:off x="3886200" y="1330325"/>
            <a:ext cx="4557713" cy="181927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What is the torque on a bolt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applied with a wrench that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has a lever arm:  L= 20 cm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with a force:  F = 30 N?</a:t>
            </a:r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4625975" y="3468688"/>
            <a:ext cx="3216275" cy="20018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 typeface="Symbol" pitchFamily="18" charset="2"/>
              <a:buNone/>
            </a:pPr>
            <a:r>
              <a:rPr lang="en-US" altLang="en-US" dirty="0">
                <a:latin typeface="Verdana" pitchFamily="34" charset="0"/>
              </a:rPr>
              <a:t>Solution:</a:t>
            </a:r>
          </a:p>
          <a:p>
            <a:pPr eaLnBrk="1" hangingPunct="1">
              <a:spcBef>
                <a:spcPct val="0"/>
              </a:spcBef>
              <a:buFont typeface="Symbol" pitchFamily="18" charset="2"/>
              <a:buNone/>
            </a:pPr>
            <a:r>
              <a:rPr lang="en-US" altLang="en-US" sz="3600" dirty="0">
                <a:latin typeface="Symbol" pitchFamily="18" charset="2"/>
              </a:rPr>
              <a:t>t</a:t>
            </a:r>
            <a:r>
              <a:rPr lang="en-US" altLang="en-US" sz="2800" dirty="0">
                <a:latin typeface="Symbol" pitchFamily="18" charset="2"/>
              </a:rPr>
              <a:t> = </a:t>
            </a:r>
            <a:r>
              <a:rPr lang="en-US" altLang="en-US" sz="2800" dirty="0"/>
              <a:t> F </a:t>
            </a:r>
            <a:r>
              <a:rPr lang="en-US" altLang="en-US" sz="2800" dirty="0" smtClean="0">
                <a:sym typeface="Symbol" pitchFamily="18" charset="2"/>
              </a:rPr>
              <a:t> </a:t>
            </a:r>
            <a:r>
              <a:rPr lang="en-US" altLang="en-US" sz="2800" dirty="0">
                <a:sym typeface="Symbol" pitchFamily="18" charset="2"/>
              </a:rPr>
              <a:t>L</a:t>
            </a:r>
          </a:p>
          <a:p>
            <a:pPr eaLnBrk="1" hangingPunct="1">
              <a:spcBef>
                <a:spcPct val="0"/>
              </a:spcBef>
              <a:buFont typeface="Symbol" pitchFamily="18" charset="2"/>
              <a:buNone/>
            </a:pPr>
            <a:r>
              <a:rPr lang="en-US" altLang="en-US" sz="2800" dirty="0">
                <a:sym typeface="Symbol" pitchFamily="18" charset="2"/>
              </a:rPr>
              <a:t>    = 30 N  </a:t>
            </a:r>
            <a:r>
              <a:rPr lang="en-US" altLang="en-US" sz="2800" dirty="0" smtClean="0">
                <a:sym typeface="Symbol" pitchFamily="18" charset="2"/>
              </a:rPr>
              <a:t>0.2 </a:t>
            </a:r>
            <a:r>
              <a:rPr lang="en-US" altLang="en-US" sz="2800" dirty="0">
                <a:sym typeface="Symbol" pitchFamily="18" charset="2"/>
              </a:rPr>
              <a:t>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sym typeface="Symbol" pitchFamily="18" charset="2"/>
              </a:rPr>
              <a:t>    = 6 N m</a:t>
            </a:r>
          </a:p>
        </p:txBody>
      </p:sp>
      <p:sp>
        <p:nvSpPr>
          <p:cNvPr id="14356" name="Text Box 20"/>
          <p:cNvSpPr txBox="1">
            <a:spLocks noChangeArrowheads="1"/>
          </p:cNvSpPr>
          <p:nvPr/>
        </p:nvSpPr>
        <p:spPr bwMode="auto">
          <a:xfrm>
            <a:off x="554038" y="5661025"/>
            <a:ext cx="7502525" cy="108585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/>
              <a:t>For the same force, you get more torque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/>
              <a:t>with a bigger wrench </a:t>
            </a:r>
            <a:r>
              <a:rPr lang="en-US" altLang="en-US">
                <a:sym typeface="Wingdings" pitchFamily="2" charset="2"/>
              </a:rPr>
              <a:t> the job is easier!</a:t>
            </a:r>
            <a:endParaRPr lang="en-US" altLang="en-US"/>
          </a:p>
        </p:txBody>
      </p:sp>
      <p:sp>
        <p:nvSpPr>
          <p:cNvPr id="14358" name="Line 22"/>
          <p:cNvSpPr>
            <a:spLocks noChangeShapeType="1"/>
          </p:cNvSpPr>
          <p:nvPr/>
        </p:nvSpPr>
        <p:spPr bwMode="auto">
          <a:xfrm>
            <a:off x="6529388" y="5014913"/>
            <a:ext cx="954488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5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E9B00F7A-9843-4A52-98AE-C53CF2DC3FB6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3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3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43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3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4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4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5" grpId="0" animBg="1"/>
      <p:bldP spid="14346" grpId="0" animBg="1"/>
      <p:bldP spid="14347" grpId="0" animBg="1"/>
      <p:bldP spid="14348" grpId="0" animBg="1"/>
      <p:bldP spid="14349" grpId="0" animBg="1"/>
      <p:bldP spid="14350" grpId="0"/>
      <p:bldP spid="14351" grpId="0"/>
      <p:bldP spid="14354" grpId="0" animBg="1"/>
      <p:bldP spid="14355" grpId="0" animBg="1"/>
      <p:bldP spid="14356" grpId="0" animBg="1"/>
      <p:bldP spid="1435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Content Placeholder 43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6" t="941"/>
          <a:stretch>
            <a:fillRect/>
          </a:stretch>
        </p:blipFill>
        <p:spPr>
          <a:xfrm rot="661146">
            <a:off x="628236" y="1014414"/>
            <a:ext cx="3911600" cy="3751262"/>
          </a:xfrm>
        </p:spPr>
      </p:pic>
      <p:sp>
        <p:nvSpPr>
          <p:cNvPr id="6147" name="Title 3"/>
          <p:cNvSpPr>
            <a:spLocks noGrp="1"/>
          </p:cNvSpPr>
          <p:nvPr>
            <p:ph type="title"/>
          </p:nvPr>
        </p:nvSpPr>
        <p:spPr>
          <a:xfrm>
            <a:off x="2382837" y="117475"/>
            <a:ext cx="4378325" cy="977900"/>
          </a:xfrm>
        </p:spPr>
        <p:txBody>
          <a:bodyPr/>
          <a:lstStyle/>
          <a:p>
            <a:pPr algn="r"/>
            <a:r>
              <a:rPr lang="en-US" altLang="en-US" u="sng" dirty="0" smtClean="0"/>
              <a:t>Torque wrench</a:t>
            </a:r>
          </a:p>
        </p:txBody>
      </p:sp>
      <p:sp>
        <p:nvSpPr>
          <p:cNvPr id="6148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D5FB91BC-A322-441A-8B73-FFE94E61B327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 smtClean="0"/>
          </a:p>
        </p:txBody>
      </p:sp>
      <p:sp>
        <p:nvSpPr>
          <p:cNvPr id="6149" name="TextBox 45"/>
          <p:cNvSpPr txBox="1">
            <a:spLocks noChangeArrowheads="1"/>
          </p:cNvSpPr>
          <p:nvPr/>
        </p:nvSpPr>
        <p:spPr bwMode="auto">
          <a:xfrm>
            <a:off x="635000" y="4513263"/>
            <a:ext cx="8454559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57200" indent="-4572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dirty="0"/>
              <a:t>A torque wrench is a wrench that applies</a:t>
            </a:r>
            <a:br>
              <a:rPr lang="en-US" altLang="en-US" dirty="0"/>
            </a:br>
            <a:r>
              <a:rPr lang="en-US" altLang="en-US" dirty="0"/>
              <a:t>a </a:t>
            </a:r>
            <a:r>
              <a:rPr lang="en-US" altLang="en-US" dirty="0">
                <a:solidFill>
                  <a:srgbClr val="FF0000"/>
                </a:solidFill>
              </a:rPr>
              <a:t>calibrated torque </a:t>
            </a:r>
            <a:r>
              <a:rPr lang="en-US" altLang="en-US" dirty="0"/>
              <a:t>to a bolt.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/>
              <a:t>It prevents a bolt from being over-tightened</a:t>
            </a:r>
            <a:br>
              <a:rPr lang="en-US" altLang="en-US" dirty="0"/>
            </a:br>
            <a:r>
              <a:rPr lang="en-US" altLang="en-US" dirty="0"/>
              <a:t>and possibly breaking.</a:t>
            </a:r>
          </a:p>
        </p:txBody>
      </p:sp>
      <p:sp>
        <p:nvSpPr>
          <p:cNvPr id="3" name="Rectangle 2"/>
          <p:cNvSpPr/>
          <p:nvPr/>
        </p:nvSpPr>
        <p:spPr>
          <a:xfrm>
            <a:off x="5428996" y="1912938"/>
            <a:ext cx="2714625" cy="2333625"/>
          </a:xfrm>
          <a:prstGeom prst="rect">
            <a:avLst/>
          </a:prstGeom>
          <a:pattFill prst="wdDnDiag">
            <a:fgClr>
              <a:schemeClr val="tx1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reeform 4"/>
          <p:cNvSpPr/>
          <p:nvPr/>
        </p:nvSpPr>
        <p:spPr bwMode="auto">
          <a:xfrm>
            <a:off x="5840067" y="1492250"/>
            <a:ext cx="1828889" cy="1765300"/>
          </a:xfrm>
          <a:custGeom>
            <a:avLst/>
            <a:gdLst>
              <a:gd name="connsiteX0" fmla="*/ 0 w 1764792"/>
              <a:gd name="connsiteY0" fmla="*/ 384048 h 1764792"/>
              <a:gd name="connsiteX1" fmla="*/ 292608 w 1764792"/>
              <a:gd name="connsiteY1" fmla="*/ 384048 h 1764792"/>
              <a:gd name="connsiteX2" fmla="*/ 566928 w 1764792"/>
              <a:gd name="connsiteY2" fmla="*/ 585216 h 1764792"/>
              <a:gd name="connsiteX3" fmla="*/ 329184 w 1764792"/>
              <a:gd name="connsiteY3" fmla="*/ 740664 h 1764792"/>
              <a:gd name="connsiteX4" fmla="*/ 521208 w 1764792"/>
              <a:gd name="connsiteY4" fmla="*/ 886968 h 1764792"/>
              <a:gd name="connsiteX5" fmla="*/ 329184 w 1764792"/>
              <a:gd name="connsiteY5" fmla="*/ 1042416 h 1764792"/>
              <a:gd name="connsiteX6" fmla="*/ 512064 w 1764792"/>
              <a:gd name="connsiteY6" fmla="*/ 1216152 h 1764792"/>
              <a:gd name="connsiteX7" fmla="*/ 329184 w 1764792"/>
              <a:gd name="connsiteY7" fmla="*/ 1344168 h 1764792"/>
              <a:gd name="connsiteX8" fmla="*/ 493776 w 1764792"/>
              <a:gd name="connsiteY8" fmla="*/ 1453896 h 1764792"/>
              <a:gd name="connsiteX9" fmla="*/ 512064 w 1764792"/>
              <a:gd name="connsiteY9" fmla="*/ 1755648 h 1764792"/>
              <a:gd name="connsiteX10" fmla="*/ 1088136 w 1764792"/>
              <a:gd name="connsiteY10" fmla="*/ 1764792 h 1764792"/>
              <a:gd name="connsiteX11" fmla="*/ 1088136 w 1764792"/>
              <a:gd name="connsiteY11" fmla="*/ 1472184 h 1764792"/>
              <a:gd name="connsiteX12" fmla="*/ 1280160 w 1764792"/>
              <a:gd name="connsiteY12" fmla="*/ 1325880 h 1764792"/>
              <a:gd name="connsiteX13" fmla="*/ 1106424 w 1764792"/>
              <a:gd name="connsiteY13" fmla="*/ 1197864 h 1764792"/>
              <a:gd name="connsiteX14" fmla="*/ 1271016 w 1764792"/>
              <a:gd name="connsiteY14" fmla="*/ 1033272 h 1764792"/>
              <a:gd name="connsiteX15" fmla="*/ 1097280 w 1764792"/>
              <a:gd name="connsiteY15" fmla="*/ 859536 h 1764792"/>
              <a:gd name="connsiteX16" fmla="*/ 1289304 w 1764792"/>
              <a:gd name="connsiteY16" fmla="*/ 749808 h 1764792"/>
              <a:gd name="connsiteX17" fmla="*/ 1060704 w 1764792"/>
              <a:gd name="connsiteY17" fmla="*/ 585216 h 1764792"/>
              <a:gd name="connsiteX18" fmla="*/ 1261872 w 1764792"/>
              <a:gd name="connsiteY18" fmla="*/ 402336 h 1764792"/>
              <a:gd name="connsiteX19" fmla="*/ 1764792 w 1764792"/>
              <a:gd name="connsiteY19" fmla="*/ 384048 h 1764792"/>
              <a:gd name="connsiteX20" fmla="*/ 1755648 w 1764792"/>
              <a:gd name="connsiteY20" fmla="*/ 0 h 1764792"/>
              <a:gd name="connsiteX21" fmla="*/ 27432 w 1764792"/>
              <a:gd name="connsiteY21" fmla="*/ 9144 h 1764792"/>
              <a:gd name="connsiteX22" fmla="*/ 18288 w 1764792"/>
              <a:gd name="connsiteY22" fmla="*/ 438912 h 1764792"/>
              <a:gd name="connsiteX0" fmla="*/ 0 w 1911096"/>
              <a:gd name="connsiteY0" fmla="*/ 374904 h 1764792"/>
              <a:gd name="connsiteX1" fmla="*/ 438912 w 1911096"/>
              <a:gd name="connsiteY1" fmla="*/ 384048 h 1764792"/>
              <a:gd name="connsiteX2" fmla="*/ 713232 w 1911096"/>
              <a:gd name="connsiteY2" fmla="*/ 585216 h 1764792"/>
              <a:gd name="connsiteX3" fmla="*/ 475488 w 1911096"/>
              <a:gd name="connsiteY3" fmla="*/ 740664 h 1764792"/>
              <a:gd name="connsiteX4" fmla="*/ 667512 w 1911096"/>
              <a:gd name="connsiteY4" fmla="*/ 886968 h 1764792"/>
              <a:gd name="connsiteX5" fmla="*/ 475488 w 1911096"/>
              <a:gd name="connsiteY5" fmla="*/ 1042416 h 1764792"/>
              <a:gd name="connsiteX6" fmla="*/ 658368 w 1911096"/>
              <a:gd name="connsiteY6" fmla="*/ 1216152 h 1764792"/>
              <a:gd name="connsiteX7" fmla="*/ 475488 w 1911096"/>
              <a:gd name="connsiteY7" fmla="*/ 1344168 h 1764792"/>
              <a:gd name="connsiteX8" fmla="*/ 640080 w 1911096"/>
              <a:gd name="connsiteY8" fmla="*/ 1453896 h 1764792"/>
              <a:gd name="connsiteX9" fmla="*/ 658368 w 1911096"/>
              <a:gd name="connsiteY9" fmla="*/ 1755648 h 1764792"/>
              <a:gd name="connsiteX10" fmla="*/ 1234440 w 1911096"/>
              <a:gd name="connsiteY10" fmla="*/ 1764792 h 1764792"/>
              <a:gd name="connsiteX11" fmla="*/ 1234440 w 1911096"/>
              <a:gd name="connsiteY11" fmla="*/ 1472184 h 1764792"/>
              <a:gd name="connsiteX12" fmla="*/ 1426464 w 1911096"/>
              <a:gd name="connsiteY12" fmla="*/ 1325880 h 1764792"/>
              <a:gd name="connsiteX13" fmla="*/ 1252728 w 1911096"/>
              <a:gd name="connsiteY13" fmla="*/ 1197864 h 1764792"/>
              <a:gd name="connsiteX14" fmla="*/ 1417320 w 1911096"/>
              <a:gd name="connsiteY14" fmla="*/ 1033272 h 1764792"/>
              <a:gd name="connsiteX15" fmla="*/ 1243584 w 1911096"/>
              <a:gd name="connsiteY15" fmla="*/ 859536 h 1764792"/>
              <a:gd name="connsiteX16" fmla="*/ 1435608 w 1911096"/>
              <a:gd name="connsiteY16" fmla="*/ 749808 h 1764792"/>
              <a:gd name="connsiteX17" fmla="*/ 1207008 w 1911096"/>
              <a:gd name="connsiteY17" fmla="*/ 585216 h 1764792"/>
              <a:gd name="connsiteX18" fmla="*/ 1408176 w 1911096"/>
              <a:gd name="connsiteY18" fmla="*/ 402336 h 1764792"/>
              <a:gd name="connsiteX19" fmla="*/ 1911096 w 1911096"/>
              <a:gd name="connsiteY19" fmla="*/ 384048 h 1764792"/>
              <a:gd name="connsiteX20" fmla="*/ 1901952 w 1911096"/>
              <a:gd name="connsiteY20" fmla="*/ 0 h 1764792"/>
              <a:gd name="connsiteX21" fmla="*/ 173736 w 1911096"/>
              <a:gd name="connsiteY21" fmla="*/ 9144 h 1764792"/>
              <a:gd name="connsiteX22" fmla="*/ 164592 w 1911096"/>
              <a:gd name="connsiteY22" fmla="*/ 438912 h 1764792"/>
              <a:gd name="connsiteX0" fmla="*/ 0 w 1892808"/>
              <a:gd name="connsiteY0" fmla="*/ 393192 h 1764792"/>
              <a:gd name="connsiteX1" fmla="*/ 420624 w 1892808"/>
              <a:gd name="connsiteY1" fmla="*/ 384048 h 1764792"/>
              <a:gd name="connsiteX2" fmla="*/ 694944 w 1892808"/>
              <a:gd name="connsiteY2" fmla="*/ 585216 h 1764792"/>
              <a:gd name="connsiteX3" fmla="*/ 457200 w 1892808"/>
              <a:gd name="connsiteY3" fmla="*/ 740664 h 1764792"/>
              <a:gd name="connsiteX4" fmla="*/ 649224 w 1892808"/>
              <a:gd name="connsiteY4" fmla="*/ 886968 h 1764792"/>
              <a:gd name="connsiteX5" fmla="*/ 457200 w 1892808"/>
              <a:gd name="connsiteY5" fmla="*/ 1042416 h 1764792"/>
              <a:gd name="connsiteX6" fmla="*/ 640080 w 1892808"/>
              <a:gd name="connsiteY6" fmla="*/ 1216152 h 1764792"/>
              <a:gd name="connsiteX7" fmla="*/ 457200 w 1892808"/>
              <a:gd name="connsiteY7" fmla="*/ 1344168 h 1764792"/>
              <a:gd name="connsiteX8" fmla="*/ 621792 w 1892808"/>
              <a:gd name="connsiteY8" fmla="*/ 1453896 h 1764792"/>
              <a:gd name="connsiteX9" fmla="*/ 640080 w 1892808"/>
              <a:gd name="connsiteY9" fmla="*/ 1755648 h 1764792"/>
              <a:gd name="connsiteX10" fmla="*/ 1216152 w 1892808"/>
              <a:gd name="connsiteY10" fmla="*/ 1764792 h 1764792"/>
              <a:gd name="connsiteX11" fmla="*/ 1216152 w 1892808"/>
              <a:gd name="connsiteY11" fmla="*/ 1472184 h 1764792"/>
              <a:gd name="connsiteX12" fmla="*/ 1408176 w 1892808"/>
              <a:gd name="connsiteY12" fmla="*/ 1325880 h 1764792"/>
              <a:gd name="connsiteX13" fmla="*/ 1234440 w 1892808"/>
              <a:gd name="connsiteY13" fmla="*/ 1197864 h 1764792"/>
              <a:gd name="connsiteX14" fmla="*/ 1399032 w 1892808"/>
              <a:gd name="connsiteY14" fmla="*/ 1033272 h 1764792"/>
              <a:gd name="connsiteX15" fmla="*/ 1225296 w 1892808"/>
              <a:gd name="connsiteY15" fmla="*/ 859536 h 1764792"/>
              <a:gd name="connsiteX16" fmla="*/ 1417320 w 1892808"/>
              <a:gd name="connsiteY16" fmla="*/ 749808 h 1764792"/>
              <a:gd name="connsiteX17" fmla="*/ 1188720 w 1892808"/>
              <a:gd name="connsiteY17" fmla="*/ 585216 h 1764792"/>
              <a:gd name="connsiteX18" fmla="*/ 1389888 w 1892808"/>
              <a:gd name="connsiteY18" fmla="*/ 402336 h 1764792"/>
              <a:gd name="connsiteX19" fmla="*/ 1892808 w 1892808"/>
              <a:gd name="connsiteY19" fmla="*/ 384048 h 1764792"/>
              <a:gd name="connsiteX20" fmla="*/ 1883664 w 1892808"/>
              <a:gd name="connsiteY20" fmla="*/ 0 h 1764792"/>
              <a:gd name="connsiteX21" fmla="*/ 155448 w 1892808"/>
              <a:gd name="connsiteY21" fmla="*/ 9144 h 1764792"/>
              <a:gd name="connsiteX22" fmla="*/ 146304 w 1892808"/>
              <a:gd name="connsiteY22" fmla="*/ 438912 h 1764792"/>
              <a:gd name="connsiteX0" fmla="*/ 91440 w 1984248"/>
              <a:gd name="connsiteY0" fmla="*/ 393192 h 1764792"/>
              <a:gd name="connsiteX1" fmla="*/ 512064 w 1984248"/>
              <a:gd name="connsiteY1" fmla="*/ 384048 h 1764792"/>
              <a:gd name="connsiteX2" fmla="*/ 786384 w 1984248"/>
              <a:gd name="connsiteY2" fmla="*/ 585216 h 1764792"/>
              <a:gd name="connsiteX3" fmla="*/ 548640 w 1984248"/>
              <a:gd name="connsiteY3" fmla="*/ 740664 h 1764792"/>
              <a:gd name="connsiteX4" fmla="*/ 740664 w 1984248"/>
              <a:gd name="connsiteY4" fmla="*/ 886968 h 1764792"/>
              <a:gd name="connsiteX5" fmla="*/ 548640 w 1984248"/>
              <a:gd name="connsiteY5" fmla="*/ 1042416 h 1764792"/>
              <a:gd name="connsiteX6" fmla="*/ 731520 w 1984248"/>
              <a:gd name="connsiteY6" fmla="*/ 1216152 h 1764792"/>
              <a:gd name="connsiteX7" fmla="*/ 548640 w 1984248"/>
              <a:gd name="connsiteY7" fmla="*/ 1344168 h 1764792"/>
              <a:gd name="connsiteX8" fmla="*/ 713232 w 1984248"/>
              <a:gd name="connsiteY8" fmla="*/ 1453896 h 1764792"/>
              <a:gd name="connsiteX9" fmla="*/ 731520 w 1984248"/>
              <a:gd name="connsiteY9" fmla="*/ 1755648 h 1764792"/>
              <a:gd name="connsiteX10" fmla="*/ 1307592 w 1984248"/>
              <a:gd name="connsiteY10" fmla="*/ 1764792 h 1764792"/>
              <a:gd name="connsiteX11" fmla="*/ 1307592 w 1984248"/>
              <a:gd name="connsiteY11" fmla="*/ 1472184 h 1764792"/>
              <a:gd name="connsiteX12" fmla="*/ 1499616 w 1984248"/>
              <a:gd name="connsiteY12" fmla="*/ 1325880 h 1764792"/>
              <a:gd name="connsiteX13" fmla="*/ 1325880 w 1984248"/>
              <a:gd name="connsiteY13" fmla="*/ 1197864 h 1764792"/>
              <a:gd name="connsiteX14" fmla="*/ 1490472 w 1984248"/>
              <a:gd name="connsiteY14" fmla="*/ 1033272 h 1764792"/>
              <a:gd name="connsiteX15" fmla="*/ 1316736 w 1984248"/>
              <a:gd name="connsiteY15" fmla="*/ 859536 h 1764792"/>
              <a:gd name="connsiteX16" fmla="*/ 1508760 w 1984248"/>
              <a:gd name="connsiteY16" fmla="*/ 749808 h 1764792"/>
              <a:gd name="connsiteX17" fmla="*/ 1280160 w 1984248"/>
              <a:gd name="connsiteY17" fmla="*/ 585216 h 1764792"/>
              <a:gd name="connsiteX18" fmla="*/ 1481328 w 1984248"/>
              <a:gd name="connsiteY18" fmla="*/ 402336 h 1764792"/>
              <a:gd name="connsiteX19" fmla="*/ 1984248 w 1984248"/>
              <a:gd name="connsiteY19" fmla="*/ 384048 h 1764792"/>
              <a:gd name="connsiteX20" fmla="*/ 1975104 w 1984248"/>
              <a:gd name="connsiteY20" fmla="*/ 0 h 1764792"/>
              <a:gd name="connsiteX21" fmla="*/ 0 w 1984248"/>
              <a:gd name="connsiteY21" fmla="*/ 0 h 1764792"/>
              <a:gd name="connsiteX22" fmla="*/ 237744 w 1984248"/>
              <a:gd name="connsiteY22" fmla="*/ 438912 h 1764792"/>
              <a:gd name="connsiteX0" fmla="*/ 91440 w 1984248"/>
              <a:gd name="connsiteY0" fmla="*/ 393192 h 1764792"/>
              <a:gd name="connsiteX1" fmla="*/ 512064 w 1984248"/>
              <a:gd name="connsiteY1" fmla="*/ 384048 h 1764792"/>
              <a:gd name="connsiteX2" fmla="*/ 786384 w 1984248"/>
              <a:gd name="connsiteY2" fmla="*/ 585216 h 1764792"/>
              <a:gd name="connsiteX3" fmla="*/ 548640 w 1984248"/>
              <a:gd name="connsiteY3" fmla="*/ 740664 h 1764792"/>
              <a:gd name="connsiteX4" fmla="*/ 740664 w 1984248"/>
              <a:gd name="connsiteY4" fmla="*/ 886968 h 1764792"/>
              <a:gd name="connsiteX5" fmla="*/ 548640 w 1984248"/>
              <a:gd name="connsiteY5" fmla="*/ 1042416 h 1764792"/>
              <a:gd name="connsiteX6" fmla="*/ 731520 w 1984248"/>
              <a:gd name="connsiteY6" fmla="*/ 1216152 h 1764792"/>
              <a:gd name="connsiteX7" fmla="*/ 548640 w 1984248"/>
              <a:gd name="connsiteY7" fmla="*/ 1344168 h 1764792"/>
              <a:gd name="connsiteX8" fmla="*/ 713232 w 1984248"/>
              <a:gd name="connsiteY8" fmla="*/ 1453896 h 1764792"/>
              <a:gd name="connsiteX9" fmla="*/ 731520 w 1984248"/>
              <a:gd name="connsiteY9" fmla="*/ 1755648 h 1764792"/>
              <a:gd name="connsiteX10" fmla="*/ 1307592 w 1984248"/>
              <a:gd name="connsiteY10" fmla="*/ 1764792 h 1764792"/>
              <a:gd name="connsiteX11" fmla="*/ 1307592 w 1984248"/>
              <a:gd name="connsiteY11" fmla="*/ 1472184 h 1764792"/>
              <a:gd name="connsiteX12" fmla="*/ 1499616 w 1984248"/>
              <a:gd name="connsiteY12" fmla="*/ 1325880 h 1764792"/>
              <a:gd name="connsiteX13" fmla="*/ 1325880 w 1984248"/>
              <a:gd name="connsiteY13" fmla="*/ 1197864 h 1764792"/>
              <a:gd name="connsiteX14" fmla="*/ 1490472 w 1984248"/>
              <a:gd name="connsiteY14" fmla="*/ 1033272 h 1764792"/>
              <a:gd name="connsiteX15" fmla="*/ 1316736 w 1984248"/>
              <a:gd name="connsiteY15" fmla="*/ 859536 h 1764792"/>
              <a:gd name="connsiteX16" fmla="*/ 1508760 w 1984248"/>
              <a:gd name="connsiteY16" fmla="*/ 749808 h 1764792"/>
              <a:gd name="connsiteX17" fmla="*/ 1280160 w 1984248"/>
              <a:gd name="connsiteY17" fmla="*/ 585216 h 1764792"/>
              <a:gd name="connsiteX18" fmla="*/ 1481328 w 1984248"/>
              <a:gd name="connsiteY18" fmla="*/ 402336 h 1764792"/>
              <a:gd name="connsiteX19" fmla="*/ 1984248 w 1984248"/>
              <a:gd name="connsiteY19" fmla="*/ 384048 h 1764792"/>
              <a:gd name="connsiteX20" fmla="*/ 1975104 w 1984248"/>
              <a:gd name="connsiteY20" fmla="*/ 0 h 1764792"/>
              <a:gd name="connsiteX21" fmla="*/ 0 w 1984248"/>
              <a:gd name="connsiteY21" fmla="*/ 0 h 1764792"/>
              <a:gd name="connsiteX22" fmla="*/ 118872 w 1984248"/>
              <a:gd name="connsiteY22" fmla="*/ 438912 h 1764792"/>
              <a:gd name="connsiteX0" fmla="*/ 0 w 1892808"/>
              <a:gd name="connsiteY0" fmla="*/ 393192 h 1764792"/>
              <a:gd name="connsiteX1" fmla="*/ 420624 w 1892808"/>
              <a:gd name="connsiteY1" fmla="*/ 384048 h 1764792"/>
              <a:gd name="connsiteX2" fmla="*/ 694944 w 1892808"/>
              <a:gd name="connsiteY2" fmla="*/ 585216 h 1764792"/>
              <a:gd name="connsiteX3" fmla="*/ 457200 w 1892808"/>
              <a:gd name="connsiteY3" fmla="*/ 740664 h 1764792"/>
              <a:gd name="connsiteX4" fmla="*/ 649224 w 1892808"/>
              <a:gd name="connsiteY4" fmla="*/ 886968 h 1764792"/>
              <a:gd name="connsiteX5" fmla="*/ 457200 w 1892808"/>
              <a:gd name="connsiteY5" fmla="*/ 1042416 h 1764792"/>
              <a:gd name="connsiteX6" fmla="*/ 640080 w 1892808"/>
              <a:gd name="connsiteY6" fmla="*/ 1216152 h 1764792"/>
              <a:gd name="connsiteX7" fmla="*/ 457200 w 1892808"/>
              <a:gd name="connsiteY7" fmla="*/ 1344168 h 1764792"/>
              <a:gd name="connsiteX8" fmla="*/ 621792 w 1892808"/>
              <a:gd name="connsiteY8" fmla="*/ 1453896 h 1764792"/>
              <a:gd name="connsiteX9" fmla="*/ 640080 w 1892808"/>
              <a:gd name="connsiteY9" fmla="*/ 1755648 h 1764792"/>
              <a:gd name="connsiteX10" fmla="*/ 1216152 w 1892808"/>
              <a:gd name="connsiteY10" fmla="*/ 1764792 h 1764792"/>
              <a:gd name="connsiteX11" fmla="*/ 1216152 w 1892808"/>
              <a:gd name="connsiteY11" fmla="*/ 1472184 h 1764792"/>
              <a:gd name="connsiteX12" fmla="*/ 1408176 w 1892808"/>
              <a:gd name="connsiteY12" fmla="*/ 1325880 h 1764792"/>
              <a:gd name="connsiteX13" fmla="*/ 1234440 w 1892808"/>
              <a:gd name="connsiteY13" fmla="*/ 1197864 h 1764792"/>
              <a:gd name="connsiteX14" fmla="*/ 1399032 w 1892808"/>
              <a:gd name="connsiteY14" fmla="*/ 1033272 h 1764792"/>
              <a:gd name="connsiteX15" fmla="*/ 1225296 w 1892808"/>
              <a:gd name="connsiteY15" fmla="*/ 859536 h 1764792"/>
              <a:gd name="connsiteX16" fmla="*/ 1417320 w 1892808"/>
              <a:gd name="connsiteY16" fmla="*/ 749808 h 1764792"/>
              <a:gd name="connsiteX17" fmla="*/ 1188720 w 1892808"/>
              <a:gd name="connsiteY17" fmla="*/ 585216 h 1764792"/>
              <a:gd name="connsiteX18" fmla="*/ 1389888 w 1892808"/>
              <a:gd name="connsiteY18" fmla="*/ 402336 h 1764792"/>
              <a:gd name="connsiteX19" fmla="*/ 1892808 w 1892808"/>
              <a:gd name="connsiteY19" fmla="*/ 384048 h 1764792"/>
              <a:gd name="connsiteX20" fmla="*/ 1883664 w 1892808"/>
              <a:gd name="connsiteY20" fmla="*/ 0 h 1764792"/>
              <a:gd name="connsiteX21" fmla="*/ 9144 w 1892808"/>
              <a:gd name="connsiteY21" fmla="*/ 18288 h 1764792"/>
              <a:gd name="connsiteX22" fmla="*/ 27432 w 1892808"/>
              <a:gd name="connsiteY22" fmla="*/ 438912 h 1764792"/>
              <a:gd name="connsiteX0" fmla="*/ 0 w 1892808"/>
              <a:gd name="connsiteY0" fmla="*/ 393192 h 1764792"/>
              <a:gd name="connsiteX1" fmla="*/ 420624 w 1892808"/>
              <a:gd name="connsiteY1" fmla="*/ 384048 h 1764792"/>
              <a:gd name="connsiteX2" fmla="*/ 694944 w 1892808"/>
              <a:gd name="connsiteY2" fmla="*/ 585216 h 1764792"/>
              <a:gd name="connsiteX3" fmla="*/ 457200 w 1892808"/>
              <a:gd name="connsiteY3" fmla="*/ 740664 h 1764792"/>
              <a:gd name="connsiteX4" fmla="*/ 649224 w 1892808"/>
              <a:gd name="connsiteY4" fmla="*/ 886968 h 1764792"/>
              <a:gd name="connsiteX5" fmla="*/ 457200 w 1892808"/>
              <a:gd name="connsiteY5" fmla="*/ 1042416 h 1764792"/>
              <a:gd name="connsiteX6" fmla="*/ 640080 w 1892808"/>
              <a:gd name="connsiteY6" fmla="*/ 1216152 h 1764792"/>
              <a:gd name="connsiteX7" fmla="*/ 457200 w 1892808"/>
              <a:gd name="connsiteY7" fmla="*/ 1344168 h 1764792"/>
              <a:gd name="connsiteX8" fmla="*/ 621792 w 1892808"/>
              <a:gd name="connsiteY8" fmla="*/ 1453896 h 1764792"/>
              <a:gd name="connsiteX9" fmla="*/ 640080 w 1892808"/>
              <a:gd name="connsiteY9" fmla="*/ 1755648 h 1764792"/>
              <a:gd name="connsiteX10" fmla="*/ 1216152 w 1892808"/>
              <a:gd name="connsiteY10" fmla="*/ 1764792 h 1764792"/>
              <a:gd name="connsiteX11" fmla="*/ 1216152 w 1892808"/>
              <a:gd name="connsiteY11" fmla="*/ 1472184 h 1764792"/>
              <a:gd name="connsiteX12" fmla="*/ 1408176 w 1892808"/>
              <a:gd name="connsiteY12" fmla="*/ 1325880 h 1764792"/>
              <a:gd name="connsiteX13" fmla="*/ 1234440 w 1892808"/>
              <a:gd name="connsiteY13" fmla="*/ 1197864 h 1764792"/>
              <a:gd name="connsiteX14" fmla="*/ 1399032 w 1892808"/>
              <a:gd name="connsiteY14" fmla="*/ 1033272 h 1764792"/>
              <a:gd name="connsiteX15" fmla="*/ 1225296 w 1892808"/>
              <a:gd name="connsiteY15" fmla="*/ 859536 h 1764792"/>
              <a:gd name="connsiteX16" fmla="*/ 1417320 w 1892808"/>
              <a:gd name="connsiteY16" fmla="*/ 749808 h 1764792"/>
              <a:gd name="connsiteX17" fmla="*/ 1188720 w 1892808"/>
              <a:gd name="connsiteY17" fmla="*/ 585216 h 1764792"/>
              <a:gd name="connsiteX18" fmla="*/ 1389888 w 1892808"/>
              <a:gd name="connsiteY18" fmla="*/ 402336 h 1764792"/>
              <a:gd name="connsiteX19" fmla="*/ 1892808 w 1892808"/>
              <a:gd name="connsiteY19" fmla="*/ 384048 h 1764792"/>
              <a:gd name="connsiteX20" fmla="*/ 1825472 w 1892808"/>
              <a:gd name="connsiteY20" fmla="*/ 0 h 1764792"/>
              <a:gd name="connsiteX21" fmla="*/ 9144 w 1892808"/>
              <a:gd name="connsiteY21" fmla="*/ 18288 h 1764792"/>
              <a:gd name="connsiteX22" fmla="*/ 27432 w 1892808"/>
              <a:gd name="connsiteY22" fmla="*/ 438912 h 1764792"/>
              <a:gd name="connsiteX0" fmla="*/ 0 w 1834611"/>
              <a:gd name="connsiteY0" fmla="*/ 393192 h 1764792"/>
              <a:gd name="connsiteX1" fmla="*/ 420624 w 1834611"/>
              <a:gd name="connsiteY1" fmla="*/ 384048 h 1764792"/>
              <a:gd name="connsiteX2" fmla="*/ 694944 w 1834611"/>
              <a:gd name="connsiteY2" fmla="*/ 585216 h 1764792"/>
              <a:gd name="connsiteX3" fmla="*/ 457200 w 1834611"/>
              <a:gd name="connsiteY3" fmla="*/ 740664 h 1764792"/>
              <a:gd name="connsiteX4" fmla="*/ 649224 w 1834611"/>
              <a:gd name="connsiteY4" fmla="*/ 886968 h 1764792"/>
              <a:gd name="connsiteX5" fmla="*/ 457200 w 1834611"/>
              <a:gd name="connsiteY5" fmla="*/ 1042416 h 1764792"/>
              <a:gd name="connsiteX6" fmla="*/ 640080 w 1834611"/>
              <a:gd name="connsiteY6" fmla="*/ 1216152 h 1764792"/>
              <a:gd name="connsiteX7" fmla="*/ 457200 w 1834611"/>
              <a:gd name="connsiteY7" fmla="*/ 1344168 h 1764792"/>
              <a:gd name="connsiteX8" fmla="*/ 621792 w 1834611"/>
              <a:gd name="connsiteY8" fmla="*/ 1453896 h 1764792"/>
              <a:gd name="connsiteX9" fmla="*/ 640080 w 1834611"/>
              <a:gd name="connsiteY9" fmla="*/ 1755648 h 1764792"/>
              <a:gd name="connsiteX10" fmla="*/ 1216152 w 1834611"/>
              <a:gd name="connsiteY10" fmla="*/ 1764792 h 1764792"/>
              <a:gd name="connsiteX11" fmla="*/ 1216152 w 1834611"/>
              <a:gd name="connsiteY11" fmla="*/ 1472184 h 1764792"/>
              <a:gd name="connsiteX12" fmla="*/ 1408176 w 1834611"/>
              <a:gd name="connsiteY12" fmla="*/ 1325880 h 1764792"/>
              <a:gd name="connsiteX13" fmla="*/ 1234440 w 1834611"/>
              <a:gd name="connsiteY13" fmla="*/ 1197864 h 1764792"/>
              <a:gd name="connsiteX14" fmla="*/ 1399032 w 1834611"/>
              <a:gd name="connsiteY14" fmla="*/ 1033272 h 1764792"/>
              <a:gd name="connsiteX15" fmla="*/ 1225296 w 1834611"/>
              <a:gd name="connsiteY15" fmla="*/ 859536 h 1764792"/>
              <a:gd name="connsiteX16" fmla="*/ 1417320 w 1834611"/>
              <a:gd name="connsiteY16" fmla="*/ 749808 h 1764792"/>
              <a:gd name="connsiteX17" fmla="*/ 1188720 w 1834611"/>
              <a:gd name="connsiteY17" fmla="*/ 585216 h 1764792"/>
              <a:gd name="connsiteX18" fmla="*/ 1389888 w 1834611"/>
              <a:gd name="connsiteY18" fmla="*/ 402336 h 1764792"/>
              <a:gd name="connsiteX19" fmla="*/ 1834611 w 1834611"/>
              <a:gd name="connsiteY19" fmla="*/ 393460 h 1764792"/>
              <a:gd name="connsiteX20" fmla="*/ 1825472 w 1834611"/>
              <a:gd name="connsiteY20" fmla="*/ 0 h 1764792"/>
              <a:gd name="connsiteX21" fmla="*/ 9144 w 1834611"/>
              <a:gd name="connsiteY21" fmla="*/ 18288 h 1764792"/>
              <a:gd name="connsiteX22" fmla="*/ 27432 w 1834611"/>
              <a:gd name="connsiteY22" fmla="*/ 438912 h 1764792"/>
              <a:gd name="connsiteX0" fmla="*/ 75181 w 1909792"/>
              <a:gd name="connsiteY0" fmla="*/ 393192 h 1764792"/>
              <a:gd name="connsiteX1" fmla="*/ 495805 w 1909792"/>
              <a:gd name="connsiteY1" fmla="*/ 384048 h 1764792"/>
              <a:gd name="connsiteX2" fmla="*/ 770125 w 1909792"/>
              <a:gd name="connsiteY2" fmla="*/ 585216 h 1764792"/>
              <a:gd name="connsiteX3" fmla="*/ 532381 w 1909792"/>
              <a:gd name="connsiteY3" fmla="*/ 740664 h 1764792"/>
              <a:gd name="connsiteX4" fmla="*/ 724405 w 1909792"/>
              <a:gd name="connsiteY4" fmla="*/ 886968 h 1764792"/>
              <a:gd name="connsiteX5" fmla="*/ 532381 w 1909792"/>
              <a:gd name="connsiteY5" fmla="*/ 1042416 h 1764792"/>
              <a:gd name="connsiteX6" fmla="*/ 715261 w 1909792"/>
              <a:gd name="connsiteY6" fmla="*/ 1216152 h 1764792"/>
              <a:gd name="connsiteX7" fmla="*/ 532381 w 1909792"/>
              <a:gd name="connsiteY7" fmla="*/ 1344168 h 1764792"/>
              <a:gd name="connsiteX8" fmla="*/ 696973 w 1909792"/>
              <a:gd name="connsiteY8" fmla="*/ 1453896 h 1764792"/>
              <a:gd name="connsiteX9" fmla="*/ 715261 w 1909792"/>
              <a:gd name="connsiteY9" fmla="*/ 1755648 h 1764792"/>
              <a:gd name="connsiteX10" fmla="*/ 1291333 w 1909792"/>
              <a:gd name="connsiteY10" fmla="*/ 1764792 h 1764792"/>
              <a:gd name="connsiteX11" fmla="*/ 1291333 w 1909792"/>
              <a:gd name="connsiteY11" fmla="*/ 1472184 h 1764792"/>
              <a:gd name="connsiteX12" fmla="*/ 1483357 w 1909792"/>
              <a:gd name="connsiteY12" fmla="*/ 1325880 h 1764792"/>
              <a:gd name="connsiteX13" fmla="*/ 1309621 w 1909792"/>
              <a:gd name="connsiteY13" fmla="*/ 1197864 h 1764792"/>
              <a:gd name="connsiteX14" fmla="*/ 1474213 w 1909792"/>
              <a:gd name="connsiteY14" fmla="*/ 1033272 h 1764792"/>
              <a:gd name="connsiteX15" fmla="*/ 1300477 w 1909792"/>
              <a:gd name="connsiteY15" fmla="*/ 859536 h 1764792"/>
              <a:gd name="connsiteX16" fmla="*/ 1492501 w 1909792"/>
              <a:gd name="connsiteY16" fmla="*/ 749808 h 1764792"/>
              <a:gd name="connsiteX17" fmla="*/ 1263901 w 1909792"/>
              <a:gd name="connsiteY17" fmla="*/ 585216 h 1764792"/>
              <a:gd name="connsiteX18" fmla="*/ 1465069 w 1909792"/>
              <a:gd name="connsiteY18" fmla="*/ 402336 h 1764792"/>
              <a:gd name="connsiteX19" fmla="*/ 1909792 w 1909792"/>
              <a:gd name="connsiteY19" fmla="*/ 393460 h 1764792"/>
              <a:gd name="connsiteX20" fmla="*/ 1900653 w 1909792"/>
              <a:gd name="connsiteY20" fmla="*/ 0 h 1764792"/>
              <a:gd name="connsiteX21" fmla="*/ 84325 w 1909792"/>
              <a:gd name="connsiteY21" fmla="*/ 18288 h 1764792"/>
              <a:gd name="connsiteX22" fmla="*/ 278 w 1909792"/>
              <a:gd name="connsiteY22" fmla="*/ 374636 h 1764792"/>
              <a:gd name="connsiteX0" fmla="*/ 151338 w 1909792"/>
              <a:gd name="connsiteY0" fmla="*/ 402714 h 1764792"/>
              <a:gd name="connsiteX1" fmla="*/ 495805 w 1909792"/>
              <a:gd name="connsiteY1" fmla="*/ 384048 h 1764792"/>
              <a:gd name="connsiteX2" fmla="*/ 770125 w 1909792"/>
              <a:gd name="connsiteY2" fmla="*/ 585216 h 1764792"/>
              <a:gd name="connsiteX3" fmla="*/ 532381 w 1909792"/>
              <a:gd name="connsiteY3" fmla="*/ 740664 h 1764792"/>
              <a:gd name="connsiteX4" fmla="*/ 724405 w 1909792"/>
              <a:gd name="connsiteY4" fmla="*/ 886968 h 1764792"/>
              <a:gd name="connsiteX5" fmla="*/ 532381 w 1909792"/>
              <a:gd name="connsiteY5" fmla="*/ 1042416 h 1764792"/>
              <a:gd name="connsiteX6" fmla="*/ 715261 w 1909792"/>
              <a:gd name="connsiteY6" fmla="*/ 1216152 h 1764792"/>
              <a:gd name="connsiteX7" fmla="*/ 532381 w 1909792"/>
              <a:gd name="connsiteY7" fmla="*/ 1344168 h 1764792"/>
              <a:gd name="connsiteX8" fmla="*/ 696973 w 1909792"/>
              <a:gd name="connsiteY8" fmla="*/ 1453896 h 1764792"/>
              <a:gd name="connsiteX9" fmla="*/ 715261 w 1909792"/>
              <a:gd name="connsiteY9" fmla="*/ 1755648 h 1764792"/>
              <a:gd name="connsiteX10" fmla="*/ 1291333 w 1909792"/>
              <a:gd name="connsiteY10" fmla="*/ 1764792 h 1764792"/>
              <a:gd name="connsiteX11" fmla="*/ 1291333 w 1909792"/>
              <a:gd name="connsiteY11" fmla="*/ 1472184 h 1764792"/>
              <a:gd name="connsiteX12" fmla="*/ 1483357 w 1909792"/>
              <a:gd name="connsiteY12" fmla="*/ 1325880 h 1764792"/>
              <a:gd name="connsiteX13" fmla="*/ 1309621 w 1909792"/>
              <a:gd name="connsiteY13" fmla="*/ 1197864 h 1764792"/>
              <a:gd name="connsiteX14" fmla="*/ 1474213 w 1909792"/>
              <a:gd name="connsiteY14" fmla="*/ 1033272 h 1764792"/>
              <a:gd name="connsiteX15" fmla="*/ 1300477 w 1909792"/>
              <a:gd name="connsiteY15" fmla="*/ 859536 h 1764792"/>
              <a:gd name="connsiteX16" fmla="*/ 1492501 w 1909792"/>
              <a:gd name="connsiteY16" fmla="*/ 749808 h 1764792"/>
              <a:gd name="connsiteX17" fmla="*/ 1263901 w 1909792"/>
              <a:gd name="connsiteY17" fmla="*/ 585216 h 1764792"/>
              <a:gd name="connsiteX18" fmla="*/ 1465069 w 1909792"/>
              <a:gd name="connsiteY18" fmla="*/ 402336 h 1764792"/>
              <a:gd name="connsiteX19" fmla="*/ 1909792 w 1909792"/>
              <a:gd name="connsiteY19" fmla="*/ 393460 h 1764792"/>
              <a:gd name="connsiteX20" fmla="*/ 1900653 w 1909792"/>
              <a:gd name="connsiteY20" fmla="*/ 0 h 1764792"/>
              <a:gd name="connsiteX21" fmla="*/ 84325 w 1909792"/>
              <a:gd name="connsiteY21" fmla="*/ 18288 h 1764792"/>
              <a:gd name="connsiteX22" fmla="*/ 278 w 1909792"/>
              <a:gd name="connsiteY22" fmla="*/ 374636 h 1764792"/>
              <a:gd name="connsiteX0" fmla="*/ 151338 w 1909792"/>
              <a:gd name="connsiteY0" fmla="*/ 402714 h 1764792"/>
              <a:gd name="connsiteX1" fmla="*/ 493425 w 1909792"/>
              <a:gd name="connsiteY1" fmla="*/ 405473 h 1764792"/>
              <a:gd name="connsiteX2" fmla="*/ 770125 w 1909792"/>
              <a:gd name="connsiteY2" fmla="*/ 585216 h 1764792"/>
              <a:gd name="connsiteX3" fmla="*/ 532381 w 1909792"/>
              <a:gd name="connsiteY3" fmla="*/ 740664 h 1764792"/>
              <a:gd name="connsiteX4" fmla="*/ 724405 w 1909792"/>
              <a:gd name="connsiteY4" fmla="*/ 886968 h 1764792"/>
              <a:gd name="connsiteX5" fmla="*/ 532381 w 1909792"/>
              <a:gd name="connsiteY5" fmla="*/ 1042416 h 1764792"/>
              <a:gd name="connsiteX6" fmla="*/ 715261 w 1909792"/>
              <a:gd name="connsiteY6" fmla="*/ 1216152 h 1764792"/>
              <a:gd name="connsiteX7" fmla="*/ 532381 w 1909792"/>
              <a:gd name="connsiteY7" fmla="*/ 1344168 h 1764792"/>
              <a:gd name="connsiteX8" fmla="*/ 696973 w 1909792"/>
              <a:gd name="connsiteY8" fmla="*/ 1453896 h 1764792"/>
              <a:gd name="connsiteX9" fmla="*/ 715261 w 1909792"/>
              <a:gd name="connsiteY9" fmla="*/ 1755648 h 1764792"/>
              <a:gd name="connsiteX10" fmla="*/ 1291333 w 1909792"/>
              <a:gd name="connsiteY10" fmla="*/ 1764792 h 1764792"/>
              <a:gd name="connsiteX11" fmla="*/ 1291333 w 1909792"/>
              <a:gd name="connsiteY11" fmla="*/ 1472184 h 1764792"/>
              <a:gd name="connsiteX12" fmla="*/ 1483357 w 1909792"/>
              <a:gd name="connsiteY12" fmla="*/ 1325880 h 1764792"/>
              <a:gd name="connsiteX13" fmla="*/ 1309621 w 1909792"/>
              <a:gd name="connsiteY13" fmla="*/ 1197864 h 1764792"/>
              <a:gd name="connsiteX14" fmla="*/ 1474213 w 1909792"/>
              <a:gd name="connsiteY14" fmla="*/ 1033272 h 1764792"/>
              <a:gd name="connsiteX15" fmla="*/ 1300477 w 1909792"/>
              <a:gd name="connsiteY15" fmla="*/ 859536 h 1764792"/>
              <a:gd name="connsiteX16" fmla="*/ 1492501 w 1909792"/>
              <a:gd name="connsiteY16" fmla="*/ 749808 h 1764792"/>
              <a:gd name="connsiteX17" fmla="*/ 1263901 w 1909792"/>
              <a:gd name="connsiteY17" fmla="*/ 585216 h 1764792"/>
              <a:gd name="connsiteX18" fmla="*/ 1465069 w 1909792"/>
              <a:gd name="connsiteY18" fmla="*/ 402336 h 1764792"/>
              <a:gd name="connsiteX19" fmla="*/ 1909792 w 1909792"/>
              <a:gd name="connsiteY19" fmla="*/ 393460 h 1764792"/>
              <a:gd name="connsiteX20" fmla="*/ 1900653 w 1909792"/>
              <a:gd name="connsiteY20" fmla="*/ 0 h 1764792"/>
              <a:gd name="connsiteX21" fmla="*/ 84325 w 1909792"/>
              <a:gd name="connsiteY21" fmla="*/ 18288 h 1764792"/>
              <a:gd name="connsiteX22" fmla="*/ 278 w 1909792"/>
              <a:gd name="connsiteY22" fmla="*/ 374636 h 1764792"/>
              <a:gd name="connsiteX0" fmla="*/ 67013 w 1825467"/>
              <a:gd name="connsiteY0" fmla="*/ 402714 h 1764792"/>
              <a:gd name="connsiteX1" fmla="*/ 409100 w 1825467"/>
              <a:gd name="connsiteY1" fmla="*/ 405473 h 1764792"/>
              <a:gd name="connsiteX2" fmla="*/ 685800 w 1825467"/>
              <a:gd name="connsiteY2" fmla="*/ 585216 h 1764792"/>
              <a:gd name="connsiteX3" fmla="*/ 448056 w 1825467"/>
              <a:gd name="connsiteY3" fmla="*/ 740664 h 1764792"/>
              <a:gd name="connsiteX4" fmla="*/ 640080 w 1825467"/>
              <a:gd name="connsiteY4" fmla="*/ 886968 h 1764792"/>
              <a:gd name="connsiteX5" fmla="*/ 448056 w 1825467"/>
              <a:gd name="connsiteY5" fmla="*/ 1042416 h 1764792"/>
              <a:gd name="connsiteX6" fmla="*/ 630936 w 1825467"/>
              <a:gd name="connsiteY6" fmla="*/ 1216152 h 1764792"/>
              <a:gd name="connsiteX7" fmla="*/ 448056 w 1825467"/>
              <a:gd name="connsiteY7" fmla="*/ 1344168 h 1764792"/>
              <a:gd name="connsiteX8" fmla="*/ 612648 w 1825467"/>
              <a:gd name="connsiteY8" fmla="*/ 1453896 h 1764792"/>
              <a:gd name="connsiteX9" fmla="*/ 630936 w 1825467"/>
              <a:gd name="connsiteY9" fmla="*/ 1755648 h 1764792"/>
              <a:gd name="connsiteX10" fmla="*/ 1207008 w 1825467"/>
              <a:gd name="connsiteY10" fmla="*/ 1764792 h 1764792"/>
              <a:gd name="connsiteX11" fmla="*/ 1207008 w 1825467"/>
              <a:gd name="connsiteY11" fmla="*/ 1472184 h 1764792"/>
              <a:gd name="connsiteX12" fmla="*/ 1399032 w 1825467"/>
              <a:gd name="connsiteY12" fmla="*/ 1325880 h 1764792"/>
              <a:gd name="connsiteX13" fmla="*/ 1225296 w 1825467"/>
              <a:gd name="connsiteY13" fmla="*/ 1197864 h 1764792"/>
              <a:gd name="connsiteX14" fmla="*/ 1389888 w 1825467"/>
              <a:gd name="connsiteY14" fmla="*/ 1033272 h 1764792"/>
              <a:gd name="connsiteX15" fmla="*/ 1216152 w 1825467"/>
              <a:gd name="connsiteY15" fmla="*/ 859536 h 1764792"/>
              <a:gd name="connsiteX16" fmla="*/ 1408176 w 1825467"/>
              <a:gd name="connsiteY16" fmla="*/ 749808 h 1764792"/>
              <a:gd name="connsiteX17" fmla="*/ 1179576 w 1825467"/>
              <a:gd name="connsiteY17" fmla="*/ 585216 h 1764792"/>
              <a:gd name="connsiteX18" fmla="*/ 1380744 w 1825467"/>
              <a:gd name="connsiteY18" fmla="*/ 402336 h 1764792"/>
              <a:gd name="connsiteX19" fmla="*/ 1825467 w 1825467"/>
              <a:gd name="connsiteY19" fmla="*/ 393460 h 1764792"/>
              <a:gd name="connsiteX20" fmla="*/ 1816328 w 1825467"/>
              <a:gd name="connsiteY20" fmla="*/ 0 h 1764792"/>
              <a:gd name="connsiteX21" fmla="*/ 0 w 1825467"/>
              <a:gd name="connsiteY21" fmla="*/ 18288 h 1764792"/>
              <a:gd name="connsiteX22" fmla="*/ 8768 w 1825467"/>
              <a:gd name="connsiteY22" fmla="*/ 398442 h 1764792"/>
              <a:gd name="connsiteX0" fmla="*/ 67013 w 1825467"/>
              <a:gd name="connsiteY0" fmla="*/ 402714 h 1764792"/>
              <a:gd name="connsiteX1" fmla="*/ 409100 w 1825467"/>
              <a:gd name="connsiteY1" fmla="*/ 405473 h 1764792"/>
              <a:gd name="connsiteX2" fmla="*/ 685800 w 1825467"/>
              <a:gd name="connsiteY2" fmla="*/ 585216 h 1764792"/>
              <a:gd name="connsiteX3" fmla="*/ 448056 w 1825467"/>
              <a:gd name="connsiteY3" fmla="*/ 740664 h 1764792"/>
              <a:gd name="connsiteX4" fmla="*/ 640080 w 1825467"/>
              <a:gd name="connsiteY4" fmla="*/ 886968 h 1764792"/>
              <a:gd name="connsiteX5" fmla="*/ 448056 w 1825467"/>
              <a:gd name="connsiteY5" fmla="*/ 1042416 h 1764792"/>
              <a:gd name="connsiteX6" fmla="*/ 630936 w 1825467"/>
              <a:gd name="connsiteY6" fmla="*/ 1216152 h 1764792"/>
              <a:gd name="connsiteX7" fmla="*/ 448056 w 1825467"/>
              <a:gd name="connsiteY7" fmla="*/ 1344168 h 1764792"/>
              <a:gd name="connsiteX8" fmla="*/ 612648 w 1825467"/>
              <a:gd name="connsiteY8" fmla="*/ 1453896 h 1764792"/>
              <a:gd name="connsiteX9" fmla="*/ 630936 w 1825467"/>
              <a:gd name="connsiteY9" fmla="*/ 1755648 h 1764792"/>
              <a:gd name="connsiteX10" fmla="*/ 1207008 w 1825467"/>
              <a:gd name="connsiteY10" fmla="*/ 1764792 h 1764792"/>
              <a:gd name="connsiteX11" fmla="*/ 1207008 w 1825467"/>
              <a:gd name="connsiteY11" fmla="*/ 1472184 h 1764792"/>
              <a:gd name="connsiteX12" fmla="*/ 1399032 w 1825467"/>
              <a:gd name="connsiteY12" fmla="*/ 1325880 h 1764792"/>
              <a:gd name="connsiteX13" fmla="*/ 1225296 w 1825467"/>
              <a:gd name="connsiteY13" fmla="*/ 1197864 h 1764792"/>
              <a:gd name="connsiteX14" fmla="*/ 1389888 w 1825467"/>
              <a:gd name="connsiteY14" fmla="*/ 1033272 h 1764792"/>
              <a:gd name="connsiteX15" fmla="*/ 1216152 w 1825467"/>
              <a:gd name="connsiteY15" fmla="*/ 859536 h 1764792"/>
              <a:gd name="connsiteX16" fmla="*/ 1408176 w 1825467"/>
              <a:gd name="connsiteY16" fmla="*/ 749808 h 1764792"/>
              <a:gd name="connsiteX17" fmla="*/ 1179576 w 1825467"/>
              <a:gd name="connsiteY17" fmla="*/ 585216 h 1764792"/>
              <a:gd name="connsiteX18" fmla="*/ 1380744 w 1825467"/>
              <a:gd name="connsiteY18" fmla="*/ 402336 h 1764792"/>
              <a:gd name="connsiteX19" fmla="*/ 1825467 w 1825467"/>
              <a:gd name="connsiteY19" fmla="*/ 393460 h 1764792"/>
              <a:gd name="connsiteX20" fmla="*/ 1816328 w 1825467"/>
              <a:gd name="connsiteY20" fmla="*/ 0 h 1764792"/>
              <a:gd name="connsiteX21" fmla="*/ 0 w 1825467"/>
              <a:gd name="connsiteY21" fmla="*/ 18288 h 1764792"/>
              <a:gd name="connsiteX22" fmla="*/ 8768 w 1825467"/>
              <a:gd name="connsiteY22" fmla="*/ 403203 h 1764792"/>
              <a:gd name="connsiteX0" fmla="*/ 67013 w 1825467"/>
              <a:gd name="connsiteY0" fmla="*/ 407476 h 1764792"/>
              <a:gd name="connsiteX1" fmla="*/ 409100 w 1825467"/>
              <a:gd name="connsiteY1" fmla="*/ 405473 h 1764792"/>
              <a:gd name="connsiteX2" fmla="*/ 685800 w 1825467"/>
              <a:gd name="connsiteY2" fmla="*/ 585216 h 1764792"/>
              <a:gd name="connsiteX3" fmla="*/ 448056 w 1825467"/>
              <a:gd name="connsiteY3" fmla="*/ 740664 h 1764792"/>
              <a:gd name="connsiteX4" fmla="*/ 640080 w 1825467"/>
              <a:gd name="connsiteY4" fmla="*/ 886968 h 1764792"/>
              <a:gd name="connsiteX5" fmla="*/ 448056 w 1825467"/>
              <a:gd name="connsiteY5" fmla="*/ 1042416 h 1764792"/>
              <a:gd name="connsiteX6" fmla="*/ 630936 w 1825467"/>
              <a:gd name="connsiteY6" fmla="*/ 1216152 h 1764792"/>
              <a:gd name="connsiteX7" fmla="*/ 448056 w 1825467"/>
              <a:gd name="connsiteY7" fmla="*/ 1344168 h 1764792"/>
              <a:gd name="connsiteX8" fmla="*/ 612648 w 1825467"/>
              <a:gd name="connsiteY8" fmla="*/ 1453896 h 1764792"/>
              <a:gd name="connsiteX9" fmla="*/ 630936 w 1825467"/>
              <a:gd name="connsiteY9" fmla="*/ 1755648 h 1764792"/>
              <a:gd name="connsiteX10" fmla="*/ 1207008 w 1825467"/>
              <a:gd name="connsiteY10" fmla="*/ 1764792 h 1764792"/>
              <a:gd name="connsiteX11" fmla="*/ 1207008 w 1825467"/>
              <a:gd name="connsiteY11" fmla="*/ 1472184 h 1764792"/>
              <a:gd name="connsiteX12" fmla="*/ 1399032 w 1825467"/>
              <a:gd name="connsiteY12" fmla="*/ 1325880 h 1764792"/>
              <a:gd name="connsiteX13" fmla="*/ 1225296 w 1825467"/>
              <a:gd name="connsiteY13" fmla="*/ 1197864 h 1764792"/>
              <a:gd name="connsiteX14" fmla="*/ 1389888 w 1825467"/>
              <a:gd name="connsiteY14" fmla="*/ 1033272 h 1764792"/>
              <a:gd name="connsiteX15" fmla="*/ 1216152 w 1825467"/>
              <a:gd name="connsiteY15" fmla="*/ 859536 h 1764792"/>
              <a:gd name="connsiteX16" fmla="*/ 1408176 w 1825467"/>
              <a:gd name="connsiteY16" fmla="*/ 749808 h 1764792"/>
              <a:gd name="connsiteX17" fmla="*/ 1179576 w 1825467"/>
              <a:gd name="connsiteY17" fmla="*/ 585216 h 1764792"/>
              <a:gd name="connsiteX18" fmla="*/ 1380744 w 1825467"/>
              <a:gd name="connsiteY18" fmla="*/ 402336 h 1764792"/>
              <a:gd name="connsiteX19" fmla="*/ 1825467 w 1825467"/>
              <a:gd name="connsiteY19" fmla="*/ 393460 h 1764792"/>
              <a:gd name="connsiteX20" fmla="*/ 1816328 w 1825467"/>
              <a:gd name="connsiteY20" fmla="*/ 0 h 1764792"/>
              <a:gd name="connsiteX21" fmla="*/ 0 w 1825467"/>
              <a:gd name="connsiteY21" fmla="*/ 18288 h 1764792"/>
              <a:gd name="connsiteX22" fmla="*/ 8768 w 1825467"/>
              <a:gd name="connsiteY22" fmla="*/ 403203 h 1764792"/>
              <a:gd name="connsiteX0" fmla="*/ 67013 w 1825467"/>
              <a:gd name="connsiteY0" fmla="*/ 407476 h 1764792"/>
              <a:gd name="connsiteX1" fmla="*/ 409100 w 1825467"/>
              <a:gd name="connsiteY1" fmla="*/ 405473 h 1764792"/>
              <a:gd name="connsiteX2" fmla="*/ 685800 w 1825467"/>
              <a:gd name="connsiteY2" fmla="*/ 585216 h 1764792"/>
              <a:gd name="connsiteX3" fmla="*/ 448056 w 1825467"/>
              <a:gd name="connsiteY3" fmla="*/ 740664 h 1764792"/>
              <a:gd name="connsiteX4" fmla="*/ 640080 w 1825467"/>
              <a:gd name="connsiteY4" fmla="*/ 886968 h 1764792"/>
              <a:gd name="connsiteX5" fmla="*/ 448056 w 1825467"/>
              <a:gd name="connsiteY5" fmla="*/ 1042416 h 1764792"/>
              <a:gd name="connsiteX6" fmla="*/ 630936 w 1825467"/>
              <a:gd name="connsiteY6" fmla="*/ 1216152 h 1764792"/>
              <a:gd name="connsiteX7" fmla="*/ 448056 w 1825467"/>
              <a:gd name="connsiteY7" fmla="*/ 1344168 h 1764792"/>
              <a:gd name="connsiteX8" fmla="*/ 612648 w 1825467"/>
              <a:gd name="connsiteY8" fmla="*/ 1453896 h 1764792"/>
              <a:gd name="connsiteX9" fmla="*/ 630936 w 1825467"/>
              <a:gd name="connsiteY9" fmla="*/ 1755648 h 1764792"/>
              <a:gd name="connsiteX10" fmla="*/ 1207008 w 1825467"/>
              <a:gd name="connsiteY10" fmla="*/ 1764792 h 1764792"/>
              <a:gd name="connsiteX11" fmla="*/ 1207008 w 1825467"/>
              <a:gd name="connsiteY11" fmla="*/ 1472184 h 1764792"/>
              <a:gd name="connsiteX12" fmla="*/ 1399032 w 1825467"/>
              <a:gd name="connsiteY12" fmla="*/ 1325880 h 1764792"/>
              <a:gd name="connsiteX13" fmla="*/ 1225296 w 1825467"/>
              <a:gd name="connsiteY13" fmla="*/ 1197864 h 1764792"/>
              <a:gd name="connsiteX14" fmla="*/ 1389888 w 1825467"/>
              <a:gd name="connsiteY14" fmla="*/ 1033272 h 1764792"/>
              <a:gd name="connsiteX15" fmla="*/ 1216152 w 1825467"/>
              <a:gd name="connsiteY15" fmla="*/ 859536 h 1764792"/>
              <a:gd name="connsiteX16" fmla="*/ 1408176 w 1825467"/>
              <a:gd name="connsiteY16" fmla="*/ 749808 h 1764792"/>
              <a:gd name="connsiteX17" fmla="*/ 1179576 w 1825467"/>
              <a:gd name="connsiteY17" fmla="*/ 585216 h 1764792"/>
              <a:gd name="connsiteX18" fmla="*/ 1380744 w 1825467"/>
              <a:gd name="connsiteY18" fmla="*/ 402336 h 1764792"/>
              <a:gd name="connsiteX19" fmla="*/ 1825467 w 1825467"/>
              <a:gd name="connsiteY19" fmla="*/ 393460 h 1764792"/>
              <a:gd name="connsiteX20" fmla="*/ 1816328 w 1825467"/>
              <a:gd name="connsiteY20" fmla="*/ 0 h 1764792"/>
              <a:gd name="connsiteX21" fmla="*/ 0 w 1825467"/>
              <a:gd name="connsiteY21" fmla="*/ 18288 h 1764792"/>
              <a:gd name="connsiteX22" fmla="*/ 8768 w 1825467"/>
              <a:gd name="connsiteY22" fmla="*/ 412725 h 1764792"/>
              <a:gd name="connsiteX0" fmla="*/ 71773 w 1830227"/>
              <a:gd name="connsiteY0" fmla="*/ 407476 h 1764792"/>
              <a:gd name="connsiteX1" fmla="*/ 413860 w 1830227"/>
              <a:gd name="connsiteY1" fmla="*/ 405473 h 1764792"/>
              <a:gd name="connsiteX2" fmla="*/ 690560 w 1830227"/>
              <a:gd name="connsiteY2" fmla="*/ 585216 h 1764792"/>
              <a:gd name="connsiteX3" fmla="*/ 452816 w 1830227"/>
              <a:gd name="connsiteY3" fmla="*/ 740664 h 1764792"/>
              <a:gd name="connsiteX4" fmla="*/ 644840 w 1830227"/>
              <a:gd name="connsiteY4" fmla="*/ 886968 h 1764792"/>
              <a:gd name="connsiteX5" fmla="*/ 452816 w 1830227"/>
              <a:gd name="connsiteY5" fmla="*/ 1042416 h 1764792"/>
              <a:gd name="connsiteX6" fmla="*/ 635696 w 1830227"/>
              <a:gd name="connsiteY6" fmla="*/ 1216152 h 1764792"/>
              <a:gd name="connsiteX7" fmla="*/ 452816 w 1830227"/>
              <a:gd name="connsiteY7" fmla="*/ 1344168 h 1764792"/>
              <a:gd name="connsiteX8" fmla="*/ 617408 w 1830227"/>
              <a:gd name="connsiteY8" fmla="*/ 1453896 h 1764792"/>
              <a:gd name="connsiteX9" fmla="*/ 635696 w 1830227"/>
              <a:gd name="connsiteY9" fmla="*/ 1755648 h 1764792"/>
              <a:gd name="connsiteX10" fmla="*/ 1211768 w 1830227"/>
              <a:gd name="connsiteY10" fmla="*/ 1764792 h 1764792"/>
              <a:gd name="connsiteX11" fmla="*/ 1211768 w 1830227"/>
              <a:gd name="connsiteY11" fmla="*/ 1472184 h 1764792"/>
              <a:gd name="connsiteX12" fmla="*/ 1403792 w 1830227"/>
              <a:gd name="connsiteY12" fmla="*/ 1325880 h 1764792"/>
              <a:gd name="connsiteX13" fmla="*/ 1230056 w 1830227"/>
              <a:gd name="connsiteY13" fmla="*/ 1197864 h 1764792"/>
              <a:gd name="connsiteX14" fmla="*/ 1394648 w 1830227"/>
              <a:gd name="connsiteY14" fmla="*/ 1033272 h 1764792"/>
              <a:gd name="connsiteX15" fmla="*/ 1220912 w 1830227"/>
              <a:gd name="connsiteY15" fmla="*/ 859536 h 1764792"/>
              <a:gd name="connsiteX16" fmla="*/ 1412936 w 1830227"/>
              <a:gd name="connsiteY16" fmla="*/ 749808 h 1764792"/>
              <a:gd name="connsiteX17" fmla="*/ 1184336 w 1830227"/>
              <a:gd name="connsiteY17" fmla="*/ 585216 h 1764792"/>
              <a:gd name="connsiteX18" fmla="*/ 1385504 w 1830227"/>
              <a:gd name="connsiteY18" fmla="*/ 402336 h 1764792"/>
              <a:gd name="connsiteX19" fmla="*/ 1830227 w 1830227"/>
              <a:gd name="connsiteY19" fmla="*/ 393460 h 1764792"/>
              <a:gd name="connsiteX20" fmla="*/ 1821088 w 1830227"/>
              <a:gd name="connsiteY20" fmla="*/ 0 h 1764792"/>
              <a:gd name="connsiteX21" fmla="*/ 0 w 1830227"/>
              <a:gd name="connsiteY21" fmla="*/ 15907 h 1764792"/>
              <a:gd name="connsiteX22" fmla="*/ 13528 w 1830227"/>
              <a:gd name="connsiteY22" fmla="*/ 412725 h 1764792"/>
              <a:gd name="connsiteX0" fmla="*/ 74153 w 1832607"/>
              <a:gd name="connsiteY0" fmla="*/ 407476 h 1764792"/>
              <a:gd name="connsiteX1" fmla="*/ 416240 w 1832607"/>
              <a:gd name="connsiteY1" fmla="*/ 405473 h 1764792"/>
              <a:gd name="connsiteX2" fmla="*/ 692940 w 1832607"/>
              <a:gd name="connsiteY2" fmla="*/ 585216 h 1764792"/>
              <a:gd name="connsiteX3" fmla="*/ 455196 w 1832607"/>
              <a:gd name="connsiteY3" fmla="*/ 740664 h 1764792"/>
              <a:gd name="connsiteX4" fmla="*/ 647220 w 1832607"/>
              <a:gd name="connsiteY4" fmla="*/ 886968 h 1764792"/>
              <a:gd name="connsiteX5" fmla="*/ 455196 w 1832607"/>
              <a:gd name="connsiteY5" fmla="*/ 1042416 h 1764792"/>
              <a:gd name="connsiteX6" fmla="*/ 638076 w 1832607"/>
              <a:gd name="connsiteY6" fmla="*/ 1216152 h 1764792"/>
              <a:gd name="connsiteX7" fmla="*/ 455196 w 1832607"/>
              <a:gd name="connsiteY7" fmla="*/ 1344168 h 1764792"/>
              <a:gd name="connsiteX8" fmla="*/ 619788 w 1832607"/>
              <a:gd name="connsiteY8" fmla="*/ 1453896 h 1764792"/>
              <a:gd name="connsiteX9" fmla="*/ 638076 w 1832607"/>
              <a:gd name="connsiteY9" fmla="*/ 1755648 h 1764792"/>
              <a:gd name="connsiteX10" fmla="*/ 1214148 w 1832607"/>
              <a:gd name="connsiteY10" fmla="*/ 1764792 h 1764792"/>
              <a:gd name="connsiteX11" fmla="*/ 1214148 w 1832607"/>
              <a:gd name="connsiteY11" fmla="*/ 1472184 h 1764792"/>
              <a:gd name="connsiteX12" fmla="*/ 1406172 w 1832607"/>
              <a:gd name="connsiteY12" fmla="*/ 1325880 h 1764792"/>
              <a:gd name="connsiteX13" fmla="*/ 1232436 w 1832607"/>
              <a:gd name="connsiteY13" fmla="*/ 1197864 h 1764792"/>
              <a:gd name="connsiteX14" fmla="*/ 1397028 w 1832607"/>
              <a:gd name="connsiteY14" fmla="*/ 1033272 h 1764792"/>
              <a:gd name="connsiteX15" fmla="*/ 1223292 w 1832607"/>
              <a:gd name="connsiteY15" fmla="*/ 859536 h 1764792"/>
              <a:gd name="connsiteX16" fmla="*/ 1415316 w 1832607"/>
              <a:gd name="connsiteY16" fmla="*/ 749808 h 1764792"/>
              <a:gd name="connsiteX17" fmla="*/ 1186716 w 1832607"/>
              <a:gd name="connsiteY17" fmla="*/ 585216 h 1764792"/>
              <a:gd name="connsiteX18" fmla="*/ 1387884 w 1832607"/>
              <a:gd name="connsiteY18" fmla="*/ 402336 h 1764792"/>
              <a:gd name="connsiteX19" fmla="*/ 1832607 w 1832607"/>
              <a:gd name="connsiteY19" fmla="*/ 393460 h 1764792"/>
              <a:gd name="connsiteX20" fmla="*/ 1823468 w 1832607"/>
              <a:gd name="connsiteY20" fmla="*/ 0 h 1764792"/>
              <a:gd name="connsiteX21" fmla="*/ 0 w 1832607"/>
              <a:gd name="connsiteY21" fmla="*/ 18288 h 1764792"/>
              <a:gd name="connsiteX22" fmla="*/ 15908 w 1832607"/>
              <a:gd name="connsiteY22" fmla="*/ 412725 h 1764792"/>
              <a:gd name="connsiteX0" fmla="*/ 416240 w 1832607"/>
              <a:gd name="connsiteY0" fmla="*/ 405473 h 1764792"/>
              <a:gd name="connsiteX1" fmla="*/ 692940 w 1832607"/>
              <a:gd name="connsiteY1" fmla="*/ 585216 h 1764792"/>
              <a:gd name="connsiteX2" fmla="*/ 455196 w 1832607"/>
              <a:gd name="connsiteY2" fmla="*/ 740664 h 1764792"/>
              <a:gd name="connsiteX3" fmla="*/ 647220 w 1832607"/>
              <a:gd name="connsiteY3" fmla="*/ 886968 h 1764792"/>
              <a:gd name="connsiteX4" fmla="*/ 455196 w 1832607"/>
              <a:gd name="connsiteY4" fmla="*/ 1042416 h 1764792"/>
              <a:gd name="connsiteX5" fmla="*/ 638076 w 1832607"/>
              <a:gd name="connsiteY5" fmla="*/ 1216152 h 1764792"/>
              <a:gd name="connsiteX6" fmla="*/ 455196 w 1832607"/>
              <a:gd name="connsiteY6" fmla="*/ 1344168 h 1764792"/>
              <a:gd name="connsiteX7" fmla="*/ 619788 w 1832607"/>
              <a:gd name="connsiteY7" fmla="*/ 1453896 h 1764792"/>
              <a:gd name="connsiteX8" fmla="*/ 638076 w 1832607"/>
              <a:gd name="connsiteY8" fmla="*/ 1755648 h 1764792"/>
              <a:gd name="connsiteX9" fmla="*/ 1214148 w 1832607"/>
              <a:gd name="connsiteY9" fmla="*/ 1764792 h 1764792"/>
              <a:gd name="connsiteX10" fmla="*/ 1214148 w 1832607"/>
              <a:gd name="connsiteY10" fmla="*/ 1472184 h 1764792"/>
              <a:gd name="connsiteX11" fmla="*/ 1406172 w 1832607"/>
              <a:gd name="connsiteY11" fmla="*/ 1325880 h 1764792"/>
              <a:gd name="connsiteX12" fmla="*/ 1232436 w 1832607"/>
              <a:gd name="connsiteY12" fmla="*/ 1197864 h 1764792"/>
              <a:gd name="connsiteX13" fmla="*/ 1397028 w 1832607"/>
              <a:gd name="connsiteY13" fmla="*/ 1033272 h 1764792"/>
              <a:gd name="connsiteX14" fmla="*/ 1223292 w 1832607"/>
              <a:gd name="connsiteY14" fmla="*/ 859536 h 1764792"/>
              <a:gd name="connsiteX15" fmla="*/ 1415316 w 1832607"/>
              <a:gd name="connsiteY15" fmla="*/ 749808 h 1764792"/>
              <a:gd name="connsiteX16" fmla="*/ 1186716 w 1832607"/>
              <a:gd name="connsiteY16" fmla="*/ 585216 h 1764792"/>
              <a:gd name="connsiteX17" fmla="*/ 1387884 w 1832607"/>
              <a:gd name="connsiteY17" fmla="*/ 402336 h 1764792"/>
              <a:gd name="connsiteX18" fmla="*/ 1832607 w 1832607"/>
              <a:gd name="connsiteY18" fmla="*/ 393460 h 1764792"/>
              <a:gd name="connsiteX19" fmla="*/ 1823468 w 1832607"/>
              <a:gd name="connsiteY19" fmla="*/ 0 h 1764792"/>
              <a:gd name="connsiteX20" fmla="*/ 0 w 1832607"/>
              <a:gd name="connsiteY20" fmla="*/ 18288 h 1764792"/>
              <a:gd name="connsiteX21" fmla="*/ 15908 w 1832607"/>
              <a:gd name="connsiteY21" fmla="*/ 412725 h 1764792"/>
              <a:gd name="connsiteX0" fmla="*/ 416240 w 1832607"/>
              <a:gd name="connsiteY0" fmla="*/ 405473 h 1764792"/>
              <a:gd name="connsiteX1" fmla="*/ 692940 w 1832607"/>
              <a:gd name="connsiteY1" fmla="*/ 585216 h 1764792"/>
              <a:gd name="connsiteX2" fmla="*/ 455196 w 1832607"/>
              <a:gd name="connsiteY2" fmla="*/ 740664 h 1764792"/>
              <a:gd name="connsiteX3" fmla="*/ 647220 w 1832607"/>
              <a:gd name="connsiteY3" fmla="*/ 886968 h 1764792"/>
              <a:gd name="connsiteX4" fmla="*/ 455196 w 1832607"/>
              <a:gd name="connsiteY4" fmla="*/ 1042416 h 1764792"/>
              <a:gd name="connsiteX5" fmla="*/ 638076 w 1832607"/>
              <a:gd name="connsiteY5" fmla="*/ 1216152 h 1764792"/>
              <a:gd name="connsiteX6" fmla="*/ 455196 w 1832607"/>
              <a:gd name="connsiteY6" fmla="*/ 1344168 h 1764792"/>
              <a:gd name="connsiteX7" fmla="*/ 619788 w 1832607"/>
              <a:gd name="connsiteY7" fmla="*/ 1453896 h 1764792"/>
              <a:gd name="connsiteX8" fmla="*/ 638076 w 1832607"/>
              <a:gd name="connsiteY8" fmla="*/ 1755648 h 1764792"/>
              <a:gd name="connsiteX9" fmla="*/ 1214148 w 1832607"/>
              <a:gd name="connsiteY9" fmla="*/ 1764792 h 1764792"/>
              <a:gd name="connsiteX10" fmla="*/ 1214148 w 1832607"/>
              <a:gd name="connsiteY10" fmla="*/ 1472184 h 1764792"/>
              <a:gd name="connsiteX11" fmla="*/ 1406172 w 1832607"/>
              <a:gd name="connsiteY11" fmla="*/ 1325880 h 1764792"/>
              <a:gd name="connsiteX12" fmla="*/ 1232436 w 1832607"/>
              <a:gd name="connsiteY12" fmla="*/ 1197864 h 1764792"/>
              <a:gd name="connsiteX13" fmla="*/ 1397028 w 1832607"/>
              <a:gd name="connsiteY13" fmla="*/ 1033272 h 1764792"/>
              <a:gd name="connsiteX14" fmla="*/ 1223292 w 1832607"/>
              <a:gd name="connsiteY14" fmla="*/ 859536 h 1764792"/>
              <a:gd name="connsiteX15" fmla="*/ 1415316 w 1832607"/>
              <a:gd name="connsiteY15" fmla="*/ 749808 h 1764792"/>
              <a:gd name="connsiteX16" fmla="*/ 1186716 w 1832607"/>
              <a:gd name="connsiteY16" fmla="*/ 585216 h 1764792"/>
              <a:gd name="connsiteX17" fmla="*/ 1387884 w 1832607"/>
              <a:gd name="connsiteY17" fmla="*/ 402336 h 1764792"/>
              <a:gd name="connsiteX18" fmla="*/ 1832607 w 1832607"/>
              <a:gd name="connsiteY18" fmla="*/ 393460 h 1764792"/>
              <a:gd name="connsiteX19" fmla="*/ 1823468 w 1832607"/>
              <a:gd name="connsiteY19" fmla="*/ 0 h 1764792"/>
              <a:gd name="connsiteX20" fmla="*/ 0 w 1832607"/>
              <a:gd name="connsiteY20" fmla="*/ 18288 h 1764792"/>
              <a:gd name="connsiteX21" fmla="*/ 20668 w 1832607"/>
              <a:gd name="connsiteY21" fmla="*/ 365114 h 1764792"/>
              <a:gd name="connsiteX0" fmla="*/ 416240 w 1832607"/>
              <a:gd name="connsiteY0" fmla="*/ 405473 h 1764792"/>
              <a:gd name="connsiteX1" fmla="*/ 692940 w 1832607"/>
              <a:gd name="connsiteY1" fmla="*/ 585216 h 1764792"/>
              <a:gd name="connsiteX2" fmla="*/ 455196 w 1832607"/>
              <a:gd name="connsiteY2" fmla="*/ 740664 h 1764792"/>
              <a:gd name="connsiteX3" fmla="*/ 647220 w 1832607"/>
              <a:gd name="connsiteY3" fmla="*/ 886968 h 1764792"/>
              <a:gd name="connsiteX4" fmla="*/ 455196 w 1832607"/>
              <a:gd name="connsiteY4" fmla="*/ 1042416 h 1764792"/>
              <a:gd name="connsiteX5" fmla="*/ 638076 w 1832607"/>
              <a:gd name="connsiteY5" fmla="*/ 1216152 h 1764792"/>
              <a:gd name="connsiteX6" fmla="*/ 455196 w 1832607"/>
              <a:gd name="connsiteY6" fmla="*/ 1344168 h 1764792"/>
              <a:gd name="connsiteX7" fmla="*/ 619788 w 1832607"/>
              <a:gd name="connsiteY7" fmla="*/ 1453896 h 1764792"/>
              <a:gd name="connsiteX8" fmla="*/ 638076 w 1832607"/>
              <a:gd name="connsiteY8" fmla="*/ 1755648 h 1764792"/>
              <a:gd name="connsiteX9" fmla="*/ 1214148 w 1832607"/>
              <a:gd name="connsiteY9" fmla="*/ 1764792 h 1764792"/>
              <a:gd name="connsiteX10" fmla="*/ 1214148 w 1832607"/>
              <a:gd name="connsiteY10" fmla="*/ 1472184 h 1764792"/>
              <a:gd name="connsiteX11" fmla="*/ 1406172 w 1832607"/>
              <a:gd name="connsiteY11" fmla="*/ 1325880 h 1764792"/>
              <a:gd name="connsiteX12" fmla="*/ 1232436 w 1832607"/>
              <a:gd name="connsiteY12" fmla="*/ 1197864 h 1764792"/>
              <a:gd name="connsiteX13" fmla="*/ 1397028 w 1832607"/>
              <a:gd name="connsiteY13" fmla="*/ 1033272 h 1764792"/>
              <a:gd name="connsiteX14" fmla="*/ 1223292 w 1832607"/>
              <a:gd name="connsiteY14" fmla="*/ 859536 h 1764792"/>
              <a:gd name="connsiteX15" fmla="*/ 1415316 w 1832607"/>
              <a:gd name="connsiteY15" fmla="*/ 749808 h 1764792"/>
              <a:gd name="connsiteX16" fmla="*/ 1186716 w 1832607"/>
              <a:gd name="connsiteY16" fmla="*/ 585216 h 1764792"/>
              <a:gd name="connsiteX17" fmla="*/ 1387884 w 1832607"/>
              <a:gd name="connsiteY17" fmla="*/ 402336 h 1764792"/>
              <a:gd name="connsiteX18" fmla="*/ 1832607 w 1832607"/>
              <a:gd name="connsiteY18" fmla="*/ 393460 h 1764792"/>
              <a:gd name="connsiteX19" fmla="*/ 1823468 w 1832607"/>
              <a:gd name="connsiteY19" fmla="*/ 0 h 1764792"/>
              <a:gd name="connsiteX20" fmla="*/ 0 w 1832607"/>
              <a:gd name="connsiteY20" fmla="*/ 18288 h 1764792"/>
              <a:gd name="connsiteX21" fmla="*/ 18288 w 1832607"/>
              <a:gd name="connsiteY21" fmla="*/ 400823 h 1764792"/>
              <a:gd name="connsiteX0" fmla="*/ 416240 w 1832607"/>
              <a:gd name="connsiteY0" fmla="*/ 405473 h 1764792"/>
              <a:gd name="connsiteX1" fmla="*/ 692940 w 1832607"/>
              <a:gd name="connsiteY1" fmla="*/ 585216 h 1764792"/>
              <a:gd name="connsiteX2" fmla="*/ 455196 w 1832607"/>
              <a:gd name="connsiteY2" fmla="*/ 740664 h 1764792"/>
              <a:gd name="connsiteX3" fmla="*/ 647220 w 1832607"/>
              <a:gd name="connsiteY3" fmla="*/ 886968 h 1764792"/>
              <a:gd name="connsiteX4" fmla="*/ 455196 w 1832607"/>
              <a:gd name="connsiteY4" fmla="*/ 1042416 h 1764792"/>
              <a:gd name="connsiteX5" fmla="*/ 638076 w 1832607"/>
              <a:gd name="connsiteY5" fmla="*/ 1216152 h 1764792"/>
              <a:gd name="connsiteX6" fmla="*/ 455196 w 1832607"/>
              <a:gd name="connsiteY6" fmla="*/ 1344168 h 1764792"/>
              <a:gd name="connsiteX7" fmla="*/ 619788 w 1832607"/>
              <a:gd name="connsiteY7" fmla="*/ 1453896 h 1764792"/>
              <a:gd name="connsiteX8" fmla="*/ 638076 w 1832607"/>
              <a:gd name="connsiteY8" fmla="*/ 1755648 h 1764792"/>
              <a:gd name="connsiteX9" fmla="*/ 1214148 w 1832607"/>
              <a:gd name="connsiteY9" fmla="*/ 1764792 h 1764792"/>
              <a:gd name="connsiteX10" fmla="*/ 1214148 w 1832607"/>
              <a:gd name="connsiteY10" fmla="*/ 1472184 h 1764792"/>
              <a:gd name="connsiteX11" fmla="*/ 1406172 w 1832607"/>
              <a:gd name="connsiteY11" fmla="*/ 1325880 h 1764792"/>
              <a:gd name="connsiteX12" fmla="*/ 1232436 w 1832607"/>
              <a:gd name="connsiteY12" fmla="*/ 1197864 h 1764792"/>
              <a:gd name="connsiteX13" fmla="*/ 1397028 w 1832607"/>
              <a:gd name="connsiteY13" fmla="*/ 1033272 h 1764792"/>
              <a:gd name="connsiteX14" fmla="*/ 1223292 w 1832607"/>
              <a:gd name="connsiteY14" fmla="*/ 859536 h 1764792"/>
              <a:gd name="connsiteX15" fmla="*/ 1415316 w 1832607"/>
              <a:gd name="connsiteY15" fmla="*/ 749808 h 1764792"/>
              <a:gd name="connsiteX16" fmla="*/ 1186716 w 1832607"/>
              <a:gd name="connsiteY16" fmla="*/ 585216 h 1764792"/>
              <a:gd name="connsiteX17" fmla="*/ 1387884 w 1832607"/>
              <a:gd name="connsiteY17" fmla="*/ 402336 h 1764792"/>
              <a:gd name="connsiteX18" fmla="*/ 1832607 w 1832607"/>
              <a:gd name="connsiteY18" fmla="*/ 393460 h 1764792"/>
              <a:gd name="connsiteX19" fmla="*/ 1823468 w 1832607"/>
              <a:gd name="connsiteY19" fmla="*/ 0 h 1764792"/>
              <a:gd name="connsiteX20" fmla="*/ 0 w 1832607"/>
              <a:gd name="connsiteY20" fmla="*/ 18288 h 1764792"/>
              <a:gd name="connsiteX21" fmla="*/ 15908 w 1832607"/>
              <a:gd name="connsiteY21" fmla="*/ 410345 h 1764792"/>
              <a:gd name="connsiteX0" fmla="*/ 416240 w 1832607"/>
              <a:gd name="connsiteY0" fmla="*/ 405473 h 1764792"/>
              <a:gd name="connsiteX1" fmla="*/ 692940 w 1832607"/>
              <a:gd name="connsiteY1" fmla="*/ 585216 h 1764792"/>
              <a:gd name="connsiteX2" fmla="*/ 455196 w 1832607"/>
              <a:gd name="connsiteY2" fmla="*/ 740664 h 1764792"/>
              <a:gd name="connsiteX3" fmla="*/ 647220 w 1832607"/>
              <a:gd name="connsiteY3" fmla="*/ 886968 h 1764792"/>
              <a:gd name="connsiteX4" fmla="*/ 455196 w 1832607"/>
              <a:gd name="connsiteY4" fmla="*/ 1042416 h 1764792"/>
              <a:gd name="connsiteX5" fmla="*/ 638076 w 1832607"/>
              <a:gd name="connsiteY5" fmla="*/ 1216152 h 1764792"/>
              <a:gd name="connsiteX6" fmla="*/ 455196 w 1832607"/>
              <a:gd name="connsiteY6" fmla="*/ 1344168 h 1764792"/>
              <a:gd name="connsiteX7" fmla="*/ 619788 w 1832607"/>
              <a:gd name="connsiteY7" fmla="*/ 1453896 h 1764792"/>
              <a:gd name="connsiteX8" fmla="*/ 638076 w 1832607"/>
              <a:gd name="connsiteY8" fmla="*/ 1755648 h 1764792"/>
              <a:gd name="connsiteX9" fmla="*/ 1214148 w 1832607"/>
              <a:gd name="connsiteY9" fmla="*/ 1764792 h 1764792"/>
              <a:gd name="connsiteX10" fmla="*/ 1214148 w 1832607"/>
              <a:gd name="connsiteY10" fmla="*/ 1472184 h 1764792"/>
              <a:gd name="connsiteX11" fmla="*/ 1406172 w 1832607"/>
              <a:gd name="connsiteY11" fmla="*/ 1325880 h 1764792"/>
              <a:gd name="connsiteX12" fmla="*/ 1232436 w 1832607"/>
              <a:gd name="connsiteY12" fmla="*/ 1197864 h 1764792"/>
              <a:gd name="connsiteX13" fmla="*/ 1397028 w 1832607"/>
              <a:gd name="connsiteY13" fmla="*/ 1033272 h 1764792"/>
              <a:gd name="connsiteX14" fmla="*/ 1223292 w 1832607"/>
              <a:gd name="connsiteY14" fmla="*/ 859536 h 1764792"/>
              <a:gd name="connsiteX15" fmla="*/ 1415316 w 1832607"/>
              <a:gd name="connsiteY15" fmla="*/ 749808 h 1764792"/>
              <a:gd name="connsiteX16" fmla="*/ 1186716 w 1832607"/>
              <a:gd name="connsiteY16" fmla="*/ 585216 h 1764792"/>
              <a:gd name="connsiteX17" fmla="*/ 1399784 w 1832607"/>
              <a:gd name="connsiteY17" fmla="*/ 399955 h 1764792"/>
              <a:gd name="connsiteX18" fmla="*/ 1832607 w 1832607"/>
              <a:gd name="connsiteY18" fmla="*/ 393460 h 1764792"/>
              <a:gd name="connsiteX19" fmla="*/ 1823468 w 1832607"/>
              <a:gd name="connsiteY19" fmla="*/ 0 h 1764792"/>
              <a:gd name="connsiteX20" fmla="*/ 0 w 1832607"/>
              <a:gd name="connsiteY20" fmla="*/ 18288 h 1764792"/>
              <a:gd name="connsiteX21" fmla="*/ 15908 w 1832607"/>
              <a:gd name="connsiteY21" fmla="*/ 410345 h 1764792"/>
              <a:gd name="connsiteX0" fmla="*/ 416240 w 1837366"/>
              <a:gd name="connsiteY0" fmla="*/ 405473 h 1764792"/>
              <a:gd name="connsiteX1" fmla="*/ 692940 w 1837366"/>
              <a:gd name="connsiteY1" fmla="*/ 585216 h 1764792"/>
              <a:gd name="connsiteX2" fmla="*/ 455196 w 1837366"/>
              <a:gd name="connsiteY2" fmla="*/ 740664 h 1764792"/>
              <a:gd name="connsiteX3" fmla="*/ 647220 w 1837366"/>
              <a:gd name="connsiteY3" fmla="*/ 886968 h 1764792"/>
              <a:gd name="connsiteX4" fmla="*/ 455196 w 1837366"/>
              <a:gd name="connsiteY4" fmla="*/ 1042416 h 1764792"/>
              <a:gd name="connsiteX5" fmla="*/ 638076 w 1837366"/>
              <a:gd name="connsiteY5" fmla="*/ 1216152 h 1764792"/>
              <a:gd name="connsiteX6" fmla="*/ 455196 w 1837366"/>
              <a:gd name="connsiteY6" fmla="*/ 1344168 h 1764792"/>
              <a:gd name="connsiteX7" fmla="*/ 619788 w 1837366"/>
              <a:gd name="connsiteY7" fmla="*/ 1453896 h 1764792"/>
              <a:gd name="connsiteX8" fmla="*/ 638076 w 1837366"/>
              <a:gd name="connsiteY8" fmla="*/ 1755648 h 1764792"/>
              <a:gd name="connsiteX9" fmla="*/ 1214148 w 1837366"/>
              <a:gd name="connsiteY9" fmla="*/ 1764792 h 1764792"/>
              <a:gd name="connsiteX10" fmla="*/ 1214148 w 1837366"/>
              <a:gd name="connsiteY10" fmla="*/ 1472184 h 1764792"/>
              <a:gd name="connsiteX11" fmla="*/ 1406172 w 1837366"/>
              <a:gd name="connsiteY11" fmla="*/ 1325880 h 1764792"/>
              <a:gd name="connsiteX12" fmla="*/ 1232436 w 1837366"/>
              <a:gd name="connsiteY12" fmla="*/ 1197864 h 1764792"/>
              <a:gd name="connsiteX13" fmla="*/ 1397028 w 1837366"/>
              <a:gd name="connsiteY13" fmla="*/ 1033272 h 1764792"/>
              <a:gd name="connsiteX14" fmla="*/ 1223292 w 1837366"/>
              <a:gd name="connsiteY14" fmla="*/ 859536 h 1764792"/>
              <a:gd name="connsiteX15" fmla="*/ 1415316 w 1837366"/>
              <a:gd name="connsiteY15" fmla="*/ 749808 h 1764792"/>
              <a:gd name="connsiteX16" fmla="*/ 1186716 w 1837366"/>
              <a:gd name="connsiteY16" fmla="*/ 585216 h 1764792"/>
              <a:gd name="connsiteX17" fmla="*/ 1399784 w 1837366"/>
              <a:gd name="connsiteY17" fmla="*/ 399955 h 1764792"/>
              <a:gd name="connsiteX18" fmla="*/ 1837366 w 1837366"/>
              <a:gd name="connsiteY18" fmla="*/ 391078 h 1764792"/>
              <a:gd name="connsiteX19" fmla="*/ 1823468 w 1837366"/>
              <a:gd name="connsiteY19" fmla="*/ 0 h 1764792"/>
              <a:gd name="connsiteX20" fmla="*/ 0 w 1837366"/>
              <a:gd name="connsiteY20" fmla="*/ 18288 h 1764792"/>
              <a:gd name="connsiteX21" fmla="*/ 15908 w 1837366"/>
              <a:gd name="connsiteY21" fmla="*/ 410345 h 1764792"/>
              <a:gd name="connsiteX0" fmla="*/ 416240 w 1825466"/>
              <a:gd name="connsiteY0" fmla="*/ 405473 h 1764792"/>
              <a:gd name="connsiteX1" fmla="*/ 692940 w 1825466"/>
              <a:gd name="connsiteY1" fmla="*/ 585216 h 1764792"/>
              <a:gd name="connsiteX2" fmla="*/ 455196 w 1825466"/>
              <a:gd name="connsiteY2" fmla="*/ 740664 h 1764792"/>
              <a:gd name="connsiteX3" fmla="*/ 647220 w 1825466"/>
              <a:gd name="connsiteY3" fmla="*/ 886968 h 1764792"/>
              <a:gd name="connsiteX4" fmla="*/ 455196 w 1825466"/>
              <a:gd name="connsiteY4" fmla="*/ 1042416 h 1764792"/>
              <a:gd name="connsiteX5" fmla="*/ 638076 w 1825466"/>
              <a:gd name="connsiteY5" fmla="*/ 1216152 h 1764792"/>
              <a:gd name="connsiteX6" fmla="*/ 455196 w 1825466"/>
              <a:gd name="connsiteY6" fmla="*/ 1344168 h 1764792"/>
              <a:gd name="connsiteX7" fmla="*/ 619788 w 1825466"/>
              <a:gd name="connsiteY7" fmla="*/ 1453896 h 1764792"/>
              <a:gd name="connsiteX8" fmla="*/ 638076 w 1825466"/>
              <a:gd name="connsiteY8" fmla="*/ 1755648 h 1764792"/>
              <a:gd name="connsiteX9" fmla="*/ 1214148 w 1825466"/>
              <a:gd name="connsiteY9" fmla="*/ 1764792 h 1764792"/>
              <a:gd name="connsiteX10" fmla="*/ 1214148 w 1825466"/>
              <a:gd name="connsiteY10" fmla="*/ 1472184 h 1764792"/>
              <a:gd name="connsiteX11" fmla="*/ 1406172 w 1825466"/>
              <a:gd name="connsiteY11" fmla="*/ 1325880 h 1764792"/>
              <a:gd name="connsiteX12" fmla="*/ 1232436 w 1825466"/>
              <a:gd name="connsiteY12" fmla="*/ 1197864 h 1764792"/>
              <a:gd name="connsiteX13" fmla="*/ 1397028 w 1825466"/>
              <a:gd name="connsiteY13" fmla="*/ 1033272 h 1764792"/>
              <a:gd name="connsiteX14" fmla="*/ 1223292 w 1825466"/>
              <a:gd name="connsiteY14" fmla="*/ 859536 h 1764792"/>
              <a:gd name="connsiteX15" fmla="*/ 1415316 w 1825466"/>
              <a:gd name="connsiteY15" fmla="*/ 749808 h 1764792"/>
              <a:gd name="connsiteX16" fmla="*/ 1186716 w 1825466"/>
              <a:gd name="connsiteY16" fmla="*/ 585216 h 1764792"/>
              <a:gd name="connsiteX17" fmla="*/ 1399784 w 1825466"/>
              <a:gd name="connsiteY17" fmla="*/ 399955 h 1764792"/>
              <a:gd name="connsiteX18" fmla="*/ 1825466 w 1825466"/>
              <a:gd name="connsiteY18" fmla="*/ 402981 h 1764792"/>
              <a:gd name="connsiteX19" fmla="*/ 1823468 w 1825466"/>
              <a:gd name="connsiteY19" fmla="*/ 0 h 1764792"/>
              <a:gd name="connsiteX20" fmla="*/ 0 w 1825466"/>
              <a:gd name="connsiteY20" fmla="*/ 18288 h 1764792"/>
              <a:gd name="connsiteX21" fmla="*/ 15908 w 1825466"/>
              <a:gd name="connsiteY21" fmla="*/ 410345 h 1764792"/>
              <a:gd name="connsiteX0" fmla="*/ 416240 w 1827846"/>
              <a:gd name="connsiteY0" fmla="*/ 405473 h 1764792"/>
              <a:gd name="connsiteX1" fmla="*/ 692940 w 1827846"/>
              <a:gd name="connsiteY1" fmla="*/ 585216 h 1764792"/>
              <a:gd name="connsiteX2" fmla="*/ 455196 w 1827846"/>
              <a:gd name="connsiteY2" fmla="*/ 740664 h 1764792"/>
              <a:gd name="connsiteX3" fmla="*/ 647220 w 1827846"/>
              <a:gd name="connsiteY3" fmla="*/ 886968 h 1764792"/>
              <a:gd name="connsiteX4" fmla="*/ 455196 w 1827846"/>
              <a:gd name="connsiteY4" fmla="*/ 1042416 h 1764792"/>
              <a:gd name="connsiteX5" fmla="*/ 638076 w 1827846"/>
              <a:gd name="connsiteY5" fmla="*/ 1216152 h 1764792"/>
              <a:gd name="connsiteX6" fmla="*/ 455196 w 1827846"/>
              <a:gd name="connsiteY6" fmla="*/ 1344168 h 1764792"/>
              <a:gd name="connsiteX7" fmla="*/ 619788 w 1827846"/>
              <a:gd name="connsiteY7" fmla="*/ 1453896 h 1764792"/>
              <a:gd name="connsiteX8" fmla="*/ 638076 w 1827846"/>
              <a:gd name="connsiteY8" fmla="*/ 1755648 h 1764792"/>
              <a:gd name="connsiteX9" fmla="*/ 1214148 w 1827846"/>
              <a:gd name="connsiteY9" fmla="*/ 1764792 h 1764792"/>
              <a:gd name="connsiteX10" fmla="*/ 1214148 w 1827846"/>
              <a:gd name="connsiteY10" fmla="*/ 1472184 h 1764792"/>
              <a:gd name="connsiteX11" fmla="*/ 1406172 w 1827846"/>
              <a:gd name="connsiteY11" fmla="*/ 1325880 h 1764792"/>
              <a:gd name="connsiteX12" fmla="*/ 1232436 w 1827846"/>
              <a:gd name="connsiteY12" fmla="*/ 1197864 h 1764792"/>
              <a:gd name="connsiteX13" fmla="*/ 1397028 w 1827846"/>
              <a:gd name="connsiteY13" fmla="*/ 1033272 h 1764792"/>
              <a:gd name="connsiteX14" fmla="*/ 1223292 w 1827846"/>
              <a:gd name="connsiteY14" fmla="*/ 859536 h 1764792"/>
              <a:gd name="connsiteX15" fmla="*/ 1415316 w 1827846"/>
              <a:gd name="connsiteY15" fmla="*/ 749808 h 1764792"/>
              <a:gd name="connsiteX16" fmla="*/ 1186716 w 1827846"/>
              <a:gd name="connsiteY16" fmla="*/ 585216 h 1764792"/>
              <a:gd name="connsiteX17" fmla="*/ 1399784 w 1827846"/>
              <a:gd name="connsiteY17" fmla="*/ 399955 h 1764792"/>
              <a:gd name="connsiteX18" fmla="*/ 1827846 w 1827846"/>
              <a:gd name="connsiteY18" fmla="*/ 402981 h 1764792"/>
              <a:gd name="connsiteX19" fmla="*/ 1823468 w 1827846"/>
              <a:gd name="connsiteY19" fmla="*/ 0 h 1764792"/>
              <a:gd name="connsiteX20" fmla="*/ 0 w 1827846"/>
              <a:gd name="connsiteY20" fmla="*/ 18288 h 1764792"/>
              <a:gd name="connsiteX21" fmla="*/ 15908 w 1827846"/>
              <a:gd name="connsiteY21" fmla="*/ 410345 h 1764792"/>
              <a:gd name="connsiteX0" fmla="*/ 416240 w 1827846"/>
              <a:gd name="connsiteY0" fmla="*/ 405473 h 1764792"/>
              <a:gd name="connsiteX1" fmla="*/ 692940 w 1827846"/>
              <a:gd name="connsiteY1" fmla="*/ 585216 h 1764792"/>
              <a:gd name="connsiteX2" fmla="*/ 455196 w 1827846"/>
              <a:gd name="connsiteY2" fmla="*/ 740664 h 1764792"/>
              <a:gd name="connsiteX3" fmla="*/ 647220 w 1827846"/>
              <a:gd name="connsiteY3" fmla="*/ 886968 h 1764792"/>
              <a:gd name="connsiteX4" fmla="*/ 455196 w 1827846"/>
              <a:gd name="connsiteY4" fmla="*/ 1042416 h 1764792"/>
              <a:gd name="connsiteX5" fmla="*/ 638076 w 1827846"/>
              <a:gd name="connsiteY5" fmla="*/ 1216152 h 1764792"/>
              <a:gd name="connsiteX6" fmla="*/ 455196 w 1827846"/>
              <a:gd name="connsiteY6" fmla="*/ 1344168 h 1764792"/>
              <a:gd name="connsiteX7" fmla="*/ 619788 w 1827846"/>
              <a:gd name="connsiteY7" fmla="*/ 1453896 h 1764792"/>
              <a:gd name="connsiteX8" fmla="*/ 638076 w 1827846"/>
              <a:gd name="connsiteY8" fmla="*/ 1755648 h 1764792"/>
              <a:gd name="connsiteX9" fmla="*/ 1214148 w 1827846"/>
              <a:gd name="connsiteY9" fmla="*/ 1764792 h 1764792"/>
              <a:gd name="connsiteX10" fmla="*/ 1214148 w 1827846"/>
              <a:gd name="connsiteY10" fmla="*/ 1472184 h 1764792"/>
              <a:gd name="connsiteX11" fmla="*/ 1406172 w 1827846"/>
              <a:gd name="connsiteY11" fmla="*/ 1325880 h 1764792"/>
              <a:gd name="connsiteX12" fmla="*/ 1232436 w 1827846"/>
              <a:gd name="connsiteY12" fmla="*/ 1197864 h 1764792"/>
              <a:gd name="connsiteX13" fmla="*/ 1397028 w 1827846"/>
              <a:gd name="connsiteY13" fmla="*/ 1033272 h 1764792"/>
              <a:gd name="connsiteX14" fmla="*/ 1223292 w 1827846"/>
              <a:gd name="connsiteY14" fmla="*/ 859536 h 1764792"/>
              <a:gd name="connsiteX15" fmla="*/ 1415316 w 1827846"/>
              <a:gd name="connsiteY15" fmla="*/ 749808 h 1764792"/>
              <a:gd name="connsiteX16" fmla="*/ 1186716 w 1827846"/>
              <a:gd name="connsiteY16" fmla="*/ 585216 h 1764792"/>
              <a:gd name="connsiteX17" fmla="*/ 1399784 w 1827846"/>
              <a:gd name="connsiteY17" fmla="*/ 399955 h 1764792"/>
              <a:gd name="connsiteX18" fmla="*/ 1827846 w 1827846"/>
              <a:gd name="connsiteY18" fmla="*/ 402981 h 1764792"/>
              <a:gd name="connsiteX19" fmla="*/ 1823468 w 1827846"/>
              <a:gd name="connsiteY19" fmla="*/ 0 h 1764792"/>
              <a:gd name="connsiteX20" fmla="*/ 0 w 1827846"/>
              <a:gd name="connsiteY20" fmla="*/ 18288 h 1764792"/>
              <a:gd name="connsiteX21" fmla="*/ 11149 w 1827846"/>
              <a:gd name="connsiteY21" fmla="*/ 403203 h 1764792"/>
              <a:gd name="connsiteX0" fmla="*/ 413861 w 1827846"/>
              <a:gd name="connsiteY0" fmla="*/ 400712 h 1764792"/>
              <a:gd name="connsiteX1" fmla="*/ 692940 w 1827846"/>
              <a:gd name="connsiteY1" fmla="*/ 585216 h 1764792"/>
              <a:gd name="connsiteX2" fmla="*/ 455196 w 1827846"/>
              <a:gd name="connsiteY2" fmla="*/ 740664 h 1764792"/>
              <a:gd name="connsiteX3" fmla="*/ 647220 w 1827846"/>
              <a:gd name="connsiteY3" fmla="*/ 886968 h 1764792"/>
              <a:gd name="connsiteX4" fmla="*/ 455196 w 1827846"/>
              <a:gd name="connsiteY4" fmla="*/ 1042416 h 1764792"/>
              <a:gd name="connsiteX5" fmla="*/ 638076 w 1827846"/>
              <a:gd name="connsiteY5" fmla="*/ 1216152 h 1764792"/>
              <a:gd name="connsiteX6" fmla="*/ 455196 w 1827846"/>
              <a:gd name="connsiteY6" fmla="*/ 1344168 h 1764792"/>
              <a:gd name="connsiteX7" fmla="*/ 619788 w 1827846"/>
              <a:gd name="connsiteY7" fmla="*/ 1453896 h 1764792"/>
              <a:gd name="connsiteX8" fmla="*/ 638076 w 1827846"/>
              <a:gd name="connsiteY8" fmla="*/ 1755648 h 1764792"/>
              <a:gd name="connsiteX9" fmla="*/ 1214148 w 1827846"/>
              <a:gd name="connsiteY9" fmla="*/ 1764792 h 1764792"/>
              <a:gd name="connsiteX10" fmla="*/ 1214148 w 1827846"/>
              <a:gd name="connsiteY10" fmla="*/ 1472184 h 1764792"/>
              <a:gd name="connsiteX11" fmla="*/ 1406172 w 1827846"/>
              <a:gd name="connsiteY11" fmla="*/ 1325880 h 1764792"/>
              <a:gd name="connsiteX12" fmla="*/ 1232436 w 1827846"/>
              <a:gd name="connsiteY12" fmla="*/ 1197864 h 1764792"/>
              <a:gd name="connsiteX13" fmla="*/ 1397028 w 1827846"/>
              <a:gd name="connsiteY13" fmla="*/ 1033272 h 1764792"/>
              <a:gd name="connsiteX14" fmla="*/ 1223292 w 1827846"/>
              <a:gd name="connsiteY14" fmla="*/ 859536 h 1764792"/>
              <a:gd name="connsiteX15" fmla="*/ 1415316 w 1827846"/>
              <a:gd name="connsiteY15" fmla="*/ 749808 h 1764792"/>
              <a:gd name="connsiteX16" fmla="*/ 1186716 w 1827846"/>
              <a:gd name="connsiteY16" fmla="*/ 585216 h 1764792"/>
              <a:gd name="connsiteX17" fmla="*/ 1399784 w 1827846"/>
              <a:gd name="connsiteY17" fmla="*/ 399955 h 1764792"/>
              <a:gd name="connsiteX18" fmla="*/ 1827846 w 1827846"/>
              <a:gd name="connsiteY18" fmla="*/ 402981 h 1764792"/>
              <a:gd name="connsiteX19" fmla="*/ 1823468 w 1827846"/>
              <a:gd name="connsiteY19" fmla="*/ 0 h 1764792"/>
              <a:gd name="connsiteX20" fmla="*/ 0 w 1827846"/>
              <a:gd name="connsiteY20" fmla="*/ 18288 h 1764792"/>
              <a:gd name="connsiteX21" fmla="*/ 11149 w 1827846"/>
              <a:gd name="connsiteY21" fmla="*/ 403203 h 1764792"/>
              <a:gd name="connsiteX0" fmla="*/ 416240 w 1827846"/>
              <a:gd name="connsiteY0" fmla="*/ 412614 h 1764792"/>
              <a:gd name="connsiteX1" fmla="*/ 692940 w 1827846"/>
              <a:gd name="connsiteY1" fmla="*/ 585216 h 1764792"/>
              <a:gd name="connsiteX2" fmla="*/ 455196 w 1827846"/>
              <a:gd name="connsiteY2" fmla="*/ 740664 h 1764792"/>
              <a:gd name="connsiteX3" fmla="*/ 647220 w 1827846"/>
              <a:gd name="connsiteY3" fmla="*/ 886968 h 1764792"/>
              <a:gd name="connsiteX4" fmla="*/ 455196 w 1827846"/>
              <a:gd name="connsiteY4" fmla="*/ 1042416 h 1764792"/>
              <a:gd name="connsiteX5" fmla="*/ 638076 w 1827846"/>
              <a:gd name="connsiteY5" fmla="*/ 1216152 h 1764792"/>
              <a:gd name="connsiteX6" fmla="*/ 455196 w 1827846"/>
              <a:gd name="connsiteY6" fmla="*/ 1344168 h 1764792"/>
              <a:gd name="connsiteX7" fmla="*/ 619788 w 1827846"/>
              <a:gd name="connsiteY7" fmla="*/ 1453896 h 1764792"/>
              <a:gd name="connsiteX8" fmla="*/ 638076 w 1827846"/>
              <a:gd name="connsiteY8" fmla="*/ 1755648 h 1764792"/>
              <a:gd name="connsiteX9" fmla="*/ 1214148 w 1827846"/>
              <a:gd name="connsiteY9" fmla="*/ 1764792 h 1764792"/>
              <a:gd name="connsiteX10" fmla="*/ 1214148 w 1827846"/>
              <a:gd name="connsiteY10" fmla="*/ 1472184 h 1764792"/>
              <a:gd name="connsiteX11" fmla="*/ 1406172 w 1827846"/>
              <a:gd name="connsiteY11" fmla="*/ 1325880 h 1764792"/>
              <a:gd name="connsiteX12" fmla="*/ 1232436 w 1827846"/>
              <a:gd name="connsiteY12" fmla="*/ 1197864 h 1764792"/>
              <a:gd name="connsiteX13" fmla="*/ 1397028 w 1827846"/>
              <a:gd name="connsiteY13" fmla="*/ 1033272 h 1764792"/>
              <a:gd name="connsiteX14" fmla="*/ 1223292 w 1827846"/>
              <a:gd name="connsiteY14" fmla="*/ 859536 h 1764792"/>
              <a:gd name="connsiteX15" fmla="*/ 1415316 w 1827846"/>
              <a:gd name="connsiteY15" fmla="*/ 749808 h 1764792"/>
              <a:gd name="connsiteX16" fmla="*/ 1186716 w 1827846"/>
              <a:gd name="connsiteY16" fmla="*/ 585216 h 1764792"/>
              <a:gd name="connsiteX17" fmla="*/ 1399784 w 1827846"/>
              <a:gd name="connsiteY17" fmla="*/ 399955 h 1764792"/>
              <a:gd name="connsiteX18" fmla="*/ 1827846 w 1827846"/>
              <a:gd name="connsiteY18" fmla="*/ 402981 h 1764792"/>
              <a:gd name="connsiteX19" fmla="*/ 1823468 w 1827846"/>
              <a:gd name="connsiteY19" fmla="*/ 0 h 1764792"/>
              <a:gd name="connsiteX20" fmla="*/ 0 w 1827846"/>
              <a:gd name="connsiteY20" fmla="*/ 18288 h 1764792"/>
              <a:gd name="connsiteX21" fmla="*/ 11149 w 1827846"/>
              <a:gd name="connsiteY21" fmla="*/ 403203 h 1764792"/>
              <a:gd name="connsiteX0" fmla="*/ 416240 w 1827846"/>
              <a:gd name="connsiteY0" fmla="*/ 412614 h 1764792"/>
              <a:gd name="connsiteX1" fmla="*/ 692940 w 1827846"/>
              <a:gd name="connsiteY1" fmla="*/ 585216 h 1764792"/>
              <a:gd name="connsiteX2" fmla="*/ 455196 w 1827846"/>
              <a:gd name="connsiteY2" fmla="*/ 740664 h 1764792"/>
              <a:gd name="connsiteX3" fmla="*/ 647220 w 1827846"/>
              <a:gd name="connsiteY3" fmla="*/ 886968 h 1764792"/>
              <a:gd name="connsiteX4" fmla="*/ 455196 w 1827846"/>
              <a:gd name="connsiteY4" fmla="*/ 1042416 h 1764792"/>
              <a:gd name="connsiteX5" fmla="*/ 638076 w 1827846"/>
              <a:gd name="connsiteY5" fmla="*/ 1216152 h 1764792"/>
              <a:gd name="connsiteX6" fmla="*/ 455196 w 1827846"/>
              <a:gd name="connsiteY6" fmla="*/ 1344168 h 1764792"/>
              <a:gd name="connsiteX7" fmla="*/ 619788 w 1827846"/>
              <a:gd name="connsiteY7" fmla="*/ 1453896 h 1764792"/>
              <a:gd name="connsiteX8" fmla="*/ 638076 w 1827846"/>
              <a:gd name="connsiteY8" fmla="*/ 1755648 h 1764792"/>
              <a:gd name="connsiteX9" fmla="*/ 1214148 w 1827846"/>
              <a:gd name="connsiteY9" fmla="*/ 1764792 h 1764792"/>
              <a:gd name="connsiteX10" fmla="*/ 1214148 w 1827846"/>
              <a:gd name="connsiteY10" fmla="*/ 1472184 h 1764792"/>
              <a:gd name="connsiteX11" fmla="*/ 1406172 w 1827846"/>
              <a:gd name="connsiteY11" fmla="*/ 1325880 h 1764792"/>
              <a:gd name="connsiteX12" fmla="*/ 1232436 w 1827846"/>
              <a:gd name="connsiteY12" fmla="*/ 1197864 h 1764792"/>
              <a:gd name="connsiteX13" fmla="*/ 1397028 w 1827846"/>
              <a:gd name="connsiteY13" fmla="*/ 1033272 h 1764792"/>
              <a:gd name="connsiteX14" fmla="*/ 1223292 w 1827846"/>
              <a:gd name="connsiteY14" fmla="*/ 859536 h 1764792"/>
              <a:gd name="connsiteX15" fmla="*/ 1415316 w 1827846"/>
              <a:gd name="connsiteY15" fmla="*/ 749808 h 1764792"/>
              <a:gd name="connsiteX16" fmla="*/ 1186716 w 1827846"/>
              <a:gd name="connsiteY16" fmla="*/ 585216 h 1764792"/>
              <a:gd name="connsiteX17" fmla="*/ 1399784 w 1827846"/>
              <a:gd name="connsiteY17" fmla="*/ 399955 h 1764792"/>
              <a:gd name="connsiteX18" fmla="*/ 1827846 w 1827846"/>
              <a:gd name="connsiteY18" fmla="*/ 402981 h 1764792"/>
              <a:gd name="connsiteX19" fmla="*/ 1823468 w 1827846"/>
              <a:gd name="connsiteY19" fmla="*/ 0 h 1764792"/>
              <a:gd name="connsiteX20" fmla="*/ 0 w 1827846"/>
              <a:gd name="connsiteY20" fmla="*/ 18288 h 1764792"/>
              <a:gd name="connsiteX21" fmla="*/ 11149 w 1827846"/>
              <a:gd name="connsiteY21" fmla="*/ 403203 h 1764792"/>
              <a:gd name="connsiteX0" fmla="*/ 416240 w 1827846"/>
              <a:gd name="connsiteY0" fmla="*/ 412614 h 1764792"/>
              <a:gd name="connsiteX1" fmla="*/ 692940 w 1827846"/>
              <a:gd name="connsiteY1" fmla="*/ 585216 h 1764792"/>
              <a:gd name="connsiteX2" fmla="*/ 455196 w 1827846"/>
              <a:gd name="connsiteY2" fmla="*/ 740664 h 1764792"/>
              <a:gd name="connsiteX3" fmla="*/ 647220 w 1827846"/>
              <a:gd name="connsiteY3" fmla="*/ 886968 h 1764792"/>
              <a:gd name="connsiteX4" fmla="*/ 455196 w 1827846"/>
              <a:gd name="connsiteY4" fmla="*/ 1042416 h 1764792"/>
              <a:gd name="connsiteX5" fmla="*/ 638076 w 1827846"/>
              <a:gd name="connsiteY5" fmla="*/ 1216152 h 1764792"/>
              <a:gd name="connsiteX6" fmla="*/ 455196 w 1827846"/>
              <a:gd name="connsiteY6" fmla="*/ 1344168 h 1764792"/>
              <a:gd name="connsiteX7" fmla="*/ 619788 w 1827846"/>
              <a:gd name="connsiteY7" fmla="*/ 1453896 h 1764792"/>
              <a:gd name="connsiteX8" fmla="*/ 638076 w 1827846"/>
              <a:gd name="connsiteY8" fmla="*/ 1755648 h 1764792"/>
              <a:gd name="connsiteX9" fmla="*/ 1214148 w 1827846"/>
              <a:gd name="connsiteY9" fmla="*/ 1764792 h 1764792"/>
              <a:gd name="connsiteX10" fmla="*/ 1214148 w 1827846"/>
              <a:gd name="connsiteY10" fmla="*/ 1472184 h 1764792"/>
              <a:gd name="connsiteX11" fmla="*/ 1406172 w 1827846"/>
              <a:gd name="connsiteY11" fmla="*/ 1325880 h 1764792"/>
              <a:gd name="connsiteX12" fmla="*/ 1232436 w 1827846"/>
              <a:gd name="connsiteY12" fmla="*/ 1197864 h 1764792"/>
              <a:gd name="connsiteX13" fmla="*/ 1397028 w 1827846"/>
              <a:gd name="connsiteY13" fmla="*/ 1033272 h 1764792"/>
              <a:gd name="connsiteX14" fmla="*/ 1223292 w 1827846"/>
              <a:gd name="connsiteY14" fmla="*/ 859536 h 1764792"/>
              <a:gd name="connsiteX15" fmla="*/ 1415316 w 1827846"/>
              <a:gd name="connsiteY15" fmla="*/ 749808 h 1764792"/>
              <a:gd name="connsiteX16" fmla="*/ 1186716 w 1827846"/>
              <a:gd name="connsiteY16" fmla="*/ 585216 h 1764792"/>
              <a:gd name="connsiteX17" fmla="*/ 1399784 w 1827846"/>
              <a:gd name="connsiteY17" fmla="*/ 399955 h 1764792"/>
              <a:gd name="connsiteX18" fmla="*/ 1827846 w 1827846"/>
              <a:gd name="connsiteY18" fmla="*/ 402981 h 1764792"/>
              <a:gd name="connsiteX19" fmla="*/ 1823468 w 1827846"/>
              <a:gd name="connsiteY19" fmla="*/ 0 h 1764792"/>
              <a:gd name="connsiteX20" fmla="*/ 0 w 1827846"/>
              <a:gd name="connsiteY20" fmla="*/ 18288 h 1764792"/>
              <a:gd name="connsiteX21" fmla="*/ 11149 w 1827846"/>
              <a:gd name="connsiteY21" fmla="*/ 407964 h 17647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827846" h="1764792">
                <a:moveTo>
                  <a:pt x="416240" y="412614"/>
                </a:moveTo>
                <a:lnTo>
                  <a:pt x="692940" y="585216"/>
                </a:lnTo>
                <a:lnTo>
                  <a:pt x="455196" y="740664"/>
                </a:lnTo>
                <a:lnTo>
                  <a:pt x="647220" y="886968"/>
                </a:lnTo>
                <a:lnTo>
                  <a:pt x="455196" y="1042416"/>
                </a:lnTo>
                <a:lnTo>
                  <a:pt x="638076" y="1216152"/>
                </a:lnTo>
                <a:lnTo>
                  <a:pt x="455196" y="1344168"/>
                </a:lnTo>
                <a:lnTo>
                  <a:pt x="619788" y="1453896"/>
                </a:lnTo>
                <a:lnTo>
                  <a:pt x="638076" y="1755648"/>
                </a:lnTo>
                <a:lnTo>
                  <a:pt x="1214148" y="1764792"/>
                </a:lnTo>
                <a:lnTo>
                  <a:pt x="1214148" y="1472184"/>
                </a:lnTo>
                <a:lnTo>
                  <a:pt x="1406172" y="1325880"/>
                </a:lnTo>
                <a:lnTo>
                  <a:pt x="1232436" y="1197864"/>
                </a:lnTo>
                <a:lnTo>
                  <a:pt x="1397028" y="1033272"/>
                </a:lnTo>
                <a:lnTo>
                  <a:pt x="1223292" y="859536"/>
                </a:lnTo>
                <a:lnTo>
                  <a:pt x="1415316" y="749808"/>
                </a:lnTo>
                <a:lnTo>
                  <a:pt x="1186716" y="585216"/>
                </a:lnTo>
                <a:lnTo>
                  <a:pt x="1399784" y="399955"/>
                </a:lnTo>
                <a:lnTo>
                  <a:pt x="1827846" y="402981"/>
                </a:lnTo>
                <a:cubicBezTo>
                  <a:pt x="1826387" y="268654"/>
                  <a:pt x="1824927" y="134327"/>
                  <a:pt x="1823468" y="0"/>
                </a:cubicBezTo>
                <a:lnTo>
                  <a:pt x="0" y="18288"/>
                </a:lnTo>
                <a:cubicBezTo>
                  <a:pt x="6096" y="158496"/>
                  <a:pt x="5053" y="267756"/>
                  <a:pt x="11149" y="407964"/>
                </a:cubicBezTo>
              </a:path>
            </a:pathLst>
          </a:cu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6457696" y="3257550"/>
            <a:ext cx="609600" cy="1333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6725" y="163513"/>
            <a:ext cx="8229600" cy="1143000"/>
          </a:xfrm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pPr eaLnBrk="1" hangingPunct="1"/>
            <a:r>
              <a:rPr lang="en-US" altLang="en-US" sz="4000" smtClean="0"/>
              <a:t>Homer attempts to straighten out the leaning tower of Pisa</a:t>
            </a:r>
          </a:p>
        </p:txBody>
      </p:sp>
      <p:pic>
        <p:nvPicPr>
          <p:cNvPr id="7171" name="Picture 5" descr="leaningtower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6844" y="1876363"/>
            <a:ext cx="2871788" cy="41466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56329" name="Picture 9" descr="homer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20579956">
            <a:off x="6362700" y="1844675"/>
            <a:ext cx="1220788" cy="26558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173" name="Line 6"/>
          <p:cNvSpPr>
            <a:spLocks noChangeShapeType="1"/>
          </p:cNvSpPr>
          <p:nvPr/>
        </p:nvSpPr>
        <p:spPr bwMode="auto">
          <a:xfrm>
            <a:off x="1" y="6080125"/>
            <a:ext cx="9058274" cy="0"/>
          </a:xfrm>
          <a:prstGeom prst="line">
            <a:avLst/>
          </a:prstGeom>
          <a:noFill/>
          <a:ln w="76200">
            <a:solidFill>
              <a:srgbClr val="5F5F87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39" name="AutoShape 19"/>
          <p:cNvSpPr>
            <a:spLocks noChangeArrowheads="1"/>
          </p:cNvSpPr>
          <p:nvPr/>
        </p:nvSpPr>
        <p:spPr bwMode="auto">
          <a:xfrm>
            <a:off x="3343275" y="5049838"/>
            <a:ext cx="876300" cy="1001712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6338" name="Line 18"/>
          <p:cNvSpPr>
            <a:spLocks noChangeShapeType="1"/>
          </p:cNvSpPr>
          <p:nvPr/>
        </p:nvSpPr>
        <p:spPr bwMode="auto">
          <a:xfrm flipV="1">
            <a:off x="1582738" y="4225126"/>
            <a:ext cx="6238875" cy="1192212"/>
          </a:xfrm>
          <a:prstGeom prst="line">
            <a:avLst/>
          </a:prstGeom>
          <a:noFill/>
          <a:ln w="1047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40" name="Text Box 20"/>
          <p:cNvSpPr txBox="1">
            <a:spLocks noChangeArrowheads="1"/>
          </p:cNvSpPr>
          <p:nvPr/>
        </p:nvSpPr>
        <p:spPr bwMode="auto">
          <a:xfrm>
            <a:off x="4678300" y="5091801"/>
            <a:ext cx="13525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/>
              <a:t>fulcrum</a:t>
            </a:r>
          </a:p>
        </p:txBody>
      </p:sp>
      <p:sp>
        <p:nvSpPr>
          <p:cNvPr id="56341" name="Line 21"/>
          <p:cNvSpPr>
            <a:spLocks noChangeShapeType="1"/>
          </p:cNvSpPr>
          <p:nvPr/>
        </p:nvSpPr>
        <p:spPr bwMode="auto">
          <a:xfrm flipH="1">
            <a:off x="4039097" y="5396911"/>
            <a:ext cx="639763" cy="11747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42" name="Text Box 22"/>
          <p:cNvSpPr txBox="1">
            <a:spLocks noChangeArrowheads="1"/>
          </p:cNvSpPr>
          <p:nvPr/>
        </p:nvSpPr>
        <p:spPr bwMode="auto">
          <a:xfrm>
            <a:off x="4421188" y="3254375"/>
            <a:ext cx="95726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lever</a:t>
            </a:r>
          </a:p>
        </p:txBody>
      </p:sp>
      <p:sp>
        <p:nvSpPr>
          <p:cNvPr id="56343" name="Line 23"/>
          <p:cNvSpPr>
            <a:spLocks noChangeShapeType="1"/>
          </p:cNvSpPr>
          <p:nvPr/>
        </p:nvSpPr>
        <p:spPr bwMode="auto">
          <a:xfrm>
            <a:off x="4968875" y="3773488"/>
            <a:ext cx="61913" cy="88106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CC791A80-F61C-4B68-ADC5-092BD72BC9BB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 smtClean="0"/>
          </a:p>
        </p:txBody>
      </p:sp>
      <p:pic>
        <p:nvPicPr>
          <p:cNvPr id="13" name="Picture 5" descr="leaningtower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21179188">
            <a:off x="242415" y="1876363"/>
            <a:ext cx="2871788" cy="41466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63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63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6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6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63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63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39" grpId="0" animBg="1"/>
      <p:bldP spid="56338" grpId="0" animBg="1"/>
      <p:bldP spid="56340" grpId="0"/>
      <p:bldP spid="56341" grpId="0" animBg="1"/>
      <p:bldP spid="56342" grpId="0"/>
      <p:bldP spid="5634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66725" y="117475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u="sng" smtClean="0"/>
              <a:t>Net Force = 0 , Net Torque </a:t>
            </a:r>
            <a:r>
              <a:rPr lang="en-US" altLang="en-US" u="sng" smtClean="0">
                <a:cs typeface="Arial" charset="0"/>
              </a:rPr>
              <a:t>≠ 0</a:t>
            </a:r>
          </a:p>
        </p:txBody>
      </p:sp>
      <p:sp>
        <p:nvSpPr>
          <p:cNvPr id="8195" name="Rectangle 4"/>
          <p:cNvSpPr>
            <a:spLocks noChangeArrowheads="1"/>
          </p:cNvSpPr>
          <p:nvPr/>
        </p:nvSpPr>
        <p:spPr bwMode="auto">
          <a:xfrm>
            <a:off x="1582738" y="2220913"/>
            <a:ext cx="5429250" cy="39211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6" name="AutoShape 5"/>
          <p:cNvSpPr>
            <a:spLocks noChangeArrowheads="1"/>
          </p:cNvSpPr>
          <p:nvPr/>
        </p:nvSpPr>
        <p:spPr bwMode="auto">
          <a:xfrm>
            <a:off x="1481138" y="2628900"/>
            <a:ext cx="420687" cy="827088"/>
          </a:xfrm>
          <a:prstGeom prst="upArrow">
            <a:avLst>
              <a:gd name="adj1" fmla="val 50000"/>
              <a:gd name="adj2" fmla="val 49151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7" name="AutoShape 7"/>
          <p:cNvSpPr>
            <a:spLocks noChangeArrowheads="1"/>
          </p:cNvSpPr>
          <p:nvPr/>
        </p:nvSpPr>
        <p:spPr bwMode="auto">
          <a:xfrm rot="10800000">
            <a:off x="6669088" y="1416050"/>
            <a:ext cx="420687" cy="827088"/>
          </a:xfrm>
          <a:prstGeom prst="upArrow">
            <a:avLst>
              <a:gd name="adj1" fmla="val 50000"/>
              <a:gd name="adj2" fmla="val 49151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8" name="Text Box 8"/>
          <p:cNvSpPr txBox="1">
            <a:spLocks noChangeArrowheads="1"/>
          </p:cNvSpPr>
          <p:nvPr/>
        </p:nvSpPr>
        <p:spPr bwMode="auto">
          <a:xfrm>
            <a:off x="533400" y="2901950"/>
            <a:ext cx="9366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10 N</a:t>
            </a:r>
          </a:p>
        </p:txBody>
      </p:sp>
      <p:sp>
        <p:nvSpPr>
          <p:cNvPr id="8199" name="Text Box 9"/>
          <p:cNvSpPr txBox="1">
            <a:spLocks noChangeArrowheads="1"/>
          </p:cNvSpPr>
          <p:nvPr/>
        </p:nvSpPr>
        <p:spPr bwMode="auto">
          <a:xfrm>
            <a:off x="7172325" y="1587500"/>
            <a:ext cx="9366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10 N</a:t>
            </a:r>
          </a:p>
        </p:txBody>
      </p:sp>
      <p:sp>
        <p:nvSpPr>
          <p:cNvPr id="8200" name="Text Box 10"/>
          <p:cNvSpPr txBox="1">
            <a:spLocks noChangeArrowheads="1"/>
          </p:cNvSpPr>
          <p:nvPr/>
        </p:nvSpPr>
        <p:spPr bwMode="auto">
          <a:xfrm>
            <a:off x="187325" y="3860800"/>
            <a:ext cx="8434388" cy="222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2800"/>
              <a:t> &gt; The net force = 0, since the forces are applied in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      opposite directions so it will not accelerate.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800"/>
          </a:p>
          <a:p>
            <a:pPr eaLnBrk="1" hangingPunct="1">
              <a:spcBef>
                <a:spcPct val="0"/>
              </a:spcBef>
            </a:pPr>
            <a:r>
              <a:rPr lang="en-US" altLang="en-US" sz="2800"/>
              <a:t> &gt; However, together these forces will make the rod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      rotate in the clockwise direction. </a:t>
            </a:r>
          </a:p>
        </p:txBody>
      </p:sp>
      <p:sp>
        <p:nvSpPr>
          <p:cNvPr id="8201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66C8E315-4399-4FAA-A017-2A640C67302D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u="sng" smtClean="0"/>
              <a:t>Net torque = 0, net force </a:t>
            </a:r>
            <a:r>
              <a:rPr lang="en-US" altLang="en-US" u="sng" smtClean="0">
                <a:cs typeface="Arial" charset="0"/>
              </a:rPr>
              <a:t>≠ 0</a:t>
            </a:r>
          </a:p>
        </p:txBody>
      </p:sp>
      <p:sp>
        <p:nvSpPr>
          <p:cNvPr id="9219" name="Rectangle 4"/>
          <p:cNvSpPr>
            <a:spLocks noChangeArrowheads="1"/>
          </p:cNvSpPr>
          <p:nvPr/>
        </p:nvSpPr>
        <p:spPr bwMode="auto">
          <a:xfrm>
            <a:off x="1566863" y="1857375"/>
            <a:ext cx="5429250" cy="3921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20" name="AutoShape 5"/>
          <p:cNvSpPr>
            <a:spLocks noChangeArrowheads="1"/>
          </p:cNvSpPr>
          <p:nvPr/>
        </p:nvSpPr>
        <p:spPr bwMode="auto">
          <a:xfrm>
            <a:off x="1465263" y="2265363"/>
            <a:ext cx="420687" cy="827087"/>
          </a:xfrm>
          <a:prstGeom prst="upArrow">
            <a:avLst>
              <a:gd name="adj1" fmla="val 50000"/>
              <a:gd name="adj2" fmla="val 49151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21" name="AutoShape 6"/>
          <p:cNvSpPr>
            <a:spLocks noChangeArrowheads="1"/>
          </p:cNvSpPr>
          <p:nvPr/>
        </p:nvSpPr>
        <p:spPr bwMode="auto">
          <a:xfrm>
            <a:off x="6637338" y="2243138"/>
            <a:ext cx="420687" cy="827087"/>
          </a:xfrm>
          <a:prstGeom prst="upArrow">
            <a:avLst>
              <a:gd name="adj1" fmla="val 50000"/>
              <a:gd name="adj2" fmla="val 49151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22" name="Text Box 7"/>
          <p:cNvSpPr txBox="1">
            <a:spLocks noChangeArrowheads="1"/>
          </p:cNvSpPr>
          <p:nvPr/>
        </p:nvSpPr>
        <p:spPr bwMode="auto">
          <a:xfrm>
            <a:off x="973138" y="3971926"/>
            <a:ext cx="6999287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/>
              <a:t>The rod will accelerate upward under these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/>
              <a:t>two forces, but will not rotate.</a:t>
            </a:r>
          </a:p>
        </p:txBody>
      </p:sp>
      <p:sp>
        <p:nvSpPr>
          <p:cNvPr id="9223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561FB0BB-50B9-4D3B-BA95-D917134AFA08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6281" y="117049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u="sng" dirty="0" smtClean="0"/>
              <a:t>Balancing torques</a:t>
            </a:r>
          </a:p>
        </p:txBody>
      </p:sp>
      <p:sp>
        <p:nvSpPr>
          <p:cNvPr id="61444" name="Rectangle 4"/>
          <p:cNvSpPr>
            <a:spLocks noChangeArrowheads="1"/>
          </p:cNvSpPr>
          <p:nvPr/>
        </p:nvSpPr>
        <p:spPr bwMode="auto">
          <a:xfrm>
            <a:off x="1514475" y="2794000"/>
            <a:ext cx="6664325" cy="225425"/>
          </a:xfrm>
          <a:prstGeom prst="rect">
            <a:avLst/>
          </a:prstGeom>
          <a:solidFill>
            <a:srgbClr val="66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61449" name="AutoShape 9"/>
          <p:cNvSpPr>
            <a:spLocks noChangeArrowheads="1"/>
          </p:cNvSpPr>
          <p:nvPr/>
        </p:nvSpPr>
        <p:spPr bwMode="auto">
          <a:xfrm>
            <a:off x="4583113" y="2932113"/>
            <a:ext cx="514350" cy="614362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61450" name="Rectangle 10"/>
          <p:cNvSpPr>
            <a:spLocks noChangeArrowheads="1"/>
          </p:cNvSpPr>
          <p:nvPr/>
        </p:nvSpPr>
        <p:spPr bwMode="auto">
          <a:xfrm>
            <a:off x="1539875" y="2341563"/>
            <a:ext cx="527050" cy="477837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61451" name="Rectangle 11"/>
          <p:cNvSpPr>
            <a:spLocks noChangeArrowheads="1"/>
          </p:cNvSpPr>
          <p:nvPr/>
        </p:nvSpPr>
        <p:spPr bwMode="auto">
          <a:xfrm>
            <a:off x="6062663" y="2093913"/>
            <a:ext cx="801687" cy="715962"/>
          </a:xfrm>
          <a:prstGeom prst="rect">
            <a:avLst/>
          </a:prstGeom>
          <a:solidFill>
            <a:srgbClr val="0066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61452" name="Text Box 12"/>
          <p:cNvSpPr txBox="1">
            <a:spLocks noChangeArrowheads="1"/>
          </p:cNvSpPr>
          <p:nvPr/>
        </p:nvSpPr>
        <p:spPr bwMode="auto">
          <a:xfrm>
            <a:off x="1284288" y="1700213"/>
            <a:ext cx="9366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10 N</a:t>
            </a:r>
          </a:p>
        </p:txBody>
      </p:sp>
      <p:sp>
        <p:nvSpPr>
          <p:cNvPr id="61453" name="Text Box 13"/>
          <p:cNvSpPr txBox="1">
            <a:spLocks noChangeArrowheads="1"/>
          </p:cNvSpPr>
          <p:nvPr/>
        </p:nvSpPr>
        <p:spPr bwMode="auto">
          <a:xfrm>
            <a:off x="6008688" y="1414463"/>
            <a:ext cx="9366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20 N</a:t>
            </a:r>
          </a:p>
        </p:txBody>
      </p:sp>
      <p:sp>
        <p:nvSpPr>
          <p:cNvPr id="61454" name="AutoShape 14"/>
          <p:cNvSpPr>
            <a:spLocks/>
          </p:cNvSpPr>
          <p:nvPr/>
        </p:nvSpPr>
        <p:spPr bwMode="auto">
          <a:xfrm rot="5400000">
            <a:off x="3136107" y="2474119"/>
            <a:ext cx="338137" cy="3063875"/>
          </a:xfrm>
          <a:prstGeom prst="rightBrace">
            <a:avLst>
              <a:gd name="adj1" fmla="val 75509"/>
              <a:gd name="adj2" fmla="val 50000"/>
            </a:avLst>
          </a:prstGeom>
          <a:noFill/>
          <a:ln w="28575">
            <a:solidFill>
              <a:srgbClr val="0099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61455" name="Line 15"/>
          <p:cNvSpPr>
            <a:spLocks noChangeShapeType="1"/>
          </p:cNvSpPr>
          <p:nvPr/>
        </p:nvSpPr>
        <p:spPr bwMode="auto">
          <a:xfrm>
            <a:off x="1778000" y="2317750"/>
            <a:ext cx="0" cy="1490663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56" name="Line 16"/>
          <p:cNvSpPr>
            <a:spLocks noChangeShapeType="1"/>
          </p:cNvSpPr>
          <p:nvPr/>
        </p:nvSpPr>
        <p:spPr bwMode="auto">
          <a:xfrm>
            <a:off x="4848225" y="2317750"/>
            <a:ext cx="0" cy="1566863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57" name="Line 17"/>
          <p:cNvSpPr>
            <a:spLocks noChangeShapeType="1"/>
          </p:cNvSpPr>
          <p:nvPr/>
        </p:nvSpPr>
        <p:spPr bwMode="auto">
          <a:xfrm>
            <a:off x="6516688" y="2255838"/>
            <a:ext cx="0" cy="1514475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58" name="AutoShape 18"/>
          <p:cNvSpPr>
            <a:spLocks/>
          </p:cNvSpPr>
          <p:nvPr/>
        </p:nvSpPr>
        <p:spPr bwMode="auto">
          <a:xfrm rot="5400000">
            <a:off x="5494338" y="3203575"/>
            <a:ext cx="338138" cy="1614487"/>
          </a:xfrm>
          <a:prstGeom prst="rightBrace">
            <a:avLst>
              <a:gd name="adj1" fmla="val 39789"/>
              <a:gd name="adj2" fmla="val 50000"/>
            </a:avLst>
          </a:prstGeom>
          <a:noFill/>
          <a:ln w="28575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61459" name="Text Box 19"/>
          <p:cNvSpPr txBox="1">
            <a:spLocks noChangeArrowheads="1"/>
          </p:cNvSpPr>
          <p:nvPr/>
        </p:nvSpPr>
        <p:spPr bwMode="auto">
          <a:xfrm>
            <a:off x="2838450" y="4292600"/>
            <a:ext cx="7778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1 m</a:t>
            </a:r>
          </a:p>
        </p:txBody>
      </p:sp>
      <p:sp>
        <p:nvSpPr>
          <p:cNvPr id="61460" name="Text Box 20"/>
          <p:cNvSpPr txBox="1">
            <a:spLocks noChangeArrowheads="1"/>
          </p:cNvSpPr>
          <p:nvPr/>
        </p:nvSpPr>
        <p:spPr bwMode="auto">
          <a:xfrm>
            <a:off x="5183188" y="4281488"/>
            <a:ext cx="107473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0.5 m</a:t>
            </a:r>
          </a:p>
        </p:txBody>
      </p:sp>
      <p:sp>
        <p:nvSpPr>
          <p:cNvPr id="61461" name="Text Box 21"/>
          <p:cNvSpPr txBox="1">
            <a:spLocks noChangeArrowheads="1"/>
          </p:cNvSpPr>
          <p:nvPr/>
        </p:nvSpPr>
        <p:spPr bwMode="auto">
          <a:xfrm>
            <a:off x="963363" y="5214203"/>
            <a:ext cx="721543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Left torque = 10 N x 1 m = 10 n </a:t>
            </a:r>
            <a:r>
              <a:rPr lang="en-US" altLang="en-US" sz="2400" dirty="0" smtClean="0"/>
              <a:t>m </a:t>
            </a:r>
            <a:r>
              <a:rPr lang="en-US" altLang="en-US" sz="2400" dirty="0" smtClean="0">
                <a:solidFill>
                  <a:srgbClr val="FF0000"/>
                </a:solidFill>
              </a:rPr>
              <a:t>counterclockwise</a:t>
            </a:r>
            <a:endParaRPr lang="en-US" altLang="en-US" sz="2400" dirty="0">
              <a:solidFill>
                <a:srgbClr val="FF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Right torque = 20 N x 0.5 m = 10 N </a:t>
            </a:r>
            <a:r>
              <a:rPr lang="en-US" altLang="en-US" sz="2400" dirty="0" smtClean="0"/>
              <a:t>m </a:t>
            </a:r>
            <a:r>
              <a:rPr lang="en-US" altLang="en-US" sz="2400" dirty="0" smtClean="0">
                <a:solidFill>
                  <a:srgbClr val="FF0000"/>
                </a:solidFill>
              </a:rPr>
              <a:t>clockwise</a:t>
            </a:r>
            <a:endParaRPr lang="en-US" altLang="en-US" sz="2400" dirty="0">
              <a:solidFill>
                <a:srgbClr val="FF0000"/>
              </a:solidFill>
            </a:endParaRPr>
          </a:p>
        </p:txBody>
      </p:sp>
      <p:sp>
        <p:nvSpPr>
          <p:cNvPr id="10257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5A7DB61F-F5DB-4F7E-BB1B-6090494672F1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14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14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14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14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14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14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14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14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14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14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14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14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14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14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14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614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14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14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614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14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14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614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61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4" grpId="0" animBg="1"/>
      <p:bldP spid="61449" grpId="0" animBg="1"/>
      <p:bldP spid="61450" grpId="0" animBg="1"/>
      <p:bldP spid="61451" grpId="0" animBg="1"/>
      <p:bldP spid="61452" grpId="0"/>
      <p:bldP spid="61453" grpId="0"/>
      <p:bldP spid="61454" grpId="0" animBg="1"/>
      <p:bldP spid="61455" grpId="0" animBg="1"/>
      <p:bldP spid="61456" grpId="0" animBg="1"/>
      <p:bldP spid="61456" grpId="1" animBg="1"/>
      <p:bldP spid="61457" grpId="0" animBg="1"/>
      <p:bldP spid="61458" grpId="0" animBg="1"/>
      <p:bldP spid="61459" grpId="0"/>
      <p:bldP spid="61460" grpId="0"/>
      <p:bldP spid="61461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982</TotalTime>
  <Words>957</Words>
  <Application>Microsoft Office PowerPoint</Application>
  <PresentationFormat>On-screen Show (4:3)</PresentationFormat>
  <Paragraphs>166</Paragraphs>
  <Slides>22</Slides>
  <Notes>20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Arial</vt:lpstr>
      <vt:lpstr>Symbol</vt:lpstr>
      <vt:lpstr>Tahoma</vt:lpstr>
      <vt:lpstr>Verdana</vt:lpstr>
      <vt:lpstr>Wingdings</vt:lpstr>
      <vt:lpstr>Default Design</vt:lpstr>
      <vt:lpstr>Equation</vt:lpstr>
      <vt:lpstr>L-10(M-9) torque and rotational inertia</vt:lpstr>
      <vt:lpstr>TORQUE – Greek letter tau t </vt:lpstr>
      <vt:lpstr>Torque: t (Greek tau) </vt:lpstr>
      <vt:lpstr>Torque example</vt:lpstr>
      <vt:lpstr>Torque wrench</vt:lpstr>
      <vt:lpstr>Homer attempts to straighten out the leaning tower of Pisa</vt:lpstr>
      <vt:lpstr>Net Force = 0 , Net Torque ≠ 0</vt:lpstr>
      <vt:lpstr>Net torque = 0, net force ≠ 0</vt:lpstr>
      <vt:lpstr>Balancing torques</vt:lpstr>
      <vt:lpstr>Equilibrium</vt:lpstr>
      <vt:lpstr>When is an object stable?</vt:lpstr>
      <vt:lpstr>Why do tall objects tend to fall over</vt:lpstr>
      <vt:lpstr>Condition for stability </vt:lpstr>
      <vt:lpstr>Why makes an object tip over?</vt:lpstr>
      <vt:lpstr>Stable structures</vt:lpstr>
      <vt:lpstr>Playing with blocks</vt:lpstr>
      <vt:lpstr>Coin Stack</vt:lpstr>
      <vt:lpstr>PowerPoint Presentation</vt:lpstr>
      <vt:lpstr>Rotational Inertia (moment of inertia) symbol I</vt:lpstr>
      <vt:lpstr>rotational inertia examples</vt:lpstr>
      <vt:lpstr>How fast does it spin?</vt:lpstr>
      <vt:lpstr>PowerPoint Presentation</vt:lpstr>
    </vt:vector>
  </TitlesOfParts>
  <Company>University of Iowa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 10 Torque and Angular Momentun</dc:title>
  <dc:creator>Robert L. Merlino</dc:creator>
  <cp:lastModifiedBy>Merlino, Robert L</cp:lastModifiedBy>
  <cp:revision>152</cp:revision>
  <cp:lastPrinted>2013-09-16T20:25:49Z</cp:lastPrinted>
  <dcterms:created xsi:type="dcterms:W3CDTF">2004-09-13T16:44:38Z</dcterms:created>
  <dcterms:modified xsi:type="dcterms:W3CDTF">2015-09-16T13:20:38Z</dcterms:modified>
</cp:coreProperties>
</file>