
<file path=[Content_Types].xml><?xml version="1.0" encoding="utf-8"?>
<Types xmlns="http://schemas.openxmlformats.org/package/2006/content-types">
  <Default Extension="mpeg" ContentType="video/mpeg"/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25"/>
  </p:notesMasterIdLst>
  <p:handoutMasterIdLst>
    <p:handoutMasterId r:id="rId26"/>
  </p:handoutMasterIdLst>
  <p:sldIdLst>
    <p:sldId id="260" r:id="rId2"/>
    <p:sldId id="256" r:id="rId3"/>
    <p:sldId id="257" r:id="rId4"/>
    <p:sldId id="262" r:id="rId5"/>
    <p:sldId id="263" r:id="rId6"/>
    <p:sldId id="258" r:id="rId7"/>
    <p:sldId id="264" r:id="rId8"/>
    <p:sldId id="265" r:id="rId9"/>
    <p:sldId id="266" r:id="rId10"/>
    <p:sldId id="267" r:id="rId11"/>
    <p:sldId id="280" r:id="rId12"/>
    <p:sldId id="268" r:id="rId13"/>
    <p:sldId id="285" r:id="rId14"/>
    <p:sldId id="282" r:id="rId15"/>
    <p:sldId id="269" r:id="rId16"/>
    <p:sldId id="270" r:id="rId17"/>
    <p:sldId id="271" r:id="rId18"/>
    <p:sldId id="272" r:id="rId19"/>
    <p:sldId id="273" r:id="rId20"/>
    <p:sldId id="274" r:id="rId21"/>
    <p:sldId id="284" r:id="rId22"/>
    <p:sldId id="275" r:id="rId23"/>
    <p:sldId id="279" r:id="rId2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FFFF66"/>
    <a:srgbClr val="FFFFCC"/>
    <a:srgbClr val="33CC33"/>
    <a:srgbClr val="FFFF99"/>
    <a:srgbClr val="66FF33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80" autoAdjust="0"/>
    <p:restoredTop sz="94660"/>
  </p:normalViewPr>
  <p:slideViewPr>
    <p:cSldViewPr showGuides="1">
      <p:cViewPr varScale="1">
        <p:scale>
          <a:sx n="114" d="100"/>
          <a:sy n="114" d="100"/>
        </p:scale>
        <p:origin x="107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248826320"/>
        <c:axId val="248826880"/>
        <c:axId val="0"/>
      </c:bar3DChart>
      <c:catAx>
        <c:axId val="248826320"/>
        <c:scaling>
          <c:orientation val="minMax"/>
        </c:scaling>
        <c:delete val="0"/>
        <c:axPos val="b"/>
        <c:majorTickMark val="out"/>
        <c:minorTickMark val="none"/>
        <c:tickLblPos val="low"/>
        <c:spPr>
          <a:ln w="15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6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48826880"/>
        <c:crosses val="autoZero"/>
        <c:auto val="1"/>
        <c:lblAlgn val="ctr"/>
        <c:lblOffset val="100"/>
        <c:tickMarkSkip val="1"/>
        <c:noMultiLvlLbl val="0"/>
      </c:catAx>
      <c:valAx>
        <c:axId val="248826880"/>
        <c:scaling>
          <c:orientation val="minMax"/>
        </c:scaling>
        <c:delete val="0"/>
        <c:axPos val="l"/>
        <c:majorTickMark val="out"/>
        <c:minorTickMark val="none"/>
        <c:tickLblPos val="nextTo"/>
        <c:spPr>
          <a:ln w="15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6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48826320"/>
        <c:crosses val="autoZero"/>
        <c:crossBetween val="between"/>
      </c:valAx>
      <c:spPr>
        <a:noFill/>
        <a:ln w="12237">
          <a:noFill/>
        </a:ln>
      </c:spPr>
    </c:plotArea>
    <c:legend>
      <c:legendPos val="r"/>
      <c:layout>
        <c:manualLayout>
          <c:xMode val="edge"/>
          <c:yMode val="edge"/>
          <c:x val="0.78985507246376807"/>
          <c:y val="0.40557939914163088"/>
          <c:w val="0.20048309178743962"/>
          <c:h val="0.18884120171673821"/>
        </c:manualLayout>
      </c:layout>
      <c:overlay val="0"/>
      <c:spPr>
        <a:noFill/>
        <a:ln w="1530">
          <a:solidFill>
            <a:schemeClr val="tx1"/>
          </a:solidFill>
          <a:prstDash val="solid"/>
        </a:ln>
      </c:spPr>
      <c:txPr>
        <a:bodyPr/>
        <a:lstStyle/>
        <a:p>
          <a:pPr>
            <a:defRPr sz="797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6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28" tIns="48564" rIns="97128" bIns="48564" numCol="1" anchor="t" anchorCtr="0" compatLnSpc="1">
            <a:prstTxWarp prst="textNoShape">
              <a:avLst/>
            </a:prstTxWarp>
          </a:bodyPr>
          <a:lstStyle>
            <a:lvl1pPr defTabSz="97155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28" tIns="48564" rIns="97128" bIns="48564" numCol="1" anchor="t" anchorCtr="0" compatLnSpc="1">
            <a:prstTxWarp prst="textNoShape">
              <a:avLst/>
            </a:prstTxWarp>
          </a:bodyPr>
          <a:lstStyle>
            <a:lvl1pPr algn="r" defTabSz="97155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28" tIns="48564" rIns="97128" bIns="48564" numCol="1" anchor="b" anchorCtr="0" compatLnSpc="1">
            <a:prstTxWarp prst="textNoShape">
              <a:avLst/>
            </a:prstTxWarp>
          </a:bodyPr>
          <a:lstStyle>
            <a:lvl1pPr defTabSz="97155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28" tIns="48564" rIns="97128" bIns="48564" numCol="1" anchor="b" anchorCtr="0" compatLnSpc="1">
            <a:prstTxWarp prst="textNoShape">
              <a:avLst/>
            </a:prstTxWarp>
          </a:bodyPr>
          <a:lstStyle>
            <a:lvl1pPr algn="r" defTabSz="971550">
              <a:defRPr sz="1300"/>
            </a:lvl1pPr>
          </a:lstStyle>
          <a:p>
            <a:pPr>
              <a:defRPr/>
            </a:pPr>
            <a:fld id="{A9A72B8F-0A17-475A-B4B8-CCFDA6663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2378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72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ACEE06-8998-4DB7-BDBF-5C038307B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696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36E01D7-0730-49FE-929F-0EB6FE72CAD2}" type="slidenum">
              <a:rPr lang="en-US" altLang="en-US" smtClean="0"/>
              <a:pPr eaLnBrk="1" hangingPunct="1"/>
              <a:t>1</a:t>
            </a:fld>
            <a:endParaRPr lang="en-US" alt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91354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9BC816B-2E7D-47AA-BBA6-372BFB9AB279}" type="slidenum">
              <a:rPr lang="en-US" altLang="en-US" smtClean="0"/>
              <a:pPr eaLnBrk="1" hangingPunct="1"/>
              <a:t>10</a:t>
            </a:fld>
            <a:endParaRPr lang="en-US" alt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138392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87DC7B6-EAA3-4765-A527-A117CF45AE6E}" type="slidenum">
              <a:rPr lang="en-US" altLang="en-US" smtClean="0"/>
              <a:pPr eaLnBrk="1" hangingPunct="1"/>
              <a:t>11</a:t>
            </a:fld>
            <a:endParaRPr lang="en-US" alt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370157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A64685-525C-4C60-AC26-DF92D8528BC9}" type="slidenum">
              <a:rPr lang="en-US" altLang="en-US" smtClean="0"/>
              <a:pPr eaLnBrk="1" hangingPunct="1"/>
              <a:t>12</a:t>
            </a:fld>
            <a:endParaRPr lang="en-US" alt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127232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0E6CE1-0964-41F4-8ED6-45E3129ECA62}" type="slidenum">
              <a:rPr lang="en-US" altLang="en-US" smtClean="0"/>
              <a:pPr eaLnBrk="1" hangingPunct="1"/>
              <a:t>14</a:t>
            </a:fld>
            <a:endParaRPr lang="en-US" alt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762617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E1CC4FA-2947-40BF-8228-912355156D28}" type="slidenum">
              <a:rPr lang="en-US" altLang="en-US" smtClean="0"/>
              <a:pPr eaLnBrk="1" hangingPunct="1"/>
              <a:t>15</a:t>
            </a:fld>
            <a:endParaRPr lang="en-US" alt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683144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2C4A45-26E1-4E36-B5EE-415485820179}" type="slidenum">
              <a:rPr lang="en-US" altLang="en-US" smtClean="0"/>
              <a:pPr eaLnBrk="1" hangingPunct="1"/>
              <a:t>16</a:t>
            </a:fld>
            <a:endParaRPr lang="en-US" alt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376568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073E213-8714-4F2F-BBEE-EE36F8822586}" type="slidenum">
              <a:rPr lang="en-US" altLang="en-US" smtClean="0"/>
              <a:pPr eaLnBrk="1" hangingPunct="1"/>
              <a:t>17</a:t>
            </a:fld>
            <a:endParaRPr lang="en-US" alt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924721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80FCE67-0F2D-47F8-9B48-D7A8AD7AD92A}" type="slidenum">
              <a:rPr lang="en-US" altLang="en-US" smtClean="0"/>
              <a:pPr eaLnBrk="1" hangingPunct="1"/>
              <a:t>18</a:t>
            </a:fld>
            <a:endParaRPr lang="en-US" alt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012255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1EA130E-765D-4D07-BB0B-66A254ADC14B}" type="slidenum">
              <a:rPr lang="en-US" altLang="en-US" smtClean="0"/>
              <a:pPr eaLnBrk="1" hangingPunct="1"/>
              <a:t>19</a:t>
            </a:fld>
            <a:endParaRPr lang="en-US" alt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315686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B5C7C9-96E3-46D5-A8AD-7DD780D15C69}" type="slidenum">
              <a:rPr lang="en-US" altLang="en-US" smtClean="0"/>
              <a:pPr eaLnBrk="1" hangingPunct="1"/>
              <a:t>20</a:t>
            </a:fld>
            <a:endParaRPr lang="en-US" alt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39544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45A655-3740-4AF8-80D8-95331AEA03F6}" type="slidenum">
              <a:rPr lang="en-US" altLang="en-US" smtClean="0"/>
              <a:pPr eaLnBrk="1" hangingPunct="1"/>
              <a:t>2</a:t>
            </a:fld>
            <a:endParaRPr lang="en-US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440011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6662E5-E049-4837-8619-EFFF6FCEA161}" type="slidenum">
              <a:rPr lang="en-US" altLang="en-US" smtClean="0"/>
              <a:pPr eaLnBrk="1" hangingPunct="1"/>
              <a:t>21</a:t>
            </a:fld>
            <a:endParaRPr lang="en-US" alt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551822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E9B7C9A-4937-4879-93E1-2FDBB43894EF}" type="slidenum">
              <a:rPr lang="en-US" altLang="en-US" smtClean="0"/>
              <a:pPr eaLnBrk="1" hangingPunct="1"/>
              <a:t>22</a:t>
            </a:fld>
            <a:endParaRPr lang="en-US" alt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020098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17D18F-487F-4F6E-89E2-4809ED161455}" type="slidenum">
              <a:rPr lang="en-US" altLang="en-US" smtClean="0"/>
              <a:pPr eaLnBrk="1" hangingPunct="1"/>
              <a:t>23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99072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2662474-837D-4E5A-8DAE-BDCD8118BD1A}" type="slidenum">
              <a:rPr lang="en-US" altLang="en-US" smtClean="0"/>
              <a:pPr eaLnBrk="1" hangingPunct="1"/>
              <a:t>3</a:t>
            </a:fld>
            <a:endParaRPr lang="en-US" alt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31707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CF6A5E-A128-4017-8C5F-1C4B5385B6E9}" type="slidenum">
              <a:rPr lang="en-US" altLang="en-US" smtClean="0"/>
              <a:pPr eaLnBrk="1" hangingPunct="1"/>
              <a:t>4</a:t>
            </a:fld>
            <a:endParaRPr lang="en-US" alt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12026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0539E3-C537-43DB-B493-6EE8169EE4A5}" type="slidenum">
              <a:rPr lang="en-US" altLang="en-US" smtClean="0"/>
              <a:pPr eaLnBrk="1" hangingPunct="1"/>
              <a:t>5</a:t>
            </a:fld>
            <a:endParaRPr lang="en-US" alt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68660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DBC6F30-D0AE-4FCC-8D9B-F51855B45C81}" type="slidenum">
              <a:rPr lang="en-US" altLang="en-US" smtClean="0"/>
              <a:pPr eaLnBrk="1" hangingPunct="1"/>
              <a:t>6</a:t>
            </a:fld>
            <a:endParaRPr lang="en-US" alt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1804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F86BB9-4B72-4AAC-A111-37EEFEB61C3C}" type="slidenum">
              <a:rPr lang="en-US" altLang="en-US" smtClean="0"/>
              <a:pPr eaLnBrk="1" hangingPunct="1"/>
              <a:t>7</a:t>
            </a:fld>
            <a:endParaRPr lang="en-US" alt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20761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FE1800A-5BD5-4DE6-AE15-687AFCF647C0}" type="slidenum">
              <a:rPr lang="en-US" altLang="en-US" smtClean="0"/>
              <a:pPr eaLnBrk="1" hangingPunct="1"/>
              <a:t>8</a:t>
            </a:fld>
            <a:endParaRPr lang="en-US" alt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01886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3DFD6FB-2BD8-4CC3-A9B9-F0D4496197CD}" type="slidenum">
              <a:rPr lang="en-US" altLang="en-US" smtClean="0"/>
              <a:pPr eaLnBrk="1" hangingPunct="1"/>
              <a:t>9</a:t>
            </a:fld>
            <a:endParaRPr lang="en-US" alt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36275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4BFD2-4025-446D-879C-2D3A28B2C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639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5B43B-D0F3-4F26-A75E-D5E7DC22F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00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A347A-69DE-43E4-8D3C-F3DF5EC7E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477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0C452-FBF9-4445-B4AC-5F05C68E9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670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657B1-5B75-41B6-B46B-B05604F3E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96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CEEDD-5A30-43D2-8ECC-3FD3128EC3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142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333D5-07B5-491B-A190-D786C12526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16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3D4FC-CE8C-4845-8984-1B0E306B19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296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38776-8356-4DE6-B7E9-53574FABF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1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77C5D-D27A-4364-A675-B60D4FF5A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876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CC406-62AB-4744-A61D-89E927AB39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50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7F5BC-A919-4B8F-94FB-43D731FBC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955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8DE05-1FFB-471F-A881-AFAD28E46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17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1D865-A5D0-4FD8-A4FF-D4F4EA2C08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75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C9C15-CF46-461D-B34C-FD269E97C3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36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F0796-61CD-492B-8633-2536EAF1C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8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4460A81-E963-45DE-92AD-E919A3AA13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eg"/><Relationship Id="rId1" Type="http://schemas.microsoft.com/office/2007/relationships/media" Target="../media/media1.mpe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41525"/>
            <a:ext cx="8229600" cy="3352800"/>
          </a:xfrm>
          <a:ln w="38100">
            <a:solidFill>
              <a:srgbClr val="C00000"/>
            </a:solidFill>
          </a:ln>
        </p:spPr>
        <p:txBody>
          <a:bodyPr/>
          <a:lstStyle/>
          <a:p>
            <a:pPr eaLnBrk="1" hangingPunct="1"/>
            <a:r>
              <a:rPr lang="en-US" altLang="en-US" sz="5400" b="1" dirty="0" smtClean="0">
                <a:solidFill>
                  <a:schemeClr val="tx1"/>
                </a:solidFill>
              </a:rPr>
              <a:t>PHYS:1200</a:t>
            </a:r>
            <a:r>
              <a:rPr lang="en-US" altLang="en-US" sz="5400" b="1" dirty="0">
                <a:solidFill>
                  <a:schemeClr val="tx1"/>
                </a:solidFill>
              </a:rPr>
              <a:t> </a:t>
            </a:r>
            <a:r>
              <a:rPr lang="en-US" altLang="en-US" sz="5400" b="1" dirty="0" smtClean="0">
                <a:solidFill>
                  <a:schemeClr val="tx1"/>
                </a:solidFill>
              </a:rPr>
              <a:t>  </a:t>
            </a:r>
            <a:r>
              <a:rPr lang="en-US" altLang="en-US" sz="5400" b="1" dirty="0" smtClean="0">
                <a:solidFill>
                  <a:schemeClr val="tx1"/>
                </a:solidFill>
                <a:latin typeface="Verdana" pitchFamily="34" charset="0"/>
              </a:rPr>
              <a:t>Lecture</a:t>
            </a:r>
            <a:r>
              <a:rPr lang="en-US" altLang="en-US" sz="5400" b="1" dirty="0" smtClean="0">
                <a:solidFill>
                  <a:schemeClr val="tx1"/>
                </a:solidFill>
              </a:rPr>
              <a:t> 2</a:t>
            </a:r>
            <a:br>
              <a:rPr lang="en-US" altLang="en-US" sz="5400" b="1" dirty="0" smtClean="0">
                <a:solidFill>
                  <a:schemeClr val="tx1"/>
                </a:solidFill>
              </a:rPr>
            </a:br>
            <a:r>
              <a:rPr lang="en-US" altLang="en-US" sz="4000" b="1" dirty="0" smtClean="0">
                <a:solidFill>
                  <a:schemeClr val="tx1"/>
                </a:solidFill>
              </a:rPr>
              <a:t> </a:t>
            </a:r>
            <a:br>
              <a:rPr lang="en-US" altLang="en-US" sz="4000" b="1" dirty="0" smtClean="0">
                <a:solidFill>
                  <a:schemeClr val="tx1"/>
                </a:solidFill>
              </a:rPr>
            </a:br>
            <a:r>
              <a:rPr lang="en-US" altLang="en-US" sz="4000" dirty="0" smtClean="0"/>
              <a:t>Mechanics </a:t>
            </a:r>
            <a:r>
              <a:rPr lang="en-US" altLang="en-US" sz="4000" dirty="0" smtClean="0"/>
              <a:t>1</a:t>
            </a:r>
            <a:r>
              <a:rPr lang="en-US" altLang="en-US" sz="4000" dirty="0" smtClean="0"/>
              <a:t/>
            </a:r>
            <a:br>
              <a:rPr lang="en-US" altLang="en-US" sz="4000" dirty="0" smtClean="0"/>
            </a:br>
            <a:r>
              <a:rPr lang="en-US" altLang="en-US" sz="4000" dirty="0" smtClean="0"/>
              <a:t/>
            </a:r>
            <a:br>
              <a:rPr lang="en-US" altLang="en-US" sz="4000" dirty="0" smtClean="0"/>
            </a:br>
            <a:r>
              <a:rPr lang="en-US" altLang="en-US" sz="4000" i="1" dirty="0" smtClean="0"/>
              <a:t>Why do things move?</a:t>
            </a:r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800100" y="5562600"/>
            <a:ext cx="7543800" cy="990600"/>
          </a:xfrm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altLang="en-US" sz="6000" dirty="0" smtClean="0"/>
              <a:t>Historical Perspective</a:t>
            </a:r>
          </a:p>
        </p:txBody>
      </p:sp>
      <p:sp>
        <p:nvSpPr>
          <p:cNvPr id="205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65E7059-2A24-4D76-A540-FF52C8D4AFDE}" type="slidenum">
              <a:rPr lang="en-US" altLang="en-US" smtClean="0"/>
              <a:pPr eaLnBrk="1" hangingPunct="1"/>
              <a:t>1</a:t>
            </a:fld>
            <a:endParaRPr lang="en-US" altLang="en-US" smtClean="0"/>
          </a:p>
        </p:txBody>
      </p:sp>
      <p:sp>
        <p:nvSpPr>
          <p:cNvPr id="2" name="Rectangle 1"/>
          <p:cNvSpPr/>
          <p:nvPr/>
        </p:nvSpPr>
        <p:spPr>
          <a:xfrm>
            <a:off x="152400" y="67240"/>
            <a:ext cx="8839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course webpage: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http://www.physics.uiowa.edu/~</a:t>
            </a:r>
            <a:r>
              <a:rPr lang="en-US" sz="2400" dirty="0" smtClean="0"/>
              <a:t>rmerlino/1200_S_16/index.html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this webpage can also be accessed from </a:t>
            </a:r>
            <a:r>
              <a:rPr lang="en-US" sz="2400" dirty="0" smtClean="0"/>
              <a:t>ICON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3665" y="1294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Verdana" pitchFamily="34" charset="0"/>
              </a:rPr>
              <a:t>Law of Inertia - examples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903946"/>
            <a:ext cx="7467600" cy="3579404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Pull the tablecloth out from under the dishes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Knock the card out from under the marble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Hoop and Pen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Hammer head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Shake the water off of your hands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The car on the air track keeps going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Homer not wearing his seatbelt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127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C72118-E39E-49A9-BEB4-BC6F5F7C628E}" type="slidenum">
              <a:rPr lang="en-US" altLang="en-US" smtClean="0"/>
              <a:pPr eaLnBrk="1" hangingPunct="1"/>
              <a:t>10</a:t>
            </a:fld>
            <a:endParaRPr lang="en-US" altLang="en-US" smtClean="0"/>
          </a:p>
        </p:txBody>
      </p:sp>
      <p:sp>
        <p:nvSpPr>
          <p:cNvPr id="2" name="TextBox 1"/>
          <p:cNvSpPr txBox="1"/>
          <p:nvPr/>
        </p:nvSpPr>
        <p:spPr>
          <a:xfrm>
            <a:off x="609600" y="1261245"/>
            <a:ext cx="7098838" cy="1384995"/>
          </a:xfrm>
          <a:prstGeom prst="rect">
            <a:avLst/>
          </a:prstGeom>
          <a:solidFill>
            <a:srgbClr val="FFFF66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If you are at rest, you tend to stay at </a:t>
            </a:r>
            <a:r>
              <a:rPr lang="en-US" sz="2800" dirty="0" smtClean="0">
                <a:solidFill>
                  <a:srgbClr val="0000FF"/>
                </a:solidFill>
              </a:rPr>
              <a:t>rest;</a:t>
            </a:r>
            <a:br>
              <a:rPr lang="en-US" sz="2800" dirty="0" smtClean="0">
                <a:solidFill>
                  <a:srgbClr val="0000FF"/>
                </a:solidFill>
              </a:rPr>
            </a:br>
            <a:r>
              <a:rPr lang="en-US" sz="2800" dirty="0" smtClean="0">
                <a:solidFill>
                  <a:srgbClr val="0000FF"/>
                </a:solidFill>
              </a:rPr>
              <a:t>if </a:t>
            </a:r>
            <a:r>
              <a:rPr lang="en-US" sz="2800" dirty="0">
                <a:solidFill>
                  <a:srgbClr val="0000FF"/>
                </a:solidFill>
              </a:rPr>
              <a:t>you are </a:t>
            </a:r>
            <a:r>
              <a:rPr lang="en-US" sz="2800" dirty="0" smtClean="0">
                <a:solidFill>
                  <a:srgbClr val="0000FF"/>
                </a:solidFill>
              </a:rPr>
              <a:t>moving, you </a:t>
            </a:r>
            <a:r>
              <a:rPr lang="en-US" sz="2800" dirty="0">
                <a:solidFill>
                  <a:srgbClr val="0000FF"/>
                </a:solidFill>
              </a:rPr>
              <a:t>tend to keep </a:t>
            </a:r>
            <a:r>
              <a:rPr lang="en-US" sz="2800" dirty="0" smtClean="0">
                <a:solidFill>
                  <a:srgbClr val="0000FF"/>
                </a:solidFill>
              </a:rPr>
              <a:t>moving, unless </a:t>
            </a:r>
            <a:r>
              <a:rPr lang="en-US" sz="2800" dirty="0">
                <a:solidFill>
                  <a:srgbClr val="0000FF"/>
                </a:solidFill>
              </a:rPr>
              <a:t>something stops you. </a:t>
            </a:r>
            <a:endParaRPr lang="en-US" sz="2800" dirty="0">
              <a:solidFill>
                <a:srgbClr val="0000FF"/>
              </a:solidFill>
              <a:latin typeface="Verdana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003540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title"/>
          </p:nvPr>
        </p:nvSpPr>
        <p:spPr>
          <a:xfrm>
            <a:off x="-14378" y="76200"/>
            <a:ext cx="9158377" cy="8382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latin typeface="Verdana" pitchFamily="34" charset="0"/>
              </a:rPr>
              <a:t>Dogs use the principle of inertia!</a:t>
            </a:r>
          </a:p>
        </p:txBody>
      </p:sp>
      <p:pic>
        <p:nvPicPr>
          <p:cNvPr id="83973" name="Picture 5" descr="shaki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362077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343400" y="1295400"/>
            <a:ext cx="4419600" cy="5181600"/>
          </a:xfrm>
        </p:spPr>
        <p:txBody>
          <a:bodyPr/>
          <a:lstStyle/>
          <a:p>
            <a:r>
              <a:rPr lang="en-US" sz="2400" dirty="0" smtClean="0"/>
              <a:t>When a dog is wet, he twists his body back and forth to shake off the water.</a:t>
            </a:r>
          </a:p>
          <a:p>
            <a:r>
              <a:rPr lang="en-US" sz="2400" dirty="0" smtClean="0"/>
              <a:t>When the dog rotates his body in one direction, the water is set into motion.</a:t>
            </a:r>
          </a:p>
          <a:p>
            <a:r>
              <a:rPr lang="en-US" sz="2400" dirty="0" smtClean="0"/>
              <a:t>When the dog twists the other way, the water drops keep moving in the original direction and fly off of him.</a:t>
            </a:r>
          </a:p>
          <a:p>
            <a:r>
              <a:rPr lang="en-US" sz="2400" dirty="0" smtClean="0"/>
              <a:t>We do the same thing when we shake our hands after washing them.</a:t>
            </a:r>
            <a:endParaRPr lang="en-US" sz="2400" dirty="0"/>
          </a:p>
        </p:txBody>
      </p:sp>
      <p:sp>
        <p:nvSpPr>
          <p:cNvPr id="1229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F64B75D-73FC-4A65-B9EA-18B4D4C6F13A}" type="slidenum">
              <a:rPr lang="en-US" altLang="en-US" smtClean="0"/>
              <a:pPr eaLnBrk="1" hangingPunct="1"/>
              <a:t>11</a:t>
            </a:fld>
            <a:endParaRPr lang="en-US" altLang="en-US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003540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Galileo’s </a:t>
            </a:r>
            <a:r>
              <a:rPr lang="en-US" altLang="en-US" dirty="0" smtClean="0">
                <a:latin typeface="Verdana" pitchFamily="34" charset="0"/>
              </a:rPr>
              <a:t>principle</a:t>
            </a:r>
            <a:r>
              <a:rPr lang="en-US" altLang="en-US" dirty="0" smtClean="0"/>
              <a:t> of Inertia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458200" cy="1371600"/>
          </a:xfr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00FF"/>
                </a:solidFill>
              </a:rPr>
              <a:t>A body at rest tends to remain at rest</a:t>
            </a:r>
          </a:p>
          <a:p>
            <a:pPr eaLnBrk="1" hangingPunct="1"/>
            <a:r>
              <a:rPr lang="en-US" altLang="en-US" dirty="0" smtClean="0">
                <a:solidFill>
                  <a:srgbClr val="0000FF"/>
                </a:solidFill>
              </a:rPr>
              <a:t>A body in motion tends to remain in motion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342900" y="2667000"/>
            <a:ext cx="82296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i="1" u="sng" dirty="0"/>
              <a:t>Or stated in another way: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 dirty="0"/>
              <a:t>You do not have to keep pushing on an object to keep it moving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 dirty="0"/>
              <a:t>If you give an object a push, and if nothing tries to stop it, (like friction) it will keep going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 i="1" dirty="0"/>
              <a:t>The “natural state” of an object is </a:t>
            </a:r>
            <a:r>
              <a:rPr lang="en-US" altLang="en-US" sz="3200" i="1" u="sng" dirty="0"/>
              <a:t>not </a:t>
            </a:r>
            <a:r>
              <a:rPr lang="en-US" altLang="en-US" sz="3200" i="1" dirty="0"/>
              <a:t>rest</a:t>
            </a:r>
          </a:p>
        </p:txBody>
      </p:sp>
      <p:sp>
        <p:nvSpPr>
          <p:cNvPr id="1331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42E0C8-057C-4713-A32E-59C65CAEBBFB}" type="slidenum">
              <a:rPr lang="en-US" altLang="en-US" smtClean="0"/>
              <a:pPr eaLnBrk="1" hangingPunct="1"/>
              <a:t>12</a:t>
            </a:fld>
            <a:endParaRPr lang="en-US" altLang="en-US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003540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192" y="0"/>
            <a:ext cx="9174192" cy="914400"/>
          </a:xfrm>
        </p:spPr>
        <p:txBody>
          <a:bodyPr/>
          <a:lstStyle/>
          <a:p>
            <a:r>
              <a:rPr lang="en-US" dirty="0" smtClean="0"/>
              <a:t>Ice Hockey </a:t>
            </a:r>
            <a:endParaRPr lang="en-US" dirty="0"/>
          </a:p>
        </p:txBody>
      </p:sp>
      <p:pic>
        <p:nvPicPr>
          <p:cNvPr id="5" name="Ice Hockey.mpeg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914401"/>
            <a:ext cx="7391400" cy="554403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538776-8356-4DE6-B7E9-53574FABFCB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3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914400" y="1676400"/>
            <a:ext cx="7162800" cy="373380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3" name="Line 5"/>
          <p:cNvSpPr>
            <a:spLocks noChangeShapeType="1"/>
          </p:cNvSpPr>
          <p:nvPr/>
        </p:nvSpPr>
        <p:spPr bwMode="auto">
          <a:xfrm>
            <a:off x="4495800" y="1676400"/>
            <a:ext cx="0" cy="3733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4" name="Line 6"/>
          <p:cNvSpPr>
            <a:spLocks noChangeShapeType="1"/>
          </p:cNvSpPr>
          <p:nvPr/>
        </p:nvSpPr>
        <p:spPr bwMode="auto">
          <a:xfrm>
            <a:off x="5943600" y="1676400"/>
            <a:ext cx="0" cy="37338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5" name="Line 7"/>
          <p:cNvSpPr>
            <a:spLocks noChangeShapeType="1"/>
          </p:cNvSpPr>
          <p:nvPr/>
        </p:nvSpPr>
        <p:spPr bwMode="auto">
          <a:xfrm>
            <a:off x="3200400" y="1676400"/>
            <a:ext cx="0" cy="37338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6" name="Oval 8"/>
          <p:cNvSpPr>
            <a:spLocks noChangeArrowheads="1"/>
          </p:cNvSpPr>
          <p:nvPr/>
        </p:nvSpPr>
        <p:spPr bwMode="auto">
          <a:xfrm>
            <a:off x="5257800" y="4648200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097" name="Line 9"/>
          <p:cNvSpPr>
            <a:spLocks noChangeShapeType="1"/>
          </p:cNvSpPr>
          <p:nvPr/>
        </p:nvSpPr>
        <p:spPr bwMode="auto">
          <a:xfrm flipV="1">
            <a:off x="5181600" y="4876800"/>
            <a:ext cx="838200" cy="4841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8" name="Oval 10" descr="Small grid"/>
          <p:cNvSpPr>
            <a:spLocks noChangeArrowheads="1"/>
          </p:cNvSpPr>
          <p:nvPr/>
        </p:nvSpPr>
        <p:spPr bwMode="auto">
          <a:xfrm>
            <a:off x="1143000" y="2895600"/>
            <a:ext cx="304800" cy="1143000"/>
          </a:xfrm>
          <a:prstGeom prst="ellipse">
            <a:avLst/>
          </a:prstGeom>
          <a:pattFill prst="smGrid">
            <a:fgClr>
              <a:schemeClr val="accent1"/>
            </a:fgClr>
            <a:bgClr>
              <a:schemeClr val="tx1"/>
            </a:bgClr>
          </a:patt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9" name="Oval 12" descr="Small grid"/>
          <p:cNvSpPr>
            <a:spLocks noChangeArrowheads="1"/>
          </p:cNvSpPr>
          <p:nvPr/>
        </p:nvSpPr>
        <p:spPr bwMode="auto">
          <a:xfrm>
            <a:off x="7543800" y="2819400"/>
            <a:ext cx="304800" cy="1143000"/>
          </a:xfrm>
          <a:prstGeom prst="ellipse">
            <a:avLst/>
          </a:prstGeom>
          <a:pattFill prst="smGrid">
            <a:fgClr>
              <a:schemeClr val="accent1"/>
            </a:fgClr>
            <a:bgClr>
              <a:schemeClr val="tx1"/>
            </a:bgClr>
          </a:patt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102" name="Oval 14"/>
          <p:cNvSpPr>
            <a:spLocks noChangeArrowheads="1"/>
          </p:cNvSpPr>
          <p:nvPr/>
        </p:nvSpPr>
        <p:spPr bwMode="auto">
          <a:xfrm>
            <a:off x="3581400" y="1676400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1" name="Line 15"/>
          <p:cNvSpPr>
            <a:spLocks noChangeShapeType="1"/>
          </p:cNvSpPr>
          <p:nvPr/>
        </p:nvSpPr>
        <p:spPr bwMode="auto">
          <a:xfrm>
            <a:off x="3733800" y="1752600"/>
            <a:ext cx="1524000" cy="289560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2" name="Line 16"/>
          <p:cNvSpPr>
            <a:spLocks noChangeShapeType="1"/>
          </p:cNvSpPr>
          <p:nvPr/>
        </p:nvSpPr>
        <p:spPr bwMode="auto">
          <a:xfrm flipH="1">
            <a:off x="1295400" y="1752600"/>
            <a:ext cx="2362200" cy="175260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5" name="AutoShape 17"/>
          <p:cNvSpPr>
            <a:spLocks noChangeArrowheads="1"/>
          </p:cNvSpPr>
          <p:nvPr/>
        </p:nvSpPr>
        <p:spPr bwMode="auto">
          <a:xfrm rot="-7282380">
            <a:off x="5486400" y="51816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106" name="AutoShape 18"/>
          <p:cNvSpPr>
            <a:spLocks noChangeArrowheads="1"/>
          </p:cNvSpPr>
          <p:nvPr/>
        </p:nvSpPr>
        <p:spPr bwMode="auto">
          <a:xfrm rot="5400000">
            <a:off x="3352800" y="10668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108" name="AutoShape 20"/>
          <p:cNvSpPr>
            <a:spLocks noChangeArrowheads="1"/>
          </p:cNvSpPr>
          <p:nvPr/>
        </p:nvSpPr>
        <p:spPr bwMode="auto">
          <a:xfrm>
            <a:off x="533400" y="33528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6" name="Text Box 21"/>
          <p:cNvSpPr txBox="1">
            <a:spLocks noChangeArrowheads="1"/>
          </p:cNvSpPr>
          <p:nvPr/>
        </p:nvSpPr>
        <p:spPr bwMode="auto">
          <a:xfrm>
            <a:off x="1539291" y="207034"/>
            <a:ext cx="599875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000" b="1" dirty="0"/>
              <a:t>Physics and Ice Hockey</a:t>
            </a:r>
          </a:p>
        </p:txBody>
      </p:sp>
      <p:sp>
        <p:nvSpPr>
          <p:cNvPr id="89110" name="Text Box 22"/>
          <p:cNvSpPr txBox="1">
            <a:spLocks noChangeArrowheads="1"/>
          </p:cNvSpPr>
          <p:nvPr/>
        </p:nvSpPr>
        <p:spPr bwMode="auto">
          <a:xfrm>
            <a:off x="685800" y="5638800"/>
            <a:ext cx="71342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/>
              <a:t>No force is needed to keep the puck moving</a:t>
            </a:r>
          </a:p>
          <a:p>
            <a:pPr eaLnBrk="1" hangingPunct="1"/>
            <a:r>
              <a:rPr lang="en-US" altLang="en-US" sz="2800"/>
              <a:t>forward after it leaves the player’s stick.</a:t>
            </a:r>
          </a:p>
        </p:txBody>
      </p:sp>
      <p:sp>
        <p:nvSpPr>
          <p:cNvPr id="1537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C22D42-EDBA-4AC1-A219-9C0E3F57F3A2}" type="slidenum">
              <a:rPr lang="en-US" altLang="en-US" smtClean="0"/>
              <a:pPr eaLnBrk="1" hangingPunct="1"/>
              <a:t>14</a:t>
            </a:fld>
            <a:endParaRPr lang="en-US" altLang="en-US" smtClean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914920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02083 -0.0351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2" y="-17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1666 L -0.18333 -0.4222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75" y="-219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96296E-6 L -0.26545 0.2592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9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1" y="1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9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9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9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9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9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9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6" grpId="0" animBg="1"/>
      <p:bldP spid="89097" grpId="0" animBg="1"/>
      <p:bldP spid="89102" grpId="0" animBg="1"/>
      <p:bldP spid="89102" grpId="1" animBg="1"/>
      <p:bldP spid="89105" grpId="0" animBg="1"/>
      <p:bldP spid="89106" grpId="0" animBg="1"/>
      <p:bldP spid="89108" grpId="0" animBg="1"/>
      <p:bldP spid="891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u="sng" dirty="0" smtClean="0"/>
              <a:t>What is inertia?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686800" cy="4188204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All objects have it</a:t>
            </a:r>
          </a:p>
          <a:p>
            <a:pPr eaLnBrk="1" hangingPunct="1"/>
            <a:r>
              <a:rPr lang="en-US" altLang="en-US" dirty="0" smtClean="0"/>
              <a:t>It is the tendency to resist </a:t>
            </a:r>
            <a:r>
              <a:rPr lang="en-US" altLang="en-US" i="1" u="sng" dirty="0" smtClean="0"/>
              <a:t>changes in velocity</a:t>
            </a:r>
          </a:p>
          <a:p>
            <a:pPr lvl="1" eaLnBrk="1" hangingPunct="1"/>
            <a:r>
              <a:rPr lang="en-US" altLang="en-US" dirty="0" smtClean="0"/>
              <a:t>if an object is at rest, it stays at rest</a:t>
            </a:r>
          </a:p>
          <a:p>
            <a:pPr lvl="1" eaLnBrk="1" hangingPunct="1"/>
            <a:r>
              <a:rPr lang="en-US" altLang="en-US" dirty="0" smtClean="0"/>
              <a:t>if an object is moving, it keeps moving</a:t>
            </a:r>
          </a:p>
          <a:p>
            <a:pPr eaLnBrk="1" hangingPunct="1"/>
            <a:r>
              <a:rPr lang="en-US" altLang="en-US" i="1" dirty="0" smtClean="0">
                <a:solidFill>
                  <a:srgbClr val="0000FF"/>
                </a:solidFill>
              </a:rPr>
              <a:t>Mass</a:t>
            </a:r>
            <a:r>
              <a:rPr lang="en-US" altLang="en-US" dirty="0" smtClean="0"/>
              <a:t> is a measure of the inertia of a body, in units of </a:t>
            </a:r>
            <a:r>
              <a:rPr lang="en-US" altLang="en-US" i="1" dirty="0" smtClean="0"/>
              <a:t>kilograms (kg)= 1000 grams</a:t>
            </a:r>
            <a:r>
              <a:rPr lang="en-US" altLang="en-US" i="1" dirty="0" smtClean="0">
                <a:solidFill>
                  <a:srgbClr val="FF0000"/>
                </a:solidFill>
              </a:rPr>
              <a:t>*</a:t>
            </a:r>
          </a:p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Mass is </a:t>
            </a:r>
            <a:r>
              <a:rPr lang="en-US" altLang="en-US" b="1" dirty="0" smtClean="0">
                <a:solidFill>
                  <a:srgbClr val="FF0000"/>
                </a:solidFill>
              </a:rPr>
              <a:t>NOT</a:t>
            </a:r>
            <a:r>
              <a:rPr lang="en-US" altLang="en-US" dirty="0" smtClean="0">
                <a:solidFill>
                  <a:srgbClr val="FF0000"/>
                </a:solidFill>
              </a:rPr>
              <a:t> the same as </a:t>
            </a:r>
            <a:r>
              <a:rPr lang="en-US" altLang="en-US" i="1" dirty="0" smtClean="0">
                <a:solidFill>
                  <a:srgbClr val="FF0000"/>
                </a:solidFill>
              </a:rPr>
              <a:t>weight </a:t>
            </a:r>
            <a:r>
              <a:rPr lang="en-US" altLang="en-US" dirty="0" smtClean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1638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335BAFB-C17E-4E8D-9EB6-B0F0C2B6DC74}" type="slidenum">
              <a:rPr lang="en-US" altLang="en-US" smtClean="0"/>
              <a:pPr eaLnBrk="1" hangingPunct="1"/>
              <a:t>15</a:t>
            </a:fld>
            <a:endParaRPr lang="en-US" altLang="en-US" smtClean="0"/>
          </a:p>
        </p:txBody>
      </p:sp>
      <p:sp>
        <p:nvSpPr>
          <p:cNvPr id="2" name="TextBox 1"/>
          <p:cNvSpPr txBox="1"/>
          <p:nvPr/>
        </p:nvSpPr>
        <p:spPr>
          <a:xfrm>
            <a:off x="762000" y="5638800"/>
            <a:ext cx="7229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*The complete definition of a physical quantity must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describe how it is measured and in what units it is measured.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395288" y="2927350"/>
            <a:ext cx="8229600" cy="376555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dirty="0" smtClean="0"/>
              <a:t>	</a:t>
            </a:r>
            <a:r>
              <a:rPr lang="en-US" altLang="en-US" sz="2800" b="1" dirty="0" smtClean="0"/>
              <a:t>Bart is on the moving train and then jumps </a:t>
            </a:r>
            <a:r>
              <a:rPr lang="en-US" altLang="en-US" sz="2800" b="1" u="sng" dirty="0" smtClean="0"/>
              <a:t>straight up</a:t>
            </a:r>
            <a:r>
              <a:rPr lang="en-US" altLang="en-US" sz="2800" b="1" dirty="0" smtClean="0"/>
              <a:t> on the moving train</a:t>
            </a:r>
          </a:p>
          <a:p>
            <a:pPr eaLnBrk="1" hangingPunct="1">
              <a:buFontTx/>
              <a:buNone/>
            </a:pPr>
            <a:r>
              <a:rPr lang="en-US" altLang="en-US" sz="2800" b="1" dirty="0" smtClean="0"/>
              <a:t>	 	will he land</a:t>
            </a:r>
            <a:r>
              <a:rPr lang="en-US" altLang="en-US" sz="2800" dirty="0" smtClean="0"/>
              <a:t>:</a:t>
            </a:r>
          </a:p>
          <a:p>
            <a:pPr eaLnBrk="1" hangingPunct="1">
              <a:buFontTx/>
              <a:buNone/>
            </a:pPr>
            <a:r>
              <a:rPr lang="en-US" altLang="en-US" sz="2800" dirty="0" smtClean="0"/>
              <a:t>		1)  on the ground, or</a:t>
            </a:r>
          </a:p>
          <a:p>
            <a:pPr eaLnBrk="1" hangingPunct="1">
              <a:buFontTx/>
              <a:buNone/>
            </a:pPr>
            <a:r>
              <a:rPr lang="en-US" altLang="en-US" sz="2800" dirty="0" smtClean="0"/>
              <a:t>		2)  on the train?    </a:t>
            </a:r>
          </a:p>
          <a:p>
            <a:pPr eaLnBrk="1" hangingPunct="1">
              <a:buFontTx/>
              <a:buNone/>
            </a:pPr>
            <a:r>
              <a:rPr lang="en-US" altLang="en-US" sz="2800" dirty="0" smtClean="0"/>
              <a:t>	</a:t>
            </a:r>
            <a:r>
              <a:rPr lang="en-US" altLang="en-US" sz="2800" dirty="0" smtClean="0">
                <a:solidFill>
                  <a:srgbClr val="0000FF"/>
                </a:solidFill>
              </a:rPr>
              <a:t>Bart maintains his forward motion even as he jumps up.  </a:t>
            </a:r>
            <a:r>
              <a:rPr lang="en-US" altLang="en-US" sz="2800" i="1" dirty="0" smtClean="0">
                <a:solidFill>
                  <a:srgbClr val="0000FF"/>
                </a:solidFill>
              </a:rPr>
              <a:t>He lands on the train.</a:t>
            </a:r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309563" y="2654300"/>
            <a:ext cx="8572500" cy="0"/>
          </a:xfrm>
          <a:prstGeom prst="line">
            <a:avLst/>
          </a:prstGeom>
          <a:noFill/>
          <a:ln w="57150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7588" name="Picture 4" descr="bartst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358775"/>
            <a:ext cx="663575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7589" name="Group 5"/>
          <p:cNvGrpSpPr>
            <a:grpSpLocks/>
          </p:cNvGrpSpPr>
          <p:nvPr/>
        </p:nvGrpSpPr>
        <p:grpSpPr bwMode="auto">
          <a:xfrm>
            <a:off x="1336675" y="1911350"/>
            <a:ext cx="5938838" cy="714375"/>
            <a:chOff x="834" y="1286"/>
            <a:chExt cx="3741" cy="450"/>
          </a:xfrm>
        </p:grpSpPr>
        <p:grpSp>
          <p:nvGrpSpPr>
            <p:cNvPr id="17415" name="Group 6"/>
            <p:cNvGrpSpPr>
              <a:grpSpLocks/>
            </p:cNvGrpSpPr>
            <p:nvPr/>
          </p:nvGrpSpPr>
          <p:grpSpPr bwMode="auto">
            <a:xfrm>
              <a:off x="834" y="1286"/>
              <a:ext cx="3741" cy="450"/>
              <a:chOff x="714" y="1301"/>
              <a:chExt cx="3741" cy="450"/>
            </a:xfrm>
          </p:grpSpPr>
          <p:sp>
            <p:nvSpPr>
              <p:cNvPr id="17417" name="Rectangle 7"/>
              <p:cNvSpPr>
                <a:spLocks noChangeArrowheads="1"/>
              </p:cNvSpPr>
              <p:nvPr/>
            </p:nvSpPr>
            <p:spPr bwMode="auto">
              <a:xfrm>
                <a:off x="714" y="1367"/>
                <a:ext cx="2832" cy="14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418" name="Oval 8"/>
              <p:cNvSpPr>
                <a:spLocks noChangeArrowheads="1"/>
              </p:cNvSpPr>
              <p:nvPr/>
            </p:nvSpPr>
            <p:spPr bwMode="auto">
              <a:xfrm>
                <a:off x="1146" y="1415"/>
                <a:ext cx="336" cy="33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419" name="Oval 9"/>
              <p:cNvSpPr>
                <a:spLocks noChangeArrowheads="1"/>
              </p:cNvSpPr>
              <p:nvPr/>
            </p:nvSpPr>
            <p:spPr bwMode="auto">
              <a:xfrm>
                <a:off x="2730" y="1415"/>
                <a:ext cx="336" cy="33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420" name="AutoShape 10"/>
              <p:cNvSpPr>
                <a:spLocks noChangeArrowheads="1"/>
              </p:cNvSpPr>
              <p:nvPr/>
            </p:nvSpPr>
            <p:spPr bwMode="auto">
              <a:xfrm>
                <a:off x="3677" y="1301"/>
                <a:ext cx="778" cy="232"/>
              </a:xfrm>
              <a:prstGeom prst="rightArrow">
                <a:avLst>
                  <a:gd name="adj1" fmla="val 50000"/>
                  <a:gd name="adj2" fmla="val 83836"/>
                </a:avLst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9933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7416" name="Line 11"/>
            <p:cNvSpPr>
              <a:spLocks noChangeShapeType="1"/>
            </p:cNvSpPr>
            <p:nvPr/>
          </p:nvSpPr>
          <p:spPr bwMode="auto">
            <a:xfrm>
              <a:off x="920" y="1354"/>
              <a:ext cx="43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1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3A1E5C-4978-4AF9-B127-A2E7116EE599}" type="slidenum">
              <a:rPr lang="en-US" altLang="en-US" smtClean="0"/>
              <a:pPr eaLnBrk="1" hangingPunct="1"/>
              <a:t>16</a:t>
            </a:fld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45316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Other examples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3505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Having a catch on a plane, bus or train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Throwing a ball up and down while walking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Dribbling a basketball while running</a:t>
            </a:r>
          </a:p>
        </p:txBody>
      </p:sp>
      <p:sp>
        <p:nvSpPr>
          <p:cNvPr id="1843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03D976E-D331-4AC5-B30F-F51CEBF55B9F}" type="slidenum">
              <a:rPr lang="en-US" altLang="en-US" smtClean="0"/>
              <a:pPr eaLnBrk="1" hangingPunct="1"/>
              <a:t>17</a:t>
            </a:fld>
            <a:endParaRPr lang="en-US" altLang="en-US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Refined Law of Inertia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28441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No force (push or pull) is needed to keep an object moving with </a:t>
            </a:r>
            <a:r>
              <a:rPr lang="en-US" altLang="en-US" i="1" u="sng" dirty="0" smtClean="0"/>
              <a:t>constant velocity</a:t>
            </a:r>
          </a:p>
          <a:p>
            <a:pPr eaLnBrk="1" hangingPunct="1"/>
            <a:r>
              <a:rPr lang="en-US" altLang="en-US" i="1" dirty="0" smtClean="0">
                <a:solidFill>
                  <a:srgbClr val="FF0000"/>
                </a:solidFill>
              </a:rPr>
              <a:t>Constant velocity-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smtClean="0"/>
              <a:t>moving in a straight line with constant </a:t>
            </a:r>
            <a:r>
              <a:rPr lang="en-US" altLang="en-US" i="1" dirty="0" smtClean="0"/>
              <a:t>speed</a:t>
            </a:r>
          </a:p>
        </p:txBody>
      </p:sp>
      <p:grpSp>
        <p:nvGrpSpPr>
          <p:cNvPr id="69636" name="Group 4"/>
          <p:cNvGrpSpPr>
            <a:grpSpLocks/>
          </p:cNvGrpSpPr>
          <p:nvPr/>
        </p:nvGrpSpPr>
        <p:grpSpPr bwMode="auto">
          <a:xfrm>
            <a:off x="311150" y="3375026"/>
            <a:ext cx="4900613" cy="1296988"/>
            <a:chOff x="144" y="2208"/>
            <a:chExt cx="3087" cy="817"/>
          </a:xfrm>
        </p:grpSpPr>
        <p:sp>
          <p:nvSpPr>
            <p:cNvPr id="19463" name="AutoShape 5"/>
            <p:cNvSpPr>
              <a:spLocks noChangeArrowheads="1"/>
            </p:cNvSpPr>
            <p:nvPr/>
          </p:nvSpPr>
          <p:spPr bwMode="auto">
            <a:xfrm rot="-610305">
              <a:off x="144" y="2208"/>
              <a:ext cx="336" cy="768"/>
            </a:xfrm>
            <a:prstGeom prst="curvedRightArrow">
              <a:avLst>
                <a:gd name="adj1" fmla="val 45714"/>
                <a:gd name="adj2" fmla="val 91429"/>
                <a:gd name="adj3" fmla="val 33333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64" name="Text Box 6"/>
            <p:cNvSpPr txBox="1">
              <a:spLocks noChangeArrowheads="1"/>
            </p:cNvSpPr>
            <p:nvPr/>
          </p:nvSpPr>
          <p:spPr bwMode="auto">
            <a:xfrm>
              <a:off x="576" y="2657"/>
              <a:ext cx="265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3200" dirty="0"/>
                <a:t>No stopping </a:t>
              </a:r>
              <a:r>
                <a:rPr lang="en-US" altLang="en-US" sz="3200" dirty="0" smtClean="0"/>
                <a:t>or </a:t>
              </a:r>
              <a:r>
                <a:rPr lang="en-US" altLang="en-US" sz="3200" dirty="0"/>
                <a:t>turning</a:t>
              </a:r>
            </a:p>
          </p:txBody>
        </p:sp>
      </p:grp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1963754" y="5144221"/>
            <a:ext cx="5216492" cy="11387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 smtClean="0"/>
              <a:t>Note </a:t>
            </a:r>
            <a:r>
              <a:rPr lang="en-US" altLang="en-US" sz="3200" dirty="0"/>
              <a:t>that a body </a:t>
            </a:r>
            <a:r>
              <a:rPr lang="en-US" altLang="en-US" sz="3200" u="sng" dirty="0"/>
              <a:t>at rest</a:t>
            </a:r>
            <a:r>
              <a:rPr lang="en-US" altLang="en-US" sz="3200" dirty="0"/>
              <a:t> has</a:t>
            </a:r>
          </a:p>
          <a:p>
            <a:pPr algn="ctr" eaLnBrk="1" hangingPunct="1"/>
            <a:r>
              <a:rPr lang="en-US" altLang="en-US" sz="3200" dirty="0"/>
              <a:t>a constant velocity of </a:t>
            </a:r>
            <a:r>
              <a:rPr lang="en-US" altLang="en-US" sz="3600" dirty="0"/>
              <a:t>zero</a:t>
            </a:r>
          </a:p>
        </p:txBody>
      </p:sp>
      <p:sp>
        <p:nvSpPr>
          <p:cNvPr id="1946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A3C68A9-BC9E-45A8-B872-691168FDA598}" type="slidenum">
              <a:rPr lang="en-US" altLang="en-US" smtClean="0"/>
              <a:pPr eaLnBrk="1" hangingPunct="1"/>
              <a:t>18</a:t>
            </a:fld>
            <a:endParaRPr lang="en-US" altLang="en-US" dirty="0" smtClean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  <p:bldP spid="6963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Concepts: speed and velocity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95400"/>
            <a:ext cx="8229600" cy="2286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Speed:  </a:t>
            </a:r>
            <a:r>
              <a:rPr lang="en-US" altLang="en-US" dirty="0" smtClean="0"/>
              <a:t>How fast am I going?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	measured in miles per hour (mph),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   kilometers per hour (km/h), feet per second (</a:t>
            </a:r>
            <a:r>
              <a:rPr lang="en-US" altLang="en-US" dirty="0" err="1" smtClean="0"/>
              <a:t>ft</a:t>
            </a:r>
            <a:r>
              <a:rPr lang="en-US" altLang="en-US" dirty="0" smtClean="0"/>
              <a:t>/s), meters per second (m/s), . . . </a:t>
            </a:r>
          </a:p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>
              <a:buFontTx/>
              <a:buNone/>
            </a:pPr>
            <a:endParaRPr lang="en-US" altLang="en-US" dirty="0" smtClean="0"/>
          </a:p>
        </p:txBody>
      </p:sp>
      <p:graphicFrame>
        <p:nvGraphicFramePr>
          <p:cNvPr id="706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923147"/>
              </p:ext>
            </p:extLst>
          </p:nvPr>
        </p:nvGraphicFramePr>
        <p:xfrm>
          <a:off x="228600" y="4495800"/>
          <a:ext cx="8766175" cy="133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6" name="Equation" r:id="rId4" imgW="2578100" imgH="393700" progId="Equation.DSMT4">
                  <p:embed/>
                </p:oleObj>
              </mc:Choice>
              <mc:Fallback>
                <p:oleObj name="Equation" r:id="rId4" imgW="2578100" imgH="393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495800"/>
                        <a:ext cx="8766175" cy="133826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C58E89-E381-4C52-BC0C-3DF15049CA3A}" type="slidenum">
              <a:rPr lang="en-US" altLang="en-US" smtClean="0"/>
              <a:pPr eaLnBrk="1" hangingPunct="1"/>
              <a:t>19</a:t>
            </a:fld>
            <a:endParaRPr lang="en-US" altLang="en-US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2514600" cy="1143000"/>
          </a:xfrm>
        </p:spPr>
        <p:txBody>
          <a:bodyPr/>
          <a:lstStyle/>
          <a:p>
            <a:pPr eaLnBrk="1" hangingPunct="1"/>
            <a:r>
              <a:rPr lang="en-US" altLang="en-US" u="sng" dirty="0" smtClean="0"/>
              <a:t>Aristotle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524000"/>
            <a:ext cx="53340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350 BC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Was the final word on any scientific question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Influenced scientific thought until the end of the 17</a:t>
            </a:r>
            <a:r>
              <a:rPr lang="en-US" altLang="en-US" sz="2800" baseline="30000" dirty="0" smtClean="0"/>
              <a:t>th</a:t>
            </a:r>
            <a:r>
              <a:rPr lang="en-US" altLang="en-US" sz="2800" dirty="0" smtClean="0"/>
              <a:t> century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i="1" dirty="0" smtClean="0"/>
              <a:t>Believed that the natural state of an object was to be at rest—He was WRONG!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2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745163" y="1651000"/>
          <a:ext cx="1844675" cy="208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7" name="Picture 18" descr="Aristotl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1066800"/>
            <a:ext cx="2693988" cy="32750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E16AAE0-7F42-4A87-A51A-53358FA79E1A}" type="slidenum">
              <a:rPr lang="en-US" altLang="en-US" smtClean="0"/>
              <a:pPr eaLnBrk="1" hangingPunct="1"/>
              <a:t>2</a:t>
            </a:fld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69877"/>
            <a:ext cx="8839200" cy="973123"/>
          </a:xfrm>
        </p:spPr>
        <p:txBody>
          <a:bodyPr/>
          <a:lstStyle/>
          <a:p>
            <a:pPr algn="l" eaLnBrk="1" hangingPunct="1"/>
            <a:r>
              <a:rPr lang="en-US" altLang="en-US" sz="4000" dirty="0" smtClean="0">
                <a:solidFill>
                  <a:schemeClr val="tx1"/>
                </a:solidFill>
              </a:rPr>
              <a:t>Velocity includes </a:t>
            </a:r>
            <a:r>
              <a:rPr lang="en-US" altLang="en-US" sz="4000" i="1" dirty="0" smtClean="0">
                <a:solidFill>
                  <a:schemeClr val="tx1"/>
                </a:solidFill>
              </a:rPr>
              <a:t>speed</a:t>
            </a:r>
            <a:r>
              <a:rPr lang="en-US" altLang="en-US" sz="4000" dirty="0">
                <a:solidFill>
                  <a:schemeClr val="tx1"/>
                </a:solidFill>
              </a:rPr>
              <a:t> </a:t>
            </a:r>
            <a:r>
              <a:rPr lang="en-US" altLang="en-US" sz="4000" dirty="0" smtClean="0">
                <a:solidFill>
                  <a:schemeClr val="tx1"/>
                </a:solidFill>
              </a:rPr>
              <a:t>and </a:t>
            </a:r>
            <a:r>
              <a:rPr lang="en-US" altLang="en-US" sz="4000" i="1" dirty="0" smtClean="0">
                <a:solidFill>
                  <a:schemeClr val="tx1"/>
                </a:solidFill>
              </a:rPr>
              <a:t>direction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124" y="1600200"/>
            <a:ext cx="8158162" cy="29337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FF0000"/>
                </a:solidFill>
              </a:rPr>
              <a:t>Velocity</a:t>
            </a:r>
            <a:r>
              <a:rPr lang="en-US" altLang="en-US" i="1" dirty="0" smtClean="0">
                <a:solidFill>
                  <a:srgbClr val="FF0000"/>
                </a:solidFill>
              </a:rPr>
              <a:t> </a:t>
            </a:r>
            <a:r>
              <a:rPr lang="en-US" altLang="en-US" dirty="0" smtClean="0"/>
              <a:t>includes information both about the </a:t>
            </a:r>
            <a:r>
              <a:rPr lang="en-US" altLang="en-US" dirty="0" smtClean="0">
                <a:solidFill>
                  <a:srgbClr val="FF0000"/>
                </a:solidFill>
              </a:rPr>
              <a:t>speed</a:t>
            </a:r>
            <a:r>
              <a:rPr lang="en-US" altLang="en-US" dirty="0" smtClean="0"/>
              <a:t> (magnitude) and </a:t>
            </a:r>
            <a:r>
              <a:rPr lang="en-US" altLang="en-US" dirty="0" smtClean="0">
                <a:solidFill>
                  <a:srgbClr val="FF0000"/>
                </a:solidFill>
              </a:rPr>
              <a:t>direction</a:t>
            </a:r>
            <a:r>
              <a:rPr lang="en-US" altLang="en-US" dirty="0" smtClean="0"/>
              <a:t>, not only </a:t>
            </a:r>
            <a:r>
              <a:rPr lang="en-US" altLang="en-US" i="1" dirty="0" smtClean="0"/>
              <a:t>how fast</a:t>
            </a:r>
            <a:r>
              <a:rPr lang="en-US" altLang="en-US" dirty="0" smtClean="0"/>
              <a:t>, but also </a:t>
            </a:r>
            <a:r>
              <a:rPr lang="en-US" altLang="en-US" i="1" dirty="0" smtClean="0"/>
              <a:t>in what direction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It is what we call a </a:t>
            </a:r>
            <a:r>
              <a:rPr lang="en-US" altLang="en-US" i="1" dirty="0" smtClean="0">
                <a:solidFill>
                  <a:srgbClr val="FF0000"/>
                </a:solidFill>
              </a:rPr>
              <a:t>vector</a:t>
            </a:r>
            <a:r>
              <a:rPr lang="en-US" altLang="en-US" dirty="0" smtClean="0"/>
              <a:t> quantity – one having both magnitude and direction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Formula to calculate the magnitude</a:t>
            </a: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 sz="2400" i="1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400" i="1" dirty="0" smtClean="0"/>
          </a:p>
          <a:p>
            <a:pPr eaLnBrk="1" hangingPunct="1">
              <a:lnSpc>
                <a:spcPct val="90000"/>
              </a:lnSpc>
            </a:pPr>
            <a:endParaRPr lang="en-US" altLang="en-US" sz="2400" i="1" dirty="0" smtClean="0"/>
          </a:p>
        </p:txBody>
      </p:sp>
      <p:graphicFrame>
        <p:nvGraphicFramePr>
          <p:cNvPr id="7168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9942225"/>
              </p:ext>
            </p:extLst>
          </p:nvPr>
        </p:nvGraphicFramePr>
        <p:xfrm>
          <a:off x="3200400" y="4698839"/>
          <a:ext cx="1941513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1" name="Equation" r:id="rId4" imgW="482400" imgH="393480" progId="Equation.DSMT4">
                  <p:embed/>
                </p:oleObj>
              </mc:Choice>
              <mc:Fallback>
                <p:oleObj name="Equation" r:id="rId4" imgW="48240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698839"/>
                        <a:ext cx="1941513" cy="158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26516D-994D-45D1-A01F-1BF2D57D56C1}" type="slidenum">
              <a:rPr lang="en-US" altLang="en-US" smtClean="0"/>
              <a:pPr eaLnBrk="1" hangingPunct="1"/>
              <a:t>20</a:t>
            </a:fld>
            <a:endParaRPr lang="en-US" altLang="en-US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89163"/>
            <a:ext cx="2590800" cy="1219200"/>
          </a:xfrm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/>
          <a:lstStyle/>
          <a:p>
            <a:pPr algn="l" eaLnBrk="1" hangingPunct="1"/>
            <a:r>
              <a:rPr lang="en-US" altLang="en-US" dirty="0" smtClean="0">
                <a:solidFill>
                  <a:schemeClr val="tx1"/>
                </a:solidFill>
              </a:rPr>
              <a:t>Example</a:t>
            </a:r>
          </a:p>
        </p:txBody>
      </p:sp>
      <p:sp>
        <p:nvSpPr>
          <p:cNvPr id="22531" name="Content Placeholder 1"/>
          <p:cNvSpPr>
            <a:spLocks noGrp="1"/>
          </p:cNvSpPr>
          <p:nvPr>
            <p:ph idx="1"/>
          </p:nvPr>
        </p:nvSpPr>
        <p:spPr>
          <a:xfrm>
            <a:off x="533400" y="1376494"/>
            <a:ext cx="8077200" cy="4800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>
                <a:solidFill>
                  <a:srgbClr val="0000FF"/>
                </a:solidFill>
              </a:rPr>
              <a:t>The average human can walk at 5 km/</a:t>
            </a:r>
            <a:r>
              <a:rPr lang="en-US" altLang="en-US" dirty="0" err="1" smtClean="0">
                <a:solidFill>
                  <a:srgbClr val="0000FF"/>
                </a:solidFill>
              </a:rPr>
              <a:t>hr</a:t>
            </a:r>
            <a:r>
              <a:rPr lang="en-US" altLang="en-US" dirty="0" smtClean="0">
                <a:solidFill>
                  <a:srgbClr val="0000FF"/>
                </a:solidFill>
              </a:rPr>
              <a:t/>
            </a:r>
            <a:br>
              <a:rPr lang="en-US" altLang="en-US" dirty="0" smtClean="0">
                <a:solidFill>
                  <a:srgbClr val="0000FF"/>
                </a:solidFill>
              </a:rPr>
            </a:br>
            <a:r>
              <a:rPr lang="en-US" altLang="en-US" dirty="0" smtClean="0">
                <a:solidFill>
                  <a:srgbClr val="0000FF"/>
                </a:solidFill>
              </a:rPr>
              <a:t>[1 kilometer (km) = 1000 m]. If a person walks at this rate for </a:t>
            </a:r>
            <a:r>
              <a:rPr lang="en-US" altLang="en-US" i="1" dirty="0" smtClean="0">
                <a:solidFill>
                  <a:srgbClr val="0000FF"/>
                </a:solidFill>
              </a:rPr>
              <a:t>half a day</a:t>
            </a:r>
            <a:r>
              <a:rPr lang="en-US" altLang="en-US" dirty="0" smtClean="0">
                <a:solidFill>
                  <a:srgbClr val="0000FF"/>
                </a:solidFill>
              </a:rPr>
              <a:t>, how far would he or she travel?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  <a:p>
            <a:pPr marL="0" indent="0" eaLnBrk="1" hangingPunct="1">
              <a:buNone/>
            </a:pPr>
            <a:r>
              <a:rPr lang="en-US" altLang="en-US" i="1" dirty="0" smtClean="0">
                <a:solidFill>
                  <a:srgbClr val="FF0000"/>
                </a:solidFill>
              </a:rPr>
              <a:t>Answer</a:t>
            </a:r>
            <a:r>
              <a:rPr lang="en-US" altLang="en-US" dirty="0" smtClean="0">
                <a:solidFill>
                  <a:srgbClr val="FF0000"/>
                </a:solidFill>
              </a:rPr>
              <a:t> 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Since v = d / t, then </a:t>
            </a:r>
            <a:r>
              <a:rPr lang="en-US" altLang="en-US" dirty="0" smtClean="0">
                <a:solidFill>
                  <a:srgbClr val="FF0000"/>
                </a:solidFill>
              </a:rPr>
              <a:t>d = v </a:t>
            </a:r>
            <a:r>
              <a:rPr lang="en-US" altLang="en-US" dirty="0" smtClean="0">
                <a:solidFill>
                  <a:srgbClr val="FF0000"/>
                </a:solidFill>
                <a:sym typeface="SymbolPS" pitchFamily="18" charset="2"/>
              </a:rPr>
              <a:t></a:t>
            </a:r>
            <a:r>
              <a:rPr lang="en-US" altLang="en-US" dirty="0" smtClean="0">
                <a:solidFill>
                  <a:srgbClr val="FF0000"/>
                </a:solidFill>
              </a:rPr>
              <a:t> t </a:t>
            </a:r>
            <a:br>
              <a:rPr lang="en-US" altLang="en-US" dirty="0" smtClean="0">
                <a:solidFill>
                  <a:srgbClr val="FF0000"/>
                </a:solidFill>
              </a:rPr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d = v </a:t>
            </a:r>
            <a:r>
              <a:rPr lang="en-US" altLang="en-US" dirty="0" smtClean="0">
                <a:sym typeface="SymbolPS" pitchFamily="18" charset="2"/>
              </a:rPr>
              <a:t></a:t>
            </a:r>
            <a:r>
              <a:rPr lang="en-US" altLang="en-US" dirty="0" smtClean="0"/>
              <a:t> t = 5 km/</a:t>
            </a:r>
            <a:r>
              <a:rPr lang="en-US" altLang="en-US" dirty="0" err="1" smtClean="0"/>
              <a:t>hr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SymbolPS" pitchFamily="18" charset="2"/>
              </a:rPr>
              <a:t> </a:t>
            </a:r>
            <a:r>
              <a:rPr lang="en-US" altLang="en-US" dirty="0" smtClean="0"/>
              <a:t>12 </a:t>
            </a:r>
            <a:r>
              <a:rPr lang="en-US" altLang="en-US" dirty="0" err="1" smtClean="0"/>
              <a:t>hr</a:t>
            </a:r>
            <a:r>
              <a:rPr lang="en-US" altLang="en-US" dirty="0"/>
              <a:t> </a:t>
            </a:r>
            <a:r>
              <a:rPr lang="en-US" altLang="en-US" dirty="0" smtClean="0"/>
              <a:t>= 60 km</a:t>
            </a:r>
          </a:p>
        </p:txBody>
      </p:sp>
      <p:sp>
        <p:nvSpPr>
          <p:cNvPr id="2253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0BC370-76DE-43FC-A8D5-C5F05F57EEE4}" type="slidenum">
              <a:rPr lang="en-US" altLang="en-US" smtClean="0"/>
              <a:pPr eaLnBrk="1" hangingPunct="1"/>
              <a:t>21</a:t>
            </a:fld>
            <a:endParaRPr lang="en-US" altLang="en-US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H="1">
            <a:off x="3429000" y="5440421"/>
            <a:ext cx="533400" cy="533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4800600" y="5449670"/>
            <a:ext cx="533400" cy="533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Position vs. time plots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2286000"/>
            <a:ext cx="3733800" cy="3733800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solidFill>
                  <a:srgbClr val="0000FF"/>
                </a:solidFill>
              </a:rPr>
              <a:t>Case A: speed is</a:t>
            </a:r>
          </a:p>
          <a:p>
            <a:pPr eaLnBrk="1" hangingPunct="1">
              <a:buFontTx/>
              <a:buNone/>
            </a:pPr>
            <a:r>
              <a:rPr lang="en-US" altLang="en-US" sz="2800" dirty="0" smtClean="0">
                <a:solidFill>
                  <a:srgbClr val="0000FF"/>
                </a:solidFill>
              </a:rPr>
              <a:t>    20 m/10 s = 2.0 m/s</a:t>
            </a:r>
          </a:p>
          <a:p>
            <a:pPr eaLnBrk="1" hangingPunct="1"/>
            <a:r>
              <a:rPr lang="en-US" altLang="en-US" sz="2800" dirty="0" smtClean="0">
                <a:solidFill>
                  <a:srgbClr val="FF0000"/>
                </a:solidFill>
              </a:rPr>
              <a:t>Case B: speed is</a:t>
            </a:r>
          </a:p>
          <a:p>
            <a:pPr eaLnBrk="1" hangingPunct="1">
              <a:buFontTx/>
              <a:buNone/>
            </a:pPr>
            <a:r>
              <a:rPr lang="en-US" altLang="en-US" sz="2800" dirty="0" smtClean="0">
                <a:solidFill>
                  <a:srgbClr val="FF0000"/>
                </a:solidFill>
              </a:rPr>
              <a:t>   10 m/10 s = 1.0 m/s</a:t>
            </a:r>
          </a:p>
          <a:p>
            <a:pPr eaLnBrk="1" hangingPunct="1"/>
            <a:r>
              <a:rPr lang="en-US" altLang="en-US" sz="2800" dirty="0" smtClean="0">
                <a:solidFill>
                  <a:srgbClr val="009900"/>
                </a:solidFill>
              </a:rPr>
              <a:t>Case C: speed is</a:t>
            </a:r>
          </a:p>
          <a:p>
            <a:pPr eaLnBrk="1" hangingPunct="1">
              <a:buFontTx/>
              <a:buNone/>
            </a:pPr>
            <a:r>
              <a:rPr lang="en-US" altLang="en-US" sz="2800" dirty="0" smtClean="0">
                <a:solidFill>
                  <a:srgbClr val="009900"/>
                </a:solidFill>
              </a:rPr>
              <a:t>    5 m/10 s = 0.5 m/s</a:t>
            </a:r>
          </a:p>
        </p:txBody>
      </p:sp>
      <p:sp>
        <p:nvSpPr>
          <p:cNvPr id="23556" name="Text Box 12"/>
          <p:cNvSpPr txBox="1">
            <a:spLocks noChangeArrowheads="1"/>
          </p:cNvSpPr>
          <p:nvPr/>
        </p:nvSpPr>
        <p:spPr bwMode="auto">
          <a:xfrm>
            <a:off x="5943600" y="1447800"/>
            <a:ext cx="1704975" cy="650875"/>
          </a:xfrm>
          <a:prstGeom prst="rect">
            <a:avLst/>
          </a:prstGeom>
          <a:noFill/>
          <a:ln w="9525">
            <a:solidFill>
              <a:srgbClr val="FFFF99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dirty="0"/>
              <a:t>v = d / t</a:t>
            </a:r>
          </a:p>
        </p:txBody>
      </p:sp>
      <p:sp>
        <p:nvSpPr>
          <p:cNvPr id="23558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E16E7B-36D2-4675-828E-348BC5E60E37}" type="slidenum">
              <a:rPr lang="en-US" altLang="en-US" smtClean="0"/>
              <a:pPr eaLnBrk="1" hangingPunct="1"/>
              <a:t>22</a:t>
            </a:fld>
            <a:endParaRPr lang="en-US" alt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10002"/>
            <a:ext cx="4701782" cy="450979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39"/>
          <p:cNvGrpSpPr>
            <a:grpSpLocks/>
          </p:cNvGrpSpPr>
          <p:nvPr/>
        </p:nvGrpSpPr>
        <p:grpSpPr bwMode="auto">
          <a:xfrm>
            <a:off x="476250" y="304800"/>
            <a:ext cx="8286750" cy="4171950"/>
            <a:chOff x="300" y="240"/>
            <a:chExt cx="5220" cy="2628"/>
          </a:xfrm>
        </p:grpSpPr>
        <p:sp>
          <p:nvSpPr>
            <p:cNvPr id="24582" name="Line 5"/>
            <p:cNvSpPr>
              <a:spLocks noChangeShapeType="1"/>
            </p:cNvSpPr>
            <p:nvPr/>
          </p:nvSpPr>
          <p:spPr bwMode="auto">
            <a:xfrm flipV="1">
              <a:off x="1104" y="240"/>
              <a:ext cx="0" cy="206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3" name="Line 6"/>
            <p:cNvSpPr>
              <a:spLocks noChangeShapeType="1"/>
            </p:cNvSpPr>
            <p:nvPr/>
          </p:nvSpPr>
          <p:spPr bwMode="auto">
            <a:xfrm>
              <a:off x="1104" y="2304"/>
              <a:ext cx="441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584" name="Group 14"/>
            <p:cNvGrpSpPr>
              <a:grpSpLocks/>
            </p:cNvGrpSpPr>
            <p:nvPr/>
          </p:nvGrpSpPr>
          <p:grpSpPr bwMode="auto">
            <a:xfrm>
              <a:off x="1776" y="2256"/>
              <a:ext cx="3360" cy="144"/>
              <a:chOff x="1440" y="3360"/>
              <a:chExt cx="3360" cy="144"/>
            </a:xfrm>
          </p:grpSpPr>
          <p:sp>
            <p:nvSpPr>
              <p:cNvPr id="24602" name="Line 7"/>
              <p:cNvSpPr>
                <a:spLocks noChangeShapeType="1"/>
              </p:cNvSpPr>
              <p:nvPr/>
            </p:nvSpPr>
            <p:spPr bwMode="auto">
              <a:xfrm>
                <a:off x="1440" y="3360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3" name="Line 9"/>
              <p:cNvSpPr>
                <a:spLocks noChangeShapeType="1"/>
              </p:cNvSpPr>
              <p:nvPr/>
            </p:nvSpPr>
            <p:spPr bwMode="auto">
              <a:xfrm>
                <a:off x="2112" y="3360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4" name="Line 10"/>
              <p:cNvSpPr>
                <a:spLocks noChangeShapeType="1"/>
              </p:cNvSpPr>
              <p:nvPr/>
            </p:nvSpPr>
            <p:spPr bwMode="auto">
              <a:xfrm>
                <a:off x="2784" y="3360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5" name="Line 11"/>
              <p:cNvSpPr>
                <a:spLocks noChangeShapeType="1"/>
              </p:cNvSpPr>
              <p:nvPr/>
            </p:nvSpPr>
            <p:spPr bwMode="auto">
              <a:xfrm>
                <a:off x="3456" y="3360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6" name="Line 12"/>
              <p:cNvSpPr>
                <a:spLocks noChangeShapeType="1"/>
              </p:cNvSpPr>
              <p:nvPr/>
            </p:nvSpPr>
            <p:spPr bwMode="auto">
              <a:xfrm>
                <a:off x="4128" y="3360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7" name="Line 13"/>
              <p:cNvSpPr>
                <a:spLocks noChangeShapeType="1"/>
              </p:cNvSpPr>
              <p:nvPr/>
            </p:nvSpPr>
            <p:spPr bwMode="auto">
              <a:xfrm>
                <a:off x="4800" y="3360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585" name="Text Box 15"/>
            <p:cNvSpPr txBox="1">
              <a:spLocks noChangeArrowheads="1"/>
            </p:cNvSpPr>
            <p:nvPr/>
          </p:nvSpPr>
          <p:spPr bwMode="auto">
            <a:xfrm>
              <a:off x="1008" y="2390"/>
              <a:ext cx="427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b="1"/>
                <a:t>0               1               2              3               4              5               6</a:t>
              </a:r>
            </a:p>
          </p:txBody>
        </p:sp>
        <p:sp>
          <p:nvSpPr>
            <p:cNvPr id="24586" name="Line 16"/>
            <p:cNvSpPr>
              <a:spLocks noChangeShapeType="1"/>
            </p:cNvSpPr>
            <p:nvPr/>
          </p:nvSpPr>
          <p:spPr bwMode="auto">
            <a:xfrm>
              <a:off x="1776" y="768"/>
              <a:ext cx="0" cy="14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7" name="Line 17"/>
            <p:cNvSpPr>
              <a:spLocks noChangeShapeType="1"/>
            </p:cNvSpPr>
            <p:nvPr/>
          </p:nvSpPr>
          <p:spPr bwMode="auto">
            <a:xfrm>
              <a:off x="3120" y="76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8" name="Line 18"/>
            <p:cNvSpPr>
              <a:spLocks noChangeShapeType="1"/>
            </p:cNvSpPr>
            <p:nvPr/>
          </p:nvSpPr>
          <p:spPr bwMode="auto">
            <a:xfrm>
              <a:off x="5136" y="768"/>
              <a:ext cx="0" cy="14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589" name="Group 24"/>
            <p:cNvGrpSpPr>
              <a:grpSpLocks/>
            </p:cNvGrpSpPr>
            <p:nvPr/>
          </p:nvGrpSpPr>
          <p:grpSpPr bwMode="auto">
            <a:xfrm>
              <a:off x="1032" y="768"/>
              <a:ext cx="144" cy="768"/>
              <a:chOff x="696" y="1872"/>
              <a:chExt cx="144" cy="768"/>
            </a:xfrm>
          </p:grpSpPr>
          <p:sp>
            <p:nvSpPr>
              <p:cNvPr id="24600" name="Line 22"/>
              <p:cNvSpPr>
                <a:spLocks noChangeShapeType="1"/>
              </p:cNvSpPr>
              <p:nvPr/>
            </p:nvSpPr>
            <p:spPr bwMode="auto">
              <a:xfrm>
                <a:off x="696" y="2640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1" name="Line 23"/>
              <p:cNvSpPr>
                <a:spLocks noChangeShapeType="1"/>
              </p:cNvSpPr>
              <p:nvPr/>
            </p:nvSpPr>
            <p:spPr bwMode="auto">
              <a:xfrm>
                <a:off x="696" y="1872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590" name="Text Box 26"/>
            <p:cNvSpPr txBox="1">
              <a:spLocks noChangeArrowheads="1"/>
            </p:cNvSpPr>
            <p:nvPr/>
          </p:nvSpPr>
          <p:spPr bwMode="auto">
            <a:xfrm>
              <a:off x="624" y="1488"/>
              <a:ext cx="3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b="1"/>
                <a:t>3 m</a:t>
              </a:r>
            </a:p>
          </p:txBody>
        </p:sp>
        <p:sp>
          <p:nvSpPr>
            <p:cNvPr id="24591" name="Text Box 27"/>
            <p:cNvSpPr txBox="1">
              <a:spLocks noChangeArrowheads="1"/>
            </p:cNvSpPr>
            <p:nvPr/>
          </p:nvSpPr>
          <p:spPr bwMode="auto">
            <a:xfrm>
              <a:off x="624" y="672"/>
              <a:ext cx="3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b="1"/>
                <a:t>6 m</a:t>
              </a:r>
            </a:p>
          </p:txBody>
        </p:sp>
        <p:sp>
          <p:nvSpPr>
            <p:cNvPr id="24592" name="Text Box 28"/>
            <p:cNvSpPr txBox="1">
              <a:spLocks noChangeArrowheads="1"/>
            </p:cNvSpPr>
            <p:nvPr/>
          </p:nvSpPr>
          <p:spPr bwMode="auto">
            <a:xfrm>
              <a:off x="792" y="216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b="1"/>
                <a:t>0</a:t>
              </a:r>
            </a:p>
          </p:txBody>
        </p:sp>
        <p:sp>
          <p:nvSpPr>
            <p:cNvPr id="24593" name="Text Box 30"/>
            <p:cNvSpPr txBox="1">
              <a:spLocks noChangeArrowheads="1"/>
            </p:cNvSpPr>
            <p:nvPr/>
          </p:nvSpPr>
          <p:spPr bwMode="auto">
            <a:xfrm>
              <a:off x="2253" y="2580"/>
              <a:ext cx="147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400" b="1"/>
                <a:t>time (seconds)</a:t>
              </a:r>
            </a:p>
          </p:txBody>
        </p:sp>
        <p:sp>
          <p:nvSpPr>
            <p:cNvPr id="24594" name="Text Box 31"/>
            <p:cNvSpPr txBox="1">
              <a:spLocks noChangeArrowheads="1"/>
            </p:cNvSpPr>
            <p:nvPr/>
          </p:nvSpPr>
          <p:spPr bwMode="auto">
            <a:xfrm rot="10800000">
              <a:off x="300" y="610"/>
              <a:ext cx="346" cy="1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400" b="1" dirty="0"/>
                <a:t>distance (meters)</a:t>
              </a:r>
            </a:p>
          </p:txBody>
        </p:sp>
        <p:sp>
          <p:nvSpPr>
            <p:cNvPr id="24595" name="Line 32"/>
            <p:cNvSpPr>
              <a:spLocks noChangeShapeType="1"/>
            </p:cNvSpPr>
            <p:nvPr/>
          </p:nvSpPr>
          <p:spPr bwMode="auto">
            <a:xfrm>
              <a:off x="1008" y="1536"/>
              <a:ext cx="41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6" name="Line 33"/>
            <p:cNvSpPr>
              <a:spLocks noChangeShapeType="1"/>
            </p:cNvSpPr>
            <p:nvPr/>
          </p:nvSpPr>
          <p:spPr bwMode="auto">
            <a:xfrm>
              <a:off x="1104" y="768"/>
              <a:ext cx="40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7" name="Line 34"/>
            <p:cNvSpPr>
              <a:spLocks noChangeShapeType="1"/>
            </p:cNvSpPr>
            <p:nvPr/>
          </p:nvSpPr>
          <p:spPr bwMode="auto">
            <a:xfrm flipV="1">
              <a:off x="1104" y="1536"/>
              <a:ext cx="672" cy="76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8" name="Line 35"/>
            <p:cNvSpPr>
              <a:spLocks noChangeShapeType="1"/>
            </p:cNvSpPr>
            <p:nvPr/>
          </p:nvSpPr>
          <p:spPr bwMode="auto">
            <a:xfrm>
              <a:off x="1776" y="1536"/>
              <a:ext cx="134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9" name="Line 36"/>
            <p:cNvSpPr>
              <a:spLocks noChangeShapeType="1"/>
            </p:cNvSpPr>
            <p:nvPr/>
          </p:nvSpPr>
          <p:spPr bwMode="auto">
            <a:xfrm flipV="1">
              <a:off x="3120" y="768"/>
              <a:ext cx="2016" cy="76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79" name="Text Box 43"/>
          <p:cNvSpPr txBox="1">
            <a:spLocks noChangeArrowheads="1"/>
          </p:cNvSpPr>
          <p:nvPr/>
        </p:nvSpPr>
        <p:spPr bwMode="auto">
          <a:xfrm>
            <a:off x="3581400" y="152400"/>
            <a:ext cx="1901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/>
              <a:t>EXAMPLE</a:t>
            </a:r>
          </a:p>
        </p:txBody>
      </p:sp>
      <p:sp>
        <p:nvSpPr>
          <p:cNvPr id="24580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4724400"/>
            <a:ext cx="8229600" cy="1458913"/>
          </a:xfrm>
        </p:spPr>
        <p:txBody>
          <a:bodyPr/>
          <a:lstStyle/>
          <a:p>
            <a:r>
              <a:rPr lang="en-US" altLang="en-US" sz="2800" b="1" dirty="0" smtClean="0"/>
              <a:t>t = 0 to t = 1 s    </a:t>
            </a:r>
            <a:r>
              <a:rPr lang="en-US" altLang="en-US" sz="2800" b="1" dirty="0" smtClean="0">
                <a:sym typeface="Wingdings" pitchFamily="2" charset="2"/>
              </a:rPr>
              <a:t>  </a:t>
            </a:r>
            <a:r>
              <a:rPr lang="en-US" altLang="en-US" sz="2800" b="1" dirty="0" smtClean="0"/>
              <a:t>velocity = 3 m / 1s = 3 m/s</a:t>
            </a:r>
          </a:p>
          <a:p>
            <a:r>
              <a:rPr lang="en-US" altLang="en-US" sz="2800" b="1" dirty="0" smtClean="0"/>
              <a:t>t = 1 s to t = 3 s </a:t>
            </a:r>
            <a:r>
              <a:rPr lang="en-US" altLang="en-US" sz="2800" b="1" dirty="0" smtClean="0">
                <a:sym typeface="Wingdings" pitchFamily="2" charset="2"/>
              </a:rPr>
              <a:t>  </a:t>
            </a:r>
            <a:r>
              <a:rPr lang="en-US" altLang="en-US" sz="2800" b="1" dirty="0" smtClean="0"/>
              <a:t>velocity = 0 m/s (at rest)</a:t>
            </a:r>
          </a:p>
          <a:p>
            <a:r>
              <a:rPr lang="en-US" altLang="en-US" sz="2800" b="1" dirty="0" smtClean="0"/>
              <a:t>t = 3 s to t = 6 s </a:t>
            </a:r>
            <a:r>
              <a:rPr lang="en-US" altLang="en-US" sz="2800" b="1" dirty="0" smtClean="0">
                <a:sym typeface="Wingdings" pitchFamily="2" charset="2"/>
              </a:rPr>
              <a:t>  velocity =</a:t>
            </a:r>
            <a:r>
              <a:rPr lang="en-US" altLang="en-US" sz="2800" b="1" dirty="0" smtClean="0"/>
              <a:t> 3 m / 3 s = 1 m/s</a:t>
            </a:r>
          </a:p>
          <a:p>
            <a:endParaRPr lang="en-US" altLang="en-US" sz="2800" b="1" dirty="0" smtClean="0"/>
          </a:p>
          <a:p>
            <a:endParaRPr lang="en-US" altLang="en-US" sz="2800" b="1" dirty="0" smtClean="0"/>
          </a:p>
          <a:p>
            <a:endParaRPr lang="en-US" altLang="en-US" sz="2800" dirty="0" smtClean="0"/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83EAACB-E5E3-49B4-9CB7-279D42E752F8}" type="slidenum">
              <a:rPr lang="en-US" altLang="en-US" smtClean="0"/>
              <a:pPr eaLnBrk="1" hangingPunct="1"/>
              <a:t>23</a:t>
            </a:fld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5638800" cy="1017588"/>
          </a:xfrm>
        </p:spPr>
        <p:txBody>
          <a:bodyPr/>
          <a:lstStyle/>
          <a:p>
            <a:pPr eaLnBrk="1" hangingPunct="1"/>
            <a:r>
              <a:rPr lang="en-US" altLang="en-US" u="sng" dirty="0" smtClean="0"/>
              <a:t>Galileo 1564-</a:t>
            </a:r>
            <a:r>
              <a:rPr lang="en-US" altLang="en-US" u="sng" dirty="0" smtClean="0">
                <a:solidFill>
                  <a:schemeClr val="tx1"/>
                </a:solidFill>
              </a:rPr>
              <a:t>1642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003329"/>
            <a:ext cx="6172200" cy="5753100"/>
          </a:xfrm>
        </p:spPr>
        <p:txBody>
          <a:bodyPr/>
          <a:lstStyle/>
          <a:p>
            <a:pPr eaLnBrk="1" hangingPunct="1"/>
            <a:r>
              <a:rPr lang="en-US" altLang="en-US" sz="2900" dirty="0" smtClean="0"/>
              <a:t>To understand nature, you must first </a:t>
            </a:r>
            <a:r>
              <a:rPr lang="en-US" altLang="en-US" sz="2900" u="sng" dirty="0" smtClean="0"/>
              <a:t>observe</a:t>
            </a:r>
            <a:r>
              <a:rPr lang="en-US" altLang="en-US" sz="2900" dirty="0" smtClean="0"/>
              <a:t> it</a:t>
            </a:r>
          </a:p>
          <a:p>
            <a:pPr eaLnBrk="1" hangingPunct="1"/>
            <a:r>
              <a:rPr lang="en-US" altLang="en-US" sz="2900" i="1" dirty="0" smtClean="0"/>
              <a:t>He is considered the </a:t>
            </a:r>
            <a:r>
              <a:rPr lang="en-US" altLang="en-US" sz="2900" i="1" dirty="0" smtClean="0">
                <a:solidFill>
                  <a:srgbClr val="FF0000"/>
                </a:solidFill>
              </a:rPr>
              <a:t>“Father of Modern Science”</a:t>
            </a:r>
          </a:p>
          <a:p>
            <a:pPr eaLnBrk="1" hangingPunct="1"/>
            <a:r>
              <a:rPr lang="en-US" altLang="en-US" sz="2900" dirty="0" smtClean="0"/>
              <a:t>Imprisoned by Pope Urban VIII in 1633 for advocating that the earth was a planet revolving around the sun (heliocentric hypothesis)</a:t>
            </a:r>
          </a:p>
          <a:p>
            <a:pPr eaLnBrk="1" hangingPunct="1"/>
            <a:r>
              <a:rPr lang="en-US" altLang="en-US" sz="2900" dirty="0" smtClean="0"/>
              <a:t>359 years later, Pope John Paul II in 1992 declared that the Church was in error regarding Galileo.</a:t>
            </a:r>
          </a:p>
        </p:txBody>
      </p:sp>
      <p:pic>
        <p:nvPicPr>
          <p:cNvPr id="4100" name="Picture 7" descr="Galileo_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2375" y="1295400"/>
            <a:ext cx="2841625" cy="3200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C6DCFD-ABDF-4BCA-8D10-0574808C0D39}" type="slidenum">
              <a:rPr lang="en-US" altLang="en-US" smtClean="0"/>
              <a:pPr eaLnBrk="1" hangingPunct="1"/>
              <a:t>3</a:t>
            </a:fld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Galileo, continued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296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Previous thinking, accepted for 15 centuries, held that the earth was the center of the universe (geocentric hypothesis)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Invented the first useful telescope in 1609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Discovered the rings of Saturn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He performed the first </a:t>
            </a:r>
            <a:r>
              <a:rPr lang="en-US" altLang="en-US" dirty="0" smtClean="0">
                <a:solidFill>
                  <a:srgbClr val="FF0000"/>
                </a:solidFill>
              </a:rPr>
              <a:t>experimental</a:t>
            </a:r>
            <a:r>
              <a:rPr lang="en-US" altLang="en-US" dirty="0" smtClean="0"/>
              <a:t> studies of motion</a:t>
            </a:r>
          </a:p>
        </p:txBody>
      </p:sp>
      <p:sp>
        <p:nvSpPr>
          <p:cNvPr id="512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891C564-C394-42E5-AAB8-D7FEBC000F98}" type="slidenum">
              <a:rPr lang="en-US" altLang="en-US" smtClean="0"/>
              <a:pPr eaLnBrk="1" hangingPunct="1"/>
              <a:t>4</a:t>
            </a:fld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Tycho </a:t>
            </a:r>
            <a:r>
              <a:rPr lang="en-US" altLang="en-US" sz="3600" i="1" u="sng" dirty="0" smtClean="0"/>
              <a:t>Brahe</a:t>
            </a:r>
            <a:r>
              <a:rPr lang="en-US" altLang="en-US" sz="3600" i="1" dirty="0" smtClean="0"/>
              <a:t> </a:t>
            </a:r>
            <a:r>
              <a:rPr lang="en-US" altLang="en-US" sz="3600" dirty="0" smtClean="0"/>
              <a:t>(1546-1601) and </a:t>
            </a:r>
            <a:br>
              <a:rPr lang="en-US" altLang="en-US" sz="3600" dirty="0" smtClean="0"/>
            </a:br>
            <a:r>
              <a:rPr lang="en-US" altLang="en-US" sz="3600" dirty="0" smtClean="0"/>
              <a:t>Johannes </a:t>
            </a:r>
            <a:r>
              <a:rPr lang="en-US" altLang="en-US" sz="3600" i="1" u="sng" dirty="0" smtClean="0"/>
              <a:t>Kepler</a:t>
            </a:r>
            <a:r>
              <a:rPr lang="en-US" altLang="en-US" sz="3600" dirty="0" smtClean="0"/>
              <a:t> (1571-1630)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3297" y="1712347"/>
            <a:ext cx="6525718" cy="180979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dirty="0" smtClean="0">
                <a:solidFill>
                  <a:srgbClr val="FF0000"/>
                </a:solidFill>
              </a:rPr>
              <a:t>Tycho Brahe</a:t>
            </a:r>
            <a:r>
              <a:rPr lang="en-US" altLang="en-US" sz="2400" dirty="0" smtClean="0"/>
              <a:t> compiled the first detailed observational data on planetary motion (Mars), </a:t>
            </a:r>
            <a:r>
              <a:rPr lang="en-US" altLang="en-US" sz="2400" i="1" dirty="0" smtClean="0"/>
              <a:t>without a telescope</a:t>
            </a:r>
            <a:r>
              <a:rPr lang="en-US" altLang="en-US" sz="2400" dirty="0" smtClean="0"/>
              <a:t>! No one had previously attempted to make so many planetary observations.</a:t>
            </a:r>
          </a:p>
        </p:txBody>
      </p:sp>
      <p:pic>
        <p:nvPicPr>
          <p:cNvPr id="6148" name="Picture 4" descr="brah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09551"/>
            <a:ext cx="1752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Johannes_Kepler_16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931" y="3886200"/>
            <a:ext cx="160813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74675" y="4069093"/>
            <a:ext cx="1060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T. Brahe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7077075" y="6167895"/>
            <a:ext cx="108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J. Kepler</a:t>
            </a:r>
          </a:p>
        </p:txBody>
      </p:sp>
      <p:sp>
        <p:nvSpPr>
          <p:cNvPr id="615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F36228-69FB-455C-AC6B-31D8BAF233C6}" type="slidenum">
              <a:rPr lang="en-US" altLang="en-US" smtClean="0"/>
              <a:pPr eaLnBrk="1" hangingPunct="1"/>
              <a:t>5</a:t>
            </a:fld>
            <a:endParaRPr lang="en-US" altLang="en-US" smtClean="0"/>
          </a:p>
        </p:txBody>
      </p:sp>
      <p:sp>
        <p:nvSpPr>
          <p:cNvPr id="2" name="TextBox 1"/>
          <p:cNvSpPr txBox="1"/>
          <p:nvPr/>
        </p:nvSpPr>
        <p:spPr>
          <a:xfrm>
            <a:off x="190150" y="5334279"/>
            <a:ext cx="65037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solidFill>
                  <a:srgbClr val="FF0000"/>
                </a:solidFill>
              </a:rPr>
              <a:t>Johannes Kepler </a:t>
            </a:r>
            <a:r>
              <a:rPr lang="en-US" altLang="en-US" sz="2400" dirty="0"/>
              <a:t>derived the laws of </a:t>
            </a:r>
            <a:r>
              <a:rPr lang="en-US" altLang="en-US" sz="2400" dirty="0" smtClean="0"/>
              <a:t>planetary</a:t>
            </a:r>
          </a:p>
          <a:p>
            <a:r>
              <a:rPr lang="en-US" altLang="en-US" sz="2400" dirty="0" smtClean="0"/>
              <a:t>motion </a:t>
            </a:r>
            <a:r>
              <a:rPr lang="en-US" altLang="en-US" sz="2400" dirty="0"/>
              <a:t>using the data obtained by Brahe.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Isaac Newton</a:t>
            </a: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447800"/>
            <a:ext cx="4343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Born Jan 4, 1642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Published </a:t>
            </a:r>
            <a:r>
              <a:rPr lang="en-US" altLang="en-US" sz="2800" i="1" dirty="0" smtClean="0"/>
              <a:t>The</a:t>
            </a:r>
            <a:r>
              <a:rPr lang="en-US" altLang="en-US" sz="2800" dirty="0" smtClean="0"/>
              <a:t> </a:t>
            </a:r>
            <a:r>
              <a:rPr lang="en-US" altLang="en-US" sz="2800" i="1" dirty="0" smtClean="0"/>
              <a:t>Principia </a:t>
            </a:r>
            <a:r>
              <a:rPr lang="en-US" altLang="en-US" sz="2800" dirty="0" smtClean="0"/>
              <a:t>in 1687, considered the </a:t>
            </a:r>
            <a:r>
              <a:rPr lang="en-US" altLang="en-US" sz="2800" i="1" dirty="0" smtClean="0"/>
              <a:t>greatest scientific book </a:t>
            </a:r>
            <a:r>
              <a:rPr lang="en-US" altLang="en-US" sz="2800" dirty="0" smtClean="0"/>
              <a:t>ever written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Discovered the 3 laws of mechanics, known as </a:t>
            </a:r>
            <a:r>
              <a:rPr lang="en-US" altLang="en-US" sz="2800" i="1" dirty="0" smtClean="0">
                <a:solidFill>
                  <a:srgbClr val="FF0000"/>
                </a:solidFill>
              </a:rPr>
              <a:t>Newton’s Laws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Based on the work of </a:t>
            </a:r>
            <a:r>
              <a:rPr lang="en-US" altLang="en-US" sz="2800" dirty="0" err="1" smtClean="0"/>
              <a:t>Kepler</a:t>
            </a:r>
            <a:r>
              <a:rPr lang="en-US" altLang="en-US" sz="2800" dirty="0" smtClean="0"/>
              <a:t>, he discovered the </a:t>
            </a:r>
            <a:r>
              <a:rPr lang="en-US" altLang="en-US" sz="2800" i="1" dirty="0" smtClean="0">
                <a:solidFill>
                  <a:srgbClr val="FF0000"/>
                </a:solidFill>
              </a:rPr>
              <a:t>Law of Gravity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800" i="1" dirty="0" smtClean="0"/>
          </a:p>
        </p:txBody>
      </p:sp>
      <p:pic>
        <p:nvPicPr>
          <p:cNvPr id="7172" name="Picture 6" descr="Newt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371600"/>
            <a:ext cx="3403600" cy="4138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54B555-22E0-4323-A193-AB4DE70E80A6}" type="slidenum">
              <a:rPr lang="en-US" altLang="en-US" smtClean="0"/>
              <a:pPr eaLnBrk="1" hangingPunct="1"/>
              <a:t>6</a:t>
            </a:fld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9688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Newton, continued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2225"/>
            <a:ext cx="6172200" cy="49530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Showed that the same laws that govern the fall of objects on earth also govern the motion of the planets.</a:t>
            </a:r>
          </a:p>
          <a:p>
            <a:pPr eaLnBrk="1" hangingPunct="1"/>
            <a:r>
              <a:rPr lang="en-US" altLang="en-US" sz="2800" dirty="0" smtClean="0"/>
              <a:t>Newton’s work followed directly from the experimental work of Galileo and Kepler’s analysis of the observations of Brahe</a:t>
            </a:r>
          </a:p>
          <a:p>
            <a:pPr eaLnBrk="1" hangingPunct="1"/>
            <a:r>
              <a:rPr lang="en-US" altLang="en-US" sz="2800" dirty="0" smtClean="0">
                <a:solidFill>
                  <a:srgbClr val="FF0000"/>
                </a:solidFill>
              </a:rPr>
              <a:t>Scientific progress:</a:t>
            </a:r>
            <a:br>
              <a:rPr lang="en-US" altLang="en-US" sz="2800" dirty="0" smtClean="0">
                <a:solidFill>
                  <a:srgbClr val="FF0000"/>
                </a:solidFill>
              </a:rPr>
            </a:br>
            <a:r>
              <a:rPr lang="en-US" altLang="en-US" sz="2800" dirty="0" smtClean="0">
                <a:solidFill>
                  <a:srgbClr val="FF0000"/>
                </a:solidFill>
              </a:rPr>
              <a:t>Brahe</a:t>
            </a:r>
            <a:r>
              <a:rPr lang="en-US" altLang="en-US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800" dirty="0" smtClean="0">
                <a:solidFill>
                  <a:srgbClr val="FF0000"/>
                </a:solidFill>
              </a:rPr>
              <a:t> Galileo &amp; Kepler</a:t>
            </a:r>
            <a:r>
              <a:rPr lang="en-US" altLang="en-US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Newton </a:t>
            </a:r>
            <a:r>
              <a:rPr lang="en-US" altLang="en-US" sz="2800" dirty="0" smtClean="0">
                <a:solidFill>
                  <a:srgbClr val="FF0000"/>
                </a:solidFill>
              </a:rPr>
              <a:t>                   </a:t>
            </a:r>
            <a:br>
              <a:rPr lang="en-US" altLang="en-US" sz="2800" dirty="0" smtClean="0">
                <a:solidFill>
                  <a:srgbClr val="FF0000"/>
                </a:solidFill>
              </a:rPr>
            </a:br>
            <a:r>
              <a:rPr lang="en-US" altLang="en-US" sz="2800" dirty="0" smtClean="0">
                <a:solidFill>
                  <a:srgbClr val="FF0000"/>
                </a:solidFill>
              </a:rPr>
              <a:t/>
            </a:r>
            <a:br>
              <a:rPr lang="en-US" altLang="en-US" sz="2800" dirty="0" smtClean="0">
                <a:solidFill>
                  <a:srgbClr val="FF0000"/>
                </a:solidFill>
              </a:rPr>
            </a:br>
            <a:endParaRPr lang="en-US" altLang="en-US" sz="2400" b="1" i="1" dirty="0" smtClean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819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575306C-A191-487C-BDE0-AF0F0CD0EFEB}" type="slidenum">
              <a:rPr lang="en-US" altLang="en-US" smtClean="0"/>
              <a:pPr eaLnBrk="1" hangingPunct="1"/>
              <a:t>7</a:t>
            </a:fld>
            <a:endParaRPr lang="en-US" altLang="en-US" smtClean="0"/>
          </a:p>
        </p:txBody>
      </p:sp>
      <p:pic>
        <p:nvPicPr>
          <p:cNvPr id="6" name="Picture 5" descr="newtonappl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171" y="1328577"/>
            <a:ext cx="2679791" cy="3351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1600200"/>
            <a:ext cx="8077200" cy="1752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Why does something move?</a:t>
            </a: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962400"/>
            <a:ext cx="7467600" cy="838200"/>
          </a:xfrm>
        </p:spPr>
        <p:txBody>
          <a:bodyPr/>
          <a:lstStyle/>
          <a:p>
            <a:pPr eaLnBrk="1" hangingPunct="1"/>
            <a:r>
              <a:rPr lang="en-US" altLang="en-US" sz="3900" dirty="0" smtClean="0">
                <a:sym typeface="Wingdings" pitchFamily="2" charset="2"/>
              </a:rPr>
              <a:t> </a:t>
            </a:r>
            <a:r>
              <a:rPr lang="en-US" altLang="en-US" sz="4300" i="1" dirty="0" smtClean="0"/>
              <a:t>Because nothing stops it!</a:t>
            </a:r>
          </a:p>
        </p:txBody>
      </p:sp>
      <p:sp>
        <p:nvSpPr>
          <p:cNvPr id="922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43C367-03D7-4329-AF32-DD54E00353F6}" type="slidenum">
              <a:rPr lang="en-US" altLang="en-US" smtClean="0"/>
              <a:pPr eaLnBrk="1" hangingPunct="1"/>
              <a:t>8</a:t>
            </a:fld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534" y="152400"/>
            <a:ext cx="9110932" cy="9144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Newton’s laws of motion  </a:t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3058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u="sng" dirty="0">
                <a:solidFill>
                  <a:srgbClr val="0000FF"/>
                </a:solidFill>
              </a:rPr>
              <a:t>Newton’s 1</a:t>
            </a:r>
            <a:r>
              <a:rPr lang="en-US" altLang="en-US" sz="2800" u="sng" baseline="30000" dirty="0">
                <a:solidFill>
                  <a:srgbClr val="0000FF"/>
                </a:solidFill>
              </a:rPr>
              <a:t>st</a:t>
            </a:r>
            <a:r>
              <a:rPr lang="en-US" altLang="en-US" sz="2800" u="sng" dirty="0">
                <a:solidFill>
                  <a:srgbClr val="0000FF"/>
                </a:solidFill>
              </a:rPr>
              <a:t> law </a:t>
            </a:r>
            <a:r>
              <a:rPr lang="en-US" altLang="en-US" sz="2800" u="sng" dirty="0" smtClean="0">
                <a:solidFill>
                  <a:srgbClr val="0000FF"/>
                </a:solidFill>
              </a:rPr>
              <a:t>(Galileo’s principle of inertia)</a:t>
            </a: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r>
              <a:rPr lang="en-US" altLang="en-US" sz="2800" i="1" dirty="0" smtClean="0"/>
              <a:t>“A body at rest tends to remain at rest; a body in motion tends to remain in motion.”</a:t>
            </a:r>
            <a:br>
              <a:rPr lang="en-US" altLang="en-US" sz="2800" i="1" dirty="0" smtClean="0"/>
            </a:br>
            <a:endParaRPr lang="en-US" altLang="en-US" sz="2800" i="1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u="sng" dirty="0" smtClean="0">
                <a:solidFill>
                  <a:srgbClr val="0000FF"/>
                </a:solidFill>
              </a:rPr>
              <a:t>Newton’s 2</a:t>
            </a:r>
            <a:r>
              <a:rPr lang="en-US" altLang="en-US" sz="2800" u="sng" baseline="30000" dirty="0" smtClean="0">
                <a:solidFill>
                  <a:srgbClr val="0000FF"/>
                </a:solidFill>
              </a:rPr>
              <a:t>nd</a:t>
            </a:r>
            <a:r>
              <a:rPr lang="en-US" altLang="en-US" sz="2800" u="sng" dirty="0" smtClean="0">
                <a:solidFill>
                  <a:srgbClr val="0000FF"/>
                </a:solidFill>
              </a:rPr>
              <a:t> law (law of dynamics)</a:t>
            </a:r>
            <a:r>
              <a:rPr lang="en-US" altLang="en-US" sz="2800" i="1" dirty="0" smtClean="0"/>
              <a:t/>
            </a:r>
            <a:br>
              <a:rPr lang="en-US" altLang="en-US" sz="2800" i="1" dirty="0" smtClean="0"/>
            </a:br>
            <a:r>
              <a:rPr lang="en-US" altLang="en-US" sz="2800" i="1" dirty="0" smtClean="0"/>
              <a:t>“The rate of change of the velocity of an object (i.e., its acceleration), is the net force exerted on it divided by its mass.”</a:t>
            </a:r>
            <a:r>
              <a:rPr lang="en-US" altLang="en-US" sz="2800" i="1" dirty="0" smtClean="0">
                <a:solidFill>
                  <a:srgbClr val="FF0000"/>
                </a:solidFill>
              </a:rPr>
              <a:t/>
            </a:r>
            <a:br>
              <a:rPr lang="en-US" altLang="en-US" sz="2800" i="1" dirty="0" smtClean="0">
                <a:solidFill>
                  <a:srgbClr val="FF0000"/>
                </a:solidFill>
              </a:rPr>
            </a:br>
            <a:endParaRPr lang="en-US" altLang="en-US" sz="2800" i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u="sng" dirty="0" smtClean="0">
                <a:solidFill>
                  <a:srgbClr val="0000FF"/>
                </a:solidFill>
              </a:rPr>
              <a:t>Newton’s 3</a:t>
            </a:r>
            <a:r>
              <a:rPr lang="en-US" altLang="en-US" sz="2800" u="sng" baseline="30000" dirty="0" smtClean="0">
                <a:solidFill>
                  <a:srgbClr val="0000FF"/>
                </a:solidFill>
              </a:rPr>
              <a:t>rd</a:t>
            </a:r>
            <a:r>
              <a:rPr lang="en-US" altLang="en-US" sz="2800" u="sng" dirty="0" smtClean="0">
                <a:solidFill>
                  <a:srgbClr val="0000FF"/>
                </a:solidFill>
              </a:rPr>
              <a:t> law</a:t>
            </a: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r>
              <a:rPr lang="en-US" altLang="en-US" sz="2800" i="1" dirty="0" smtClean="0"/>
              <a:t>“For every action  (force) there is an equal and opposite reaction.”</a:t>
            </a:r>
            <a:br>
              <a:rPr lang="en-US" altLang="en-US" sz="2800" i="1" dirty="0" smtClean="0"/>
            </a:br>
            <a:endParaRPr lang="en-US" altLang="en-US" sz="2800" dirty="0" smtClean="0"/>
          </a:p>
        </p:txBody>
      </p:sp>
      <p:sp>
        <p:nvSpPr>
          <p:cNvPr id="1024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4C5E2BA-589E-459B-9CC7-91D2E8AD4D07}" type="slidenum">
              <a:rPr lang="en-US" altLang="en-US" smtClean="0"/>
              <a:pPr eaLnBrk="1" hangingPunct="1"/>
              <a:t>9</a:t>
            </a:fld>
            <a:endParaRPr lang="en-US" altLang="en-US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003540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1245</TotalTime>
  <Words>944</Words>
  <Application>Microsoft Office PowerPoint</Application>
  <PresentationFormat>On-screen Show (4:3)</PresentationFormat>
  <Paragraphs>172</Paragraphs>
  <Slides>23</Slides>
  <Notes>22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SymbolPS</vt:lpstr>
      <vt:lpstr>Verdana</vt:lpstr>
      <vt:lpstr>Wingdings</vt:lpstr>
      <vt:lpstr>Default Design</vt:lpstr>
      <vt:lpstr>Equation</vt:lpstr>
      <vt:lpstr>PHYS:1200   Lecture 2   Mechanics 1  Why do things move?</vt:lpstr>
      <vt:lpstr>Aristotle</vt:lpstr>
      <vt:lpstr>Galileo 1564-1642</vt:lpstr>
      <vt:lpstr>Galileo, continued</vt:lpstr>
      <vt:lpstr>Tycho Brahe (1546-1601) and  Johannes Kepler (1571-1630)</vt:lpstr>
      <vt:lpstr>Isaac Newton</vt:lpstr>
      <vt:lpstr>Newton, continued</vt:lpstr>
      <vt:lpstr>Why does something move?</vt:lpstr>
      <vt:lpstr> Newton’s laws of motion   </vt:lpstr>
      <vt:lpstr>Law of Inertia - examples</vt:lpstr>
      <vt:lpstr>Dogs use the principle of inertia!</vt:lpstr>
      <vt:lpstr>Galileo’s principle of Inertia</vt:lpstr>
      <vt:lpstr>Ice Hockey </vt:lpstr>
      <vt:lpstr>PowerPoint Presentation</vt:lpstr>
      <vt:lpstr>What is inertia?</vt:lpstr>
      <vt:lpstr>PowerPoint Presentation</vt:lpstr>
      <vt:lpstr>Other examples</vt:lpstr>
      <vt:lpstr>Refined Law of Inertia</vt:lpstr>
      <vt:lpstr>Concepts: speed and velocity</vt:lpstr>
      <vt:lpstr>Velocity includes speed and direction</vt:lpstr>
      <vt:lpstr>Example</vt:lpstr>
      <vt:lpstr>Position vs. time plots</vt:lpstr>
      <vt:lpstr>PowerPoint Presentation</vt:lpstr>
    </vt:vector>
  </TitlesOfParts>
  <Company>University of Iowa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Historical Perspective</dc:title>
  <dc:creator>Robert L. Merlino</dc:creator>
  <cp:lastModifiedBy>Merlino, Robert L</cp:lastModifiedBy>
  <cp:revision>213</cp:revision>
  <cp:lastPrinted>2016-01-19T15:35:44Z</cp:lastPrinted>
  <dcterms:created xsi:type="dcterms:W3CDTF">2004-08-12T18:11:29Z</dcterms:created>
  <dcterms:modified xsi:type="dcterms:W3CDTF">2016-01-19T15:35:53Z</dcterms:modified>
</cp:coreProperties>
</file>