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8" r:id="rId2"/>
    <p:sldId id="316" r:id="rId3"/>
    <p:sldId id="283" r:id="rId4"/>
    <p:sldId id="284" r:id="rId5"/>
    <p:sldId id="318" r:id="rId6"/>
    <p:sldId id="285" r:id="rId7"/>
    <p:sldId id="309" r:id="rId8"/>
    <p:sldId id="286" r:id="rId9"/>
    <p:sldId id="287" r:id="rId10"/>
    <p:sldId id="31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6600FF"/>
    <a:srgbClr val="00CCFF"/>
    <a:srgbClr val="00CC99"/>
    <a:srgbClr val="777777"/>
    <a:srgbClr val="669900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71" autoAdjust="0"/>
  </p:normalViewPr>
  <p:slideViewPr>
    <p:cSldViewPr snapToGrid="0" showGuides="1">
      <p:cViewPr varScale="1">
        <p:scale>
          <a:sx n="108" d="100"/>
          <a:sy n="108" d="100"/>
        </p:scale>
        <p:origin x="1296" y="102"/>
      </p:cViewPr>
      <p:guideLst>
        <p:guide orient="horz" pos="215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F5DAA72-9D60-4794-ABA3-60EDEF61B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6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7AFD10-E746-41C1-AF82-9DE20F05D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91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CB469A-933F-4FE0-9E29-060E24D68507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8184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473153-DADD-4CAF-8548-E585047EBC99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1039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471DCE-C012-4C59-8DC0-388DB411441A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5882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D152C1-B703-4B6F-88AF-E64879C0D880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6417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FA7BB7-1D84-472C-BE9B-3214EA532BCE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8001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3392C6-020F-4E66-B749-91BF4CC4BAD3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770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354E03-1983-4972-A4E1-9F8A9142B6F0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4343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1EE672-1BD0-4A1E-98DE-9E2ABBE578A4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3027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35D893-8F28-44A6-B443-E884EA36F58B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2443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442CD1-0911-4F10-8927-EDCE8879DEC6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2434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4954F5-BDC1-4A87-A6D9-7D529762517C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1372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1F9720-7210-4AB5-BDCB-7CEFA0C3D0BA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656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CD386-B3D7-4E0F-8F2D-4E0D9E7D4D41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4193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3C2F36-09E1-4BF1-AE5D-0232C4478BD4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469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F8839C-6166-435F-9187-B1DCCA9995A1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8268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2CEEFF-0E4B-4296-9E00-5D2D46A2A334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1111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646C5B-A6B4-4572-A990-C047C1C7C44F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6355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31F040-4264-40F4-A932-FE9F5B5A9B85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7551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AA73B9-6695-46D0-B839-FAED2E073A21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5305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66784-660D-43EE-98C7-7C6A771CEE85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3979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B15ABC-6888-420E-A581-9697B1631FAE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329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8C73B-F1BD-49E0-9DCE-3F492E8B6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1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5942-E4D4-4B1D-87DB-AA4350FA9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5BDC-9D1F-415F-898F-2D8BAFCF1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4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97F1-F767-4CF9-9863-779BB3B76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38D1A-EEA1-41E6-BDC4-A3BB1BE45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21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9A8ED-D5B1-4549-A068-47FE5B605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4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1FF5D-A1CA-4E85-8F7F-6D5A182F7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87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2614-8080-4359-A4D4-18C85029A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E8951-DBB2-4113-B9CD-DAD3DA955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71ABC-59AE-4811-9457-31C0ED48B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9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9C419-F9CA-43F3-AD84-3CC7E99AF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65602-70F4-47E6-90E7-422EFE262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125ED-6FA3-41A4-98A1-153212AEE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5EC44-4DFB-4707-900A-334405E31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864D5-81EE-4761-B9E2-5DC56811F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48E9A-142F-4284-861E-12E511FE1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6F1D63-02DA-4510-A2A4-6D258C359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C5_dOEyAf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413" y="1432496"/>
            <a:ext cx="8229600" cy="48219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Review </a:t>
            </a:r>
            <a:r>
              <a:rPr lang="en-US" altLang="en-US" dirty="0"/>
              <a:t>– Principle of inertia (</a:t>
            </a:r>
            <a:r>
              <a:rPr lang="en-US" altLang="en-US" dirty="0" smtClean="0"/>
              <a:t>Galileo)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Inertia</a:t>
            </a:r>
            <a:r>
              <a:rPr lang="en-US" altLang="en-US" dirty="0" smtClean="0"/>
              <a:t>: </a:t>
            </a:r>
            <a:r>
              <a:rPr lang="en-US" altLang="en-US" dirty="0" smtClean="0">
                <a:sym typeface="Wingdings" pitchFamily="2" charset="2"/>
              </a:rPr>
              <a:t>the t</a:t>
            </a:r>
            <a:r>
              <a:rPr lang="en-US" altLang="en-US" dirty="0" smtClean="0"/>
              <a:t>endency of objects to resist </a:t>
            </a:r>
            <a:r>
              <a:rPr lang="en-US" altLang="en-US" i="1" u="sng" dirty="0" smtClean="0"/>
              <a:t>changes</a:t>
            </a:r>
            <a:r>
              <a:rPr lang="en-US" altLang="en-US" i="1" dirty="0" smtClean="0"/>
              <a:t> in motion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at rest, is stays at 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moving with constant velocity, it continues moving with constant velocity unless something stops 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inertia of an object is measured by its </a:t>
            </a:r>
            <a:r>
              <a:rPr lang="en-US" altLang="en-US" dirty="0" smtClean="0">
                <a:solidFill>
                  <a:srgbClr val="FF0000"/>
                </a:solidFill>
              </a:rPr>
              <a:t>mass in kilograms (kg) </a:t>
            </a:r>
            <a:r>
              <a:rPr lang="en-US" altLang="en-US" dirty="0" smtClean="0"/>
              <a:t>– the quantity of matter in it.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374650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L-3</a:t>
            </a:r>
            <a:r>
              <a:rPr lang="en-US" altLang="en-US" sz="3600" u="sng" smtClean="0"/>
              <a:t> </a:t>
            </a:r>
            <a:r>
              <a:rPr lang="en-US" altLang="en-US" sz="4000" u="sng" smtClean="0"/>
              <a:t>Gravity and Free Fall</a:t>
            </a:r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0C25AD-0DDD-4A1A-948F-398BB94AD749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309178" y="120651"/>
            <a:ext cx="8367712" cy="1336675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Snapshots of a falling ball </a:t>
            </a:r>
            <a:r>
              <a:rPr lang="en-US" altLang="en-US" sz="4000" dirty="0" smtClean="0">
                <a:solidFill>
                  <a:schemeClr val="tx1"/>
                </a:solidFill>
              </a:rPr>
              <a:t>taken</a:t>
            </a:r>
            <a:br>
              <a:rPr lang="en-US" altLang="en-US" sz="4000" dirty="0" smtClean="0">
                <a:solidFill>
                  <a:schemeClr val="tx1"/>
                </a:solidFill>
              </a:rPr>
            </a:br>
            <a:r>
              <a:rPr lang="en-US" altLang="en-US" sz="4000" dirty="0" smtClean="0">
                <a:solidFill>
                  <a:schemeClr val="tx1"/>
                </a:solidFill>
              </a:rPr>
              <a:t>at </a:t>
            </a:r>
            <a:r>
              <a:rPr lang="en-US" altLang="en-US" sz="4000" i="1" dirty="0" smtClean="0">
                <a:solidFill>
                  <a:schemeClr val="tx1"/>
                </a:solidFill>
              </a:rPr>
              <a:t>equal</a:t>
            </a:r>
            <a:r>
              <a:rPr lang="en-US" altLang="en-US" sz="4000" dirty="0" smtClean="0">
                <a:solidFill>
                  <a:schemeClr val="tx1"/>
                </a:solidFill>
              </a:rPr>
              <a:t> time intervals</a:t>
            </a:r>
          </a:p>
        </p:txBody>
      </p:sp>
      <p:grpSp>
        <p:nvGrpSpPr>
          <p:cNvPr id="12291" name="Group 7"/>
          <p:cNvGrpSpPr>
            <a:grpSpLocks/>
          </p:cNvGrpSpPr>
          <p:nvPr/>
        </p:nvGrpSpPr>
        <p:grpSpPr bwMode="auto">
          <a:xfrm>
            <a:off x="4103688" y="1708150"/>
            <a:ext cx="3249612" cy="4775200"/>
            <a:chOff x="1665" y="966"/>
            <a:chExt cx="2047" cy="3008"/>
          </a:xfrm>
        </p:grpSpPr>
        <p:pic>
          <p:nvPicPr>
            <p:cNvPr id="12307" name="Picture 5" descr="~AUT00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" y="983"/>
              <a:ext cx="1992" cy="29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308" name="Rectangle 6"/>
            <p:cNvSpPr>
              <a:spLocks noChangeArrowheads="1"/>
            </p:cNvSpPr>
            <p:nvPr/>
          </p:nvSpPr>
          <p:spPr bwMode="auto">
            <a:xfrm>
              <a:off x="2211" y="966"/>
              <a:ext cx="1501" cy="3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5162550" y="2493963"/>
            <a:ext cx="0" cy="377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5154613" y="5486400"/>
            <a:ext cx="0" cy="74771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AutoShape 12"/>
          <p:cNvSpPr>
            <a:spLocks noChangeArrowheads="1"/>
          </p:cNvSpPr>
          <p:nvPr/>
        </p:nvSpPr>
        <p:spPr bwMode="auto">
          <a:xfrm>
            <a:off x="385763" y="2789238"/>
            <a:ext cx="2698750" cy="1311275"/>
          </a:xfrm>
          <a:prstGeom prst="wedgeRectCallout">
            <a:avLst>
              <a:gd name="adj1" fmla="val 86704"/>
              <a:gd name="adj2" fmla="val -101935"/>
            </a:avLst>
          </a:prstGeom>
          <a:solidFill>
            <a:srgbClr val="6600FF"/>
          </a:solidFill>
          <a:ln w="19050">
            <a:noFill/>
          </a:ln>
          <a:effectLst/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Ball starts falling here from rest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045200" y="2794000"/>
            <a:ext cx="2663825" cy="191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the ball falls through larger distances for each</a:t>
            </a:r>
          </a:p>
          <a:p>
            <a:pPr eaLnBrk="1" hangingPunct="1"/>
            <a:r>
              <a:rPr lang="en-US" altLang="en-US" sz="2400"/>
              <a:t>second that it descends</a:t>
            </a:r>
          </a:p>
        </p:txBody>
      </p:sp>
      <p:grpSp>
        <p:nvGrpSpPr>
          <p:cNvPr id="129046" name="Group 22"/>
          <p:cNvGrpSpPr>
            <a:grpSpLocks/>
          </p:cNvGrpSpPr>
          <p:nvPr/>
        </p:nvGrpSpPr>
        <p:grpSpPr bwMode="auto">
          <a:xfrm>
            <a:off x="4668838" y="2540000"/>
            <a:ext cx="1587" cy="3638550"/>
            <a:chOff x="2941" y="1600"/>
            <a:chExt cx="1" cy="2292"/>
          </a:xfrm>
        </p:grpSpPr>
        <p:sp>
          <p:nvSpPr>
            <p:cNvPr id="12299" name="Line 14"/>
            <p:cNvSpPr>
              <a:spLocks noChangeShapeType="1"/>
            </p:cNvSpPr>
            <p:nvPr/>
          </p:nvSpPr>
          <p:spPr bwMode="auto">
            <a:xfrm>
              <a:off x="2941" y="1600"/>
              <a:ext cx="0" cy="16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5"/>
            <p:cNvSpPr>
              <a:spLocks noChangeShapeType="1"/>
            </p:cNvSpPr>
            <p:nvPr/>
          </p:nvSpPr>
          <p:spPr bwMode="auto">
            <a:xfrm>
              <a:off x="2941" y="1755"/>
              <a:ext cx="0" cy="187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6"/>
            <p:cNvSpPr>
              <a:spLocks noChangeShapeType="1"/>
            </p:cNvSpPr>
            <p:nvPr/>
          </p:nvSpPr>
          <p:spPr bwMode="auto">
            <a:xfrm>
              <a:off x="2941" y="2438"/>
              <a:ext cx="0" cy="309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7"/>
            <p:cNvSpPr>
              <a:spLocks noChangeShapeType="1"/>
            </p:cNvSpPr>
            <p:nvPr/>
          </p:nvSpPr>
          <p:spPr bwMode="auto">
            <a:xfrm>
              <a:off x="2941" y="1938"/>
              <a:ext cx="0" cy="251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8"/>
            <p:cNvSpPr>
              <a:spLocks noChangeShapeType="1"/>
            </p:cNvSpPr>
            <p:nvPr/>
          </p:nvSpPr>
          <p:spPr bwMode="auto">
            <a:xfrm>
              <a:off x="2941" y="2179"/>
              <a:ext cx="0" cy="281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9"/>
            <p:cNvSpPr>
              <a:spLocks noChangeShapeType="1"/>
            </p:cNvSpPr>
            <p:nvPr/>
          </p:nvSpPr>
          <p:spPr bwMode="auto">
            <a:xfrm>
              <a:off x="2941" y="2744"/>
              <a:ext cx="0" cy="338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2942" y="3050"/>
              <a:ext cx="0" cy="42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21"/>
            <p:cNvSpPr>
              <a:spLocks noChangeShapeType="1"/>
            </p:cNvSpPr>
            <p:nvPr/>
          </p:nvSpPr>
          <p:spPr bwMode="auto">
            <a:xfrm>
              <a:off x="2942" y="3484"/>
              <a:ext cx="0" cy="408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7" name="Text Box 23"/>
          <p:cNvSpPr txBox="1">
            <a:spLocks noChangeArrowheads="1"/>
          </p:cNvSpPr>
          <p:nvPr/>
        </p:nvSpPr>
        <p:spPr bwMode="auto">
          <a:xfrm>
            <a:off x="176213" y="4784725"/>
            <a:ext cx="32829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/>
              <a:t>red arrows are velocity</a:t>
            </a:r>
          </a:p>
          <a:p>
            <a:pPr eaLnBrk="1" hangingPunct="1"/>
            <a:r>
              <a:rPr lang="en-US" altLang="en-US" sz="2400" dirty="0"/>
              <a:t>green arrows are</a:t>
            </a:r>
          </a:p>
          <a:p>
            <a:pPr eaLnBrk="1" hangingPunct="1"/>
            <a:r>
              <a:rPr lang="en-US" altLang="en-US" sz="2400" dirty="0"/>
              <a:t>displacement</a:t>
            </a:r>
          </a:p>
        </p:txBody>
      </p:sp>
      <p:sp>
        <p:nvSpPr>
          <p:cNvPr id="122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AF802E-DBDC-477A-9A41-D73742F3BEA4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1457326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2" grpId="0" animBg="1"/>
      <p:bldP spid="129033" grpId="0" animBg="1"/>
      <p:bldP spid="129036" grpId="0" animBg="1"/>
      <p:bldP spid="1290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4" y="13747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 – a falling object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3651250" cy="4525965"/>
        </p:xfrm>
        <a:graphic>
          <a:graphicData uri="http://schemas.openxmlformats.org/drawingml/2006/table">
            <a:tbl>
              <a:tblPr/>
              <a:tblGrid>
                <a:gridCol w="1930400"/>
                <a:gridCol w="172085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velocity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0925" name="Group 29"/>
          <p:cNvGrpSpPr>
            <a:grpSpLocks/>
          </p:cNvGrpSpPr>
          <p:nvPr/>
        </p:nvGrpSpPr>
        <p:grpSpPr bwMode="auto">
          <a:xfrm>
            <a:off x="4129088" y="2552700"/>
            <a:ext cx="1970087" cy="3457575"/>
            <a:chOff x="2571" y="1616"/>
            <a:chExt cx="1241" cy="2178"/>
          </a:xfrm>
        </p:grpSpPr>
        <p:grpSp>
          <p:nvGrpSpPr>
            <p:cNvPr id="11297" name="Group 30"/>
            <p:cNvGrpSpPr>
              <a:grpSpLocks/>
            </p:cNvGrpSpPr>
            <p:nvPr/>
          </p:nvGrpSpPr>
          <p:grpSpPr bwMode="auto">
            <a:xfrm>
              <a:off x="2571" y="1616"/>
              <a:ext cx="1241" cy="359"/>
              <a:chOff x="2626" y="1616"/>
              <a:chExt cx="1241" cy="359"/>
            </a:xfrm>
          </p:grpSpPr>
          <p:sp>
            <p:nvSpPr>
              <p:cNvPr id="11318" name="Text Box 3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dirty="0"/>
                  <a:t>+ 10 m/s</a:t>
                </a:r>
              </a:p>
            </p:txBody>
          </p:sp>
          <p:grpSp>
            <p:nvGrpSpPr>
              <p:cNvPr id="11319" name="Group 3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20" name="Line 3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8" name="Group 35"/>
            <p:cNvGrpSpPr>
              <a:grpSpLocks/>
            </p:cNvGrpSpPr>
            <p:nvPr/>
          </p:nvGrpSpPr>
          <p:grpSpPr bwMode="auto">
            <a:xfrm>
              <a:off x="2571" y="2070"/>
              <a:ext cx="1241" cy="359"/>
              <a:chOff x="2626" y="1616"/>
              <a:chExt cx="1241" cy="359"/>
            </a:xfrm>
          </p:grpSpPr>
          <p:sp>
            <p:nvSpPr>
              <p:cNvPr id="11314" name="Text Box 36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15" name="Group 37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16" name="Line 38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7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9" name="Group 40"/>
            <p:cNvGrpSpPr>
              <a:grpSpLocks/>
            </p:cNvGrpSpPr>
            <p:nvPr/>
          </p:nvGrpSpPr>
          <p:grpSpPr bwMode="auto">
            <a:xfrm>
              <a:off x="2571" y="2525"/>
              <a:ext cx="1241" cy="359"/>
              <a:chOff x="2626" y="1616"/>
              <a:chExt cx="1241" cy="359"/>
            </a:xfrm>
          </p:grpSpPr>
          <p:sp>
            <p:nvSpPr>
              <p:cNvPr id="11310" name="Text Box 4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11" name="Group 4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12" name="Line 4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3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00" name="Group 45"/>
            <p:cNvGrpSpPr>
              <a:grpSpLocks/>
            </p:cNvGrpSpPr>
            <p:nvPr/>
          </p:nvGrpSpPr>
          <p:grpSpPr bwMode="auto">
            <a:xfrm>
              <a:off x="2571" y="2980"/>
              <a:ext cx="1241" cy="359"/>
              <a:chOff x="2626" y="1616"/>
              <a:chExt cx="1241" cy="359"/>
            </a:xfrm>
          </p:grpSpPr>
          <p:sp>
            <p:nvSpPr>
              <p:cNvPr id="11306" name="Text Box 46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07" name="Group 47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08" name="Line 48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9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01" name="Group 50"/>
            <p:cNvGrpSpPr>
              <a:grpSpLocks/>
            </p:cNvGrpSpPr>
            <p:nvPr/>
          </p:nvGrpSpPr>
          <p:grpSpPr bwMode="auto">
            <a:xfrm>
              <a:off x="2571" y="3435"/>
              <a:ext cx="1241" cy="359"/>
              <a:chOff x="2626" y="1616"/>
              <a:chExt cx="1241" cy="359"/>
            </a:xfrm>
          </p:grpSpPr>
          <p:sp>
            <p:nvSpPr>
              <p:cNvPr id="11302" name="Text Box 5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03" name="Group 5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04" name="Line 5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5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0951" name="AutoShape 55"/>
          <p:cNvSpPr>
            <a:spLocks/>
          </p:cNvSpPr>
          <p:nvPr/>
        </p:nvSpPr>
        <p:spPr bwMode="auto">
          <a:xfrm>
            <a:off x="5940425" y="2335213"/>
            <a:ext cx="469900" cy="3638550"/>
          </a:xfrm>
          <a:prstGeom prst="rightBrace">
            <a:avLst>
              <a:gd name="adj1" fmla="val 64527"/>
              <a:gd name="adj2" fmla="val 50481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52" name="Text Box 56"/>
          <p:cNvSpPr txBox="1">
            <a:spLocks noChangeArrowheads="1"/>
          </p:cNvSpPr>
          <p:nvPr/>
        </p:nvSpPr>
        <p:spPr bwMode="auto">
          <a:xfrm>
            <a:off x="6513512" y="3184992"/>
            <a:ext cx="2173287" cy="1938992"/>
          </a:xfrm>
          <a:prstGeom prst="rect">
            <a:avLst/>
          </a:prstGeom>
          <a:noFill/>
          <a:ln w="28575">
            <a:solidFill>
              <a:srgbClr val="0000FF"/>
            </a:solidFill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Change in velocity, or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acceleration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sym typeface="Symbol" pitchFamily="18" charset="2"/>
              </a:rPr>
              <a:t></a:t>
            </a:r>
            <a:r>
              <a:rPr lang="en-US" altLang="en-US" sz="2400" dirty="0">
                <a:solidFill>
                  <a:srgbClr val="0000FF"/>
                </a:solidFill>
              </a:rPr>
              <a:t>10 m/s/s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   or, 10 m/s</a:t>
            </a:r>
            <a:r>
              <a:rPr lang="en-US" altLang="en-US" sz="2400" baseline="30000" dirty="0">
                <a:solidFill>
                  <a:srgbClr val="0000FF"/>
                </a:solidFill>
              </a:rPr>
              <a:t>2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12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CC6A51-1444-4442-83FE-8CAAA1F3829D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1" grpId="0" animBg="1"/>
      <p:bldP spid="809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0"/>
            <a:ext cx="8229600" cy="934529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How to calculate weight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899" y="1436140"/>
            <a:ext cx="8458200" cy="405079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Weight (w)</a:t>
            </a:r>
            <a:br>
              <a:rPr lang="en-US" altLang="en-US" dirty="0" smtClean="0"/>
            </a:br>
            <a:r>
              <a:rPr lang="en-US" altLang="en-US" dirty="0" smtClean="0"/>
              <a:t>= mass (m) x acceleration due to gravity (g)</a:t>
            </a:r>
          </a:p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w = m </a:t>
            </a:r>
            <a:r>
              <a:rPr lang="en-US" altLang="en-US" b="1" dirty="0" smtClean="0">
                <a:solidFill>
                  <a:srgbClr val="FF0000"/>
                </a:solidFill>
                <a:sym typeface="SymbolPS" pitchFamily="18" charset="2"/>
              </a:rPr>
              <a:t></a:t>
            </a:r>
            <a:r>
              <a:rPr lang="en-US" altLang="en-US" b="1" dirty="0" smtClean="0">
                <a:solidFill>
                  <a:srgbClr val="FF0000"/>
                </a:solidFill>
              </a:rPr>
              <a:t> g = mg</a:t>
            </a:r>
          </a:p>
          <a:p>
            <a:pPr eaLnBrk="1" hangingPunct="1"/>
            <a:r>
              <a:rPr lang="en-US" altLang="en-US" dirty="0" smtClean="0"/>
              <a:t>Units to be used in this formula:</a:t>
            </a:r>
          </a:p>
          <a:p>
            <a:pPr lvl="1" eaLnBrk="1" hangingPunct="1"/>
            <a:r>
              <a:rPr lang="en-US" altLang="en-US" dirty="0" smtClean="0"/>
              <a:t>m is in kilograms (kg)</a:t>
            </a:r>
            <a:endParaRPr lang="en-US" altLang="en-US" dirty="0"/>
          </a:p>
          <a:p>
            <a:pPr lvl="1" eaLnBrk="1" hangingPunct="1"/>
            <a:r>
              <a:rPr lang="en-US" altLang="en-US" dirty="0" smtClean="0"/>
              <a:t> g </a:t>
            </a:r>
            <a:r>
              <a:rPr lang="en-US" altLang="en-US" dirty="0" smtClean="0">
                <a:sym typeface="Symbol" pitchFamily="18" charset="2"/>
              </a:rPr>
              <a:t> 10 m/s</a:t>
            </a:r>
            <a:r>
              <a:rPr lang="en-US" altLang="en-US" baseline="30000" dirty="0" smtClean="0">
                <a:sym typeface="Symbol" pitchFamily="18" charset="2"/>
              </a:rPr>
              <a:t>2</a:t>
            </a:r>
            <a:endParaRPr lang="en-US" altLang="en-US" dirty="0" smtClean="0"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w is in force units called </a:t>
            </a:r>
            <a:r>
              <a:rPr lang="en-US" altLang="en-US" dirty="0" err="1" smtClean="0">
                <a:solidFill>
                  <a:srgbClr val="FF0000"/>
                </a:solidFill>
                <a:sym typeface="Symbol" pitchFamily="18" charset="2"/>
              </a:rPr>
              <a:t>Newtons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 (N)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1082822" y="5842342"/>
            <a:ext cx="5381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ym typeface="Symbol" pitchFamily="18" charset="2"/>
              </a:rPr>
              <a:t>  means approximately equal to</a:t>
            </a:r>
          </a:p>
        </p:txBody>
      </p:sp>
      <p:sp>
        <p:nvSpPr>
          <p:cNvPr id="133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B561A5-581A-4717-9E8F-914D0C3F55B6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225797"/>
            <a:ext cx="8229600" cy="5070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u="sng" dirty="0" smtClean="0"/>
              <a:t>Question</a:t>
            </a:r>
            <a:r>
              <a:rPr lang="en-US" altLang="en-US" sz="2800" dirty="0" smtClean="0"/>
              <a:t>: What is the weight of a 100 kg object?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u="sng" dirty="0" smtClean="0"/>
              <a:t>Answer:</a:t>
            </a:r>
            <a:r>
              <a:rPr lang="en-US" altLang="en-US" sz="2800" dirty="0" smtClean="0"/>
              <a:t>   w = m x g = 100 kg x 10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 = 1000 N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One Newton is equal to 0.225 pounds (</a:t>
            </a:r>
            <a:r>
              <a:rPr lang="en-US" altLang="en-US" sz="2800" dirty="0" err="1" smtClean="0"/>
              <a:t>lb</a:t>
            </a:r>
            <a:r>
              <a:rPr lang="en-US" altLang="en-US" sz="2800" dirty="0" smtClean="0"/>
              <a:t>), so in these common units 1000 N = 225 </a:t>
            </a:r>
            <a:r>
              <a:rPr lang="en-US" altLang="en-US" sz="2800" dirty="0" err="1" smtClean="0"/>
              <a:t>lb</a:t>
            </a:r>
            <a:endParaRPr lang="en-US" altLang="en-US" sz="2800" dirty="0" smtClean="0"/>
          </a:p>
          <a:p>
            <a:pPr eaLnBrk="1" hangingPunct="1"/>
            <a:r>
              <a:rPr lang="en-US" altLang="en-US" sz="2800" i="1" dirty="0" smtClean="0"/>
              <a:t>Often weights are given by the equivalent mass in kilograms. We would say that a 225 </a:t>
            </a:r>
            <a:r>
              <a:rPr lang="en-US" altLang="en-US" sz="2800" i="1" dirty="0" err="1" smtClean="0"/>
              <a:t>lb</a:t>
            </a:r>
            <a:r>
              <a:rPr lang="en-US" altLang="en-US" sz="2800" i="1" dirty="0" smtClean="0"/>
              <a:t> man “weighs” 100 kg; this is commonly done but,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it is technically incorrect.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88D4FE-8D7F-43A3-ABEE-ADEDD1152E06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281112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Compared to Earth, you weigh more on Jupiter and less on the Moon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130" y="1400175"/>
            <a:ext cx="8519274" cy="5187056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Your mass is the same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everywhere,</a:t>
            </a:r>
            <a:r>
              <a:rPr lang="en-US" altLang="en-US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but your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weight</a:t>
            </a: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/>
              <a:t>depends on where you are, since </a:t>
            </a:r>
            <a:r>
              <a:rPr lang="en-US" altLang="en-US" dirty="0"/>
              <a:t>g</a:t>
            </a:r>
            <a:r>
              <a:rPr lang="en-US" altLang="en-US" dirty="0" smtClean="0"/>
              <a:t> depends on the mass of the planet.</a:t>
            </a:r>
          </a:p>
          <a:p>
            <a:pPr eaLnBrk="1" hangingPunct="1"/>
            <a:r>
              <a:rPr lang="en-US" altLang="en-US" dirty="0" smtClean="0"/>
              <a:t>On the moon </a:t>
            </a:r>
            <a:r>
              <a:rPr lang="en-US" altLang="en-US" dirty="0" err="1" smtClean="0">
                <a:solidFill>
                  <a:srgbClr val="FF0000"/>
                </a:solidFill>
              </a:rPr>
              <a:t>g</a:t>
            </a:r>
            <a:r>
              <a:rPr lang="en-US" altLang="en-US" baseline="-25000" dirty="0" err="1" smtClean="0">
                <a:solidFill>
                  <a:srgbClr val="FF0000"/>
                </a:solidFill>
              </a:rPr>
              <a:t>moon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 1.6 m/s</a:t>
            </a:r>
            <a:r>
              <a:rPr lang="en-US" altLang="en-US" baseline="30000" dirty="0" smtClean="0">
                <a:solidFill>
                  <a:srgbClr val="FF0000"/>
                </a:solidFill>
                <a:sym typeface="Symbol" pitchFamily="18" charset="2"/>
              </a:rPr>
              <a:t>2 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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(1/6) g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on earth, so your weight on the moon is only (1/6) your weight on earth. </a:t>
            </a:r>
            <a:r>
              <a:rPr lang="en-US" altLang="en-US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(The moon’s gravity is too weak to have an atmosphere.) </a:t>
            </a:r>
          </a:p>
          <a:p>
            <a:pPr eaLnBrk="1" hangingPunct="1"/>
            <a:r>
              <a:rPr lang="en-US" altLang="en-US" dirty="0" smtClean="0">
                <a:cs typeface="Arial" charset="0"/>
                <a:sym typeface="Symbol" pitchFamily="18" charset="2"/>
              </a:rPr>
              <a:t>On Jupiter,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g   23 m/s</a:t>
            </a:r>
            <a:r>
              <a:rPr lang="en-US" altLang="en-US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  2.3 g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on earth, so on Jupiter you weigh 2.3 times what you weigh on earth</a:t>
            </a:r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350058-6A76-4B77-878D-A916F3C3D90C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80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Get on the scale:</a:t>
            </a:r>
            <a:br>
              <a:rPr lang="en-US" altLang="en-US" sz="4000" smtClean="0"/>
            </a:br>
            <a:r>
              <a:rPr lang="en-US" altLang="en-US" sz="4000" smtClean="0"/>
              <a:t>How to weigh yourself</a:t>
            </a:r>
          </a:p>
        </p:txBody>
      </p:sp>
      <p:grpSp>
        <p:nvGrpSpPr>
          <p:cNvPr id="84995" name="Group 3"/>
          <p:cNvGrpSpPr>
            <a:grpSpLocks/>
          </p:cNvGrpSpPr>
          <p:nvPr/>
        </p:nvGrpSpPr>
        <p:grpSpPr bwMode="auto">
          <a:xfrm>
            <a:off x="6318250" y="1763713"/>
            <a:ext cx="1704975" cy="3338512"/>
            <a:chOff x="3980" y="1111"/>
            <a:chExt cx="1074" cy="2103"/>
          </a:xfrm>
        </p:grpSpPr>
        <p:grpSp>
          <p:nvGrpSpPr>
            <p:cNvPr id="16395" name="Group 4"/>
            <p:cNvGrpSpPr>
              <a:grpSpLocks/>
            </p:cNvGrpSpPr>
            <p:nvPr/>
          </p:nvGrpSpPr>
          <p:grpSpPr bwMode="auto">
            <a:xfrm>
              <a:off x="3980" y="1585"/>
              <a:ext cx="1074" cy="1629"/>
              <a:chOff x="3980" y="1585"/>
              <a:chExt cx="1074" cy="1629"/>
            </a:xfrm>
          </p:grpSpPr>
          <p:sp>
            <p:nvSpPr>
              <p:cNvPr id="16397" name="Rectangle 5"/>
              <p:cNvSpPr>
                <a:spLocks noChangeArrowheads="1"/>
              </p:cNvSpPr>
              <p:nvPr/>
            </p:nvSpPr>
            <p:spPr bwMode="auto">
              <a:xfrm>
                <a:off x="3980" y="2132"/>
                <a:ext cx="299" cy="523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398" name="Line 6"/>
              <p:cNvSpPr>
                <a:spLocks noChangeShapeType="1"/>
              </p:cNvSpPr>
              <p:nvPr/>
            </p:nvSpPr>
            <p:spPr bwMode="auto">
              <a:xfrm>
                <a:off x="4136" y="2656"/>
                <a:ext cx="0" cy="50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Text Box 7"/>
              <p:cNvSpPr txBox="1">
                <a:spLocks noChangeArrowheads="1"/>
              </p:cNvSpPr>
              <p:nvPr/>
            </p:nvSpPr>
            <p:spPr bwMode="auto">
              <a:xfrm>
                <a:off x="3990" y="2230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chemeClr val="bg1"/>
                    </a:solidFill>
                  </a:rPr>
                  <a:t>m</a:t>
                </a:r>
              </a:p>
            </p:txBody>
          </p:sp>
          <p:sp>
            <p:nvSpPr>
              <p:cNvPr id="16400" name="Line 8"/>
              <p:cNvSpPr>
                <a:spLocks noChangeShapeType="1"/>
              </p:cNvSpPr>
              <p:nvPr/>
            </p:nvSpPr>
            <p:spPr bwMode="auto">
              <a:xfrm flipV="1">
                <a:off x="4115" y="1585"/>
                <a:ext cx="0" cy="56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Text Box 9"/>
              <p:cNvSpPr txBox="1">
                <a:spLocks noChangeArrowheads="1"/>
              </p:cNvSpPr>
              <p:nvPr/>
            </p:nvSpPr>
            <p:spPr bwMode="auto">
              <a:xfrm>
                <a:off x="4199" y="2849"/>
                <a:ext cx="85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3200"/>
                  <a:t>weight</a:t>
                </a:r>
              </a:p>
            </p:txBody>
          </p:sp>
        </p:grpSp>
        <p:sp>
          <p:nvSpPr>
            <p:cNvPr id="16396" name="Text Box 10"/>
            <p:cNvSpPr txBox="1">
              <a:spLocks noChangeArrowheads="1"/>
            </p:cNvSpPr>
            <p:nvPr/>
          </p:nvSpPr>
          <p:spPr bwMode="auto">
            <a:xfrm>
              <a:off x="4098" y="1111"/>
              <a:ext cx="90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3600"/>
                <a:t>spring</a:t>
              </a:r>
            </a:p>
            <a:p>
              <a:pPr algn="ctr" eaLnBrk="1" hangingPunct="1"/>
              <a:r>
                <a:rPr lang="en-US" altLang="en-US" sz="3600"/>
                <a:t>force</a:t>
              </a:r>
            </a:p>
          </p:txBody>
        </p:sp>
      </p:grpSp>
      <p:grpSp>
        <p:nvGrpSpPr>
          <p:cNvPr id="16388" name="Group 18"/>
          <p:cNvGrpSpPr>
            <a:grpSpLocks/>
          </p:cNvGrpSpPr>
          <p:nvPr/>
        </p:nvGrpSpPr>
        <p:grpSpPr bwMode="auto">
          <a:xfrm>
            <a:off x="938213" y="1635125"/>
            <a:ext cx="3017837" cy="4525963"/>
            <a:chOff x="591" y="1030"/>
            <a:chExt cx="1901" cy="2851"/>
          </a:xfrm>
        </p:grpSpPr>
        <p:pic>
          <p:nvPicPr>
            <p:cNvPr id="16390" name="Picture 12" descr="ma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" y="1030"/>
              <a:ext cx="1901" cy="2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391" name="Line 13"/>
            <p:cNvSpPr>
              <a:spLocks noChangeShapeType="1"/>
            </p:cNvSpPr>
            <p:nvPr/>
          </p:nvSpPr>
          <p:spPr bwMode="auto">
            <a:xfrm flipH="1" flipV="1">
              <a:off x="1728" y="3276"/>
              <a:ext cx="328" cy="1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Text Box 14"/>
            <p:cNvSpPr txBox="1">
              <a:spLocks noChangeArrowheads="1"/>
            </p:cNvSpPr>
            <p:nvPr/>
          </p:nvSpPr>
          <p:spPr bwMode="auto">
            <a:xfrm>
              <a:off x="1852" y="3404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bg1"/>
                  </a:solidFill>
                </a:rPr>
                <a:t>mass</a:t>
              </a:r>
            </a:p>
          </p:txBody>
        </p:sp>
        <p:sp>
          <p:nvSpPr>
            <p:cNvPr id="16393" name="Line 16"/>
            <p:cNvSpPr>
              <a:spLocks noChangeShapeType="1"/>
            </p:cNvSpPr>
            <p:nvPr/>
          </p:nvSpPr>
          <p:spPr bwMode="auto">
            <a:xfrm>
              <a:off x="1504" y="2222"/>
              <a:ext cx="15" cy="98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AutoShape 17"/>
            <p:cNvSpPr>
              <a:spLocks noChangeArrowheads="1"/>
            </p:cNvSpPr>
            <p:nvPr/>
          </p:nvSpPr>
          <p:spPr bwMode="auto">
            <a:xfrm rot="10800000">
              <a:off x="1274" y="3177"/>
              <a:ext cx="488" cy="36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5 h 21600"/>
                <a:gd name="T14" fmla="*/ 17085 w 21600"/>
                <a:gd name="T15" fmla="*/ 171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F7C3A-3539-47E6-BE25-CD6ED6A91412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326"/>
            <a:ext cx="8229600" cy="976312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Free Fall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901" y="1166018"/>
            <a:ext cx="8229600" cy="539937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Galileo showed that all objects (</a:t>
            </a:r>
            <a:r>
              <a:rPr lang="en-US" altLang="en-US" i="1" dirty="0" smtClean="0">
                <a:solidFill>
                  <a:srgbClr val="FF0000"/>
                </a:solidFill>
              </a:rPr>
              <a:t>regardless of mass)</a:t>
            </a:r>
            <a:r>
              <a:rPr lang="en-US" altLang="en-US" dirty="0" smtClean="0">
                <a:solidFill>
                  <a:srgbClr val="FF0000"/>
                </a:solidFill>
              </a:rPr>
              <a:t> fall to earth with the same acceleration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g = 10 m/s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This is only true if we remove the effects of air resistance.   [feather and quarter] 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We can show this by dropping two objects inside a tube that has the air removed,</a:t>
            </a:r>
          </a:p>
          <a:p>
            <a:pPr eaLnBrk="1" hangingPunct="1"/>
            <a:r>
              <a:rPr lang="en-US" altLang="en-US" dirty="0">
                <a:sym typeface="Wingdings" pitchFamily="2" charset="2"/>
              </a:rPr>
              <a:t>T</a:t>
            </a:r>
            <a:r>
              <a:rPr lang="en-US" altLang="en-US" dirty="0" smtClean="0">
                <a:sym typeface="Wingdings" pitchFamily="2" charset="2"/>
              </a:rPr>
              <a:t>he moon has no atmosphere, because its gravity is too weak to hold onto one [</a:t>
            </a:r>
            <a:r>
              <a:rPr lang="en-US" altLang="en-US" dirty="0" smtClean="0">
                <a:sym typeface="Wingdings" pitchFamily="2" charset="2"/>
                <a:hlinkClick r:id="rId3"/>
              </a:rPr>
              <a:t>video</a:t>
            </a:r>
            <a:r>
              <a:rPr lang="en-US" altLang="en-US" dirty="0" smtClean="0">
                <a:sym typeface="Wingdings" pitchFamily="2" charset="2"/>
              </a:rPr>
              <a:t>]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77969C-2259-4432-AE8F-8E3DDAB6788B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260" y="7302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Galileo’s experiments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90745" y="1306373"/>
            <a:ext cx="4038600" cy="506699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Galileo showed this by dropping 2 objects of different mass, from the same height, H, and measuring how long they took to reach the ground</a:t>
            </a:r>
          </a:p>
          <a:p>
            <a:pPr eaLnBrk="1" hangingPunct="1"/>
            <a:r>
              <a:rPr lang="en-US" altLang="en-US" sz="2800" dirty="0" smtClean="0"/>
              <a:t>If H isn’t too big,</a:t>
            </a:r>
            <a:br>
              <a:rPr lang="en-US" altLang="en-US" sz="2800" dirty="0" smtClean="0"/>
            </a:br>
            <a:r>
              <a:rPr lang="en-US" altLang="en-US" sz="2800" dirty="0" smtClean="0"/>
              <a:t>then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air resistance is not a big effect</a:t>
            </a: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663483" y="5116068"/>
            <a:ext cx="350227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AutoShape 8"/>
          <p:cNvSpPr>
            <a:spLocks/>
          </p:cNvSpPr>
          <p:nvPr/>
        </p:nvSpPr>
        <p:spPr bwMode="auto">
          <a:xfrm>
            <a:off x="992348" y="2001393"/>
            <a:ext cx="177800" cy="3074988"/>
          </a:xfrm>
          <a:prstGeom prst="leftBrace">
            <a:avLst>
              <a:gd name="adj1" fmla="val 14412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>
            <a:off x="1252698" y="2026793"/>
            <a:ext cx="26844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461076" y="3310287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H</a:t>
            </a:r>
          </a:p>
        </p:txBody>
      </p:sp>
      <p:grpSp>
        <p:nvGrpSpPr>
          <p:cNvPr id="87052" name="Group 12"/>
          <p:cNvGrpSpPr>
            <a:grpSpLocks/>
          </p:cNvGrpSpPr>
          <p:nvPr/>
        </p:nvGrpSpPr>
        <p:grpSpPr bwMode="auto">
          <a:xfrm>
            <a:off x="1738473" y="1820418"/>
            <a:ext cx="1479550" cy="425450"/>
            <a:chOff x="1189" y="1390"/>
            <a:chExt cx="932" cy="268"/>
          </a:xfrm>
        </p:grpSpPr>
        <p:sp>
          <p:nvSpPr>
            <p:cNvPr id="18444" name="Oval 5"/>
            <p:cNvSpPr>
              <a:spLocks noChangeArrowheads="1"/>
            </p:cNvSpPr>
            <p:nvPr/>
          </p:nvSpPr>
          <p:spPr bwMode="auto">
            <a:xfrm>
              <a:off x="1189" y="1390"/>
              <a:ext cx="267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5" name="Oval 11"/>
            <p:cNvSpPr>
              <a:spLocks noChangeArrowheads="1"/>
            </p:cNvSpPr>
            <p:nvPr/>
          </p:nvSpPr>
          <p:spPr bwMode="auto">
            <a:xfrm>
              <a:off x="1854" y="1391"/>
              <a:ext cx="267" cy="267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1672240" y="1225046"/>
            <a:ext cx="17459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/>
              <a:t>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      m</a:t>
            </a:r>
            <a:r>
              <a:rPr lang="en-US" altLang="en-US" sz="2800" baseline="-25000" dirty="0" smtClean="0"/>
              <a:t>2</a:t>
            </a:r>
            <a:endParaRPr lang="en-US" altLang="en-US" sz="2800" dirty="0"/>
          </a:p>
        </p:txBody>
      </p:sp>
      <p:sp>
        <p:nvSpPr>
          <p:cNvPr id="184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873F29-FAB4-4E44-BF2A-E32E63DD1796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3483" y="5543812"/>
            <a:ext cx="36102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/>
              <a:t>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does not equal m</a:t>
            </a:r>
            <a:r>
              <a:rPr lang="en-US" altLang="en-US" sz="2800" baseline="-25000" dirty="0" smtClean="0"/>
              <a:t>2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322E-6 L 3.61111E-6 0.413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1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On the other hand . . 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5608"/>
            <a:ext cx="8229600" cy="477316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you drop an object from a small height it falls so quickly that it is difficult to make an accurate measurement of the time</a:t>
            </a:r>
          </a:p>
          <a:p>
            <a:pPr eaLnBrk="1" hangingPunct="1"/>
            <a:r>
              <a:rPr lang="en-US" altLang="en-US" dirty="0" smtClean="0"/>
              <a:t>We can show experimentally that it takes less than half a second for a mass to fall 1 meter. </a:t>
            </a:r>
            <a:r>
              <a:rPr lang="en-US" altLang="en-US" dirty="0" smtClean="0">
                <a:solidFill>
                  <a:srgbClr val="0000FF"/>
                </a:solidFill>
              </a:rPr>
              <a:t>(demo)</a:t>
            </a:r>
          </a:p>
          <a:p>
            <a:pPr eaLnBrk="1" hangingPunct="1"/>
            <a:r>
              <a:rPr lang="en-US" altLang="en-US" dirty="0" smtClean="0"/>
              <a:t>Galileo did not have an accurate clock, so he reduced the effect of gravity by using inclined planes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09E5A3-C6BB-4B1D-A3C5-2AAE6B10F60D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168"/>
            <a:ext cx="8229600" cy="106070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Galileo used inclined planes to reduce the effect of gravity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4200525" y="2087563"/>
            <a:ext cx="4810125" cy="2006600"/>
          </a:xfrm>
          <a:prstGeom prst="rtTriangle">
            <a:avLst/>
          </a:prstGeom>
          <a:solidFill>
            <a:srgbClr val="00B050"/>
          </a:solidFill>
          <a:ln w="952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209550" y="1965325"/>
            <a:ext cx="368300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69013" y="29765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D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773488" y="2841625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h</a:t>
            </a:r>
          </a:p>
        </p:txBody>
      </p:sp>
      <p:graphicFrame>
        <p:nvGraphicFramePr>
          <p:cNvPr id="890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942223"/>
              </p:ext>
            </p:extLst>
          </p:nvPr>
        </p:nvGraphicFramePr>
        <p:xfrm>
          <a:off x="1703387" y="4599432"/>
          <a:ext cx="6016625" cy="18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4" imgW="2197080" imgH="660240" progId="Equation.DSMT4">
                  <p:embed/>
                </p:oleObj>
              </mc:Choice>
              <mc:Fallback>
                <p:oleObj name="Equation" r:id="rId4" imgW="2197080" imgH="660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7" y="4599432"/>
                        <a:ext cx="6016625" cy="18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AutoShape 11"/>
          <p:cNvSpPr>
            <a:spLocks noChangeArrowheads="1"/>
          </p:cNvSpPr>
          <p:nvPr/>
        </p:nvSpPr>
        <p:spPr bwMode="auto">
          <a:xfrm>
            <a:off x="1360488" y="2206625"/>
            <a:ext cx="2528887" cy="1895475"/>
          </a:xfrm>
          <a:prstGeom prst="rtTriangle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0" name="Oval 12"/>
          <p:cNvSpPr>
            <a:spLocks noChangeArrowheads="1"/>
          </p:cNvSpPr>
          <p:nvPr/>
        </p:nvSpPr>
        <p:spPr bwMode="auto">
          <a:xfrm>
            <a:off x="1373188" y="1955800"/>
            <a:ext cx="384175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2028825" y="288607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D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946150" y="2874963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h</a:t>
            </a:r>
          </a:p>
        </p:txBody>
      </p:sp>
      <p:sp>
        <p:nvSpPr>
          <p:cNvPr id="89103" name="Oval 15"/>
          <p:cNvSpPr>
            <a:spLocks noChangeArrowheads="1"/>
          </p:cNvSpPr>
          <p:nvPr/>
        </p:nvSpPr>
        <p:spPr bwMode="auto">
          <a:xfrm>
            <a:off x="4527550" y="1930400"/>
            <a:ext cx="368300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6457696" y="2199482"/>
            <a:ext cx="2052638" cy="752475"/>
            <a:chOff x="4122" y="1004"/>
            <a:chExt cx="1293" cy="474"/>
          </a:xfrm>
        </p:grpSpPr>
        <p:sp>
          <p:nvSpPr>
            <p:cNvPr id="20498" name="Text Box 16"/>
            <p:cNvSpPr txBox="1">
              <a:spLocks noChangeArrowheads="1"/>
            </p:cNvSpPr>
            <p:nvPr/>
          </p:nvSpPr>
          <p:spPr bwMode="auto">
            <a:xfrm>
              <a:off x="4122" y="1004"/>
              <a:ext cx="12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dirty="0"/>
                <a:t>inclined plane</a:t>
              </a:r>
            </a:p>
          </p:txBody>
        </p:sp>
        <p:sp>
          <p:nvSpPr>
            <p:cNvPr id="20499" name="Line 17"/>
            <p:cNvSpPr>
              <a:spLocks noChangeShapeType="1"/>
            </p:cNvSpPr>
            <p:nvPr/>
          </p:nvSpPr>
          <p:spPr bwMode="auto">
            <a:xfrm flipH="1">
              <a:off x="4128" y="1315"/>
              <a:ext cx="432" cy="1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5" name="Line 19"/>
          <p:cNvSpPr>
            <a:spLocks noChangeShapeType="1"/>
          </p:cNvSpPr>
          <p:nvPr/>
        </p:nvSpPr>
        <p:spPr bwMode="auto">
          <a:xfrm>
            <a:off x="0" y="2114550"/>
            <a:ext cx="601027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20"/>
          <p:cNvSpPr>
            <a:spLocks noChangeShapeType="1"/>
          </p:cNvSpPr>
          <p:nvPr/>
        </p:nvSpPr>
        <p:spPr bwMode="auto">
          <a:xfrm flipH="1">
            <a:off x="0" y="4112387"/>
            <a:ext cx="9067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E95E7-4999-47AC-A668-DBD922D67AD8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79042E-6 L 0.00069 0.2586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2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84525E-7 L 0.25122 0.254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12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1042 L 0.46233 0.26205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13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100" grpId="0" animBg="1"/>
      <p:bldP spid="891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33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5400" u="sng" dirty="0" smtClean="0"/>
              <a:t>Forces</a:t>
            </a:r>
            <a:r>
              <a:rPr lang="en-US" altLang="en-US" u="sng" dirty="0" smtClean="0"/>
              <a:t> can change velocity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344" y="1432433"/>
            <a:ext cx="8211312" cy="490435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No force is required to keep an object moving with constant velocity.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acceleration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is a change in </a:t>
            </a:r>
            <a:r>
              <a:rPr lang="en-US" altLang="en-US" dirty="0" smtClean="0">
                <a:solidFill>
                  <a:srgbClr val="FF0000"/>
                </a:solidFill>
              </a:rPr>
              <a:t>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A net force must be applied to an object to produce an acceleration</a:t>
            </a:r>
            <a:endParaRPr lang="en-US" altLang="en-US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at rest, you must push it to get it to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it is moving, a force must be applied to stop it, e.g., friction, air resistance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0A9C21-68DC-45F8-9AB0-BFAEFC6D49B4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What did Galileo learn from the</a:t>
            </a:r>
            <a:br>
              <a:rPr lang="en-US" altLang="en-US" sz="3600" u="sng" dirty="0" smtClean="0"/>
            </a:br>
            <a:r>
              <a:rPr lang="en-US" altLang="en-US" sz="3600" u="sng" dirty="0" smtClean="0"/>
              <a:t>inclined plane experiments?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743" y="1370902"/>
            <a:ext cx="8418513" cy="5157914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He measured the time it took for different masses to fall down the inclined plane.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He found that different masses take the same time to fall down the inclined plane.</a:t>
            </a:r>
          </a:p>
          <a:p>
            <a:pPr eaLnBrk="1" hangingPunct="1"/>
            <a:r>
              <a:rPr lang="en-US" altLang="en-US" sz="2800" dirty="0" smtClean="0"/>
              <a:t>Since they all fall the same distance, he concluded that their accelerations must also be the same.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By using different distances he was able to discover the relation between time and distance</a:t>
            </a:r>
            <a:r>
              <a:rPr lang="en-US" altLang="en-US" sz="2800" dirty="0" smtClean="0"/>
              <a:t>.</a:t>
            </a:r>
          </a:p>
          <a:p>
            <a:pPr eaLnBrk="1" hangingPunct="1"/>
            <a:r>
              <a:rPr lang="en-US" altLang="en-US" sz="2800" dirty="0" smtClean="0"/>
              <a:t>To reduce the effects of friction, Galileo made the balls roll down the inclined plane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C9ECBA-854A-438E-B802-A764F6528F1E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296"/>
            <a:ext cx="9144000" cy="923036"/>
          </a:xfrm>
        </p:spPr>
        <p:txBody>
          <a:bodyPr/>
          <a:lstStyle/>
          <a:p>
            <a:pPr algn="ctr" eaLnBrk="1" hangingPunct="1"/>
            <a:r>
              <a:rPr lang="en-US" altLang="en-US" sz="4000" u="sng" dirty="0" smtClean="0"/>
              <a:t>How did Galileo measure time?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69264" y="1628331"/>
            <a:ext cx="7205472" cy="1893316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0000FF"/>
                </a:solidFill>
              </a:rPr>
              <a:t>Galileo used his own pulse, or a pendulum to measure time.</a:t>
            </a:r>
          </a:p>
        </p:txBody>
      </p:sp>
      <p:sp>
        <p:nvSpPr>
          <p:cNvPr id="225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B71715-8C0F-4980-BF2E-381C09862C54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3421063"/>
            <a:ext cx="2847975" cy="23050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87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The force of gravity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332" y="1133475"/>
            <a:ext cx="8403336" cy="534047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 will first consider a common force that can accelerate an object: </a:t>
            </a:r>
            <a:r>
              <a:rPr lang="en-US" altLang="en-US" dirty="0" smtClean="0">
                <a:solidFill>
                  <a:srgbClr val="FF0000"/>
                </a:solidFill>
              </a:rPr>
              <a:t>gravity</a:t>
            </a:r>
          </a:p>
          <a:p>
            <a:pPr eaLnBrk="1" hangingPunct="1"/>
            <a:r>
              <a:rPr lang="en-US" altLang="en-US" dirty="0" smtClean="0"/>
              <a:t>As an object falls its velocity constantly </a:t>
            </a:r>
            <a:r>
              <a:rPr lang="en-US" altLang="en-US" dirty="0" smtClean="0">
                <a:solidFill>
                  <a:srgbClr val="FF0000"/>
                </a:solidFill>
              </a:rPr>
              <a:t>increases</a:t>
            </a:r>
            <a:r>
              <a:rPr lang="en-US" altLang="en-US" dirty="0" smtClean="0"/>
              <a:t>; the velocity of an object thrown upward constantly </a:t>
            </a:r>
            <a:r>
              <a:rPr lang="en-US" altLang="en-US" dirty="0" smtClean="0">
                <a:solidFill>
                  <a:srgbClr val="FF0000"/>
                </a:solidFill>
              </a:rPr>
              <a:t>decreases</a:t>
            </a:r>
            <a:r>
              <a:rPr lang="en-US" altLang="en-US" dirty="0" smtClean="0"/>
              <a:t> as it rises</a:t>
            </a:r>
          </a:p>
          <a:p>
            <a:pPr eaLnBrk="1" hangingPunct="1"/>
            <a:r>
              <a:rPr lang="en-US" altLang="en-US" dirty="0" smtClean="0"/>
              <a:t>The force of gravity depends on the mass of the object</a:t>
            </a:r>
          </a:p>
          <a:p>
            <a:pPr eaLnBrk="1" hangingPunct="1"/>
            <a:r>
              <a:rPr lang="en-US" altLang="en-US" dirty="0" smtClean="0"/>
              <a:t>Gravity keeps us on Earth, the Moon in its orbit, and the Earth in orbit around the Sun; </a:t>
            </a:r>
            <a:r>
              <a:rPr lang="en-US" altLang="en-US" dirty="0" smtClean="0">
                <a:solidFill>
                  <a:srgbClr val="FF0000"/>
                </a:solidFill>
              </a:rPr>
              <a:t>gravity holds the Universe together.</a:t>
            </a:r>
          </a:p>
          <a:p>
            <a:pPr eaLnBrk="1" hangingPunct="1"/>
            <a:endParaRPr lang="en-US" altLang="en-US" b="1" dirty="0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66A607-DF01-49E8-BFA5-A1DA56E624C0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Weight and gravity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520" y="1211580"/>
            <a:ext cx="8438959" cy="36438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objects exert an attractive force on each other –</a:t>
            </a:r>
            <a:r>
              <a:rPr lang="en-US" altLang="en-US" sz="2800" b="1" i="1" dirty="0" smtClean="0"/>
              <a:t>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Newton’s Universal Law of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Your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weight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is the attractive force that the earth exerts on you </a:t>
            </a:r>
            <a:r>
              <a:rPr lang="en-US" altLang="en-US" sz="2800" dirty="0" smtClean="0">
                <a:sym typeface="Wingdings" panose="05000000000000000000" pitchFamily="2" charset="2"/>
              </a:rPr>
              <a:t> </a:t>
            </a:r>
            <a:r>
              <a:rPr lang="en-US" altLang="en-US" sz="2800" dirty="0" smtClean="0"/>
              <a:t>it is what makes things fall!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objects are pulled toward the </a:t>
            </a:r>
            <a:r>
              <a:rPr lang="en-US" altLang="en-US" sz="2800" i="1" dirty="0" smtClean="0"/>
              <a:t>center of the earth</a:t>
            </a:r>
            <a:r>
              <a:rPr lang="en-US" altLang="en-US" sz="2800" dirty="0" smtClean="0"/>
              <a:t> by gravity.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Sun’s gravity holds the solar system together.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It is a </a:t>
            </a:r>
            <a:r>
              <a:rPr lang="en-US" altLang="en-US" sz="2800" u="sng" dirty="0" smtClean="0"/>
              <a:t>non-contact</a:t>
            </a:r>
            <a:r>
              <a:rPr lang="en-US" altLang="en-US" sz="2800" dirty="0" smtClean="0"/>
              <a:t> force</a:t>
            </a:r>
            <a:r>
              <a:rPr lang="en-US" altLang="en-US" sz="2800" dirty="0" smtClean="0">
                <a:sym typeface="Wingdings" pitchFamily="2" charset="2"/>
              </a:rPr>
              <a:t> no touching required!</a:t>
            </a:r>
            <a:endParaRPr lang="en-US" altLang="en-US" sz="2800" dirty="0" smtClean="0"/>
          </a:p>
        </p:txBody>
      </p:sp>
      <p:grpSp>
        <p:nvGrpSpPr>
          <p:cNvPr id="76829" name="Group 29"/>
          <p:cNvGrpSpPr>
            <a:grpSpLocks/>
          </p:cNvGrpSpPr>
          <p:nvPr/>
        </p:nvGrpSpPr>
        <p:grpSpPr bwMode="auto">
          <a:xfrm>
            <a:off x="3305175" y="5126038"/>
            <a:ext cx="998537" cy="1524000"/>
            <a:chOff x="1343" y="3229"/>
            <a:chExt cx="629" cy="960"/>
          </a:xfrm>
        </p:grpSpPr>
        <p:grpSp>
          <p:nvGrpSpPr>
            <p:cNvPr id="5139" name="Group 15"/>
            <p:cNvGrpSpPr>
              <a:grpSpLocks/>
            </p:cNvGrpSpPr>
            <p:nvPr/>
          </p:nvGrpSpPr>
          <p:grpSpPr bwMode="auto">
            <a:xfrm>
              <a:off x="1343" y="3229"/>
              <a:ext cx="547" cy="960"/>
              <a:chOff x="1343" y="3229"/>
              <a:chExt cx="547" cy="960"/>
            </a:xfrm>
          </p:grpSpPr>
          <p:sp>
            <p:nvSpPr>
              <p:cNvPr id="5141" name="Oval 5"/>
              <p:cNvSpPr>
                <a:spLocks noChangeArrowheads="1"/>
              </p:cNvSpPr>
              <p:nvPr/>
            </p:nvSpPr>
            <p:spPr bwMode="auto">
              <a:xfrm>
                <a:off x="1484" y="3450"/>
                <a:ext cx="274" cy="52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2" name="Oval 4"/>
              <p:cNvSpPr>
                <a:spLocks noChangeArrowheads="1"/>
              </p:cNvSpPr>
              <p:nvPr/>
            </p:nvSpPr>
            <p:spPr bwMode="auto">
              <a:xfrm>
                <a:off x="1525" y="3229"/>
                <a:ext cx="192" cy="25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3" name="Oval 6"/>
              <p:cNvSpPr>
                <a:spLocks noChangeArrowheads="1"/>
              </p:cNvSpPr>
              <p:nvPr/>
            </p:nvSpPr>
            <p:spPr bwMode="auto">
              <a:xfrm>
                <a:off x="1566" y="3287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4" name="Oval 8"/>
              <p:cNvSpPr>
                <a:spLocks noChangeArrowheads="1"/>
              </p:cNvSpPr>
              <p:nvPr/>
            </p:nvSpPr>
            <p:spPr bwMode="auto">
              <a:xfrm>
                <a:off x="1639" y="327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5" name="Freeform 9"/>
              <p:cNvSpPr>
                <a:spLocks/>
              </p:cNvSpPr>
              <p:nvPr/>
            </p:nvSpPr>
            <p:spPr bwMode="auto">
              <a:xfrm>
                <a:off x="1589" y="3374"/>
                <a:ext cx="68" cy="26"/>
              </a:xfrm>
              <a:custGeom>
                <a:avLst/>
                <a:gdLst>
                  <a:gd name="T0" fmla="*/ 0 w 68"/>
                  <a:gd name="T1" fmla="*/ 12 h 26"/>
                  <a:gd name="T2" fmla="*/ 44 w 68"/>
                  <a:gd name="T3" fmla="*/ 24 h 26"/>
                  <a:gd name="T4" fmla="*/ 68 w 6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26">
                    <a:moveTo>
                      <a:pt x="0" y="12"/>
                    </a:moveTo>
                    <a:cubicBezTo>
                      <a:pt x="16" y="19"/>
                      <a:pt x="33" y="26"/>
                      <a:pt x="44" y="24"/>
                    </a:cubicBezTo>
                    <a:cubicBezTo>
                      <a:pt x="55" y="22"/>
                      <a:pt x="61" y="11"/>
                      <a:pt x="68" y="0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10"/>
              <p:cNvSpPr>
                <a:spLocks/>
              </p:cNvSpPr>
              <p:nvPr/>
            </p:nvSpPr>
            <p:spPr bwMode="auto">
              <a:xfrm>
                <a:off x="1343" y="3528"/>
                <a:ext cx="193" cy="67"/>
              </a:xfrm>
              <a:custGeom>
                <a:avLst/>
                <a:gdLst>
                  <a:gd name="T0" fmla="*/ 193 w 193"/>
                  <a:gd name="T1" fmla="*/ 67 h 67"/>
                  <a:gd name="T2" fmla="*/ 82 w 193"/>
                  <a:gd name="T3" fmla="*/ 3 h 67"/>
                  <a:gd name="T4" fmla="*/ 0 w 193"/>
                  <a:gd name="T5" fmla="*/ 50 h 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67">
                    <a:moveTo>
                      <a:pt x="193" y="67"/>
                    </a:moveTo>
                    <a:cubicBezTo>
                      <a:pt x="153" y="36"/>
                      <a:pt x="114" y="6"/>
                      <a:pt x="82" y="3"/>
                    </a:cubicBezTo>
                    <a:cubicBezTo>
                      <a:pt x="50" y="0"/>
                      <a:pt x="25" y="25"/>
                      <a:pt x="0" y="5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11"/>
              <p:cNvSpPr>
                <a:spLocks/>
              </p:cNvSpPr>
              <p:nvPr/>
            </p:nvSpPr>
            <p:spPr bwMode="auto">
              <a:xfrm>
                <a:off x="1688" y="3514"/>
                <a:ext cx="202" cy="90"/>
              </a:xfrm>
              <a:custGeom>
                <a:avLst/>
                <a:gdLst>
                  <a:gd name="T0" fmla="*/ 0 w 202"/>
                  <a:gd name="T1" fmla="*/ 52 h 90"/>
                  <a:gd name="T2" fmla="*/ 121 w 202"/>
                  <a:gd name="T3" fmla="*/ 81 h 90"/>
                  <a:gd name="T4" fmla="*/ 202 w 202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" h="90">
                    <a:moveTo>
                      <a:pt x="0" y="52"/>
                    </a:moveTo>
                    <a:cubicBezTo>
                      <a:pt x="43" y="71"/>
                      <a:pt x="87" y="90"/>
                      <a:pt x="121" y="81"/>
                    </a:cubicBezTo>
                    <a:cubicBezTo>
                      <a:pt x="155" y="72"/>
                      <a:pt x="178" y="36"/>
                      <a:pt x="202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13"/>
              <p:cNvSpPr>
                <a:spLocks/>
              </p:cNvSpPr>
              <p:nvPr/>
            </p:nvSpPr>
            <p:spPr bwMode="auto">
              <a:xfrm>
                <a:off x="1473" y="3939"/>
                <a:ext cx="86" cy="250"/>
              </a:xfrm>
              <a:custGeom>
                <a:avLst/>
                <a:gdLst>
                  <a:gd name="T0" fmla="*/ 86 w 86"/>
                  <a:gd name="T1" fmla="*/ 0 h 250"/>
                  <a:gd name="T2" fmla="*/ 86 w 86"/>
                  <a:gd name="T3" fmla="*/ 227 h 250"/>
                  <a:gd name="T4" fmla="*/ 0 w 86"/>
                  <a:gd name="T5" fmla="*/ 250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6" h="250">
                    <a:moveTo>
                      <a:pt x="86" y="0"/>
                    </a:moveTo>
                    <a:lnTo>
                      <a:pt x="86" y="227"/>
                    </a:lnTo>
                    <a:lnTo>
                      <a:pt x="0" y="25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14"/>
              <p:cNvSpPr>
                <a:spLocks/>
              </p:cNvSpPr>
              <p:nvPr/>
            </p:nvSpPr>
            <p:spPr bwMode="auto">
              <a:xfrm>
                <a:off x="1682" y="3939"/>
                <a:ext cx="64" cy="246"/>
              </a:xfrm>
              <a:custGeom>
                <a:avLst/>
                <a:gdLst>
                  <a:gd name="T0" fmla="*/ 0 w 64"/>
                  <a:gd name="T1" fmla="*/ 0 h 246"/>
                  <a:gd name="T2" fmla="*/ 0 w 64"/>
                  <a:gd name="T3" fmla="*/ 209 h 246"/>
                  <a:gd name="T4" fmla="*/ 64 w 64"/>
                  <a:gd name="T5" fmla="*/ 246 h 2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246">
                    <a:moveTo>
                      <a:pt x="0" y="0"/>
                    </a:moveTo>
                    <a:lnTo>
                      <a:pt x="0" y="209"/>
                    </a:lnTo>
                    <a:lnTo>
                      <a:pt x="64" y="24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0" name="AutoShape 26"/>
            <p:cNvSpPr>
              <a:spLocks noChangeArrowheads="1"/>
            </p:cNvSpPr>
            <p:nvPr/>
          </p:nvSpPr>
          <p:spPr bwMode="auto">
            <a:xfrm>
              <a:off x="1647" y="3665"/>
              <a:ext cx="325" cy="146"/>
            </a:xfrm>
            <a:prstGeom prst="rightArrow">
              <a:avLst>
                <a:gd name="adj1" fmla="val 50000"/>
                <a:gd name="adj2" fmla="val 55651"/>
              </a:avLst>
            </a:pr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830" name="Group 30"/>
          <p:cNvGrpSpPr>
            <a:grpSpLocks/>
          </p:cNvGrpSpPr>
          <p:nvPr/>
        </p:nvGrpSpPr>
        <p:grpSpPr bwMode="auto">
          <a:xfrm>
            <a:off x="4572000" y="5156200"/>
            <a:ext cx="1065212" cy="1524000"/>
            <a:chOff x="2141" y="3248"/>
            <a:chExt cx="671" cy="960"/>
          </a:xfrm>
        </p:grpSpPr>
        <p:grpSp>
          <p:nvGrpSpPr>
            <p:cNvPr id="5128" name="Group 16"/>
            <p:cNvGrpSpPr>
              <a:grpSpLocks/>
            </p:cNvGrpSpPr>
            <p:nvPr/>
          </p:nvGrpSpPr>
          <p:grpSpPr bwMode="auto">
            <a:xfrm flipH="1">
              <a:off x="2265" y="3248"/>
              <a:ext cx="547" cy="960"/>
              <a:chOff x="1343" y="3229"/>
              <a:chExt cx="547" cy="960"/>
            </a:xfrm>
          </p:grpSpPr>
          <p:sp>
            <p:nvSpPr>
              <p:cNvPr id="5130" name="Oval 17"/>
              <p:cNvSpPr>
                <a:spLocks noChangeArrowheads="1"/>
              </p:cNvSpPr>
              <p:nvPr/>
            </p:nvSpPr>
            <p:spPr bwMode="auto">
              <a:xfrm flipH="1">
                <a:off x="1484" y="3450"/>
                <a:ext cx="274" cy="52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1" name="Oval 18"/>
              <p:cNvSpPr>
                <a:spLocks noChangeArrowheads="1"/>
              </p:cNvSpPr>
              <p:nvPr/>
            </p:nvSpPr>
            <p:spPr bwMode="auto">
              <a:xfrm>
                <a:off x="1525" y="3229"/>
                <a:ext cx="192" cy="25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2" name="Oval 19"/>
              <p:cNvSpPr>
                <a:spLocks noChangeArrowheads="1"/>
              </p:cNvSpPr>
              <p:nvPr/>
            </p:nvSpPr>
            <p:spPr bwMode="auto">
              <a:xfrm>
                <a:off x="1566" y="3287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3" name="Oval 20"/>
              <p:cNvSpPr>
                <a:spLocks noChangeArrowheads="1"/>
              </p:cNvSpPr>
              <p:nvPr/>
            </p:nvSpPr>
            <p:spPr bwMode="auto">
              <a:xfrm>
                <a:off x="1639" y="327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4" name="Freeform 21"/>
              <p:cNvSpPr>
                <a:spLocks/>
              </p:cNvSpPr>
              <p:nvPr/>
            </p:nvSpPr>
            <p:spPr bwMode="auto">
              <a:xfrm>
                <a:off x="1589" y="3374"/>
                <a:ext cx="68" cy="26"/>
              </a:xfrm>
              <a:custGeom>
                <a:avLst/>
                <a:gdLst>
                  <a:gd name="T0" fmla="*/ 0 w 68"/>
                  <a:gd name="T1" fmla="*/ 12 h 26"/>
                  <a:gd name="T2" fmla="*/ 44 w 68"/>
                  <a:gd name="T3" fmla="*/ 24 h 26"/>
                  <a:gd name="T4" fmla="*/ 68 w 6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26">
                    <a:moveTo>
                      <a:pt x="0" y="12"/>
                    </a:moveTo>
                    <a:cubicBezTo>
                      <a:pt x="16" y="19"/>
                      <a:pt x="33" y="26"/>
                      <a:pt x="44" y="24"/>
                    </a:cubicBezTo>
                    <a:cubicBezTo>
                      <a:pt x="55" y="22"/>
                      <a:pt x="61" y="11"/>
                      <a:pt x="68" y="0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22"/>
              <p:cNvSpPr>
                <a:spLocks/>
              </p:cNvSpPr>
              <p:nvPr/>
            </p:nvSpPr>
            <p:spPr bwMode="auto">
              <a:xfrm>
                <a:off x="1343" y="3528"/>
                <a:ext cx="193" cy="67"/>
              </a:xfrm>
              <a:custGeom>
                <a:avLst/>
                <a:gdLst>
                  <a:gd name="T0" fmla="*/ 193 w 193"/>
                  <a:gd name="T1" fmla="*/ 67 h 67"/>
                  <a:gd name="T2" fmla="*/ 82 w 193"/>
                  <a:gd name="T3" fmla="*/ 3 h 67"/>
                  <a:gd name="T4" fmla="*/ 0 w 193"/>
                  <a:gd name="T5" fmla="*/ 50 h 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67">
                    <a:moveTo>
                      <a:pt x="193" y="67"/>
                    </a:moveTo>
                    <a:cubicBezTo>
                      <a:pt x="153" y="36"/>
                      <a:pt x="114" y="6"/>
                      <a:pt x="82" y="3"/>
                    </a:cubicBezTo>
                    <a:cubicBezTo>
                      <a:pt x="50" y="0"/>
                      <a:pt x="25" y="25"/>
                      <a:pt x="0" y="5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23"/>
              <p:cNvSpPr>
                <a:spLocks/>
              </p:cNvSpPr>
              <p:nvPr/>
            </p:nvSpPr>
            <p:spPr bwMode="auto">
              <a:xfrm>
                <a:off x="1688" y="3514"/>
                <a:ext cx="202" cy="90"/>
              </a:xfrm>
              <a:custGeom>
                <a:avLst/>
                <a:gdLst>
                  <a:gd name="T0" fmla="*/ 0 w 202"/>
                  <a:gd name="T1" fmla="*/ 52 h 90"/>
                  <a:gd name="T2" fmla="*/ 121 w 202"/>
                  <a:gd name="T3" fmla="*/ 81 h 90"/>
                  <a:gd name="T4" fmla="*/ 202 w 202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" h="90">
                    <a:moveTo>
                      <a:pt x="0" y="52"/>
                    </a:moveTo>
                    <a:cubicBezTo>
                      <a:pt x="43" y="71"/>
                      <a:pt x="87" y="90"/>
                      <a:pt x="121" y="81"/>
                    </a:cubicBezTo>
                    <a:cubicBezTo>
                      <a:pt x="155" y="72"/>
                      <a:pt x="178" y="36"/>
                      <a:pt x="202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24"/>
              <p:cNvSpPr>
                <a:spLocks/>
              </p:cNvSpPr>
              <p:nvPr/>
            </p:nvSpPr>
            <p:spPr bwMode="auto">
              <a:xfrm>
                <a:off x="1473" y="3939"/>
                <a:ext cx="86" cy="250"/>
              </a:xfrm>
              <a:custGeom>
                <a:avLst/>
                <a:gdLst>
                  <a:gd name="T0" fmla="*/ 86 w 86"/>
                  <a:gd name="T1" fmla="*/ 0 h 250"/>
                  <a:gd name="T2" fmla="*/ 86 w 86"/>
                  <a:gd name="T3" fmla="*/ 227 h 250"/>
                  <a:gd name="T4" fmla="*/ 0 w 86"/>
                  <a:gd name="T5" fmla="*/ 250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6" h="250">
                    <a:moveTo>
                      <a:pt x="86" y="0"/>
                    </a:moveTo>
                    <a:lnTo>
                      <a:pt x="86" y="227"/>
                    </a:lnTo>
                    <a:lnTo>
                      <a:pt x="0" y="25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25"/>
              <p:cNvSpPr>
                <a:spLocks/>
              </p:cNvSpPr>
              <p:nvPr/>
            </p:nvSpPr>
            <p:spPr bwMode="auto">
              <a:xfrm>
                <a:off x="1682" y="3939"/>
                <a:ext cx="64" cy="246"/>
              </a:xfrm>
              <a:custGeom>
                <a:avLst/>
                <a:gdLst>
                  <a:gd name="T0" fmla="*/ 0 w 64"/>
                  <a:gd name="T1" fmla="*/ 0 h 246"/>
                  <a:gd name="T2" fmla="*/ 0 w 64"/>
                  <a:gd name="T3" fmla="*/ 209 h 246"/>
                  <a:gd name="T4" fmla="*/ 64 w 64"/>
                  <a:gd name="T5" fmla="*/ 246 h 2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246">
                    <a:moveTo>
                      <a:pt x="0" y="0"/>
                    </a:moveTo>
                    <a:lnTo>
                      <a:pt x="0" y="209"/>
                    </a:lnTo>
                    <a:lnTo>
                      <a:pt x="64" y="24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AutoShape 27"/>
            <p:cNvSpPr>
              <a:spLocks noChangeArrowheads="1"/>
            </p:cNvSpPr>
            <p:nvPr/>
          </p:nvSpPr>
          <p:spPr bwMode="auto">
            <a:xfrm>
              <a:off x="2141" y="3666"/>
              <a:ext cx="297" cy="152"/>
            </a:xfrm>
            <a:prstGeom prst="leftArrow">
              <a:avLst>
                <a:gd name="adj1" fmla="val 50000"/>
                <a:gd name="adj2" fmla="val 48849"/>
              </a:avLst>
            </a:pr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2825750" y="6686550"/>
            <a:ext cx="36861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39AE8F-88CE-4DF2-ABE4-A72C0EB9FEC9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77778E-6 L 0.05695 7.77778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5.18519E-6 L -0.04063 5.18519E-6 " pathEditMode="relative" ptsTypes="AA">
                                      <p:cBhvr>
                                        <p:cTn id="36" dur="2000" fill="hold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  <p:bldP spid="768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0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Newton’s Law of Gravity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2" y="2799854"/>
            <a:ext cx="8459787" cy="341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force of gravity depends on how large the masses are </a:t>
            </a:r>
            <a:r>
              <a:rPr lang="en-US" altLang="en-US" dirty="0" smtClean="0">
                <a:sym typeface="Wingdings" pitchFamily="2" charset="2"/>
              </a:rPr>
              <a:t> big M’s  big force,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and, how far apart they are, the closer the masses are </a:t>
            </a:r>
            <a:r>
              <a:rPr lang="en-US" altLang="en-US" dirty="0" smtClean="0">
                <a:sym typeface="Wingdings" pitchFamily="2" charset="2"/>
              </a:rPr>
              <a:t> the bigger the force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Since we are closer to the Earth than to the </a:t>
            </a: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Sun (23,500 times closer), </a:t>
            </a: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our gravitational force is mainly due to the Earth</a:t>
            </a:r>
            <a:endParaRPr lang="en-US" altLang="en-US" i="1" dirty="0" smtClean="0">
              <a:solidFill>
                <a:srgbClr val="FF0000"/>
              </a:solidFill>
            </a:endParaRPr>
          </a:p>
        </p:txBody>
      </p:sp>
      <p:grpSp>
        <p:nvGrpSpPr>
          <p:cNvPr id="153608" name="Group 8"/>
          <p:cNvGrpSpPr>
            <a:grpSpLocks/>
          </p:cNvGrpSpPr>
          <p:nvPr/>
        </p:nvGrpSpPr>
        <p:grpSpPr bwMode="auto">
          <a:xfrm rot="2698452">
            <a:off x="6045200" y="1123950"/>
            <a:ext cx="247650" cy="433388"/>
            <a:chOff x="1343" y="3229"/>
            <a:chExt cx="547" cy="960"/>
          </a:xfrm>
        </p:grpSpPr>
        <p:sp>
          <p:nvSpPr>
            <p:cNvPr id="6159" name="Oval 9"/>
            <p:cNvSpPr>
              <a:spLocks noChangeArrowheads="1"/>
            </p:cNvSpPr>
            <p:nvPr/>
          </p:nvSpPr>
          <p:spPr bwMode="auto">
            <a:xfrm flipH="1">
              <a:off x="1484" y="3450"/>
              <a:ext cx="274" cy="52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0" name="Oval 10"/>
            <p:cNvSpPr>
              <a:spLocks noChangeArrowheads="1"/>
            </p:cNvSpPr>
            <p:nvPr/>
          </p:nvSpPr>
          <p:spPr bwMode="auto">
            <a:xfrm>
              <a:off x="1525" y="3229"/>
              <a:ext cx="192" cy="25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1" name="Oval 11"/>
            <p:cNvSpPr>
              <a:spLocks noChangeArrowheads="1"/>
            </p:cNvSpPr>
            <p:nvPr/>
          </p:nvSpPr>
          <p:spPr bwMode="auto">
            <a:xfrm>
              <a:off x="1566" y="3287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2" name="Oval 12"/>
            <p:cNvSpPr>
              <a:spLocks noChangeArrowheads="1"/>
            </p:cNvSpPr>
            <p:nvPr/>
          </p:nvSpPr>
          <p:spPr bwMode="auto">
            <a:xfrm>
              <a:off x="1639" y="3278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3" name="Freeform 13"/>
            <p:cNvSpPr>
              <a:spLocks/>
            </p:cNvSpPr>
            <p:nvPr/>
          </p:nvSpPr>
          <p:spPr bwMode="auto">
            <a:xfrm>
              <a:off x="1589" y="3374"/>
              <a:ext cx="68" cy="26"/>
            </a:xfrm>
            <a:custGeom>
              <a:avLst/>
              <a:gdLst>
                <a:gd name="T0" fmla="*/ 0 w 68"/>
                <a:gd name="T1" fmla="*/ 12 h 26"/>
                <a:gd name="T2" fmla="*/ 44 w 68"/>
                <a:gd name="T3" fmla="*/ 24 h 26"/>
                <a:gd name="T4" fmla="*/ 68 w 68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8" h="26">
                  <a:moveTo>
                    <a:pt x="0" y="12"/>
                  </a:moveTo>
                  <a:cubicBezTo>
                    <a:pt x="16" y="19"/>
                    <a:pt x="33" y="26"/>
                    <a:pt x="44" y="24"/>
                  </a:cubicBezTo>
                  <a:cubicBezTo>
                    <a:pt x="55" y="22"/>
                    <a:pt x="61" y="11"/>
                    <a:pt x="68" y="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14"/>
            <p:cNvSpPr>
              <a:spLocks/>
            </p:cNvSpPr>
            <p:nvPr/>
          </p:nvSpPr>
          <p:spPr bwMode="auto">
            <a:xfrm>
              <a:off x="1343" y="3528"/>
              <a:ext cx="193" cy="67"/>
            </a:xfrm>
            <a:custGeom>
              <a:avLst/>
              <a:gdLst>
                <a:gd name="T0" fmla="*/ 193 w 193"/>
                <a:gd name="T1" fmla="*/ 67 h 67"/>
                <a:gd name="T2" fmla="*/ 82 w 193"/>
                <a:gd name="T3" fmla="*/ 3 h 67"/>
                <a:gd name="T4" fmla="*/ 0 w 193"/>
                <a:gd name="T5" fmla="*/ 5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67">
                  <a:moveTo>
                    <a:pt x="193" y="67"/>
                  </a:moveTo>
                  <a:cubicBezTo>
                    <a:pt x="153" y="36"/>
                    <a:pt x="114" y="6"/>
                    <a:pt x="82" y="3"/>
                  </a:cubicBezTo>
                  <a:cubicBezTo>
                    <a:pt x="50" y="0"/>
                    <a:pt x="25" y="25"/>
                    <a:pt x="0" y="5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15"/>
            <p:cNvSpPr>
              <a:spLocks/>
            </p:cNvSpPr>
            <p:nvPr/>
          </p:nvSpPr>
          <p:spPr bwMode="auto">
            <a:xfrm>
              <a:off x="1688" y="3514"/>
              <a:ext cx="202" cy="90"/>
            </a:xfrm>
            <a:custGeom>
              <a:avLst/>
              <a:gdLst>
                <a:gd name="T0" fmla="*/ 0 w 202"/>
                <a:gd name="T1" fmla="*/ 52 h 90"/>
                <a:gd name="T2" fmla="*/ 121 w 202"/>
                <a:gd name="T3" fmla="*/ 81 h 90"/>
                <a:gd name="T4" fmla="*/ 202 w 202"/>
                <a:gd name="T5" fmla="*/ 0 h 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" h="90">
                  <a:moveTo>
                    <a:pt x="0" y="52"/>
                  </a:moveTo>
                  <a:cubicBezTo>
                    <a:pt x="43" y="71"/>
                    <a:pt x="87" y="90"/>
                    <a:pt x="121" y="81"/>
                  </a:cubicBezTo>
                  <a:cubicBezTo>
                    <a:pt x="155" y="72"/>
                    <a:pt x="178" y="36"/>
                    <a:pt x="202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6"/>
            <p:cNvSpPr>
              <a:spLocks/>
            </p:cNvSpPr>
            <p:nvPr/>
          </p:nvSpPr>
          <p:spPr bwMode="auto">
            <a:xfrm>
              <a:off x="1473" y="3939"/>
              <a:ext cx="86" cy="250"/>
            </a:xfrm>
            <a:custGeom>
              <a:avLst/>
              <a:gdLst>
                <a:gd name="T0" fmla="*/ 86 w 86"/>
                <a:gd name="T1" fmla="*/ 0 h 250"/>
                <a:gd name="T2" fmla="*/ 86 w 86"/>
                <a:gd name="T3" fmla="*/ 227 h 250"/>
                <a:gd name="T4" fmla="*/ 0 w 86"/>
                <a:gd name="T5" fmla="*/ 250 h 2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250">
                  <a:moveTo>
                    <a:pt x="86" y="0"/>
                  </a:moveTo>
                  <a:lnTo>
                    <a:pt x="86" y="227"/>
                  </a:lnTo>
                  <a:lnTo>
                    <a:pt x="0" y="2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7"/>
            <p:cNvSpPr>
              <a:spLocks/>
            </p:cNvSpPr>
            <p:nvPr/>
          </p:nvSpPr>
          <p:spPr bwMode="auto">
            <a:xfrm>
              <a:off x="1682" y="3939"/>
              <a:ext cx="64" cy="246"/>
            </a:xfrm>
            <a:custGeom>
              <a:avLst/>
              <a:gdLst>
                <a:gd name="T0" fmla="*/ 0 w 64"/>
                <a:gd name="T1" fmla="*/ 0 h 246"/>
                <a:gd name="T2" fmla="*/ 0 w 64"/>
                <a:gd name="T3" fmla="*/ 209 h 246"/>
                <a:gd name="T4" fmla="*/ 64 w 64"/>
                <a:gd name="T5" fmla="*/ 246 h 2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246">
                  <a:moveTo>
                    <a:pt x="0" y="0"/>
                  </a:moveTo>
                  <a:lnTo>
                    <a:pt x="0" y="209"/>
                  </a:lnTo>
                  <a:lnTo>
                    <a:pt x="64" y="24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19" name="Line 19"/>
          <p:cNvSpPr>
            <a:spLocks noChangeShapeType="1"/>
          </p:cNvSpPr>
          <p:nvPr/>
        </p:nvSpPr>
        <p:spPr bwMode="auto">
          <a:xfrm rot="187328" flipH="1">
            <a:off x="5802313" y="1479550"/>
            <a:ext cx="214312" cy="24765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0" name="Line 20"/>
          <p:cNvSpPr>
            <a:spLocks noChangeShapeType="1"/>
          </p:cNvSpPr>
          <p:nvPr/>
        </p:nvSpPr>
        <p:spPr bwMode="auto">
          <a:xfrm flipH="1">
            <a:off x="5451475" y="1357313"/>
            <a:ext cx="385763" cy="46037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24" name="Group 24"/>
          <p:cNvGrpSpPr>
            <a:grpSpLocks/>
          </p:cNvGrpSpPr>
          <p:nvPr/>
        </p:nvGrpSpPr>
        <p:grpSpPr bwMode="auto">
          <a:xfrm>
            <a:off x="2024063" y="1128713"/>
            <a:ext cx="1395412" cy="1395412"/>
            <a:chOff x="1275" y="711"/>
            <a:chExt cx="879" cy="879"/>
          </a:xfrm>
        </p:grpSpPr>
        <p:sp>
          <p:nvSpPr>
            <p:cNvPr id="6157" name="Oval 4"/>
            <p:cNvSpPr>
              <a:spLocks noChangeArrowheads="1"/>
            </p:cNvSpPr>
            <p:nvPr/>
          </p:nvSpPr>
          <p:spPr bwMode="auto">
            <a:xfrm>
              <a:off x="1275" y="711"/>
              <a:ext cx="879" cy="879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8" name="Text Box 21"/>
            <p:cNvSpPr txBox="1">
              <a:spLocks noChangeArrowheads="1"/>
            </p:cNvSpPr>
            <p:nvPr/>
          </p:nvSpPr>
          <p:spPr bwMode="auto">
            <a:xfrm>
              <a:off x="1467" y="1007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</a:rPr>
                <a:t>Sun</a:t>
              </a:r>
            </a:p>
          </p:txBody>
        </p:sp>
      </p:grpSp>
      <p:grpSp>
        <p:nvGrpSpPr>
          <p:cNvPr id="153625" name="Group 25"/>
          <p:cNvGrpSpPr>
            <a:grpSpLocks/>
          </p:cNvGrpSpPr>
          <p:nvPr/>
        </p:nvGrpSpPr>
        <p:grpSpPr bwMode="auto">
          <a:xfrm>
            <a:off x="5272088" y="1679575"/>
            <a:ext cx="730250" cy="755650"/>
            <a:chOff x="3321" y="1058"/>
            <a:chExt cx="460" cy="476"/>
          </a:xfrm>
        </p:grpSpPr>
        <p:sp>
          <p:nvSpPr>
            <p:cNvPr id="6155" name="Oval 5"/>
            <p:cNvSpPr>
              <a:spLocks noChangeArrowheads="1"/>
            </p:cNvSpPr>
            <p:nvPr/>
          </p:nvSpPr>
          <p:spPr bwMode="auto">
            <a:xfrm>
              <a:off x="3473" y="1058"/>
              <a:ext cx="237" cy="237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6" name="Text Box 22"/>
            <p:cNvSpPr txBox="1">
              <a:spLocks noChangeArrowheads="1"/>
            </p:cNvSpPr>
            <p:nvPr/>
          </p:nvSpPr>
          <p:spPr bwMode="auto">
            <a:xfrm>
              <a:off x="3321" y="1303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Earth</a:t>
              </a:r>
            </a:p>
          </p:txBody>
        </p:sp>
      </p:grpSp>
      <p:sp>
        <p:nvSpPr>
          <p:cNvPr id="153623" name="Line 23"/>
          <p:cNvSpPr>
            <a:spLocks noChangeShapeType="1"/>
          </p:cNvSpPr>
          <p:nvPr/>
        </p:nvSpPr>
        <p:spPr bwMode="auto">
          <a:xfrm rot="1106097" flipH="1">
            <a:off x="4865688" y="1735138"/>
            <a:ext cx="571500" cy="18415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274D7-74D8-44D9-AF87-2A6DC294DD71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19" grpId="0" animBg="1"/>
      <p:bldP spid="153620" grpId="0" animBg="1"/>
      <p:bldP spid="1536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168275" y="4748213"/>
            <a:ext cx="8243888" cy="17240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chemeClr val="tx1"/>
                </a:solidFill>
              </a:rPr>
              <a:t>The Sun is the most massive object in the solar system, about 3 million times the Earth’s mass, </a:t>
            </a:r>
            <a:br>
              <a:rPr lang="en-US" altLang="en-US" sz="2800" smtClean="0">
                <a:solidFill>
                  <a:schemeClr val="tx1"/>
                </a:solidFill>
              </a:rPr>
            </a:br>
            <a:r>
              <a:rPr lang="en-US" altLang="en-US" sz="2800" smtClean="0">
                <a:solidFill>
                  <a:schemeClr val="tx1"/>
                </a:solidFill>
              </a:rPr>
              <a:t>and 1000 times more massive than the most massive planet - Jupiter.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7CF071-C4E2-4F71-A70C-14EC28EB9ABD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7172" name="Text Placeholder 7"/>
          <p:cNvSpPr>
            <a:spLocks noGrp="1"/>
          </p:cNvSpPr>
          <p:nvPr>
            <p:ph type="body" sz="half" idx="1"/>
          </p:nvPr>
        </p:nvSpPr>
        <p:spPr>
          <a:xfrm>
            <a:off x="266700" y="155575"/>
            <a:ext cx="8229600" cy="549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b="1" dirty="0" smtClean="0"/>
              <a:t>THE SOLAR SYSTEM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-831850" y="4379913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4" name="Group 2"/>
          <p:cNvGrpSpPr>
            <a:grpSpLocks/>
          </p:cNvGrpSpPr>
          <p:nvPr/>
        </p:nvGrpSpPr>
        <p:grpSpPr bwMode="auto">
          <a:xfrm>
            <a:off x="361950" y="901700"/>
            <a:ext cx="8050213" cy="3676650"/>
            <a:chOff x="361949" y="2140966"/>
            <a:chExt cx="8050214" cy="3676649"/>
          </a:xfrm>
        </p:grpSpPr>
        <p:pic>
          <p:nvPicPr>
            <p:cNvPr id="7175" name="Picture 5" descr="solarsyste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51" y="2140966"/>
              <a:ext cx="8050212" cy="3478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714376" y="2225103"/>
              <a:ext cx="849312" cy="4572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FF00"/>
                  </a:solidFill>
                </a:rPr>
                <a:t>SUN</a:t>
              </a:r>
            </a:p>
          </p:txBody>
        </p:sp>
        <p:sp>
          <p:nvSpPr>
            <p:cNvPr id="7177" name="Line 7"/>
            <p:cNvSpPr>
              <a:spLocks noChangeShapeType="1"/>
            </p:cNvSpPr>
            <p:nvPr/>
          </p:nvSpPr>
          <p:spPr bwMode="auto">
            <a:xfrm flipH="1">
              <a:off x="690563" y="2679128"/>
              <a:ext cx="392112" cy="4397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361949" y="5420740"/>
              <a:ext cx="8050214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Mercury  Venus  Earth    Jupiter       Saturn                    Neptune</a:t>
              </a:r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H="1" flipV="1">
              <a:off x="757237" y="4050792"/>
              <a:ext cx="129381" cy="136994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H="1" flipV="1">
              <a:off x="971550" y="4072954"/>
              <a:ext cx="774954" cy="143668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H="1">
              <a:off x="1477962" y="3271266"/>
              <a:ext cx="85725" cy="5603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5"/>
            <p:cNvSpPr>
              <a:spLocks noChangeShapeType="1"/>
            </p:cNvSpPr>
            <p:nvPr/>
          </p:nvSpPr>
          <p:spPr bwMode="auto">
            <a:xfrm flipV="1">
              <a:off x="4791456" y="4800027"/>
              <a:ext cx="173735" cy="70961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6"/>
            <p:cNvSpPr>
              <a:spLocks noChangeShapeType="1"/>
            </p:cNvSpPr>
            <p:nvPr/>
          </p:nvSpPr>
          <p:spPr bwMode="auto">
            <a:xfrm>
              <a:off x="6375401" y="3063304"/>
              <a:ext cx="106363" cy="41592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7"/>
            <p:cNvSpPr>
              <a:spLocks noChangeShapeType="1"/>
            </p:cNvSpPr>
            <p:nvPr/>
          </p:nvSpPr>
          <p:spPr bwMode="auto">
            <a:xfrm flipV="1">
              <a:off x="7161214" y="4251388"/>
              <a:ext cx="344488" cy="125825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8"/>
            <p:cNvSpPr>
              <a:spLocks noChangeShapeType="1"/>
            </p:cNvSpPr>
            <p:nvPr/>
          </p:nvSpPr>
          <p:spPr bwMode="auto">
            <a:xfrm>
              <a:off x="7851775" y="3087117"/>
              <a:ext cx="355602" cy="68935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Text Box 19"/>
            <p:cNvSpPr txBox="1">
              <a:spLocks noChangeArrowheads="1"/>
            </p:cNvSpPr>
            <p:nvPr/>
          </p:nvSpPr>
          <p:spPr bwMode="auto">
            <a:xfrm>
              <a:off x="1274764" y="2875979"/>
              <a:ext cx="7477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Mars</a:t>
              </a:r>
            </a:p>
          </p:txBody>
        </p:sp>
        <p:sp>
          <p:nvSpPr>
            <p:cNvPr id="7187" name="Text Box 20"/>
            <p:cNvSpPr txBox="1">
              <a:spLocks noChangeArrowheads="1"/>
            </p:cNvSpPr>
            <p:nvPr/>
          </p:nvSpPr>
          <p:spPr bwMode="auto">
            <a:xfrm>
              <a:off x="5932489" y="2639441"/>
              <a:ext cx="1003300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Uranus</a:t>
              </a:r>
            </a:p>
          </p:txBody>
        </p:sp>
        <p:sp>
          <p:nvSpPr>
            <p:cNvPr id="7188" name="Text Box 21"/>
            <p:cNvSpPr txBox="1">
              <a:spLocks noChangeArrowheads="1"/>
            </p:cNvSpPr>
            <p:nvPr/>
          </p:nvSpPr>
          <p:spPr bwMode="auto">
            <a:xfrm>
              <a:off x="7443789" y="2650554"/>
              <a:ext cx="763588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Pluto</a:t>
              </a:r>
            </a:p>
          </p:txBody>
        </p:sp>
        <p:sp>
          <p:nvSpPr>
            <p:cNvPr id="2" name="Freeform 1"/>
            <p:cNvSpPr/>
            <p:nvPr/>
          </p:nvSpPr>
          <p:spPr>
            <a:xfrm>
              <a:off x="1308099" y="4050728"/>
              <a:ext cx="1279525" cy="1458912"/>
            </a:xfrm>
            <a:custGeom>
              <a:avLst/>
              <a:gdLst>
                <a:gd name="connsiteX0" fmla="*/ 0 w 1188720"/>
                <a:gd name="connsiteY0" fmla="*/ 0 h 1627632"/>
                <a:gd name="connsiteX1" fmla="*/ 1188720 w 1188720"/>
                <a:gd name="connsiteY1" fmla="*/ 1627632 h 1627632"/>
                <a:gd name="connsiteX2" fmla="*/ 1188720 w 1188720"/>
                <a:gd name="connsiteY2" fmla="*/ 1627632 h 1627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8720" h="1627632">
                  <a:moveTo>
                    <a:pt x="0" y="0"/>
                  </a:moveTo>
                  <a:lnTo>
                    <a:pt x="1188720" y="1627632"/>
                  </a:lnTo>
                  <a:lnTo>
                    <a:pt x="1188720" y="1627632"/>
                  </a:lnTo>
                </a:path>
              </a:pathLst>
            </a:custGeom>
            <a:noFill/>
            <a:ln>
              <a:solidFill>
                <a:schemeClr val="bg1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90" name="Line 15"/>
            <p:cNvSpPr>
              <a:spLocks noChangeShapeType="1"/>
            </p:cNvSpPr>
            <p:nvPr/>
          </p:nvSpPr>
          <p:spPr bwMode="auto">
            <a:xfrm flipH="1" flipV="1">
              <a:off x="3291842" y="4800026"/>
              <a:ext cx="307848" cy="62071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A little astronomy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106" y="1296797"/>
            <a:ext cx="8459787" cy="5080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planets revolve around the sun in </a:t>
            </a:r>
            <a:r>
              <a:rPr lang="en-US" altLang="en-US" i="1" dirty="0" smtClean="0"/>
              <a:t>approximately</a:t>
            </a:r>
            <a:r>
              <a:rPr lang="en-US" altLang="en-US" dirty="0" smtClean="0"/>
              <a:t> circular paths (</a:t>
            </a:r>
            <a:r>
              <a:rPr lang="en-US" altLang="en-US" dirty="0" err="1" smtClean="0"/>
              <a:t>Kepler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dirty="0" smtClean="0"/>
              <a:t>The further the planet is from the sun the longer it takes to go around (</a:t>
            </a:r>
            <a:r>
              <a:rPr lang="en-US" altLang="en-US" dirty="0" err="1" smtClean="0"/>
              <a:t>Kepler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/>
              <a:t>t</a:t>
            </a:r>
            <a:r>
              <a:rPr lang="en-US" altLang="en-US" dirty="0" smtClean="0"/>
              <a:t>he time for a planet to go completely around the sun is a </a:t>
            </a:r>
            <a:r>
              <a:rPr lang="en-US" altLang="en-US" u="sng" dirty="0" smtClean="0">
                <a:solidFill>
                  <a:srgbClr val="FF0000"/>
                </a:solidFill>
              </a:rPr>
              <a:t>year</a:t>
            </a:r>
          </a:p>
          <a:p>
            <a:pPr lvl="1" eaLnBrk="1" hangingPunct="1"/>
            <a:r>
              <a:rPr lang="en-US" altLang="en-US" dirty="0" smtClean="0"/>
              <a:t>the earth spins on its axis once every </a:t>
            </a:r>
            <a:r>
              <a:rPr lang="en-US" altLang="en-US" u="sng" dirty="0" smtClean="0">
                <a:solidFill>
                  <a:srgbClr val="FF0000"/>
                </a:solidFill>
              </a:rPr>
              <a:t>day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 dirty="0" smtClean="0"/>
              <a:t>the moon revolves around the earth about	         	once every </a:t>
            </a:r>
            <a:r>
              <a:rPr lang="en-US" altLang="en-US" u="sng" dirty="0" smtClean="0">
                <a:solidFill>
                  <a:srgbClr val="FF0000"/>
                </a:solidFill>
              </a:rPr>
              <a:t>month</a:t>
            </a: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3209FA-0D7C-4680-96EF-3C86EFDF1BAE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381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What does your weight depend on?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6845" y="1433116"/>
            <a:ext cx="4259707" cy="49728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weight w of an object depends on its mass and the local strength of gravity- we call this </a:t>
            </a:r>
            <a:r>
              <a:rPr lang="en-US" altLang="en-US" sz="2800" b="1" i="1" dirty="0" smtClean="0"/>
              <a:t>g</a:t>
            </a:r>
            <a:endParaRPr lang="en-US" altLang="en-US" sz="2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dirty="0" smtClean="0">
                <a:solidFill>
                  <a:srgbClr val="FF0000"/>
                </a:solidFill>
              </a:rPr>
              <a:t>g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 is the acceleration due to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Wherever you are on the earth, it pulls you with a force that points to the </a:t>
            </a:r>
            <a:r>
              <a:rPr lang="en-US" altLang="en-US" sz="2800" u="sng" dirty="0" smtClean="0"/>
              <a:t>center</a:t>
            </a:r>
            <a:r>
              <a:rPr lang="en-US" altLang="en-US" sz="2800" dirty="0" smtClean="0"/>
              <a:t> of the earth</a:t>
            </a:r>
          </a:p>
        </p:txBody>
      </p:sp>
      <p:pic>
        <p:nvPicPr>
          <p:cNvPr id="78852" name="Picture 4" descr="earthx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3713" y="2507457"/>
            <a:ext cx="2209800" cy="2055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8862" name="Group 14"/>
          <p:cNvGrpSpPr>
            <a:grpSpLocks/>
          </p:cNvGrpSpPr>
          <p:nvPr/>
        </p:nvGrpSpPr>
        <p:grpSpPr bwMode="auto">
          <a:xfrm>
            <a:off x="4851401" y="1353344"/>
            <a:ext cx="3892550" cy="4694238"/>
            <a:chOff x="3179" y="1132"/>
            <a:chExt cx="2452" cy="2957"/>
          </a:xfrm>
        </p:grpSpPr>
        <p:pic>
          <p:nvPicPr>
            <p:cNvPr id="9223" name="Picture 6" descr="bartstan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3" y="1132"/>
              <a:ext cx="261" cy="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9224" name="Picture 7" descr="bartstan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4" y="3162"/>
              <a:ext cx="275" cy="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8" descr="bartstan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04" y="2283"/>
              <a:ext cx="727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9" descr="bartstan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9" y="2323"/>
              <a:ext cx="68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 flipV="1">
              <a:off x="4396" y="2741"/>
              <a:ext cx="0" cy="47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1"/>
            <p:cNvSpPr>
              <a:spLocks noChangeShapeType="1"/>
            </p:cNvSpPr>
            <p:nvPr/>
          </p:nvSpPr>
          <p:spPr bwMode="auto">
            <a:xfrm rot="5400000">
              <a:off x="4797" y="2301"/>
              <a:ext cx="0" cy="3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2"/>
            <p:cNvSpPr>
              <a:spLocks noChangeShapeType="1"/>
            </p:cNvSpPr>
            <p:nvPr/>
          </p:nvSpPr>
          <p:spPr bwMode="auto">
            <a:xfrm>
              <a:off x="4361" y="1676"/>
              <a:ext cx="0" cy="47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3"/>
            <p:cNvSpPr>
              <a:spLocks noChangeShapeType="1"/>
            </p:cNvSpPr>
            <p:nvPr/>
          </p:nvSpPr>
          <p:spPr bwMode="auto">
            <a:xfrm rot="-5400000">
              <a:off x="3997" y="2320"/>
              <a:ext cx="0" cy="3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404D63-86CE-4448-9782-8221F555BF5D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3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9350" y="143770"/>
            <a:ext cx="8229600" cy="968375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What is this thing called g?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106488"/>
            <a:ext cx="8401875" cy="5324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 is something you often hear about, for example you might hear that a fighter pilot experiences</a:t>
            </a:r>
            <a:br>
              <a:rPr lang="en-US" altLang="en-US" sz="2800" dirty="0" smtClean="0"/>
            </a:br>
            <a:r>
              <a:rPr lang="en-US" altLang="en-US" sz="2800" dirty="0" smtClean="0"/>
              <a:t>2 g’s when turning his jet.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g is the acceleration due to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an object falls its speed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increases </a:t>
            </a:r>
            <a:r>
              <a:rPr lang="en-US" altLang="en-US" sz="2800" dirty="0" smtClean="0"/>
              <a:t>as it descends; the speed of a rising object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decreases</a:t>
            </a:r>
            <a:r>
              <a:rPr lang="en-US" altLang="en-US" sz="2800" dirty="0" smtClean="0"/>
              <a:t> as it ascends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 is the amount by which the speed of a falling object increases each second – about 10 meters per second each second or 10 m/s</a:t>
            </a:r>
            <a:r>
              <a:rPr lang="en-US" altLang="en-US" sz="2800" baseline="30000" dirty="0" smtClean="0"/>
              <a:t>2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more precise value for g is 9.80665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but we will use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g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 10 m/s</a:t>
            </a:r>
            <a:r>
              <a:rPr lang="en-US" altLang="en-US" sz="2800" b="1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ym typeface="Symbol" pitchFamily="18" charset="2"/>
              </a:rPr>
              <a:t>in this course</a:t>
            </a:r>
            <a:endParaRPr lang="en-US" altLang="en-US" sz="28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C10FB2-D3C1-4309-8400-B71A35272593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1145</Words>
  <Application>Microsoft Office PowerPoint</Application>
  <PresentationFormat>On-screen Show (4:3)</PresentationFormat>
  <Paragraphs>179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Symbol</vt:lpstr>
      <vt:lpstr>SymbolPS</vt:lpstr>
      <vt:lpstr>Wingdings</vt:lpstr>
      <vt:lpstr>Default Design</vt:lpstr>
      <vt:lpstr>Equation</vt:lpstr>
      <vt:lpstr>L-3 Gravity and Free Fall</vt:lpstr>
      <vt:lpstr>Forces can change velocity</vt:lpstr>
      <vt:lpstr>The force of gravity</vt:lpstr>
      <vt:lpstr>Weight and gravity</vt:lpstr>
      <vt:lpstr>Newton’s Law of Gravity</vt:lpstr>
      <vt:lpstr>The Sun is the most massive object in the solar system, about 3 million times the Earth’s mass,  and 1000 times more massive than the most massive planet - Jupiter.</vt:lpstr>
      <vt:lpstr>A little astronomy</vt:lpstr>
      <vt:lpstr>What does your weight depend on?</vt:lpstr>
      <vt:lpstr>What is this thing called g?</vt:lpstr>
      <vt:lpstr>Snapshots of a falling ball taken at equal time intervals</vt:lpstr>
      <vt:lpstr>Example – a falling object</vt:lpstr>
      <vt:lpstr>How to calculate weight</vt:lpstr>
      <vt:lpstr>example</vt:lpstr>
      <vt:lpstr>Compared to Earth, you weigh more on Jupiter and less on the Moon</vt:lpstr>
      <vt:lpstr>Get on the scale: How to weigh yourself</vt:lpstr>
      <vt:lpstr>Free Fall</vt:lpstr>
      <vt:lpstr>Galileo’s experiments</vt:lpstr>
      <vt:lpstr>On the other hand . . .</vt:lpstr>
      <vt:lpstr>Galileo used inclined planes to reduce the effect of gravity</vt:lpstr>
      <vt:lpstr>What did Galileo learn from the inclined plane experiments?</vt:lpstr>
      <vt:lpstr>How did Galileo measure time?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</dc:title>
  <dc:creator>Robert L. Merlino</dc:creator>
  <cp:lastModifiedBy>Merlino, Robert L</cp:lastModifiedBy>
  <cp:revision>224</cp:revision>
  <cp:lastPrinted>2012-01-20T18:36:57Z</cp:lastPrinted>
  <dcterms:created xsi:type="dcterms:W3CDTF">2004-08-17T21:37:13Z</dcterms:created>
  <dcterms:modified xsi:type="dcterms:W3CDTF">2015-01-26T15:44:29Z</dcterms:modified>
</cp:coreProperties>
</file>