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7" r:id="rId2"/>
    <p:sldId id="259" r:id="rId3"/>
    <p:sldId id="260" r:id="rId4"/>
    <p:sldId id="282" r:id="rId5"/>
    <p:sldId id="261" r:id="rId6"/>
    <p:sldId id="286" r:id="rId7"/>
    <p:sldId id="285" r:id="rId8"/>
    <p:sldId id="275" r:id="rId9"/>
    <p:sldId id="262" r:id="rId10"/>
    <p:sldId id="280" r:id="rId11"/>
    <p:sldId id="281" r:id="rId12"/>
    <p:sldId id="283" r:id="rId13"/>
    <p:sldId id="258" r:id="rId14"/>
    <p:sldId id="263" r:id="rId15"/>
    <p:sldId id="264" r:id="rId16"/>
    <p:sldId id="265" r:id="rId17"/>
    <p:sldId id="266" r:id="rId18"/>
    <p:sldId id="284" r:id="rId19"/>
    <p:sldId id="267" r:id="rId20"/>
    <p:sldId id="268" r:id="rId21"/>
    <p:sldId id="276" r:id="rId22"/>
    <p:sldId id="273" r:id="rId23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3300"/>
    <a:srgbClr val="FFFF00"/>
    <a:srgbClr val="66FF33"/>
    <a:srgbClr val="993300"/>
    <a:srgbClr val="99CCFF"/>
    <a:srgbClr val="FF7C80"/>
    <a:srgbClr val="FF0000"/>
    <a:srgbClr val="99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277" autoAdjust="0"/>
    <p:restoredTop sz="94660" autoAdjust="0"/>
  </p:normalViewPr>
  <p:slideViewPr>
    <p:cSldViewPr snapToGrid="0" showGuides="1">
      <p:cViewPr varScale="1">
        <p:scale>
          <a:sx n="114" d="100"/>
          <a:sy n="114" d="100"/>
        </p:scale>
        <p:origin x="98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5895" cy="7589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3274F4D6-F664-45A5-A159-66AF3A4708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692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65B1D6A-FFF4-472D-BF6C-D22061F95D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70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DDA5C31-5A7C-45B2-B6D6-6C380DF3D65A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89294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BA598C4-08A7-4FBB-AE99-B751C732C507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89503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A884630-21AA-4DE6-B4ED-FC38F9E580E3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7949636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E7AD18-2231-4FCA-971B-EF78FA5BAD45}" type="slidenum">
              <a:rPr lang="en-US" altLang="en-US" smtClean="0"/>
              <a:pPr eaLnBrk="1" hangingPunct="1"/>
              <a:t>16</a:t>
            </a:fld>
            <a:endParaRPr lang="en-US" alt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9000771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60893F9-9E20-4D8F-BB05-7BDC02F1146E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15221591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7F0298-4625-44A7-B4B2-9C23E480FD3E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3064513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02EFBE5-BD56-491C-B2FA-80E8C09BD437}" type="slidenum">
              <a:rPr lang="en-US" altLang="en-US" smtClean="0"/>
              <a:pPr eaLnBrk="1" hangingPunct="1"/>
              <a:t>20</a:t>
            </a:fld>
            <a:endParaRPr lang="en-US" altLang="en-US" smtClean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28974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03F4788-6821-4D7C-AEF0-729A7652EF2D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0549935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1920AE-0520-4B12-A5EE-60D207C12AEA}" type="slidenum">
              <a:rPr lang="en-US" altLang="en-US" smtClean="0"/>
              <a:pPr eaLnBrk="1" hangingPunct="1"/>
              <a:t>22</a:t>
            </a:fld>
            <a:endParaRPr lang="en-US" altLang="en-US" smtClean="0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854592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D2C7D5B-CED7-4EDD-B830-53BC5AB023BC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55346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DB555B5-6166-4E12-B259-2273D2EC7719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761272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070D9E6-1A1C-4E3C-B42D-E72309BDEF75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680685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AF4414C-2D16-4E5E-A0A5-619BF3318B53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47076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3187874-CE11-4CC6-8C3A-60C961D7BEF0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572197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211260E-08A4-4FCA-A9FE-1D2FB96AF20B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42864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BB553B7-98F6-490E-BD74-CF83D5F92F3C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163502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C155705-6DBB-4E4B-BDA2-58EA3E97DC7A}" type="slidenum">
              <a:rPr lang="en-US" altLang="en-US" smtClean="0"/>
              <a:pPr eaLnBrk="1" hangingPunct="1"/>
              <a:t>13</a:t>
            </a:fld>
            <a:endParaRPr lang="en-US" altLang="en-US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90262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58648-1FDD-4814-8080-EE1B79EDD7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4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959CA3-AD9C-4D5E-8D1C-9C0BDA3EF5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184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CC220-2BCD-44C9-85F8-8E6F591663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3322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D8F45-069E-4134-A59E-7DFD3F7D7F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7705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9D8AE-1A46-4558-ADA0-D9379B047D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75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24BA5-A977-4656-88BE-10684F46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7912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128F28-0083-422F-86EC-5A40D0104B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50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8437B-340F-4104-B0B3-2218F1C2EF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343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1BD962-CB77-4280-9E64-53BA132FCB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838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3ED23E-375A-4879-BD26-F2D120066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39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E2CE9B-0D49-4D3A-926A-D55197E384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DAC900-6632-4447-B18B-67E7DEAA4A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579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7D06B2B-C466-44FF-84E7-01FD62EC2F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hwYD6z_t9o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6" y="0"/>
            <a:ext cx="8467725" cy="1480947"/>
          </a:xfrm>
          <a:solidFill>
            <a:schemeClr val="bg1"/>
          </a:solidFill>
          <a:ln>
            <a:noFill/>
          </a:ln>
        </p:spPr>
        <p:txBody>
          <a:bodyPr/>
          <a:lstStyle/>
          <a:p>
            <a:pPr eaLnBrk="1" hangingPunct="1"/>
            <a:r>
              <a:rPr lang="en-US" altLang="en-US" u="sng" dirty="0" smtClean="0">
                <a:solidFill>
                  <a:schemeClr val="tx1"/>
                </a:solidFill>
              </a:rPr>
              <a:t>L-4 constant acceleration</a:t>
            </a:r>
            <a:br>
              <a:rPr lang="en-US" altLang="en-US" u="sng" dirty="0" smtClean="0">
                <a:solidFill>
                  <a:schemeClr val="tx1"/>
                </a:solidFill>
              </a:rPr>
            </a:br>
            <a:r>
              <a:rPr lang="en-US" altLang="en-US" u="sng" dirty="0" smtClean="0">
                <a:solidFill>
                  <a:schemeClr val="tx1"/>
                </a:solidFill>
              </a:rPr>
              <a:t>and free fall (M-3)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3320" y="1592173"/>
            <a:ext cx="8063135" cy="5009963"/>
          </a:xfrm>
        </p:spPr>
        <p:txBody>
          <a:bodyPr/>
          <a:lstStyle/>
          <a:p>
            <a:pPr marL="0" indent="0" algn="ctr" eaLnBrk="1" hangingPunct="1">
              <a:buNone/>
            </a:pPr>
            <a:r>
              <a:rPr lang="en-US" altLang="en-US" sz="3600" b="1" u="sng" dirty="0" smtClean="0">
                <a:solidFill>
                  <a:srgbClr val="FF0000"/>
                </a:solidFill>
              </a:rPr>
              <a:t>REVIEW</a:t>
            </a:r>
            <a:endParaRPr lang="en-US" altLang="en-US" sz="2800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en-US" sz="2800" dirty="0" smtClean="0"/>
              <a:t>Acceleration is the </a:t>
            </a:r>
            <a:r>
              <a:rPr lang="en-US" altLang="en-US" sz="2800" u="sng" dirty="0" smtClean="0"/>
              <a:t>change</a:t>
            </a:r>
            <a:r>
              <a:rPr lang="en-US" altLang="en-US" sz="2800" dirty="0" smtClean="0"/>
              <a:t> in velocity with time</a:t>
            </a:r>
          </a:p>
          <a:p>
            <a:pPr eaLnBrk="1" hangingPunct="1"/>
            <a:r>
              <a:rPr lang="en-US" altLang="en-US" sz="2800" dirty="0" smtClean="0"/>
              <a:t>Galileo showed that</a:t>
            </a:r>
            <a:r>
              <a:rPr lang="en-US" altLang="en-US" sz="2800" i="1" dirty="0" smtClean="0">
                <a:sym typeface="Wingdings" pitchFamily="2" charset="2"/>
              </a:rPr>
              <a:t> </a:t>
            </a:r>
            <a:r>
              <a:rPr lang="en-US" altLang="en-US" sz="2800" dirty="0">
                <a:sym typeface="Wingdings" pitchFamily="2" charset="2"/>
              </a:rPr>
              <a:t>i</a:t>
            </a:r>
            <a:r>
              <a:rPr lang="en-US" altLang="en-US" sz="2800" dirty="0" smtClean="0"/>
              <a:t>n the absence of air resistance, all objects, </a:t>
            </a:r>
            <a:r>
              <a:rPr lang="en-US" altLang="en-US" sz="2800" i="1" dirty="0" smtClean="0"/>
              <a:t>regardless of their mass, </a:t>
            </a:r>
            <a:r>
              <a:rPr lang="en-US" altLang="en-US" sz="2800" dirty="0" smtClean="0"/>
              <a:t>fall to earth with the same acceleration </a:t>
            </a:r>
            <a:r>
              <a:rPr lang="en-US" altLang="en-US" sz="2800" dirty="0" smtClean="0"/>
              <a:t>g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</a:rPr>
              <a:t>Heavy objects do not fall faster than light ones</a:t>
            </a:r>
            <a:r>
              <a:rPr lang="en-US" altLang="en-US" sz="2800" dirty="0" smtClean="0"/>
              <a:t>.</a:t>
            </a:r>
            <a:endParaRPr lang="en-US" altLang="en-US" sz="2800" dirty="0" smtClean="0"/>
          </a:p>
          <a:p>
            <a:pPr eaLnBrk="1" hangingPunct="1"/>
            <a:r>
              <a:rPr lang="en-US" altLang="en-US" sz="2800" b="1" dirty="0" smtClean="0"/>
              <a:t>g  </a:t>
            </a:r>
            <a:r>
              <a:rPr lang="en-US" altLang="en-US" sz="2800" b="1" dirty="0" smtClean="0">
                <a:latin typeface="Symbol" panose="05050102010706020507" pitchFamily="18" charset="2"/>
                <a:sym typeface="Symbol" pitchFamily="18" charset="2"/>
              </a:rPr>
              <a:t>@ </a:t>
            </a:r>
            <a:r>
              <a:rPr lang="en-US" altLang="en-US" sz="2800" b="1" dirty="0" smtClean="0"/>
              <a:t>10 m/s</a:t>
            </a:r>
            <a:r>
              <a:rPr lang="en-US" altLang="en-US" sz="2800" b="1" baseline="30000" dirty="0" smtClean="0"/>
              <a:t>2  </a:t>
            </a:r>
            <a:r>
              <a:rPr lang="en-US" altLang="en-US" sz="2800" b="1" dirty="0" smtClean="0">
                <a:sym typeface="Wingdings" pitchFamily="2" charset="2"/>
              </a:rPr>
              <a:t> </a:t>
            </a:r>
            <a:r>
              <a:rPr lang="en-US" altLang="en-US" sz="2800" dirty="0" smtClean="0">
                <a:sym typeface="Wingdings" pitchFamily="2" charset="2"/>
              </a:rPr>
              <a:t>the</a:t>
            </a:r>
            <a:r>
              <a:rPr lang="en-US" altLang="en-US" sz="2800" b="1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speed of a falling object </a:t>
            </a:r>
            <a:r>
              <a:rPr lang="en-US" altLang="en-US" sz="2800" i="1" dirty="0" smtClean="0">
                <a:sym typeface="Wingdings" pitchFamily="2" charset="2"/>
              </a:rPr>
              <a:t>increases</a:t>
            </a:r>
            <a:r>
              <a:rPr lang="en-US" altLang="en-US" sz="2800" dirty="0" smtClean="0">
                <a:sym typeface="Wingdings" pitchFamily="2" charset="2"/>
              </a:rPr>
              <a:t> by 10 m/s every second</a:t>
            </a:r>
          </a:p>
          <a:p>
            <a:pPr eaLnBrk="1" hangingPunct="1"/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Free fall is an example of motion with </a:t>
            </a:r>
            <a:r>
              <a:rPr lang="en-US" altLang="en-US" sz="2800" u="sng" dirty="0" smtClean="0">
                <a:solidFill>
                  <a:srgbClr val="FF0000"/>
                </a:solidFill>
                <a:sym typeface="Wingdings" pitchFamily="2" charset="2"/>
              </a:rPr>
              <a:t>constant acceleration</a:t>
            </a:r>
            <a:endParaRPr lang="en-US" altLang="en-US" sz="2800" u="sng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endParaRPr lang="en-US" altLang="en-US" sz="2800" dirty="0" smtClean="0"/>
          </a:p>
        </p:txBody>
      </p:sp>
      <p:sp>
        <p:nvSpPr>
          <p:cNvPr id="2053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0" y="6508750"/>
            <a:ext cx="393192" cy="29337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F842F14-9B61-4B6D-B90B-49D6B59A8E9F}" type="slidenum">
              <a:rPr lang="en-US" altLang="en-US" smtClean="0"/>
              <a:pPr eaLnBrk="1" hangingPunct="1"/>
              <a:t>1</a:t>
            </a:fld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250950"/>
          </a:xfrm>
          <a:noFill/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chemeClr val="tx1"/>
                </a:solidFill>
              </a:rPr>
              <a:t>Example: constant acceleration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646"/>
            <a:ext cx="8229600" cy="510381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A</a:t>
            </a:r>
            <a:r>
              <a:rPr lang="en-US" altLang="en-US" dirty="0" smtClean="0"/>
              <a:t> car moving initially at v</a:t>
            </a:r>
            <a:r>
              <a:rPr lang="en-US" altLang="en-US" baseline="-25000" dirty="0"/>
              <a:t>i</a:t>
            </a:r>
            <a:r>
              <a:rPr lang="en-US" altLang="en-US" dirty="0" smtClean="0"/>
              <a:t> = 3 m/s begins accelerating with a = 2 m/s</a:t>
            </a:r>
            <a:r>
              <a:rPr lang="en-US" altLang="en-US" baseline="30000" dirty="0" smtClean="0"/>
              <a:t>2</a:t>
            </a:r>
            <a:r>
              <a:rPr lang="en-US" altLang="en-US" dirty="0" smtClean="0"/>
              <a:t>. What is its velocity at t = 5 s? </a:t>
            </a:r>
          </a:p>
          <a:p>
            <a:pPr marL="0" indent="0" eaLnBrk="1" hangingPunct="1">
              <a:buNone/>
            </a:pPr>
            <a:r>
              <a:rPr lang="en-US" altLang="en-US" i="1" dirty="0" smtClean="0"/>
              <a:t>Solution: </a:t>
            </a:r>
            <a:r>
              <a:rPr lang="en-US" altLang="en-US" dirty="0" smtClean="0"/>
              <a:t> 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solidFill>
                  <a:srgbClr val="FF0000"/>
                </a:solidFill>
              </a:rPr>
              <a:t>   </a:t>
            </a:r>
            <a:r>
              <a:rPr lang="en-US" altLang="en-US" b="1" dirty="0" err="1" smtClean="0">
                <a:solidFill>
                  <a:srgbClr val="FF0000"/>
                </a:solidFill>
              </a:rPr>
              <a:t>v</a:t>
            </a:r>
            <a:r>
              <a:rPr lang="en-US" altLang="en-US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b="1" dirty="0" smtClean="0">
                <a:solidFill>
                  <a:srgbClr val="FF0000"/>
                </a:solidFill>
              </a:rPr>
              <a:t>      =   v</a:t>
            </a:r>
            <a:r>
              <a:rPr lang="en-US" altLang="en-US" b="1" baseline="-25000" dirty="0">
                <a:solidFill>
                  <a:srgbClr val="FF0000"/>
                </a:solidFill>
              </a:rPr>
              <a:t>i</a:t>
            </a:r>
            <a:r>
              <a:rPr lang="en-US" altLang="en-US" b="1" dirty="0" smtClean="0">
                <a:solidFill>
                  <a:srgbClr val="FF0000"/>
                </a:solidFill>
              </a:rPr>
              <a:t>        +   a          </a:t>
            </a:r>
            <a:r>
              <a:rPr lang="en-US" altLang="en-US" b="1" dirty="0" smtClean="0">
                <a:solidFill>
                  <a:srgbClr val="FF0000"/>
                </a:solidFill>
                <a:sym typeface="Symbol" pitchFamily="18" charset="2"/>
              </a:rPr>
              <a:t></a:t>
            </a:r>
            <a:r>
              <a:rPr lang="en-US" altLang="en-US" b="1" dirty="0" smtClean="0">
                <a:solidFill>
                  <a:srgbClr val="FF0000"/>
                </a:solidFill>
              </a:rPr>
              <a:t>       t</a:t>
            </a:r>
          </a:p>
          <a:p>
            <a:pPr marL="0" indent="0" eaLnBrk="1" hangingPunct="1">
              <a:buNone/>
            </a:pPr>
            <a:r>
              <a:rPr lang="en-US" altLang="en-US" dirty="0" smtClean="0"/>
              <a:t>            =  3 m/s   +   2 m/s</a:t>
            </a:r>
            <a:r>
              <a:rPr lang="en-US" altLang="en-US" baseline="30000" dirty="0" smtClean="0"/>
              <a:t>2   </a:t>
            </a:r>
            <a:r>
              <a:rPr lang="en-US" altLang="en-US" dirty="0" smtClean="0">
                <a:sym typeface="Symbol" pitchFamily="18" charset="2"/>
              </a:rPr>
              <a:t>      5 s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sym typeface="Symbol" pitchFamily="18" charset="2"/>
              </a:rPr>
              <a:t>            =  3 m/s   +   10 m/s</a:t>
            </a:r>
            <a:br>
              <a:rPr lang="en-US" altLang="en-US" dirty="0" smtClean="0">
                <a:sym typeface="Symbol" pitchFamily="18" charset="2"/>
              </a:rPr>
            </a:br>
            <a:r>
              <a:rPr lang="en-US" altLang="en-US" dirty="0" smtClean="0">
                <a:sym typeface="Symbol" pitchFamily="18" charset="2"/>
              </a:rPr>
              <a:t>            =  13 m/s</a:t>
            </a:r>
            <a:endParaRPr lang="en-US" altLang="en-US" dirty="0" smtClean="0">
              <a:solidFill>
                <a:srgbClr val="FF0000"/>
              </a:solidFill>
              <a:sym typeface="Symbol" pitchFamily="18" charset="2"/>
            </a:endParaRPr>
          </a:p>
          <a:p>
            <a:pPr marL="0" indent="0" eaLnBrk="1" hangingPunct="1">
              <a:buNone/>
            </a:pPr>
            <a:endParaRPr lang="en-US" altLang="en-US" i="1" dirty="0" smtClean="0">
              <a:sym typeface="Symbol" pitchFamily="18" charset="2"/>
            </a:endParaRPr>
          </a:p>
        </p:txBody>
      </p:sp>
      <p:sp>
        <p:nvSpPr>
          <p:cNvPr id="2253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DDCFEBE-7E23-49E8-83E2-3587A66B6EFA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806450"/>
          </a:xfrm>
          <a:solidFill>
            <a:schemeClr val="bg1"/>
          </a:solidFill>
        </p:spPr>
        <p:txBody>
          <a:bodyPr/>
          <a:lstStyle/>
          <a:p>
            <a:pPr eaLnBrk="1" hangingPunct="1"/>
            <a:r>
              <a:rPr lang="en-US" altLang="en-US" sz="4000" u="sng" dirty="0" smtClean="0">
                <a:solidFill>
                  <a:schemeClr val="tx1"/>
                </a:solidFill>
              </a:rPr>
              <a:t>Example – </a:t>
            </a:r>
            <a:r>
              <a:rPr lang="en-US" altLang="en-US" sz="4000" i="1" u="sng" dirty="0" smtClean="0">
                <a:solidFill>
                  <a:schemeClr val="tx1"/>
                </a:solidFill>
              </a:rPr>
              <a:t>deceleration – slowing down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43686"/>
            <a:ext cx="8229600" cy="5332413"/>
          </a:xfrm>
        </p:spPr>
        <p:txBody>
          <a:bodyPr/>
          <a:lstStyle/>
          <a:p>
            <a:pPr eaLnBrk="1" hangingPunct="1"/>
            <a:r>
              <a:rPr lang="en-US" altLang="en-US" dirty="0"/>
              <a:t>D</a:t>
            </a:r>
            <a:r>
              <a:rPr lang="en-US" altLang="en-US" dirty="0" smtClean="0"/>
              <a:t>eceleration means that the acceleration is </a:t>
            </a:r>
            <a:r>
              <a:rPr lang="en-US" altLang="en-US" dirty="0" smtClean="0">
                <a:solidFill>
                  <a:srgbClr val="FF0000"/>
                </a:solidFill>
              </a:rPr>
              <a:t>opposite</a:t>
            </a:r>
            <a:r>
              <a:rPr lang="en-US" altLang="en-US" dirty="0" smtClean="0"/>
              <a:t> in direction to the velocity</a:t>
            </a:r>
          </a:p>
          <a:p>
            <a:pPr eaLnBrk="1" hangingPunct="1"/>
            <a:r>
              <a:rPr lang="en-US" altLang="en-US" dirty="0" smtClean="0"/>
              <a:t>Suppose you are moving at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=15 m/s and apply the brakes. The brakes provide a constant deceleration of </a:t>
            </a:r>
            <a:r>
              <a:rPr lang="en-US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b="1" dirty="0" smtClean="0">
                <a:solidFill>
                  <a:srgbClr val="FF0000"/>
                </a:solidFill>
                <a:cs typeface="Times New Roman" pitchFamily="18" charset="0"/>
              </a:rPr>
              <a:t>5 m/s</a:t>
            </a:r>
            <a:r>
              <a:rPr lang="en-US" altLang="en-US" b="1" baseline="30000" dirty="0" smtClean="0">
                <a:solidFill>
                  <a:srgbClr val="FF0000"/>
                </a:solidFill>
                <a:cs typeface="Times New Roman" pitchFamily="18" charset="0"/>
              </a:rPr>
              <a:t>2</a:t>
            </a:r>
            <a:r>
              <a:rPr lang="en-US" altLang="en-US" dirty="0" smtClean="0">
                <a:cs typeface="Times New Roman" pitchFamily="18" charset="0"/>
              </a:rPr>
              <a:t>. How long will it take the car to stop?</a:t>
            </a:r>
          </a:p>
          <a:p>
            <a:pPr eaLnBrk="1" hangingPunct="1"/>
            <a:r>
              <a:rPr lang="en-US" altLang="en-US" dirty="0" err="1" smtClean="0">
                <a:cs typeface="Times New Roman" pitchFamily="18" charset="0"/>
              </a:rPr>
              <a:t>v</a:t>
            </a:r>
            <a:r>
              <a:rPr lang="en-US" altLang="en-US" baseline="-25000" dirty="0" err="1" smtClean="0">
                <a:cs typeface="Times New Roman" pitchFamily="18" charset="0"/>
              </a:rPr>
              <a:t>f</a:t>
            </a:r>
            <a:r>
              <a:rPr lang="en-US" altLang="en-US" dirty="0" smtClean="0">
                <a:cs typeface="Times New Roman" pitchFamily="18" charset="0"/>
              </a:rPr>
              <a:t>     =     v</a:t>
            </a:r>
            <a:r>
              <a:rPr lang="en-US" altLang="en-US" baseline="-25000" dirty="0">
                <a:cs typeface="Times New Roman" pitchFamily="18" charset="0"/>
              </a:rPr>
              <a:t>i</a:t>
            </a:r>
            <a:r>
              <a:rPr lang="en-US" altLang="en-US" dirty="0" smtClean="0">
                <a:cs typeface="Times New Roman" pitchFamily="18" charset="0"/>
              </a:rPr>
              <a:t>          +          a       t</a:t>
            </a:r>
          </a:p>
          <a:p>
            <a:pPr eaLnBrk="1" hangingPunct="1"/>
            <a:r>
              <a:rPr lang="en-US" altLang="en-US" dirty="0" smtClean="0">
                <a:cs typeface="Times New Roman" pitchFamily="18" charset="0"/>
              </a:rPr>
              <a:t>0     =     15 m/s  +     (</a:t>
            </a:r>
            <a:r>
              <a:rPr lang="en-US" altLang="en-US" dirty="0" smtClean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altLang="en-US" dirty="0" smtClean="0">
                <a:cs typeface="Times New Roman" pitchFamily="18" charset="0"/>
              </a:rPr>
              <a:t>5 m/s</a:t>
            </a:r>
            <a:r>
              <a:rPr lang="en-US" altLang="en-US" baseline="30000" dirty="0" smtClean="0">
                <a:cs typeface="Times New Roman" pitchFamily="18" charset="0"/>
              </a:rPr>
              <a:t>2</a:t>
            </a:r>
            <a:r>
              <a:rPr lang="en-US" altLang="en-US" dirty="0" smtClean="0">
                <a:cs typeface="Times New Roman" pitchFamily="18" charset="0"/>
              </a:rPr>
              <a:t>) t</a:t>
            </a:r>
          </a:p>
          <a:p>
            <a:pPr eaLnBrk="1" hangingPunct="1"/>
            <a:r>
              <a:rPr lang="en-US" altLang="en-US" dirty="0" smtClean="0">
                <a:cs typeface="Times New Roman" pitchFamily="18" charset="0"/>
                <a:sym typeface="Wingdings" pitchFamily="2" charset="2"/>
              </a:rPr>
              <a:t>0 = 15 – 5t  5t = 15   </a:t>
            </a:r>
            <a:r>
              <a:rPr lang="en-US" altLang="en-US" u="sng" dirty="0" smtClean="0">
                <a:cs typeface="Times New Roman" pitchFamily="18" charset="0"/>
                <a:sym typeface="Wingdings" pitchFamily="2" charset="2"/>
              </a:rPr>
              <a:t>t = 15/5 = 3 s</a:t>
            </a:r>
            <a:r>
              <a:rPr lang="en-US" altLang="en-US" dirty="0" smtClean="0">
                <a:cs typeface="Times New Roman" pitchFamily="18" charset="0"/>
                <a:sym typeface="Wingdings" pitchFamily="2" charset="2"/>
              </a:rPr>
              <a:t> </a:t>
            </a:r>
            <a:endParaRPr lang="en-US" altLang="en-US" dirty="0" smtClean="0">
              <a:cs typeface="Times New Roman" pitchFamily="18" charset="0"/>
            </a:endParaRPr>
          </a:p>
        </p:txBody>
      </p:sp>
      <p:sp>
        <p:nvSpPr>
          <p:cNvPr id="2355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4DB8B45-015D-4DA6-9EAC-BC1CD5A59CCE}" type="slidenum">
              <a:rPr lang="en-US" altLang="en-US" smtClean="0"/>
              <a:pPr eaLnBrk="1" hangingPunct="1"/>
              <a:t>11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55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68199"/>
            <a:ext cx="9144000" cy="1289304"/>
          </a:xfrm>
        </p:spPr>
        <p:txBody>
          <a:bodyPr/>
          <a:lstStyle/>
          <a:p>
            <a:r>
              <a:rPr lang="en-US" u="sng" dirty="0" smtClean="0"/>
              <a:t>Free Fall:</a:t>
            </a:r>
            <a:br>
              <a:rPr lang="en-US" u="sng" dirty="0" smtClean="0"/>
            </a:br>
            <a:r>
              <a:rPr lang="en-US" u="sng" dirty="0" smtClean="0"/>
              <a:t>Motion with constant acceleration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7845"/>
            <a:ext cx="8229600" cy="4421505"/>
          </a:xfrm>
        </p:spPr>
        <p:txBody>
          <a:bodyPr/>
          <a:lstStyle/>
          <a:p>
            <a:r>
              <a:rPr lang="en-US" dirty="0" smtClean="0"/>
              <a:t>According to Galileo, </a:t>
            </a:r>
            <a:r>
              <a:rPr lang="en-US" i="1" dirty="0" smtClean="0"/>
              <a:t>in the absence of air resistance</a:t>
            </a:r>
            <a:r>
              <a:rPr lang="en-US" dirty="0" smtClean="0"/>
              <a:t>, all objects fall to earth with a </a:t>
            </a:r>
            <a:r>
              <a:rPr lang="en-US" i="1" dirty="0" smtClean="0"/>
              <a:t>constant</a:t>
            </a:r>
            <a:r>
              <a:rPr lang="en-US" dirty="0" smtClean="0"/>
              <a:t> acceleration a = g </a:t>
            </a:r>
            <a:r>
              <a:rPr lang="en-US" dirty="0" smtClean="0">
                <a:latin typeface="Symbol" panose="05050102010706020507" pitchFamily="18" charset="2"/>
              </a:rPr>
              <a:t>@</a:t>
            </a:r>
            <a:r>
              <a:rPr lang="en-US" dirty="0" smtClean="0">
                <a:sym typeface="SymbolPS"/>
              </a:rPr>
              <a:t> 10 m/s</a:t>
            </a:r>
            <a:r>
              <a:rPr lang="en-US" baseline="30000" dirty="0" smtClean="0">
                <a:sym typeface="SymbolPS"/>
              </a:rPr>
              <a:t>2</a:t>
            </a:r>
            <a:endParaRPr lang="en-US" dirty="0">
              <a:sym typeface="SymbolPS"/>
            </a:endParaRPr>
          </a:p>
          <a:p>
            <a:r>
              <a:rPr lang="en-US" i="1" dirty="0" smtClean="0">
                <a:sym typeface="SymbolPS"/>
              </a:rPr>
              <a:t>g is the special symbol we use for the acceleration due to gravity.</a:t>
            </a:r>
          </a:p>
          <a:p>
            <a:r>
              <a:rPr lang="en-US" dirty="0" smtClean="0">
                <a:sym typeface="SymbolPS"/>
              </a:rPr>
              <a:t>Since we know how to deal with constant acceleration, we can also solve problems involving free fall.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9D8AE-1A46-4558-ADA0-D9379B047D8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24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14338" y="0"/>
            <a:ext cx="8229600" cy="89535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Free fall – velocity and distance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012031" y="3961606"/>
            <a:ext cx="7836694" cy="268684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If we observe an object falling from the top of a building we find that it gains speed as it falls 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Every second, its speed increases by 10 m/s.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We also observe that it does not fall equal</a:t>
            </a:r>
            <a:br>
              <a:rPr lang="en-US" altLang="en-US" sz="2800" dirty="0" smtClean="0"/>
            </a:br>
            <a:r>
              <a:rPr lang="en-US" altLang="en-US" sz="2800" dirty="0" smtClean="0"/>
              <a:t>distances in equal time intervals. </a:t>
            </a:r>
            <a:r>
              <a:rPr lang="en-US" altLang="en-US" sz="2800" i="1" dirty="0" smtClean="0">
                <a:solidFill>
                  <a:srgbClr val="0000FF"/>
                </a:solidFill>
              </a:rPr>
              <a:t>The formula in the right column was discovered by Galileo</a:t>
            </a:r>
            <a:r>
              <a:rPr lang="en-US" altLang="en-US" sz="2800" dirty="0" smtClean="0"/>
              <a:t>. </a:t>
            </a:r>
          </a:p>
        </p:txBody>
      </p:sp>
      <p:sp>
        <p:nvSpPr>
          <p:cNvPr id="3126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582025" y="6415088"/>
            <a:ext cx="481013" cy="338137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E75A8B44-28E6-4151-ABCA-7A814CB341B8}" type="slidenum">
              <a:rPr lang="en-US" altLang="en-US" smtClean="0"/>
              <a:pPr eaLnBrk="1" hangingPunct="1"/>
              <a:t>13</a:t>
            </a:fld>
            <a:endParaRPr lang="en-US" altLang="en-US" dirty="0" smtClean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2591063318"/>
              </p:ext>
            </p:extLst>
          </p:nvPr>
        </p:nvGraphicFramePr>
        <p:xfrm>
          <a:off x="1676400" y="1037557"/>
          <a:ext cx="5791200" cy="277685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28725"/>
                <a:gridCol w="1838325"/>
                <a:gridCol w="2724150"/>
              </a:tblGrid>
              <a:tr h="399415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time (s)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velocity (m/s)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distance   y (m)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  0     = ½ 10 (0)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5     = ½ 10 (1)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20   = ½ 10 (2)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45   = ½ 10 (3)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80   = ½ 10 (4)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50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125  = ½ 10 (5)</a:t>
                      </a:r>
                      <a:r>
                        <a:rPr lang="en-US" sz="2000" baseline="30000" dirty="0" smtClean="0"/>
                        <a:t>2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422238" y="920706"/>
            <a:ext cx="514350" cy="5705475"/>
            <a:chOff x="234932" y="894815"/>
            <a:chExt cx="514350" cy="5705475"/>
          </a:xfrm>
        </p:grpSpPr>
        <p:sp>
          <p:nvSpPr>
            <p:cNvPr id="7" name="Rectangle 6"/>
            <p:cNvSpPr/>
            <p:nvPr/>
          </p:nvSpPr>
          <p:spPr>
            <a:xfrm>
              <a:off x="234932" y="894815"/>
              <a:ext cx="514350" cy="5705475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382569" y="908435"/>
              <a:ext cx="219076" cy="5396844"/>
              <a:chOff x="529422" y="901625"/>
              <a:chExt cx="219076" cy="5396844"/>
            </a:xfrm>
          </p:grpSpPr>
          <p:sp>
            <p:nvSpPr>
              <p:cNvPr id="4" name="Oval 3"/>
              <p:cNvSpPr/>
              <p:nvPr/>
            </p:nvSpPr>
            <p:spPr>
              <a:xfrm>
                <a:off x="529422" y="901625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529423" y="1073610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529423" y="1311733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529423" y="1549856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529423" y="1864171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529423" y="2235646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529423" y="2664153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529423" y="3202448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529423" y="3740743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529423" y="4388575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529423" y="5145944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529423" y="6079394"/>
                <a:ext cx="219075" cy="219075"/>
              </a:xfrm>
              <a:prstGeom prst="ellipse">
                <a:avLst/>
              </a:prstGeom>
              <a:solidFill>
                <a:srgbClr val="FF33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uiExpand="1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3731" y="99124"/>
            <a:ext cx="8229600" cy="970724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Ball dropped from rest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4360" y="1344168"/>
            <a:ext cx="8229600" cy="501091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If the ball is dropped </a:t>
            </a:r>
            <a:r>
              <a:rPr lang="en-US" altLang="en-US" sz="2800" i="1" dirty="0" smtClean="0"/>
              <a:t>from rest,</a:t>
            </a:r>
            <a:r>
              <a:rPr lang="en-US" altLang="en-US" sz="2800" dirty="0" smtClean="0"/>
              <a:t> that means that its initial velocity is zero, v</a:t>
            </a:r>
            <a:r>
              <a:rPr lang="en-US" altLang="en-US" sz="2800" baseline="-25000" dirty="0"/>
              <a:t>i</a:t>
            </a:r>
            <a:r>
              <a:rPr lang="en-US" altLang="en-US" sz="2800" dirty="0" smtClean="0"/>
              <a:t> = 0</a:t>
            </a:r>
          </a:p>
          <a:p>
            <a:pPr eaLnBrk="1" hangingPunct="1"/>
            <a:r>
              <a:rPr lang="en-US" altLang="en-US" sz="2800" dirty="0" smtClean="0"/>
              <a:t>Then its </a:t>
            </a:r>
            <a:r>
              <a:rPr lang="en-US" altLang="en-US" sz="2800" dirty="0" smtClean="0">
                <a:solidFill>
                  <a:srgbClr val="FF0000"/>
                </a:solidFill>
              </a:rPr>
              <a:t>final velocity after a time t is 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= a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t</a:t>
            </a:r>
            <a:r>
              <a:rPr lang="en-US" altLang="en-US" sz="2800" dirty="0" smtClean="0">
                <a:sym typeface="Symbol" pitchFamily="18" charset="2"/>
              </a:rPr>
              <a:t>, where 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a = g </a:t>
            </a:r>
            <a:r>
              <a:rPr lang="en-US" altLang="en-US" sz="2800" dirty="0" smtClean="0">
                <a:solidFill>
                  <a:srgbClr val="FF0000"/>
                </a:solidFill>
                <a:latin typeface="Symbol" panose="05050102010706020507" pitchFamily="18" charset="2"/>
                <a:sym typeface="Symbol" pitchFamily="18" charset="2"/>
              </a:rPr>
              <a:t>@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10 m/s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" pitchFamily="18" charset="2"/>
              </a:rPr>
              <a:t>2</a:t>
            </a:r>
            <a:r>
              <a:rPr lang="en-US" altLang="en-US" sz="2800" dirty="0" smtClean="0">
                <a:solidFill>
                  <a:srgbClr val="FF0000"/>
                </a:solidFill>
                <a:sym typeface="Symbol" pitchFamily="18" charset="2"/>
              </a:rPr>
              <a:t> so,  </a:t>
            </a:r>
            <a:r>
              <a:rPr lang="en-US" altLang="en-US" sz="2800" b="1" dirty="0" err="1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>
                <a:solidFill>
                  <a:srgbClr val="FF0000"/>
                </a:solidFill>
              </a:rPr>
              <a:t>f</a:t>
            </a:r>
            <a:r>
              <a:rPr lang="en-US" altLang="en-US" sz="2800" b="1" dirty="0">
                <a:solidFill>
                  <a:srgbClr val="FF0000"/>
                </a:solidFill>
              </a:rPr>
              <a:t> 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=  g </a:t>
            </a:r>
            <a:r>
              <a:rPr lang="en-US" altLang="en-US" sz="2800" b="1" dirty="0" smtClean="0">
                <a:solidFill>
                  <a:srgbClr val="FF0000"/>
                </a:solidFill>
                <a:sym typeface="Symbol" pitchFamily="18" charset="2"/>
              </a:rPr>
              <a:t> </a:t>
            </a:r>
            <a:r>
              <a:rPr lang="en-US" altLang="en-US" sz="2800" b="1" dirty="0">
                <a:solidFill>
                  <a:srgbClr val="FF0000"/>
                </a:solidFill>
                <a:sym typeface="Symbol" pitchFamily="18" charset="2"/>
              </a:rPr>
              <a:t>t</a:t>
            </a:r>
            <a:endParaRPr lang="en-US" altLang="en-US" sz="2800" baseline="30000" dirty="0" smtClean="0">
              <a:solidFill>
                <a:srgbClr val="FF0000"/>
              </a:solidFill>
              <a:sym typeface="Symbol" pitchFamily="18" charset="2"/>
            </a:endParaRPr>
          </a:p>
          <a:p>
            <a:pPr eaLnBrk="1" hangingPunct="1"/>
            <a:r>
              <a:rPr lang="en-US" altLang="en-US" sz="2800" u="sng" dirty="0" smtClean="0">
                <a:sym typeface="Symbol" pitchFamily="18" charset="2"/>
              </a:rPr>
              <a:t>Example</a:t>
            </a:r>
            <a:r>
              <a:rPr lang="en-US" altLang="en-US" sz="2800" dirty="0" smtClean="0">
                <a:sym typeface="Symbol" pitchFamily="18" charset="2"/>
              </a:rPr>
              <a:t>: What is the velocity of a ball 5 sec. after it is dropped from rest from the top of the Sears Tower (</a:t>
            </a:r>
            <a:r>
              <a:rPr lang="en-US" altLang="en-US" sz="2800" i="1" dirty="0" smtClean="0">
                <a:sym typeface="Symbol" pitchFamily="18" charset="2"/>
              </a:rPr>
              <a:t>Willis Tower</a:t>
            </a:r>
            <a:r>
              <a:rPr lang="en-US" altLang="en-US" sz="2800" dirty="0" smtClean="0">
                <a:sym typeface="Symbol" pitchFamily="18" charset="2"/>
              </a:rPr>
              <a:t>)?  </a:t>
            </a:r>
            <a:br>
              <a:rPr lang="en-US" altLang="en-US" sz="2800" dirty="0" smtClean="0">
                <a:sym typeface="Symbol" pitchFamily="18" charset="2"/>
              </a:rPr>
            </a:br>
            <a:endParaRPr lang="en-US" altLang="en-US" sz="2800" dirty="0" smtClean="0">
              <a:sym typeface="Symbol" pitchFamily="18" charset="2"/>
            </a:endParaRPr>
          </a:p>
          <a:p>
            <a:pPr eaLnBrk="1" hangingPunct="1">
              <a:buFontTx/>
              <a:buNone/>
            </a:pPr>
            <a:r>
              <a:rPr lang="en-US" altLang="en-US" sz="2800" dirty="0" smtClean="0">
                <a:sym typeface="Wingdings" pitchFamily="2" charset="2"/>
              </a:rPr>
              <a:t>   </a:t>
            </a:r>
            <a:r>
              <a:rPr lang="en-US" altLang="en-US" sz="2800" u="sng" dirty="0" smtClean="0">
                <a:sym typeface="Wingdings" pitchFamily="2" charset="2"/>
              </a:rPr>
              <a:t>Solution</a:t>
            </a:r>
            <a:r>
              <a:rPr lang="en-US" altLang="en-US" sz="2800" dirty="0" smtClean="0">
                <a:sym typeface="Wingdings" pitchFamily="2" charset="2"/>
              </a:rPr>
              <a:t>: </a:t>
            </a:r>
            <a:r>
              <a:rPr lang="en-US" altLang="en-US" sz="2800" dirty="0" err="1" smtClean="0">
                <a:sym typeface="Wingdings" pitchFamily="2" charset="2"/>
              </a:rPr>
              <a:t>v</a:t>
            </a:r>
            <a:r>
              <a:rPr lang="en-US" altLang="en-US" sz="2800" baseline="-25000" dirty="0" err="1" smtClean="0">
                <a:sym typeface="Wingdings" pitchFamily="2" charset="2"/>
              </a:rPr>
              <a:t>f</a:t>
            </a:r>
            <a:r>
              <a:rPr lang="en-US" altLang="en-US" sz="2800" dirty="0" smtClean="0">
                <a:sym typeface="Wingdings" pitchFamily="2" charset="2"/>
              </a:rPr>
              <a:t> = g t = 10 </a:t>
            </a:r>
            <a:r>
              <a:rPr lang="en-US" altLang="en-US" sz="2800" dirty="0">
                <a:sym typeface="Wingdings" pitchFamily="2" charset="2"/>
              </a:rPr>
              <a:t>m</a:t>
            </a:r>
            <a:r>
              <a:rPr lang="en-US" altLang="en-US" sz="2800" dirty="0" smtClean="0">
                <a:sym typeface="Wingdings" pitchFamily="2" charset="2"/>
              </a:rPr>
              <a:t>/s</a:t>
            </a:r>
            <a:r>
              <a:rPr lang="en-US" altLang="en-US" sz="2800" baseline="30000" dirty="0" smtClean="0">
                <a:sym typeface="Wingdings" pitchFamily="2" charset="2"/>
              </a:rPr>
              <a:t>2</a:t>
            </a:r>
            <a:r>
              <a:rPr lang="en-US" altLang="en-US" sz="28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SymbolPS"/>
              </a:rPr>
              <a:t>x</a:t>
            </a:r>
            <a:r>
              <a:rPr lang="en-US" altLang="en-US" sz="2800" dirty="0" smtClean="0">
                <a:sym typeface="Symbol" pitchFamily="18" charset="2"/>
              </a:rPr>
              <a:t> 5 s = </a:t>
            </a:r>
            <a:r>
              <a:rPr lang="en-US" altLang="en-US" sz="2800" dirty="0">
                <a:sym typeface="Symbol" pitchFamily="18" charset="2"/>
              </a:rPr>
              <a:t>5</a:t>
            </a:r>
            <a:r>
              <a:rPr lang="en-US" altLang="en-US" sz="2800" dirty="0" smtClean="0">
                <a:sym typeface="Symbol" pitchFamily="18" charset="2"/>
              </a:rPr>
              <a:t>0 m/s </a:t>
            </a:r>
          </a:p>
          <a:p>
            <a:pPr eaLnBrk="1" hangingPunct="1">
              <a:buFontTx/>
              <a:buNone/>
            </a:pPr>
            <a:r>
              <a:rPr lang="en-US" altLang="en-US" sz="2800" dirty="0">
                <a:sym typeface="Symbol" pitchFamily="18" charset="2"/>
              </a:rPr>
              <a:t> </a:t>
            </a:r>
            <a:r>
              <a:rPr lang="en-US" altLang="en-US" sz="2800" dirty="0" smtClean="0">
                <a:sym typeface="Symbol" pitchFamily="18" charset="2"/>
              </a:rPr>
              <a:t>                                                      (about 112 mph)</a:t>
            </a:r>
          </a:p>
        </p:txBody>
      </p:sp>
      <p:sp>
        <p:nvSpPr>
          <p:cNvPr id="1229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F7E59D4-507F-48BB-BF85-ECCEA4917851}" type="slidenum">
              <a:rPr lang="en-US" altLang="en-US" smtClean="0"/>
              <a:pPr eaLnBrk="1" hangingPunct="1"/>
              <a:t>14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0312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Relationship between time</a:t>
            </a:r>
            <a:br>
              <a:rPr lang="en-US" altLang="en-US" u="sng" dirty="0" smtClean="0"/>
            </a:br>
            <a:r>
              <a:rPr lang="en-US" altLang="en-US" u="sng" dirty="0" smtClean="0"/>
              <a:t>and distance in free fall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4767"/>
            <a:ext cx="8037576" cy="425599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It would be useful to know how long it would take for an object, </a:t>
            </a:r>
            <a:r>
              <a:rPr lang="en-US" altLang="en-US" i="1" dirty="0" smtClean="0"/>
              <a:t>dropped from rest, </a:t>
            </a:r>
            <a:r>
              <a:rPr lang="en-US" altLang="en-US" dirty="0" smtClean="0"/>
              <a:t>to fall a certain distance</a:t>
            </a:r>
          </a:p>
          <a:p>
            <a:pPr eaLnBrk="1" hangingPunct="1"/>
            <a:r>
              <a:rPr lang="en-US" altLang="en-US" dirty="0"/>
              <a:t>F</a:t>
            </a:r>
            <a:r>
              <a:rPr lang="en-US" altLang="en-US" dirty="0" smtClean="0"/>
              <a:t>or example, how long would it take an object to fall to the ground from the top of the Sears Tower, a distance of 442 m</a:t>
            </a:r>
            <a:r>
              <a:rPr lang="en-US" altLang="en-US" dirty="0"/>
              <a:t>?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Or, after a certain time, how far will an object, </a:t>
            </a:r>
            <a:r>
              <a:rPr lang="en-US" altLang="en-US" i="1" dirty="0" smtClean="0"/>
              <a:t>dropped from rest</a:t>
            </a:r>
            <a:r>
              <a:rPr lang="en-US" altLang="en-US" dirty="0" smtClean="0"/>
              <a:t>, have fallen?</a:t>
            </a:r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  <p:sp>
        <p:nvSpPr>
          <p:cNvPr id="13316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81976E-46DB-447F-B966-8F6F878F5594}" type="slidenum">
              <a:rPr lang="en-US" altLang="en-US" smtClean="0"/>
              <a:pPr eaLnBrk="1" hangingPunct="1"/>
              <a:t>15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0688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Falling distance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5762" y="1500251"/>
            <a:ext cx="8372475" cy="4525963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Suppose an object </a:t>
            </a:r>
            <a:r>
              <a:rPr lang="en-US" altLang="en-US" i="1" dirty="0" smtClean="0">
                <a:solidFill>
                  <a:srgbClr val="FF0000"/>
                </a:solidFill>
              </a:rPr>
              <a:t>falls from rest </a:t>
            </a:r>
            <a:r>
              <a:rPr lang="en-US" altLang="en-US" dirty="0" smtClean="0"/>
              <a:t>so its initial velocity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 = 0. </a:t>
            </a:r>
          </a:p>
          <a:p>
            <a:pPr eaLnBrk="1" hangingPunct="1"/>
            <a:r>
              <a:rPr lang="en-US" altLang="en-US" dirty="0" smtClean="0"/>
              <a:t>After a time t the ball will have fallen a distance:  </a:t>
            </a:r>
            <a:r>
              <a:rPr lang="en-US" altLang="en-US" dirty="0" smtClean="0">
                <a:solidFill>
                  <a:srgbClr val="FF0000"/>
                </a:solidFill>
              </a:rPr>
              <a:t>y  =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</a:rPr>
              <a:t>½ </a:t>
            </a:r>
            <a:r>
              <a:rPr lang="en-US" altLang="en-US" sz="24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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</a:rPr>
              <a:t>acceleration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</a:t>
            </a:r>
            <a:r>
              <a:rPr lang="en-US" altLang="en-US" sz="24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</a:t>
            </a:r>
            <a:r>
              <a:rPr lang="en-US" altLang="en-US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time</a:t>
            </a:r>
            <a:r>
              <a:rPr lang="en-US" altLang="en-US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</a:t>
            </a:r>
            <a:endParaRPr lang="en-US" altLang="en-US" baseline="30000" dirty="0">
              <a:solidFill>
                <a:srgbClr val="FF0000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sz="4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y = </a:t>
            </a:r>
            <a:r>
              <a:rPr lang="en-US" altLang="en-US" sz="4000" dirty="0" smtClean="0">
                <a:solidFill>
                  <a:srgbClr val="FF0000"/>
                </a:solidFill>
                <a:cs typeface="Arial" charset="0"/>
              </a:rPr>
              <a:t>½ g</a:t>
            </a:r>
            <a:r>
              <a:rPr lang="en-US" altLang="en-US" sz="4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 t</a:t>
            </a:r>
            <a:r>
              <a:rPr lang="en-US" altLang="en-US" sz="4000" baseline="30000" dirty="0" smtClean="0">
                <a:solidFill>
                  <a:srgbClr val="FF0000"/>
                </a:solidFill>
                <a:cs typeface="Arial" charset="0"/>
                <a:sym typeface="Symbol" pitchFamily="18" charset="2"/>
              </a:rPr>
              <a:t>2 </a:t>
            </a:r>
            <a:endParaRPr lang="en-US" altLang="en-US" sz="4000" baseline="30000" dirty="0">
              <a:solidFill>
                <a:srgbClr val="FF0000"/>
              </a:solidFill>
              <a:cs typeface="Arial" charset="0"/>
              <a:sym typeface="Symbol" pitchFamily="18" charset="2"/>
            </a:endParaRPr>
          </a:p>
          <a:p>
            <a:pPr eaLnBrk="1" hangingPunct="1"/>
            <a:r>
              <a:rPr lang="en-US" altLang="en-US" dirty="0" smtClean="0">
                <a:cs typeface="Arial" charset="0"/>
                <a:sym typeface="Symbol" pitchFamily="18" charset="2"/>
              </a:rPr>
              <a:t>This is the formula Galileo discovered</a:t>
            </a:r>
            <a:endParaRPr lang="en-US" altLang="en-US" dirty="0">
              <a:cs typeface="Arial" charset="0"/>
              <a:sym typeface="Symbol" pitchFamily="18" charset="2"/>
            </a:endParaRPr>
          </a:p>
          <a:p>
            <a:pPr marL="0" indent="0" eaLnBrk="1" hangingPunct="1">
              <a:buNone/>
            </a:pPr>
            <a:endParaRPr lang="en-US" altLang="en-US" baseline="30000" dirty="0" smtClean="0">
              <a:solidFill>
                <a:srgbClr val="FF0000"/>
              </a:solidFill>
              <a:cs typeface="Arial" charset="0"/>
              <a:sym typeface="Symbol" pitchFamily="18" charset="2"/>
            </a:endParaRPr>
          </a:p>
        </p:txBody>
      </p:sp>
      <p:sp>
        <p:nvSpPr>
          <p:cNvPr id="14341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49132EF-F7AA-45A7-9D88-7CB26DCD5EBD}" type="slidenum">
              <a:rPr lang="en-US" altLang="en-US" smtClean="0"/>
              <a:pPr eaLnBrk="1" hangingPunct="1"/>
              <a:t>16</a:t>
            </a:fld>
            <a:endParaRPr lang="en-US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Falling from the Sears Tower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8229600" cy="45259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i="1" u="sng" dirty="0" smtClean="0"/>
              <a:t>Example</a:t>
            </a:r>
            <a:endParaRPr lang="en-US" altLang="en-US" i="1" dirty="0" smtClean="0"/>
          </a:p>
          <a:p>
            <a:pPr marL="0" indent="0" eaLnBrk="1" hangingPunct="1">
              <a:buNone/>
            </a:pP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How far would a ball dropped from rest at the top of the Sears Tower fall in 5 seconds?</a:t>
            </a:r>
            <a:br>
              <a:rPr lang="en-US" altLang="en-US" dirty="0" smtClean="0"/>
            </a:br>
            <a:endParaRPr lang="en-US" altLang="en-US" dirty="0" smtClean="0"/>
          </a:p>
          <a:p>
            <a:pPr marL="0" indent="0" eaLnBrk="1" hangingPunct="1">
              <a:buNone/>
            </a:pPr>
            <a:r>
              <a:rPr lang="en-US" altLang="en-US" i="1" u="sng" dirty="0" smtClean="0"/>
              <a:t>Solution</a:t>
            </a:r>
            <a:r>
              <a:rPr lang="en-US" altLang="en-US" u="sng" dirty="0" smtClean="0"/>
              <a:t/>
            </a:r>
            <a:br>
              <a:rPr lang="en-US" altLang="en-US" u="sng" dirty="0" smtClean="0"/>
            </a:b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y  =  </a:t>
            </a:r>
            <a:r>
              <a:rPr lang="en-US" altLang="en-US" dirty="0" smtClean="0">
                <a:cs typeface="Arial" charset="0"/>
              </a:rPr>
              <a:t>½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10 m/s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</a:t>
            </a:r>
            <a:r>
              <a:rPr lang="en-US" altLang="en-US" sz="2400" dirty="0">
                <a:cs typeface="Arial" charset="0"/>
                <a:sym typeface="Symbol" pitchFamily="18" charset="2"/>
              </a:rPr>
              <a:t>x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(5 s)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= 5 m/s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 </a:t>
            </a:r>
            <a:r>
              <a:rPr lang="en-US" altLang="en-US" sz="2400" dirty="0">
                <a:cs typeface="Arial" charset="0"/>
                <a:sym typeface="Symbol" pitchFamily="18" charset="2"/>
              </a:rPr>
              <a:t>x</a:t>
            </a:r>
            <a:r>
              <a:rPr lang="en-US" altLang="en-US" sz="2400" dirty="0" smtClean="0">
                <a:cs typeface="Arial" charset="0"/>
                <a:sym typeface="Symbol" pitchFamily="18" charset="2"/>
              </a:rPr>
              <a:t> 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>25 s</a:t>
            </a:r>
            <a:r>
              <a:rPr lang="en-US" altLang="en-US" baseline="30000" dirty="0" smtClean="0">
                <a:cs typeface="Arial" charset="0"/>
                <a:sym typeface="Symbol" pitchFamily="18" charset="2"/>
              </a:rPr>
              <a:t>2</a:t>
            </a:r>
            <a:r>
              <a:rPr lang="en-US" altLang="en-US" dirty="0" smtClean="0">
                <a:cs typeface="Arial" charset="0"/>
                <a:sym typeface="Symbol" pitchFamily="18" charset="2"/>
              </a:rPr>
              <a:t/>
            </a:r>
            <a:br>
              <a:rPr lang="en-US" altLang="en-US" dirty="0" smtClean="0">
                <a:cs typeface="Arial" charset="0"/>
                <a:sym typeface="Symbol" pitchFamily="18" charset="2"/>
              </a:rPr>
            </a:br>
            <a:r>
              <a:rPr lang="en-US" altLang="en-US" dirty="0">
                <a:cs typeface="Arial" charset="0"/>
                <a:sym typeface="Symbol" pitchFamily="18" charset="2"/>
              </a:rPr>
              <a:t/>
            </a:r>
            <a:br>
              <a:rPr lang="en-US" altLang="en-US" dirty="0">
                <a:cs typeface="Arial" charset="0"/>
                <a:sym typeface="Symbol" pitchFamily="18" charset="2"/>
              </a:rPr>
            </a:br>
            <a:r>
              <a:rPr lang="en-US" altLang="en-US" dirty="0" smtClean="0">
                <a:cs typeface="Arial" charset="0"/>
                <a:sym typeface="Symbol" pitchFamily="18" charset="2"/>
              </a:rPr>
              <a:t>     = 125 m (about 410 feet)</a:t>
            </a:r>
          </a:p>
        </p:txBody>
      </p:sp>
      <p:sp>
        <p:nvSpPr>
          <p:cNvPr id="1536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C394F6D-AA22-45CF-86FF-05BB067CF7E3}" type="slidenum">
              <a:rPr lang="en-US" altLang="en-US" smtClean="0"/>
              <a:pPr eaLnBrk="1" hangingPunct="1"/>
              <a:t>17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r>
              <a:rPr lang="en-US" u="sng" dirty="0" smtClean="0"/>
              <a:t>Time to reach the ground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0704"/>
            <a:ext cx="8229600" cy="5303520"/>
          </a:xfrm>
        </p:spPr>
        <p:txBody>
          <a:bodyPr/>
          <a:lstStyle/>
          <a:p>
            <a:r>
              <a:rPr lang="en-US" dirty="0" smtClean="0"/>
              <a:t>Another interesting question, is how long it will take an object, </a:t>
            </a:r>
            <a:r>
              <a:rPr lang="en-US" i="1" dirty="0" smtClean="0"/>
              <a:t>dropped from rest </a:t>
            </a:r>
            <a:r>
              <a:rPr lang="en-US" dirty="0" smtClean="0"/>
              <a:t>from the top of the Sears Tower (442 m) take to reach the ground?</a:t>
            </a:r>
          </a:p>
          <a:p>
            <a:r>
              <a:rPr lang="en-US" dirty="0" smtClean="0"/>
              <a:t>To answer this question we need to solve the time-distance formula for t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9D8AE-1A46-4558-ADA0-D9379B047D8E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122913"/>
              </p:ext>
            </p:extLst>
          </p:nvPr>
        </p:nvGraphicFramePr>
        <p:xfrm>
          <a:off x="1200150" y="4086225"/>
          <a:ext cx="6503988" cy="2132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55" name="Equation" r:id="rId3" imgW="3022560" imgH="990360" progId="Equation.DSMT4">
                  <p:embed/>
                </p:oleObj>
              </mc:Choice>
              <mc:Fallback>
                <p:oleObj name="Equation" r:id="rId3" imgW="3022560" imgH="990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00150" y="4086225"/>
                        <a:ext cx="6503988" cy="21320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06636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82868"/>
            <a:ext cx="9144000" cy="996124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Velocity as object hits the ground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8892" y="1964753"/>
            <a:ext cx="8586216" cy="339471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How fast will the object be moving when it hits the ground?</a:t>
            </a:r>
          </a:p>
          <a:p>
            <a:pPr eaLnBrk="1" hangingPunct="1"/>
            <a:r>
              <a:rPr lang="en-US" altLang="en-US" dirty="0" smtClean="0"/>
              <a:t>We apply the velocity vs. time relation:</a:t>
            </a:r>
            <a:endParaRPr lang="en-US" altLang="en-US" dirty="0"/>
          </a:p>
          <a:p>
            <a:pPr lvl="1" eaLnBrk="1" hangingPunct="1"/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f</a:t>
            </a:r>
            <a:r>
              <a:rPr lang="en-US" altLang="en-US" dirty="0" smtClean="0"/>
              <a:t>  = 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+ g t,  with v</a:t>
            </a:r>
            <a:r>
              <a:rPr lang="en-US" altLang="en-US" baseline="-25000" dirty="0" smtClean="0"/>
              <a:t>i</a:t>
            </a:r>
            <a:r>
              <a:rPr lang="en-US" altLang="en-US" dirty="0" smtClean="0"/>
              <a:t> = 0.</a:t>
            </a:r>
          </a:p>
          <a:p>
            <a:pPr lvl="1" eaLnBrk="1" hangingPunct="1"/>
            <a:r>
              <a:rPr lang="en-US" altLang="en-US" dirty="0" err="1" smtClean="0"/>
              <a:t>v</a:t>
            </a:r>
            <a:r>
              <a:rPr lang="en-US" altLang="en-US" baseline="-25000" dirty="0" err="1" smtClean="0"/>
              <a:t>f</a:t>
            </a:r>
            <a:r>
              <a:rPr lang="en-US" altLang="en-US" dirty="0" smtClean="0"/>
              <a:t>  =  g</a:t>
            </a:r>
            <a:r>
              <a:rPr lang="en-US" altLang="en-US" dirty="0" smtClean="0">
                <a:sym typeface="Symbol" pitchFamily="18" charset="2"/>
              </a:rPr>
              <a:t> t = 10 m/s</a:t>
            </a:r>
            <a:r>
              <a:rPr lang="en-US" altLang="en-US" baseline="30000" dirty="0" smtClean="0">
                <a:sym typeface="Symbol" pitchFamily="18" charset="2"/>
              </a:rPr>
              <a:t>2 </a:t>
            </a:r>
            <a:r>
              <a:rPr lang="en-US" altLang="en-US" dirty="0" smtClean="0">
                <a:sym typeface="Symbol" pitchFamily="18" charset="2"/>
              </a:rPr>
              <a:t> 9.4 s = 94 m/s</a:t>
            </a:r>
            <a:endParaRPr lang="en-US" altLang="en-US" dirty="0">
              <a:sym typeface="Symbol" pitchFamily="18" charset="2"/>
            </a:endParaRPr>
          </a:p>
          <a:p>
            <a:pPr lvl="1" eaLnBrk="1" hangingPunct="1"/>
            <a:r>
              <a:rPr lang="en-US" altLang="en-US" dirty="0" smtClean="0"/>
              <a:t>or </a:t>
            </a:r>
            <a:r>
              <a:rPr lang="en-US" altLang="en-US" dirty="0" smtClean="0">
                <a:solidFill>
                  <a:srgbClr val="0000FF"/>
                </a:solidFill>
              </a:rPr>
              <a:t>about 210 mph </a:t>
            </a:r>
            <a:r>
              <a:rPr lang="en-US" altLang="en-US" dirty="0" smtClean="0"/>
              <a:t>(neglecting air resistance)</a:t>
            </a:r>
          </a:p>
          <a:p>
            <a:pPr eaLnBrk="1" hangingPunct="1"/>
            <a:endParaRPr lang="en-US" altLang="en-US" dirty="0" smtClean="0"/>
          </a:p>
          <a:p>
            <a:pPr marL="0" indent="0" eaLnBrk="1" hangingPunct="1">
              <a:buNone/>
            </a:pPr>
            <a:endParaRPr lang="en-US" altLang="en-US" dirty="0" smtClean="0"/>
          </a:p>
        </p:txBody>
      </p:sp>
      <p:sp>
        <p:nvSpPr>
          <p:cNvPr id="16390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F6DBB81-2332-4B5E-99E7-2EF4965E2A87}" type="slidenum">
              <a:rPr lang="en-US" altLang="en-US" smtClean="0"/>
              <a:pPr eaLnBrk="1" hangingPunct="1"/>
              <a:t>19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28675"/>
          </a:xfrm>
        </p:spPr>
        <p:txBody>
          <a:bodyPr/>
          <a:lstStyle/>
          <a:p>
            <a:pPr eaLnBrk="1" hangingPunct="1"/>
            <a:r>
              <a:rPr lang="en-US" altLang="en-US" sz="4000" u="sng" smtClean="0"/>
              <a:t>Motion with constant acceleration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6213"/>
            <a:ext cx="8229600" cy="4735512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acceleration is the rate at which the velocity </a:t>
            </a:r>
            <a:r>
              <a:rPr lang="en-US" altLang="en-US" sz="2800" b="1" i="1" dirty="0" smtClean="0"/>
              <a:t>changes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with time (increases or decreases)</a:t>
            </a:r>
          </a:p>
          <a:p>
            <a:pPr eaLnBrk="1" hangingPunct="1"/>
            <a:r>
              <a:rPr lang="en-US" altLang="en-US" sz="2800" dirty="0" smtClean="0"/>
              <a:t>acceleration is measured in distance units divided by (time)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for example: 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cm/s</a:t>
            </a:r>
            <a:r>
              <a:rPr lang="en-US" altLang="en-US" sz="2800" baseline="30000" dirty="0" smtClean="0"/>
              <a:t>2</a:t>
            </a:r>
            <a:r>
              <a:rPr lang="en-US" altLang="en-US" sz="2800" dirty="0" smtClean="0"/>
              <a:t>, </a:t>
            </a:r>
            <a:r>
              <a:rPr lang="en-US" altLang="en-US" sz="2800" dirty="0" err="1" smtClean="0"/>
              <a:t>ft</a:t>
            </a:r>
            <a:r>
              <a:rPr lang="en-US" altLang="en-US" sz="2800" dirty="0" smtClean="0"/>
              <a:t>/s</a:t>
            </a:r>
            <a:r>
              <a:rPr lang="en-US" altLang="en-US" sz="2800" baseline="30000" dirty="0" smtClean="0"/>
              <a:t>2</a:t>
            </a: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 We will see how the velocity of an object changes when it experiences constant acceleration.</a:t>
            </a:r>
          </a:p>
          <a:p>
            <a:pPr eaLnBrk="1" hangingPunct="1"/>
            <a:r>
              <a:rPr lang="en-US" altLang="en-US" sz="2800" dirty="0" smtClean="0"/>
              <a:t>First, we’ll consider the simplest case where the acceleration is zero, so that the velocity is constant.</a:t>
            </a:r>
          </a:p>
        </p:txBody>
      </p:sp>
      <p:sp>
        <p:nvSpPr>
          <p:cNvPr id="5124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AA9C090-39F1-4BCC-99AC-45E9A3BFC3F7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4613"/>
            <a:ext cx="8229600" cy="695325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Time to go up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-1" y="1105364"/>
            <a:ext cx="8961439" cy="5366194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Suppose a ball is thrown straight up with a speed v</a:t>
            </a:r>
            <a:r>
              <a:rPr lang="en-US" altLang="en-US" sz="2800" baseline="-25000" dirty="0"/>
              <a:t>i</a:t>
            </a:r>
            <a:r>
              <a:rPr lang="en-US" altLang="en-US" sz="2800" dirty="0" smtClean="0"/>
              <a:t>. </a:t>
            </a:r>
            <a:r>
              <a:rPr lang="en-US" altLang="en-US" sz="2800" i="1" dirty="0" smtClean="0"/>
              <a:t>When does it reach its maximum height?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As it  rises, it slows down (decelerates)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because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gravity is pulling it down.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At its maximum height, it is instantaneously</a:t>
            </a:r>
            <a:br>
              <a:rPr lang="en-US" altLang="en-US" sz="2800" dirty="0" smtClean="0"/>
            </a:br>
            <a:r>
              <a:rPr lang="en-US" altLang="en-US" sz="2800" dirty="0" smtClean="0"/>
              <a:t>at rest, so that </a:t>
            </a:r>
            <a:r>
              <a:rPr lang="en-US" altLang="en-US" sz="2800" dirty="0" err="1"/>
              <a:t>v</a:t>
            </a:r>
            <a:r>
              <a:rPr lang="en-US" altLang="en-US" sz="2800" baseline="-25000" dirty="0" err="1"/>
              <a:t>f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0 at the top.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b="1" dirty="0" err="1" smtClean="0">
                <a:solidFill>
                  <a:srgbClr val="0000FF"/>
                </a:solidFill>
              </a:rPr>
              <a:t>v</a:t>
            </a:r>
            <a:r>
              <a:rPr lang="en-US" altLang="en-US" sz="2800" b="1" baseline="-25000" dirty="0" err="1" smtClean="0">
                <a:solidFill>
                  <a:srgbClr val="0000FF"/>
                </a:solidFill>
              </a:rPr>
              <a:t>f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= v</a:t>
            </a:r>
            <a:r>
              <a:rPr lang="en-US" altLang="en-US" sz="2800" b="1" baseline="-25000" dirty="0" smtClean="0">
                <a:solidFill>
                  <a:srgbClr val="0000FF"/>
                </a:solidFill>
              </a:rPr>
              <a:t>i</a:t>
            </a:r>
            <a:r>
              <a:rPr lang="en-US" altLang="en-US" sz="2800" b="1" dirty="0" smtClean="0">
                <a:solidFill>
                  <a:srgbClr val="0000FF"/>
                </a:solidFill>
              </a:rPr>
              <a:t> + a t  </a:t>
            </a:r>
            <a:r>
              <a:rPr lang="en-US" altLang="en-US" sz="2800" dirty="0" smtClean="0">
                <a:solidFill>
                  <a:srgbClr val="FF0000"/>
                </a:solidFill>
              </a:rPr>
              <a:t>applies whether an object is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falling or rising. On the way </a:t>
            </a:r>
            <a:r>
              <a:rPr lang="en-US" altLang="en-US" sz="2800" u="sng" dirty="0" smtClean="0">
                <a:solidFill>
                  <a:srgbClr val="FF0000"/>
                </a:solidFill>
              </a:rPr>
              <a:t>down</a:t>
            </a:r>
            <a:r>
              <a:rPr lang="en-US" altLang="en-US" sz="2800" dirty="0" smtClean="0">
                <a:solidFill>
                  <a:srgbClr val="FF0000"/>
                </a:solidFill>
              </a:rPr>
              <a:t> it speeds</a:t>
            </a:r>
            <a:br>
              <a:rPr lang="en-US" altLang="en-US" sz="2800" dirty="0" smtClean="0">
                <a:solidFill>
                  <a:srgbClr val="FF0000"/>
                </a:solidFill>
              </a:rPr>
            </a:br>
            <a:r>
              <a:rPr lang="en-US" altLang="en-US" sz="2800" dirty="0" smtClean="0">
                <a:solidFill>
                  <a:srgbClr val="FF0000"/>
                </a:solidFill>
              </a:rPr>
              <a:t>up, so a</a:t>
            </a:r>
            <a:r>
              <a:rPr lang="en-US" altLang="en-US" sz="2800" baseline="-25000" dirty="0" smtClean="0">
                <a:solidFill>
                  <a:srgbClr val="FF0000"/>
                </a:solidFill>
              </a:rPr>
              <a:t>down</a:t>
            </a:r>
            <a:r>
              <a:rPr lang="en-US" altLang="en-US" sz="2800" dirty="0" smtClean="0">
                <a:solidFill>
                  <a:srgbClr val="FF0000"/>
                </a:solidFill>
              </a:rPr>
              <a:t> = </a:t>
            </a:r>
            <a:r>
              <a:rPr lang="en-US" altLang="en-US" sz="2800" dirty="0">
                <a:solidFill>
                  <a:srgbClr val="FF0000"/>
                </a:solidFill>
                <a:sym typeface="SymbolPS"/>
              </a:rPr>
              <a:t>+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g = 10m/s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PS"/>
              </a:rPr>
              <a:t>2</a:t>
            </a:r>
            <a:r>
              <a:rPr lang="en-US" altLang="en-US" sz="2800" dirty="0">
                <a:solidFill>
                  <a:srgbClr val="FF0000"/>
                </a:solidFill>
                <a:sym typeface="SymbolPS"/>
              </a:rPr>
              <a:t>;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 on the way</a:t>
            </a:r>
            <a:br>
              <a:rPr lang="en-US" altLang="en-US" sz="2800" dirty="0" smtClean="0">
                <a:solidFill>
                  <a:srgbClr val="FF0000"/>
                </a:solidFill>
                <a:sym typeface="SymbolPS"/>
              </a:rPr>
            </a:br>
            <a:r>
              <a:rPr lang="en-US" altLang="en-US" sz="2800" u="sng" dirty="0" smtClean="0">
                <a:solidFill>
                  <a:srgbClr val="FF0000"/>
                </a:solidFill>
                <a:sym typeface="SymbolPS"/>
              </a:rPr>
              <a:t>up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, it slows down, so </a:t>
            </a:r>
            <a:r>
              <a:rPr lang="en-US" altLang="en-US" sz="2800" dirty="0" err="1" smtClean="0">
                <a:solidFill>
                  <a:srgbClr val="FF0000"/>
                </a:solidFill>
                <a:sym typeface="SymbolPS"/>
              </a:rPr>
              <a:t>a</a:t>
            </a:r>
            <a:r>
              <a:rPr lang="en-US" altLang="en-US" sz="2800" baseline="-25000" dirty="0" err="1" smtClean="0">
                <a:solidFill>
                  <a:srgbClr val="FF0000"/>
                </a:solidFill>
                <a:sym typeface="SymbolPS"/>
              </a:rPr>
              <a:t>up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 = </a:t>
            </a:r>
            <a:r>
              <a:rPr lang="en-US" altLang="en-US" sz="2800" dirty="0">
                <a:solidFill>
                  <a:srgbClr val="FF0000"/>
                </a:solidFill>
                <a:latin typeface="Symbol" panose="05050102010706020507" pitchFamily="18" charset="2"/>
                <a:sym typeface="SymbolPS"/>
              </a:rPr>
              <a:t>-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g =</a:t>
            </a:r>
            <a:r>
              <a:rPr lang="en-US" altLang="en-US" sz="2800" dirty="0">
                <a:solidFill>
                  <a:srgbClr val="FF0000"/>
                </a:solidFill>
                <a:sym typeface="SymbolPS"/>
              </a:rPr>
              <a:t> </a:t>
            </a:r>
            <a:r>
              <a:rPr lang="en-US" altLang="en-US" sz="2800" dirty="0">
                <a:solidFill>
                  <a:srgbClr val="FF0000"/>
                </a:solidFill>
                <a:latin typeface="Symbol" panose="05050102010706020507" pitchFamily="18" charset="2"/>
                <a:sym typeface="SymbolPS"/>
              </a:rPr>
              <a:t>-</a:t>
            </a:r>
            <a:r>
              <a:rPr lang="en-US" altLang="en-US" sz="2800" dirty="0" smtClean="0">
                <a:solidFill>
                  <a:srgbClr val="FF0000"/>
                </a:solidFill>
                <a:sym typeface="SymbolPS"/>
              </a:rPr>
              <a:t>10m/s</a:t>
            </a:r>
            <a:r>
              <a:rPr lang="en-US" altLang="en-US" sz="2800" baseline="30000" dirty="0" smtClean="0">
                <a:solidFill>
                  <a:srgbClr val="FF0000"/>
                </a:solidFill>
                <a:sym typeface="SymbolPS"/>
              </a:rPr>
              <a:t>2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SymbolPS"/>
              </a:rPr>
              <a:t>Since </a:t>
            </a:r>
            <a:r>
              <a:rPr lang="en-US" altLang="en-US" sz="2800" dirty="0" err="1"/>
              <a:t>v</a:t>
            </a:r>
            <a:r>
              <a:rPr lang="en-US" altLang="en-US" sz="2800" baseline="-25000" dirty="0" err="1"/>
              <a:t>f</a:t>
            </a:r>
            <a:r>
              <a:rPr lang="en-US" altLang="en-US" sz="2800" dirty="0"/>
              <a:t> = </a:t>
            </a:r>
            <a:r>
              <a:rPr lang="en-US" altLang="en-US" sz="2800" dirty="0" smtClean="0"/>
              <a:t>0 at the top, then we have:</a:t>
            </a:r>
            <a:br>
              <a:rPr lang="en-US" altLang="en-US" sz="2800" dirty="0" smtClean="0"/>
            </a:br>
            <a:r>
              <a:rPr lang="en-US" altLang="en-US" sz="2800" dirty="0" err="1" smtClean="0"/>
              <a:t>v</a:t>
            </a:r>
            <a:r>
              <a:rPr lang="en-US" altLang="en-US" sz="2800" baseline="-25000" dirty="0" err="1" smtClean="0"/>
              <a:t>f</a:t>
            </a:r>
            <a:r>
              <a:rPr lang="en-US" altLang="en-US" sz="2800" baseline="-25000" dirty="0" smtClean="0"/>
              <a:t> </a:t>
            </a:r>
            <a:r>
              <a:rPr lang="en-US" altLang="en-US" sz="2800" dirty="0" smtClean="0"/>
              <a:t>= 0 = v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 + (</a:t>
            </a:r>
            <a:r>
              <a:rPr lang="en-US" altLang="en-US" sz="2800" dirty="0">
                <a:latin typeface="Symbol" panose="05050102010706020507" pitchFamily="18" charset="2"/>
                <a:sym typeface="SymbolPS"/>
              </a:rPr>
              <a:t>-</a:t>
            </a:r>
            <a:r>
              <a:rPr lang="en-US" altLang="en-US" sz="2800" dirty="0" smtClean="0">
                <a:sym typeface="SymbolPS"/>
              </a:rPr>
              <a:t>g) t, so </a:t>
            </a:r>
            <a:r>
              <a:rPr lang="en-US" altLang="en-US" sz="2800" b="1" dirty="0" err="1" smtClean="0">
                <a:solidFill>
                  <a:srgbClr val="0000FF"/>
                </a:solidFill>
                <a:sym typeface="SymbolPS"/>
              </a:rPr>
              <a:t>t</a:t>
            </a:r>
            <a:r>
              <a:rPr lang="en-US" altLang="en-US" sz="2800" b="1" baseline="-25000" dirty="0" err="1" smtClean="0">
                <a:solidFill>
                  <a:srgbClr val="0000FF"/>
                </a:solidFill>
                <a:sym typeface="SymbolPS"/>
              </a:rPr>
              <a:t>up</a:t>
            </a:r>
            <a:r>
              <a:rPr lang="en-US" altLang="en-US" sz="2800" b="1" dirty="0" smtClean="0">
                <a:solidFill>
                  <a:srgbClr val="0000FF"/>
                </a:solidFill>
                <a:sym typeface="SymbolPS"/>
              </a:rPr>
              <a:t> = v</a:t>
            </a:r>
            <a:r>
              <a:rPr lang="en-US" altLang="en-US" sz="2800" b="1" baseline="-25000" dirty="0" smtClean="0">
                <a:solidFill>
                  <a:srgbClr val="0000FF"/>
                </a:solidFill>
                <a:sym typeface="SymbolPS"/>
              </a:rPr>
              <a:t>i</a:t>
            </a:r>
            <a:r>
              <a:rPr lang="en-US" altLang="en-US" sz="2800" b="1" dirty="0" smtClean="0">
                <a:solidFill>
                  <a:srgbClr val="0000FF"/>
                </a:solidFill>
                <a:sym typeface="SymbolPS"/>
              </a:rPr>
              <a:t> / g </a:t>
            </a:r>
            <a:r>
              <a:rPr lang="en-US" altLang="en-US" sz="2800" dirty="0" smtClean="0">
                <a:sym typeface="SymbolPS"/>
              </a:rPr>
              <a:t>(time to max. height)</a:t>
            </a:r>
            <a:r>
              <a:rPr lang="en-US" altLang="en-US" sz="2800" b="1" dirty="0"/>
              <a:t/>
            </a:r>
            <a:br>
              <a:rPr lang="en-US" altLang="en-US" sz="2800" b="1" dirty="0"/>
            </a:br>
            <a:r>
              <a:rPr lang="en-US" altLang="en-US" sz="2800" dirty="0" smtClean="0">
                <a:sym typeface="SymbolPS"/>
              </a:rPr>
              <a:t/>
            </a:r>
            <a:br>
              <a:rPr lang="en-US" altLang="en-US" sz="2800" dirty="0" smtClean="0">
                <a:sym typeface="SymbolPS"/>
              </a:rPr>
            </a:br>
            <a:endParaRPr lang="en-US" altLang="en-US" sz="2800" dirty="0" smtClean="0"/>
          </a:p>
        </p:txBody>
      </p:sp>
      <p:sp>
        <p:nvSpPr>
          <p:cNvPr id="21508" name="Oval 4"/>
          <p:cNvSpPr>
            <a:spLocks noChangeArrowheads="1"/>
          </p:cNvSpPr>
          <p:nvPr/>
        </p:nvSpPr>
        <p:spPr bwMode="auto">
          <a:xfrm>
            <a:off x="7926391" y="4347453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pSp>
        <p:nvGrpSpPr>
          <p:cNvPr id="21510" name="Group 6"/>
          <p:cNvGrpSpPr>
            <a:grpSpLocks/>
          </p:cNvGrpSpPr>
          <p:nvPr/>
        </p:nvGrpSpPr>
        <p:grpSpPr bwMode="auto">
          <a:xfrm>
            <a:off x="8378829" y="1683628"/>
            <a:ext cx="187325" cy="2901950"/>
            <a:chOff x="3620" y="1813"/>
            <a:chExt cx="118" cy="1828"/>
          </a:xfrm>
        </p:grpSpPr>
        <p:sp>
          <p:nvSpPr>
            <p:cNvPr id="17424" name="AutoShape 7"/>
            <p:cNvSpPr>
              <a:spLocks noChangeArrowheads="1"/>
            </p:cNvSpPr>
            <p:nvPr/>
          </p:nvSpPr>
          <p:spPr bwMode="auto">
            <a:xfrm>
              <a:off x="3620" y="3106"/>
              <a:ext cx="118" cy="535"/>
            </a:xfrm>
            <a:prstGeom prst="upArrow">
              <a:avLst>
                <a:gd name="adj1" fmla="val 50000"/>
                <a:gd name="adj2" fmla="val 113347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5" name="AutoShape 8"/>
            <p:cNvSpPr>
              <a:spLocks noChangeArrowheads="1"/>
            </p:cNvSpPr>
            <p:nvPr/>
          </p:nvSpPr>
          <p:spPr bwMode="auto">
            <a:xfrm>
              <a:off x="3632" y="2621"/>
              <a:ext cx="95" cy="430"/>
            </a:xfrm>
            <a:prstGeom prst="upArrow">
              <a:avLst>
                <a:gd name="adj1" fmla="val 50000"/>
                <a:gd name="adj2" fmla="val 113158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6" name="AutoShape 9"/>
            <p:cNvSpPr>
              <a:spLocks noChangeArrowheads="1"/>
            </p:cNvSpPr>
            <p:nvPr/>
          </p:nvSpPr>
          <p:spPr bwMode="auto">
            <a:xfrm>
              <a:off x="3635" y="2272"/>
              <a:ext cx="87" cy="295"/>
            </a:xfrm>
            <a:prstGeom prst="upArrow">
              <a:avLst>
                <a:gd name="adj1" fmla="val 50000"/>
                <a:gd name="adj2" fmla="val 84770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7" name="AutoShape 10"/>
            <p:cNvSpPr>
              <a:spLocks noChangeArrowheads="1"/>
            </p:cNvSpPr>
            <p:nvPr/>
          </p:nvSpPr>
          <p:spPr bwMode="auto">
            <a:xfrm>
              <a:off x="3639" y="2012"/>
              <a:ext cx="80" cy="205"/>
            </a:xfrm>
            <a:prstGeom prst="upArrow">
              <a:avLst>
                <a:gd name="adj1" fmla="val 50000"/>
                <a:gd name="adj2" fmla="val 64063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8" name="AutoShape 11"/>
            <p:cNvSpPr>
              <a:spLocks noChangeArrowheads="1"/>
            </p:cNvSpPr>
            <p:nvPr/>
          </p:nvSpPr>
          <p:spPr bwMode="auto">
            <a:xfrm>
              <a:off x="3646" y="1813"/>
              <a:ext cx="65" cy="145"/>
            </a:xfrm>
            <a:prstGeom prst="upArrow">
              <a:avLst>
                <a:gd name="adj1" fmla="val 50000"/>
                <a:gd name="adj2" fmla="val 55769"/>
              </a:avLst>
            </a:prstGeom>
            <a:solidFill>
              <a:srgbClr val="FF0000"/>
            </a:solidFill>
            <a:ln w="9525">
              <a:solidFill>
                <a:srgbClr val="FF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grpSp>
        <p:nvGrpSpPr>
          <p:cNvPr id="21516" name="Group 12"/>
          <p:cNvGrpSpPr>
            <a:grpSpLocks/>
          </p:cNvGrpSpPr>
          <p:nvPr/>
        </p:nvGrpSpPr>
        <p:grpSpPr bwMode="auto">
          <a:xfrm>
            <a:off x="7497766" y="1704265"/>
            <a:ext cx="187325" cy="2901950"/>
            <a:chOff x="3072" y="1789"/>
            <a:chExt cx="118" cy="1828"/>
          </a:xfrm>
        </p:grpSpPr>
        <p:sp>
          <p:nvSpPr>
            <p:cNvPr id="17419" name="AutoShape 13"/>
            <p:cNvSpPr>
              <a:spLocks noChangeArrowheads="1"/>
            </p:cNvSpPr>
            <p:nvPr/>
          </p:nvSpPr>
          <p:spPr bwMode="auto">
            <a:xfrm flipV="1">
              <a:off x="3072" y="3082"/>
              <a:ext cx="118" cy="535"/>
            </a:xfrm>
            <a:prstGeom prst="upArrow">
              <a:avLst>
                <a:gd name="adj1" fmla="val 50000"/>
                <a:gd name="adj2" fmla="val 113347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0" name="AutoShape 14"/>
            <p:cNvSpPr>
              <a:spLocks noChangeArrowheads="1"/>
            </p:cNvSpPr>
            <p:nvPr/>
          </p:nvSpPr>
          <p:spPr bwMode="auto">
            <a:xfrm flipV="1">
              <a:off x="3084" y="2597"/>
              <a:ext cx="95" cy="430"/>
            </a:xfrm>
            <a:prstGeom prst="upArrow">
              <a:avLst>
                <a:gd name="adj1" fmla="val 50000"/>
                <a:gd name="adj2" fmla="val 113158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1" name="AutoShape 15"/>
            <p:cNvSpPr>
              <a:spLocks noChangeArrowheads="1"/>
            </p:cNvSpPr>
            <p:nvPr/>
          </p:nvSpPr>
          <p:spPr bwMode="auto">
            <a:xfrm flipV="1">
              <a:off x="3087" y="2248"/>
              <a:ext cx="87" cy="295"/>
            </a:xfrm>
            <a:prstGeom prst="upArrow">
              <a:avLst>
                <a:gd name="adj1" fmla="val 50000"/>
                <a:gd name="adj2" fmla="val 84770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2" name="AutoShape 16"/>
            <p:cNvSpPr>
              <a:spLocks noChangeArrowheads="1"/>
            </p:cNvSpPr>
            <p:nvPr/>
          </p:nvSpPr>
          <p:spPr bwMode="auto">
            <a:xfrm flipV="1">
              <a:off x="3091" y="1988"/>
              <a:ext cx="80" cy="205"/>
            </a:xfrm>
            <a:prstGeom prst="upArrow">
              <a:avLst>
                <a:gd name="adj1" fmla="val 50000"/>
                <a:gd name="adj2" fmla="val 64063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7423" name="AutoShape 17"/>
            <p:cNvSpPr>
              <a:spLocks noChangeArrowheads="1"/>
            </p:cNvSpPr>
            <p:nvPr/>
          </p:nvSpPr>
          <p:spPr bwMode="auto">
            <a:xfrm flipV="1">
              <a:off x="3098" y="1789"/>
              <a:ext cx="65" cy="145"/>
            </a:xfrm>
            <a:prstGeom prst="upArrow">
              <a:avLst>
                <a:gd name="adj1" fmla="val 50000"/>
                <a:gd name="adj2" fmla="val 55769"/>
              </a:avLst>
            </a:prstGeom>
            <a:solidFill>
              <a:srgbClr val="0000FF"/>
            </a:solidFill>
            <a:ln w="9525">
              <a:solidFill>
                <a:srgbClr val="0000FF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7418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8086726" y="6245225"/>
            <a:ext cx="600073" cy="476250"/>
          </a:xfrm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3376714-AEC4-4737-B2E0-90F824F4AE33}" type="slidenum">
              <a:rPr lang="en-US" altLang="en-US" smtClean="0"/>
              <a:pPr eaLnBrk="1" hangingPunct="1"/>
              <a:t>20</a:t>
            </a:fld>
            <a:endParaRPr lang="en-US" altLang="en-US" dirty="0" smtClean="0"/>
          </a:p>
        </p:txBody>
      </p:sp>
      <p:cxnSp>
        <p:nvCxnSpPr>
          <p:cNvPr id="3" name="Straight Connector 2"/>
          <p:cNvCxnSpPr/>
          <p:nvPr/>
        </p:nvCxnSpPr>
        <p:spPr>
          <a:xfrm>
            <a:off x="7419975" y="4848225"/>
            <a:ext cx="1352550" cy="0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4"/>
          <p:cNvSpPr>
            <a:spLocks noChangeArrowheads="1"/>
          </p:cNvSpPr>
          <p:nvPr/>
        </p:nvSpPr>
        <p:spPr bwMode="auto">
          <a:xfrm>
            <a:off x="7926391" y="1629653"/>
            <a:ext cx="304800" cy="3048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08 1.11022E-16 L 0.00104 -0.40278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2" y="-20139"/>
                                    </p:animMotion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1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2.22222E-6 L 1.38889E-6 0.41667 " pathEditMode="relative" rAng="0" ptsTypes="AA">
                                      <p:cBhvr>
                                        <p:cTn id="37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08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uiExpand="1" build="p"/>
      <p:bldP spid="21508" grpId="0" animBg="1"/>
      <p:bldP spid="21508" grpId="1" animBg="1"/>
      <p:bldP spid="21" grpId="0" animBg="1"/>
      <p:bldP spid="21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7050" y="79375"/>
            <a:ext cx="2879725" cy="847725"/>
          </a:xfrm>
        </p:spPr>
        <p:txBody>
          <a:bodyPr/>
          <a:lstStyle/>
          <a:p>
            <a:pPr algn="l" eaLnBrk="1" hangingPunct="1"/>
            <a:r>
              <a:rPr lang="en-US" altLang="en-US" u="sng" dirty="0" smtClean="0"/>
              <a:t>Example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463" y="1058863"/>
            <a:ext cx="8932862" cy="5662612"/>
          </a:xfrm>
          <a:extLst>
            <a:ext uri="{909E8E84-426E-40DD-AFC4-6F175D3DCCD1}">
              <a14:hiddenFill xmlns:a14="http://schemas.microsoft.com/office/drawing/2010/main">
                <a:solidFill>
                  <a:srgbClr val="0000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FF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/>
              <a:t>A volleyball player can jump straight</a:t>
            </a:r>
            <a:br>
              <a:rPr lang="en-US" altLang="en-US" sz="2800" dirty="0" smtClean="0"/>
            </a:br>
            <a:r>
              <a:rPr lang="en-US" altLang="en-US" sz="2800" dirty="0" smtClean="0"/>
              <a:t>up at 5 m/s. </a:t>
            </a:r>
            <a:r>
              <a:rPr lang="en-US" altLang="en-US" sz="2800" i="1" dirty="0" smtClean="0"/>
              <a:t>How long is she in the air?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u="sng" dirty="0" smtClean="0">
                <a:solidFill>
                  <a:srgbClr val="FF0000"/>
                </a:solidFill>
              </a:rPr>
              <a:t>Solution</a:t>
            </a:r>
            <a:r>
              <a:rPr lang="en-US" altLang="en-US" sz="2800" dirty="0" smtClean="0">
                <a:solidFill>
                  <a:srgbClr val="FF0000"/>
                </a:solidFill>
              </a:rPr>
              <a:t>:</a:t>
            </a:r>
            <a:r>
              <a:rPr lang="en-US" altLang="en-US" sz="2800" dirty="0">
                <a:solidFill>
                  <a:srgbClr val="FF0000"/>
                </a:solidFill>
                <a:sym typeface="Wingdings" pitchFamily="2" charset="2"/>
              </a:rPr>
              <a:t> </a:t>
            </a:r>
            <a:endParaRPr lang="en-US" altLang="en-US" sz="2800" dirty="0" smtClean="0">
              <a:solidFill>
                <a:srgbClr val="FF0000"/>
              </a:solidFill>
              <a:sym typeface="Wingdings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solidFill>
                  <a:srgbClr val="FF0000"/>
                </a:solidFill>
                <a:sym typeface="Wingdings" pitchFamily="2" charset="2"/>
              </a:rPr>
              <a:t>  </a:t>
            </a:r>
            <a:r>
              <a:rPr lang="en-US" altLang="en-US" sz="2800" dirty="0" smtClean="0">
                <a:solidFill>
                  <a:srgbClr val="0000FF"/>
                </a:solidFill>
                <a:sym typeface="Wingdings" pitchFamily="2" charset="2"/>
              </a:rPr>
              <a:t>total time in the air  = </a:t>
            </a:r>
            <a:r>
              <a:rPr lang="en-US" altLang="en-US" sz="2800" dirty="0" err="1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olidFill>
                  <a:srgbClr val="0000FF"/>
                </a:solidFill>
                <a:sym typeface="Wingdings" pitchFamily="2" charset="2"/>
              </a:rPr>
              <a:t>total</a:t>
            </a:r>
            <a:r>
              <a:rPr lang="en-US" altLang="en-US" sz="2800" baseline="-25000" dirty="0" smtClean="0">
                <a:solidFill>
                  <a:srgbClr val="0000FF"/>
                </a:solidFill>
                <a:sym typeface="Wingdings" pitchFamily="2" charset="2"/>
              </a:rPr>
              <a:t>  </a:t>
            </a:r>
            <a:r>
              <a:rPr lang="en-US" altLang="en-US" sz="2800" dirty="0" smtClean="0">
                <a:solidFill>
                  <a:srgbClr val="0000FF"/>
                </a:solidFill>
                <a:sym typeface="Wingdings" pitchFamily="2" charset="2"/>
              </a:rPr>
              <a:t>=  </a:t>
            </a:r>
            <a:r>
              <a:rPr lang="en-US" altLang="en-US" sz="2800" dirty="0" err="1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olidFill>
                  <a:srgbClr val="0000FF"/>
                </a:solidFill>
                <a:sym typeface="Wingdings" pitchFamily="2" charset="2"/>
              </a:rPr>
              <a:t>up</a:t>
            </a:r>
            <a:r>
              <a:rPr lang="en-US" altLang="en-US" sz="2800" dirty="0" smtClean="0">
                <a:solidFill>
                  <a:srgbClr val="0000FF"/>
                </a:solidFill>
                <a:sym typeface="Wingdings" pitchFamily="2" charset="2"/>
              </a:rPr>
              <a:t> + </a:t>
            </a:r>
            <a:r>
              <a:rPr lang="en-US" altLang="en-US" sz="2800" dirty="0" err="1" smtClean="0">
                <a:solidFill>
                  <a:srgbClr val="0000FF"/>
                </a:solidFill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olidFill>
                  <a:srgbClr val="0000FF"/>
                </a:solidFill>
                <a:sym typeface="Wingdings" pitchFamily="2" charset="2"/>
              </a:rPr>
              <a:t>down</a:t>
            </a:r>
            <a:endParaRPr lang="en-US" altLang="en-US" sz="2800" baseline="-25000" dirty="0" smtClean="0">
              <a:solidFill>
                <a:srgbClr val="0000FF"/>
              </a:solidFill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ym typeface="Wingdings" pitchFamily="2" charset="2"/>
              </a:rPr>
              <a:t>The time for her to get to the top</a:t>
            </a:r>
            <a:br>
              <a:rPr lang="en-US" altLang="en-US" sz="2800" dirty="0" smtClean="0">
                <a:sym typeface="Wingdings" pitchFamily="2" charset="2"/>
              </a:rPr>
            </a:br>
            <a:r>
              <a:rPr lang="en-US" altLang="en-US" sz="2800" dirty="0" smtClean="0">
                <a:sym typeface="Wingdings" pitchFamily="2" charset="2"/>
              </a:rPr>
              <a:t>= </a:t>
            </a:r>
            <a:r>
              <a:rPr lang="en-US" altLang="en-US" sz="2800" dirty="0" err="1" smtClean="0"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ym typeface="Wingdings" pitchFamily="2" charset="2"/>
              </a:rPr>
              <a:t>up</a:t>
            </a:r>
            <a:r>
              <a:rPr lang="en-US" altLang="en-US" sz="2800" baseline="-250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= v</a:t>
            </a:r>
            <a:r>
              <a:rPr lang="en-US" altLang="en-US" sz="2800" baseline="-25000" dirty="0">
                <a:sym typeface="Wingdings" pitchFamily="2" charset="2"/>
              </a:rPr>
              <a:t>i</a:t>
            </a:r>
            <a:r>
              <a:rPr lang="en-US" altLang="en-US" sz="2800" baseline="-25000" dirty="0" smtClean="0">
                <a:sym typeface="Wingdings" pitchFamily="2" charset="2"/>
              </a:rPr>
              <a:t>  </a:t>
            </a:r>
            <a:r>
              <a:rPr lang="en-US" altLang="en-US" sz="2800" dirty="0" smtClean="0">
                <a:sym typeface="Wingdings" pitchFamily="2" charset="2"/>
              </a:rPr>
              <a:t>/ g, where v</a:t>
            </a:r>
            <a:r>
              <a:rPr lang="en-US" altLang="en-US" sz="2800" baseline="-25000" dirty="0">
                <a:sym typeface="Wingdings" pitchFamily="2" charset="2"/>
              </a:rPr>
              <a:t>i</a:t>
            </a:r>
            <a:r>
              <a:rPr lang="en-US" altLang="en-US" sz="2800" dirty="0" smtClean="0">
                <a:sym typeface="Wingdings" pitchFamily="2" charset="2"/>
              </a:rPr>
              <a:t> is her initial</a:t>
            </a:r>
            <a:br>
              <a:rPr lang="en-US" altLang="en-US" sz="2800" dirty="0" smtClean="0">
                <a:sym typeface="Wingdings" pitchFamily="2" charset="2"/>
              </a:rPr>
            </a:br>
            <a:r>
              <a:rPr lang="en-US" altLang="en-US" sz="2800" dirty="0" smtClean="0">
                <a:sym typeface="Wingdings" pitchFamily="2" charset="2"/>
              </a:rPr>
              <a:t>upward velocity, so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sym typeface="Wingdings" pitchFamily="2" charset="2"/>
              </a:rPr>
              <a:t>    </a:t>
            </a:r>
            <a:r>
              <a:rPr lang="en-US" altLang="en-US" sz="2800" dirty="0" err="1" smtClean="0"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ym typeface="Wingdings" pitchFamily="2" charset="2"/>
              </a:rPr>
              <a:t>up</a:t>
            </a:r>
            <a:r>
              <a:rPr lang="en-US" altLang="en-US" sz="2800" dirty="0" smtClean="0">
                <a:sym typeface="Wingdings" pitchFamily="2" charset="2"/>
              </a:rPr>
              <a:t> = 5 m/s / 10 m/s</a:t>
            </a:r>
            <a:r>
              <a:rPr lang="en-US" altLang="en-US" sz="2800" baseline="30000" dirty="0" smtClean="0">
                <a:sym typeface="Wingdings" pitchFamily="2" charset="2"/>
              </a:rPr>
              <a:t>2</a:t>
            </a:r>
            <a:r>
              <a:rPr lang="en-US" altLang="en-US" sz="2800" dirty="0" smtClean="0">
                <a:sym typeface="Wingdings" pitchFamily="2" charset="2"/>
              </a:rPr>
              <a:t> = ½ sec.</a:t>
            </a:r>
            <a:r>
              <a:rPr lang="en-US" altLang="en-US" sz="2800" dirty="0">
                <a:sym typeface="Wingdings" pitchFamily="2" charset="2"/>
              </a:rPr>
              <a:t/>
            </a:r>
            <a:br>
              <a:rPr lang="en-US" altLang="en-US" sz="2800" dirty="0">
                <a:sym typeface="Wingdings" pitchFamily="2" charset="2"/>
              </a:rPr>
            </a:br>
            <a:endParaRPr lang="en-US" altLang="en-US" sz="2800" dirty="0" smtClean="0">
              <a:sym typeface="Wingdings" pitchFamily="2" charset="2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>
                <a:solidFill>
                  <a:srgbClr val="FF0000"/>
                </a:solidFill>
                <a:sym typeface="Wingdings" pitchFamily="2" charset="2"/>
              </a:rPr>
              <a:t>It takes exactly the same amount of time to reach the top as it does to return to the ground, or </a:t>
            </a:r>
            <a:r>
              <a:rPr lang="en-US" altLang="en-US" sz="2800" i="1" dirty="0" err="1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altLang="en-US" sz="2800" i="1" baseline="-25000" dirty="0" err="1">
                <a:solidFill>
                  <a:srgbClr val="FF0000"/>
                </a:solidFill>
                <a:sym typeface="Wingdings" pitchFamily="2" charset="2"/>
              </a:rPr>
              <a:t>up</a:t>
            </a:r>
            <a:r>
              <a:rPr lang="en-US" altLang="en-US" sz="2800" i="1" dirty="0">
                <a:solidFill>
                  <a:srgbClr val="FF0000"/>
                </a:solidFill>
                <a:sym typeface="Wingdings" pitchFamily="2" charset="2"/>
              </a:rPr>
              <a:t> </a:t>
            </a:r>
            <a:r>
              <a:rPr lang="en-US" altLang="en-US" sz="2800" i="1" dirty="0" smtClean="0">
                <a:solidFill>
                  <a:srgbClr val="FF0000"/>
                </a:solidFill>
                <a:sym typeface="Wingdings" pitchFamily="2" charset="2"/>
              </a:rPr>
              <a:t>= </a:t>
            </a:r>
            <a:r>
              <a:rPr lang="en-US" altLang="en-US" sz="2800" i="1" dirty="0" err="1" smtClean="0">
                <a:solidFill>
                  <a:srgbClr val="FF0000"/>
                </a:solidFill>
                <a:sym typeface="Wingdings" pitchFamily="2" charset="2"/>
              </a:rPr>
              <a:t>t</a:t>
            </a:r>
            <a:r>
              <a:rPr lang="en-US" altLang="en-US" sz="2800" i="1" baseline="-25000" dirty="0" err="1" smtClean="0">
                <a:solidFill>
                  <a:srgbClr val="FF0000"/>
                </a:solidFill>
                <a:sym typeface="Wingdings" pitchFamily="2" charset="2"/>
              </a:rPr>
              <a:t>down</a:t>
            </a:r>
            <a:r>
              <a:rPr lang="en-US" altLang="en-US" sz="2800" i="1" dirty="0" smtClean="0">
                <a:solidFill>
                  <a:srgbClr val="FF0000"/>
                </a:solidFill>
                <a:sym typeface="Wingdings" pitchFamily="2" charset="2"/>
              </a:rPr>
              <a:t>, so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en-US" sz="2800" dirty="0" smtClean="0">
                <a:sym typeface="Wingdings" pitchFamily="2" charset="2"/>
              </a:rPr>
              <a:t>   </a:t>
            </a:r>
            <a:r>
              <a:rPr lang="en-US" altLang="en-US" sz="2800" dirty="0" err="1" smtClean="0">
                <a:sym typeface="Wingdings" pitchFamily="2" charset="2"/>
              </a:rPr>
              <a:t>t</a:t>
            </a:r>
            <a:r>
              <a:rPr lang="en-US" altLang="en-US" sz="2800" baseline="-25000" dirty="0" err="1" smtClean="0">
                <a:sym typeface="Wingdings" pitchFamily="2" charset="2"/>
              </a:rPr>
              <a:t>total</a:t>
            </a:r>
            <a:r>
              <a:rPr lang="en-US" altLang="en-US" sz="2800" baseline="-25000" dirty="0" smtClean="0">
                <a:sym typeface="Wingdings" pitchFamily="2" charset="2"/>
              </a:rPr>
              <a:t> </a:t>
            </a:r>
            <a:r>
              <a:rPr lang="en-US" altLang="en-US" sz="2800" dirty="0" smtClean="0">
                <a:sym typeface="Wingdings" pitchFamily="2" charset="2"/>
              </a:rPr>
              <a:t> = ½ s + ½ s  = 1 s   (This is the amount of time        	                                   that she is in the air.)</a:t>
            </a:r>
          </a:p>
        </p:txBody>
      </p:sp>
      <p:pic>
        <p:nvPicPr>
          <p:cNvPr id="18436" name="Picture 5" descr="412058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282190"/>
            <a:ext cx="2418706" cy="393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37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3CFC984-EA8B-4A98-93E8-8D7DF546C5AE}" type="slidenum">
              <a:rPr lang="en-US" altLang="en-US" smtClean="0"/>
              <a:pPr eaLnBrk="1" hangingPunct="1"/>
              <a:t>21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79007"/>
            <a:ext cx="8229600" cy="963993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Escape from planet earth</a:t>
            </a:r>
            <a:br>
              <a:rPr lang="en-US" altLang="en-US" sz="4000" u="sng" dirty="0" smtClean="0"/>
            </a:br>
            <a:endParaRPr lang="en-US" altLang="en-US" sz="2800" u="sng" dirty="0" smtClean="0">
              <a:solidFill>
                <a:srgbClr val="FF0000"/>
              </a:solidFill>
            </a:endParaRP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604" y="1365949"/>
            <a:ext cx="8622792" cy="4815776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To escape from the gravitational pull of the earth an object must be given a velocity larger than the so called </a:t>
            </a:r>
            <a:r>
              <a:rPr lang="en-US" altLang="en-US" sz="2800" i="1" dirty="0" smtClean="0"/>
              <a:t>escape velocity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i="1" dirty="0" smtClean="0">
                <a:solidFill>
                  <a:srgbClr val="FF0000"/>
                </a:solidFill>
              </a:rPr>
              <a:t>For earth the escape velocity is 7 mi/sec or 11,000 m/s, 11 kilometers/sec or about 25,000 mph.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/>
              <a:t>An object given at least this velocity on the earth’s surface can escape from earth!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dirty="0" smtClean="0">
                <a:solidFill>
                  <a:srgbClr val="FF0000"/>
                </a:solidFill>
              </a:rPr>
              <a:t>The Voyager 2 spacecraft (</a:t>
            </a:r>
            <a:r>
              <a:rPr lang="en-US" altLang="en-US" sz="2800" i="1" dirty="0" smtClean="0">
                <a:solidFill>
                  <a:srgbClr val="FF0000"/>
                </a:solidFill>
              </a:rPr>
              <a:t>part of which was built in the UI Physics Dept.</a:t>
            </a:r>
            <a:r>
              <a:rPr lang="en-US" altLang="en-US" sz="2800" dirty="0" smtClean="0">
                <a:solidFill>
                  <a:srgbClr val="FF0000"/>
                </a:solidFill>
              </a:rPr>
              <a:t>) launched on Aug. 20, 1977, recently left the solar system and</a:t>
            </a:r>
            <a:r>
              <a:rPr lang="en-US" altLang="en-US" sz="2800" dirty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>
                <a:solidFill>
                  <a:srgbClr val="FF0000"/>
                </a:solidFill>
              </a:rPr>
              <a:t>is the first human-made object to reach interstellar space.</a:t>
            </a:r>
          </a:p>
        </p:txBody>
      </p:sp>
      <p:sp>
        <p:nvSpPr>
          <p:cNvPr id="2150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045904-2682-4C25-A21F-69C62911C68F}" type="slidenum">
              <a:rPr lang="en-US" altLang="en-US" smtClean="0"/>
              <a:pPr eaLnBrk="1" hangingPunct="1"/>
              <a:t>22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0046"/>
            <a:ext cx="9144000" cy="1143000"/>
          </a:xfrm>
        </p:spPr>
        <p:txBody>
          <a:bodyPr/>
          <a:lstStyle/>
          <a:p>
            <a:pPr eaLnBrk="1" hangingPunct="1"/>
            <a:r>
              <a:rPr lang="en-US" altLang="en-US" sz="4000" u="sng" dirty="0" smtClean="0"/>
              <a:t>Simplest case: </a:t>
            </a:r>
            <a:r>
              <a:rPr lang="en-US" altLang="en-US" sz="4000" i="1" u="sng" dirty="0" smtClean="0"/>
              <a:t>constant velocity </a:t>
            </a:r>
            <a:r>
              <a:rPr lang="en-US" altLang="en-US" sz="4000" u="sng" dirty="0" smtClean="0"/>
              <a:t>(a=0) </a:t>
            </a:r>
            <a:br>
              <a:rPr lang="en-US" altLang="en-US" sz="4000" u="sng" dirty="0" smtClean="0"/>
            </a:br>
            <a:endParaRPr lang="en-US" altLang="en-US" sz="4000" u="sng" dirty="0" smtClean="0">
              <a:solidFill>
                <a:srgbClr val="FF0000"/>
              </a:solidFill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29823"/>
            <a:ext cx="8229600" cy="5133817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If a = 0, then the velocity v is constant. </a:t>
            </a:r>
          </a:p>
          <a:p>
            <a:pPr eaLnBrk="1" hangingPunct="1"/>
            <a:r>
              <a:rPr lang="en-US" altLang="en-US" dirty="0" smtClean="0"/>
              <a:t>In this case the distance </a:t>
            </a:r>
            <a:r>
              <a:rPr lang="en-US" altLang="en-US" dirty="0" err="1" smtClean="0"/>
              <a:t>x</a:t>
            </a:r>
            <a:r>
              <a:rPr lang="en-US" altLang="en-US" baseline="-25000" dirty="0" err="1" smtClean="0"/>
              <a:t>f</a:t>
            </a:r>
            <a:r>
              <a:rPr lang="en-US" altLang="en-US" dirty="0" smtClean="0"/>
              <a:t> an object will travel in a certain amount of time  t is given by  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distance = velocity x time</a:t>
            </a:r>
            <a:br>
              <a:rPr lang="en-US" altLang="en-US" sz="3600" b="1" dirty="0" smtClean="0">
                <a:solidFill>
                  <a:srgbClr val="FF0000"/>
                </a:solidFill>
              </a:rPr>
            </a:br>
            <a:r>
              <a:rPr lang="en-US" altLang="en-US" sz="3600" b="1" dirty="0" smtClean="0">
                <a:solidFill>
                  <a:srgbClr val="FF0000"/>
                </a:solidFill>
              </a:rPr>
              <a:t/>
            </a:r>
            <a:br>
              <a:rPr lang="en-US" altLang="en-US" sz="3600" b="1" dirty="0" smtClean="0">
                <a:solidFill>
                  <a:srgbClr val="FF0000"/>
                </a:solidFill>
              </a:rPr>
            </a:br>
            <a:r>
              <a:rPr lang="en-US" altLang="en-US" sz="3600" dirty="0" smtClean="0">
                <a:solidFill>
                  <a:srgbClr val="FF0000"/>
                </a:solidFill>
              </a:rPr>
              <a:t>           </a:t>
            </a:r>
            <a:r>
              <a:rPr lang="en-US" altLang="en-US" sz="3600" dirty="0" err="1" smtClean="0">
                <a:solidFill>
                  <a:srgbClr val="FF0000"/>
                </a:solidFill>
              </a:rPr>
              <a:t>x</a:t>
            </a:r>
            <a:r>
              <a:rPr lang="en-US" altLang="en-US" sz="3600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3600" dirty="0" smtClean="0">
                <a:solidFill>
                  <a:srgbClr val="FF0000"/>
                </a:solidFill>
              </a:rPr>
              <a:t> = x</a:t>
            </a:r>
            <a:r>
              <a:rPr lang="en-US" altLang="en-US" sz="3600" baseline="-25000" dirty="0" smtClean="0">
                <a:solidFill>
                  <a:srgbClr val="FF0000"/>
                </a:solidFill>
              </a:rPr>
              <a:t>i</a:t>
            </a:r>
            <a:r>
              <a:rPr lang="en-US" altLang="en-US" sz="3600" dirty="0" smtClean="0">
                <a:solidFill>
                  <a:srgbClr val="FF0000"/>
                </a:solidFill>
              </a:rPr>
              <a:t> + v</a:t>
            </a:r>
            <a:r>
              <a:rPr lang="en-US" altLang="en-US" sz="3600" dirty="0" smtClean="0">
                <a:solidFill>
                  <a:srgbClr val="FF0000"/>
                </a:solidFill>
                <a:sym typeface="SymbolMono BT" pitchFamily="18" charset="2"/>
              </a:rPr>
              <a:t> t    (for a = 0)</a:t>
            </a:r>
            <a:r>
              <a:rPr lang="en-US" altLang="en-US" sz="3600" b="1" dirty="0">
                <a:solidFill>
                  <a:srgbClr val="FF0000"/>
                </a:solidFill>
                <a:sym typeface="SymbolMono BT" pitchFamily="18" charset="2"/>
              </a:rPr>
              <a:t/>
            </a:r>
            <a:br>
              <a:rPr lang="en-US" altLang="en-US" sz="3600" b="1" dirty="0">
                <a:solidFill>
                  <a:srgbClr val="FF0000"/>
                </a:solidFill>
                <a:sym typeface="SymbolMono BT" pitchFamily="18" charset="2"/>
              </a:rPr>
            </a:br>
            <a:endParaRPr lang="en-US" altLang="en-US" sz="3600" b="1" dirty="0" smtClean="0">
              <a:solidFill>
                <a:srgbClr val="FF0000"/>
              </a:solidFill>
              <a:sym typeface="SymbolMono BT" pitchFamily="18" charset="2"/>
            </a:endParaRPr>
          </a:p>
          <a:p>
            <a:pPr eaLnBrk="1" hangingPunct="1"/>
            <a:r>
              <a:rPr lang="en-US" altLang="en-US" sz="3600" dirty="0" smtClean="0">
                <a:sym typeface="SymbolMono BT" pitchFamily="18" charset="2"/>
              </a:rPr>
              <a:t>x</a:t>
            </a:r>
            <a:r>
              <a:rPr lang="en-US" altLang="en-US" sz="3600" baseline="-25000" dirty="0" smtClean="0">
                <a:sym typeface="SymbolMono BT" pitchFamily="18" charset="2"/>
              </a:rPr>
              <a:t>i</a:t>
            </a:r>
            <a:r>
              <a:rPr lang="en-US" altLang="en-US" sz="3600" dirty="0" smtClean="0">
                <a:sym typeface="SymbolMono BT" pitchFamily="18" charset="2"/>
              </a:rPr>
              <a:t> is the starting (initial) position, and </a:t>
            </a:r>
            <a:r>
              <a:rPr lang="en-US" altLang="en-US" sz="3600" dirty="0" err="1" smtClean="0">
                <a:sym typeface="SymbolMono BT" pitchFamily="18" charset="2"/>
              </a:rPr>
              <a:t>x</a:t>
            </a:r>
            <a:r>
              <a:rPr lang="en-US" altLang="en-US" sz="3600" baseline="-25000" dirty="0" err="1" smtClean="0">
                <a:sym typeface="SymbolMono BT" pitchFamily="18" charset="2"/>
              </a:rPr>
              <a:t>f</a:t>
            </a:r>
            <a:r>
              <a:rPr lang="en-US" altLang="en-US" sz="3600" dirty="0" smtClean="0">
                <a:sym typeface="SymbolMono BT" pitchFamily="18" charset="2"/>
              </a:rPr>
              <a:t> is the final position. </a:t>
            </a:r>
          </a:p>
        </p:txBody>
      </p:sp>
      <p:sp>
        <p:nvSpPr>
          <p:cNvPr id="614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EABB5BA-E25F-4D2D-B227-5987F81132F2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r>
              <a:rPr lang="en-US" u="sng" dirty="0" smtClean="0"/>
              <a:t>Example: constant velocity (a = 0)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962" y="1510609"/>
            <a:ext cx="8634075" cy="479791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 car moves with a constant velocity of 25 m/s. How far will it travel in 4 seconds?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Solution:</a:t>
            </a:r>
          </a:p>
          <a:p>
            <a:pPr marL="0" indent="0">
              <a:buNone/>
            </a:pPr>
            <a:r>
              <a:rPr lang="en-US" dirty="0" smtClean="0"/>
              <a:t>Suppose we take the starting point x</a:t>
            </a:r>
            <a:r>
              <a:rPr lang="en-US" baseline="-25000" dirty="0" smtClean="0"/>
              <a:t>i</a:t>
            </a:r>
            <a:r>
              <a:rPr lang="en-US" dirty="0"/>
              <a:t> </a:t>
            </a:r>
            <a:r>
              <a:rPr lang="en-US" dirty="0" smtClean="0"/>
              <a:t>as zero. </a:t>
            </a:r>
          </a:p>
          <a:p>
            <a:pPr marL="0" indent="0">
              <a:buNone/>
            </a:pPr>
            <a:r>
              <a:rPr lang="en-US" dirty="0" smtClean="0"/>
              <a:t>Then, </a:t>
            </a:r>
            <a:br>
              <a:rPr lang="en-US" dirty="0" smtClean="0"/>
            </a:br>
            <a:r>
              <a:rPr lang="en-US" dirty="0" smtClean="0"/>
              <a:t>          </a:t>
            </a:r>
            <a:r>
              <a:rPr lang="en-US" dirty="0" err="1" smtClean="0"/>
              <a:t>x</a:t>
            </a:r>
            <a:r>
              <a:rPr lang="en-US" baseline="-25000" dirty="0" err="1" smtClean="0"/>
              <a:t>f</a:t>
            </a:r>
            <a:r>
              <a:rPr lang="en-US" dirty="0" smtClean="0"/>
              <a:t> = 0 + </a:t>
            </a:r>
            <a:r>
              <a:rPr lang="en-US" dirty="0" err="1" smtClean="0"/>
              <a:t>vt</a:t>
            </a:r>
            <a:r>
              <a:rPr lang="en-US" dirty="0" smtClean="0"/>
              <a:t> = 0 + (25 m/s)(4 s) = 100 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9D8AE-1A46-4558-ADA0-D9379B047D8E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35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2238"/>
            <a:ext cx="8229600" cy="885825"/>
          </a:xfrm>
        </p:spPr>
        <p:txBody>
          <a:bodyPr/>
          <a:lstStyle/>
          <a:p>
            <a:pPr eaLnBrk="1" hangingPunct="1"/>
            <a:r>
              <a:rPr lang="en-US" altLang="en-US" sz="4000" u="sng" dirty="0"/>
              <a:t>T</a:t>
            </a:r>
            <a:r>
              <a:rPr lang="en-US" altLang="en-US" sz="4000" u="sng" dirty="0" smtClean="0"/>
              <a:t>he 100 m dash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5250" y="1158271"/>
            <a:ext cx="4605769" cy="52181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00FF"/>
                </a:solidFill>
                <a:hlinkClick r:id="rId3"/>
              </a:rPr>
              <a:t>Usain Bolt </a:t>
            </a:r>
            <a:r>
              <a:rPr lang="en-US" altLang="en-US" sz="2400" dirty="0" smtClean="0">
                <a:solidFill>
                  <a:srgbClr val="0000FF"/>
                </a:solidFill>
              </a:rPr>
              <a:t>in 2009 set a new world </a:t>
            </a:r>
            <a:r>
              <a:rPr lang="en-US" altLang="en-US" sz="2400" dirty="0">
                <a:solidFill>
                  <a:srgbClr val="0000FF"/>
                </a:solidFill>
              </a:rPr>
              <a:t>record (    ) </a:t>
            </a:r>
            <a:r>
              <a:rPr lang="en-US" altLang="en-US" sz="2400" dirty="0" smtClean="0">
                <a:solidFill>
                  <a:srgbClr val="0000FF"/>
                </a:solidFill>
              </a:rPr>
              <a:t>in the 100 m dash at 9.58 s.</a:t>
            </a:r>
            <a:endParaRPr lang="en-US" altLang="en-US" sz="2400" dirty="0">
              <a:solidFill>
                <a:srgbClr val="FF000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FF0000"/>
                </a:solidFill>
              </a:rPr>
              <a:t>Did he run with constant velocity, or was his motion accelerated?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Initially at the starting line he was not moving </a:t>
            </a:r>
            <a:r>
              <a:rPr lang="en-US" altLang="en-US" sz="2400" dirty="0" smtClean="0">
                <a:solidFill>
                  <a:srgbClr val="FF0000"/>
                </a:solidFill>
              </a:rPr>
              <a:t>(at rest),</a:t>
            </a:r>
            <a:r>
              <a:rPr lang="en-US" altLang="en-US" sz="2400" dirty="0" smtClean="0"/>
              <a:t> then he began moving when the gun went off, </a:t>
            </a:r>
            <a:r>
              <a:rPr lang="en-US" altLang="en-US" sz="2400" i="1" dirty="0" smtClean="0"/>
              <a:t>so his motion was clearly </a:t>
            </a:r>
            <a:r>
              <a:rPr lang="en-US" altLang="en-US" sz="2400" i="1" u="sng" dirty="0" smtClean="0">
                <a:solidFill>
                  <a:srgbClr val="FF0000"/>
                </a:solidFill>
              </a:rPr>
              <a:t>accelerated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/>
              <a:t>Although his </a:t>
            </a:r>
            <a:r>
              <a:rPr lang="en-US" altLang="en-US" sz="2400" dirty="0" smtClean="0">
                <a:solidFill>
                  <a:srgbClr val="FF0000"/>
                </a:solidFill>
              </a:rPr>
              <a:t>average speed</a:t>
            </a:r>
            <a:br>
              <a:rPr lang="en-US" altLang="en-US" sz="2400" dirty="0" smtClean="0">
                <a:solidFill>
                  <a:srgbClr val="FF0000"/>
                </a:solidFill>
              </a:rPr>
            </a:br>
            <a:r>
              <a:rPr lang="en-US" altLang="en-US" sz="2400" dirty="0" smtClean="0"/>
              <a:t>was about 100 m/10 s = 10 m/s, he did not maintain this speed during the entire race. </a:t>
            </a:r>
          </a:p>
        </p:txBody>
      </p:sp>
      <p:sp>
        <p:nvSpPr>
          <p:cNvPr id="7172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9C82CDD-68A5-49AD-AF35-73BE356FF151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11" name="5-Point Star 10"/>
          <p:cNvSpPr/>
          <p:nvPr/>
        </p:nvSpPr>
        <p:spPr>
          <a:xfrm>
            <a:off x="2458212" y="1610354"/>
            <a:ext cx="228600" cy="192024"/>
          </a:xfrm>
          <a:prstGeom prst="star5">
            <a:avLst/>
          </a:prstGeom>
          <a:solidFill>
            <a:srgbClr val="00B050"/>
          </a:solidFill>
          <a:ln w="190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6" name="Group 15"/>
          <p:cNvGrpSpPr/>
          <p:nvPr/>
        </p:nvGrpSpPr>
        <p:grpSpPr>
          <a:xfrm>
            <a:off x="4873448" y="1676726"/>
            <a:ext cx="4206544" cy="3048109"/>
            <a:chOff x="4873448" y="1610354"/>
            <a:chExt cx="4206544" cy="3048109"/>
          </a:xfrm>
        </p:grpSpPr>
        <p:pic>
          <p:nvPicPr>
            <p:cNvPr id="7174" name="Picture 10"/>
            <p:cNvPicPr>
              <a:picLocks noChangeAspect="1" noChangeArrowheads="1"/>
            </p:cNvPicPr>
            <p:nvPr/>
          </p:nvPicPr>
          <p:blipFill>
            <a:blip r:embed="rId4">
              <a:lum bright="-20000" contrast="40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73448" y="1610354"/>
              <a:ext cx="4206544" cy="304810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</p:pic>
        <p:grpSp>
          <p:nvGrpSpPr>
            <p:cNvPr id="15" name="Group 14"/>
            <p:cNvGrpSpPr/>
            <p:nvPr/>
          </p:nvGrpSpPr>
          <p:grpSpPr>
            <a:xfrm>
              <a:off x="5756148" y="2231136"/>
              <a:ext cx="2871216" cy="1641348"/>
              <a:chOff x="5733288" y="2231136"/>
              <a:chExt cx="2871216" cy="1641348"/>
            </a:xfrm>
          </p:grpSpPr>
          <p:sp>
            <p:nvSpPr>
              <p:cNvPr id="9" name="5-Point Star 8"/>
              <p:cNvSpPr/>
              <p:nvPr/>
            </p:nvSpPr>
            <p:spPr>
              <a:xfrm>
                <a:off x="8311896" y="3680460"/>
                <a:ext cx="228600" cy="192024"/>
              </a:xfrm>
              <a:prstGeom prst="star5">
                <a:avLst/>
              </a:prstGeom>
              <a:solidFill>
                <a:srgbClr val="00B050"/>
              </a:solidFill>
              <a:ln w="1905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" name="Straight Connector 5"/>
              <p:cNvCxnSpPr/>
              <p:nvPr/>
            </p:nvCxnSpPr>
            <p:spPr>
              <a:xfrm>
                <a:off x="5733288" y="2231136"/>
                <a:ext cx="2871216" cy="1449324"/>
              </a:xfrm>
              <a:prstGeom prst="line">
                <a:avLst/>
              </a:prstGeom>
              <a:ln w="190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83ED23E-375A-4879-BD26-F2D120066C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376" y="2053712"/>
            <a:ext cx="8479814" cy="39003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260567" y="377504"/>
            <a:ext cx="6359433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Usain Bolt’s world record performance</a:t>
            </a:r>
            <a:br>
              <a:rPr lang="en-US" sz="2800" dirty="0" smtClean="0"/>
            </a:br>
            <a:r>
              <a:rPr lang="en-US" sz="2800" dirty="0" smtClean="0"/>
              <a:t>was so impressive that </a:t>
            </a:r>
            <a:r>
              <a:rPr lang="en-US" sz="2800" dirty="0"/>
              <a:t>p</a:t>
            </a:r>
            <a:r>
              <a:rPr lang="en-US" sz="2800" dirty="0" smtClean="0"/>
              <a:t>hysicists have</a:t>
            </a:r>
          </a:p>
          <a:p>
            <a:pPr algn="ctr"/>
            <a:r>
              <a:rPr lang="en-US" sz="2800" dirty="0" smtClean="0"/>
              <a:t>written papers about it.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4023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61950" y="122238"/>
            <a:ext cx="8229600" cy="1143000"/>
          </a:xfrm>
        </p:spPr>
        <p:txBody>
          <a:bodyPr/>
          <a:lstStyle/>
          <a:p>
            <a:r>
              <a:rPr lang="en-US" u="sng" dirty="0" smtClean="0"/>
              <a:t>100 m dash Seoul 1988</a:t>
            </a:r>
            <a:endParaRPr lang="en-US" u="sn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92" y="1175543"/>
            <a:ext cx="7482654" cy="5396707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1BD962-CB77-4280-9E64-53BA132FCB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7445082" y="1265238"/>
            <a:ext cx="10823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26 mph</a:t>
            </a:r>
          </a:p>
          <a:p>
            <a:r>
              <a:rPr lang="en-US" dirty="0" smtClean="0"/>
              <a:t>41 km/</a:t>
            </a:r>
            <a:r>
              <a:rPr lang="en-US" dirty="0" err="1" smtClean="0"/>
              <a:t>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061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392113" y="0"/>
            <a:ext cx="8229600" cy="92075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How to calculate acceleration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788988" y="1190625"/>
            <a:ext cx="7556500" cy="512762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800" i="1" dirty="0" smtClean="0"/>
              <a:t>Example: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0000FF"/>
                </a:solidFill>
              </a:rPr>
              <a:t>Starting from rest, a car accelerates up to 50 m/s  (112 mph) in 5 sec. Assuming that the acceleration was constant, compute the acceleration.</a:t>
            </a:r>
          </a:p>
          <a:p>
            <a:pPr eaLnBrk="1" hangingPunct="1">
              <a:buFontTx/>
              <a:buNone/>
            </a:pPr>
            <a:r>
              <a:rPr lang="en-US" altLang="en-US" sz="2800" i="1" dirty="0" smtClean="0"/>
              <a:t>Solution:</a:t>
            </a:r>
            <a:r>
              <a:rPr lang="en-US" altLang="en-US" sz="2800" dirty="0" smtClean="0"/>
              <a:t> </a:t>
            </a:r>
            <a:r>
              <a:rPr lang="en-US" altLang="en-US" sz="2800" dirty="0" smtClean="0">
                <a:solidFill>
                  <a:srgbClr val="0000FF"/>
                </a:solidFill>
              </a:rPr>
              <a:t>acceleration (a) = rate of change of   	      velocity with time</a:t>
            </a:r>
            <a:r>
              <a:rPr lang="en-US" altLang="en-US" sz="2800" dirty="0" smtClean="0"/>
              <a:t>  </a:t>
            </a:r>
          </a:p>
        </p:txBody>
      </p:sp>
      <p:graphicFrame>
        <p:nvGraphicFramePr>
          <p:cNvPr id="10244" name="Object 6"/>
          <p:cNvGraphicFramePr>
            <a:graphicFrameLocks noGrp="1" noChangeAspect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0918964"/>
              </p:ext>
            </p:extLst>
          </p:nvPr>
        </p:nvGraphicFramePr>
        <p:xfrm>
          <a:off x="688975" y="4229100"/>
          <a:ext cx="7766050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0" name="Equation" r:id="rId4" imgW="3695400" imgH="838080" progId="Equation.DSMT4">
                  <p:embed/>
                </p:oleObj>
              </mc:Choice>
              <mc:Fallback>
                <p:oleObj name="Equation" r:id="rId4" imgW="3695400" imgH="8380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8975" y="4229100"/>
                        <a:ext cx="7766050" cy="176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45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4DDEFE3-2334-4F3E-A5BC-D1906FDB67D6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927100"/>
          </a:xfrm>
        </p:spPr>
        <p:txBody>
          <a:bodyPr/>
          <a:lstStyle/>
          <a:p>
            <a:pPr eaLnBrk="1" hangingPunct="1"/>
            <a:r>
              <a:rPr lang="en-US" altLang="en-US" u="sng" dirty="0" smtClean="0"/>
              <a:t>Motion with Constant acceleration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6611" y="982663"/>
            <a:ext cx="8357616" cy="5470525"/>
          </a:xfrm>
        </p:spPr>
        <p:txBody>
          <a:bodyPr/>
          <a:lstStyle/>
          <a:p>
            <a:pPr eaLnBrk="1" hangingPunct="1"/>
            <a:r>
              <a:rPr lang="en-US" altLang="en-US" sz="2800" dirty="0" smtClean="0"/>
              <a:t>Suppose an object moves with a constant acceleration a. If at t = 0 its  initial velocity is </a:t>
            </a:r>
            <a:r>
              <a:rPr lang="en-US" altLang="en-US" sz="2800" b="1" dirty="0">
                <a:solidFill>
                  <a:srgbClr val="FF0000"/>
                </a:solidFill>
              </a:rPr>
              <a:t>(v</a:t>
            </a:r>
            <a:r>
              <a:rPr lang="en-US" altLang="en-US" sz="2800" b="1" baseline="-25000" dirty="0">
                <a:solidFill>
                  <a:srgbClr val="FF0000"/>
                </a:solidFill>
              </a:rPr>
              <a:t>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)</a:t>
            </a:r>
            <a:r>
              <a:rPr lang="en-US" altLang="en-US" sz="2800" b="1" dirty="0" smtClean="0"/>
              <a:t>,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2800" dirty="0" smtClean="0"/>
              <a:t>then we want to know what its final velocity </a:t>
            </a:r>
            <a:r>
              <a:rPr lang="en-US" altLang="en-US" sz="2800" b="1" dirty="0">
                <a:solidFill>
                  <a:srgbClr val="FF0000"/>
                </a:solidFill>
              </a:rPr>
              <a:t>(</a:t>
            </a:r>
            <a:r>
              <a:rPr lang="en-US" altLang="en-US" sz="2800" b="1" dirty="0" err="1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>
                <a:solidFill>
                  <a:srgbClr val="FF0000"/>
                </a:solidFill>
              </a:rPr>
              <a:t>f</a:t>
            </a:r>
            <a:r>
              <a:rPr lang="en-US" altLang="en-US" sz="2800" b="1" dirty="0">
                <a:solidFill>
                  <a:srgbClr val="FF0000"/>
                </a:solidFill>
              </a:rPr>
              <a:t>)</a:t>
            </a:r>
            <a:r>
              <a:rPr lang="en-US" altLang="en-US" sz="2800" b="1" dirty="0"/>
              <a:t> </a:t>
            </a:r>
            <a:r>
              <a:rPr lang="en-US" altLang="en-US" sz="2800" dirty="0" smtClean="0"/>
              <a:t>is</a:t>
            </a:r>
            <a:r>
              <a:rPr lang="en-US" altLang="en-US" sz="2800" b="1" dirty="0" smtClean="0"/>
              <a:t> </a:t>
            </a:r>
            <a:r>
              <a:rPr lang="en-US" altLang="en-US" sz="2800" dirty="0" smtClean="0"/>
              <a:t>be after a time t has passed.</a:t>
            </a:r>
            <a:br>
              <a:rPr lang="en-US" altLang="en-US" sz="2800" dirty="0" smtClean="0"/>
            </a:br>
            <a:endParaRPr lang="en-US" altLang="en-US" sz="2800" dirty="0"/>
          </a:p>
          <a:p>
            <a:pPr eaLnBrk="1" hangingPunct="1"/>
            <a:r>
              <a:rPr lang="en-US" altLang="en-US" sz="2400" b="1" dirty="0" smtClean="0">
                <a:solidFill>
                  <a:srgbClr val="FF0000"/>
                </a:solidFill>
              </a:rPr>
              <a:t>final velocity  = initial velocity + acceleration </a:t>
            </a:r>
            <a:r>
              <a:rPr lang="en-US" altLang="en-US" sz="2400" b="1" dirty="0" smtClean="0">
                <a:solidFill>
                  <a:srgbClr val="FF0000"/>
                </a:solidFill>
                <a:sym typeface="Symbol" pitchFamily="18" charset="2"/>
              </a:rPr>
              <a:t></a:t>
            </a:r>
            <a:r>
              <a:rPr lang="en-US" altLang="en-US" sz="2400" b="1" dirty="0" smtClean="0">
                <a:solidFill>
                  <a:srgbClr val="FF0000"/>
                </a:solidFill>
              </a:rPr>
              <a:t> time</a:t>
            </a:r>
            <a:br>
              <a:rPr lang="en-US" altLang="en-US" sz="2400" b="1" dirty="0" smtClean="0">
                <a:solidFill>
                  <a:srgbClr val="FF0000"/>
                </a:solidFill>
              </a:rPr>
            </a:br>
            <a:endParaRPr lang="en-US" altLang="en-US" sz="2400" b="1" dirty="0" smtClean="0">
              <a:solidFill>
                <a:srgbClr val="FF0000"/>
              </a:solidFill>
            </a:endParaRPr>
          </a:p>
          <a:p>
            <a:pPr eaLnBrk="1" hangingPunct="1">
              <a:buFontTx/>
              <a:buNone/>
            </a:pPr>
            <a:r>
              <a:rPr lang="en-US" altLang="en-US" sz="2800" b="1" dirty="0" smtClean="0">
                <a:solidFill>
                  <a:srgbClr val="FF0000"/>
                </a:solidFill>
              </a:rPr>
              <a:t>                  </a:t>
            </a:r>
            <a:r>
              <a:rPr lang="en-US" altLang="en-US" sz="2800" b="1" dirty="0" err="1" smtClean="0">
                <a:solidFill>
                  <a:srgbClr val="FF0000"/>
                </a:solidFill>
              </a:rPr>
              <a:t>v</a:t>
            </a:r>
            <a:r>
              <a:rPr lang="en-US" altLang="en-US" sz="2800" b="1" baseline="-25000" dirty="0" err="1" smtClean="0">
                <a:solidFill>
                  <a:srgbClr val="FF0000"/>
                </a:solidFill>
              </a:rPr>
              <a:t>f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= v</a:t>
            </a:r>
            <a:r>
              <a:rPr lang="en-US" altLang="en-US" sz="2800" b="1" baseline="-25000" dirty="0">
                <a:solidFill>
                  <a:srgbClr val="FF0000"/>
                </a:solidFill>
              </a:rPr>
              <a:t>i</a:t>
            </a:r>
            <a:r>
              <a:rPr lang="en-US" altLang="en-US" sz="2800" b="1" dirty="0" smtClean="0">
                <a:solidFill>
                  <a:srgbClr val="FF0000"/>
                </a:solidFill>
              </a:rPr>
              <a:t> + a t   </a:t>
            </a:r>
            <a:r>
              <a:rPr lang="en-US" altLang="en-US" sz="2800" dirty="0" smtClean="0"/>
              <a:t>(for constant acceleration)</a:t>
            </a:r>
            <a:br>
              <a:rPr lang="en-US" altLang="en-US" sz="2800" dirty="0" smtClean="0"/>
            </a:br>
            <a:endParaRPr lang="en-US" altLang="en-US" sz="2800" dirty="0" smtClean="0"/>
          </a:p>
          <a:p>
            <a:pPr eaLnBrk="1" hangingPunct="1"/>
            <a:r>
              <a:rPr lang="en-US" altLang="en-US" sz="2800" dirty="0" smtClean="0"/>
              <a:t>a t  is the amount by which the velocity </a:t>
            </a:r>
            <a:r>
              <a:rPr lang="en-US" altLang="en-US" sz="2800" i="1" dirty="0" smtClean="0"/>
              <a:t>increases</a:t>
            </a:r>
            <a:r>
              <a:rPr lang="en-US" altLang="en-US" sz="2800" dirty="0" smtClean="0"/>
              <a:t> from v</a:t>
            </a:r>
            <a:r>
              <a:rPr lang="en-US" altLang="en-US" sz="2800" baseline="-25000" dirty="0" smtClean="0"/>
              <a:t>i</a:t>
            </a:r>
            <a:r>
              <a:rPr lang="en-US" altLang="en-US" sz="2800" dirty="0" smtClean="0"/>
              <a:t> to </a:t>
            </a:r>
            <a:r>
              <a:rPr lang="en-US" altLang="en-US" sz="2800" dirty="0" err="1" smtClean="0"/>
              <a:t>v</a:t>
            </a:r>
            <a:r>
              <a:rPr lang="en-US" altLang="en-US" sz="2800" baseline="-25000" dirty="0" err="1" smtClean="0"/>
              <a:t>f</a:t>
            </a:r>
            <a:r>
              <a:rPr lang="en-US" altLang="en-US" sz="2800" dirty="0" smtClean="0"/>
              <a:t> after a time t.</a:t>
            </a:r>
          </a:p>
          <a:p>
            <a:pPr eaLnBrk="1" hangingPunct="1"/>
            <a:r>
              <a:rPr lang="en-US" altLang="en-US" sz="2800" i="1" dirty="0" smtClean="0"/>
              <a:t>Note that if a = 0, </a:t>
            </a:r>
            <a:r>
              <a:rPr lang="en-US" altLang="en-US" sz="2800" i="1" dirty="0" err="1" smtClean="0"/>
              <a:t>v</a:t>
            </a:r>
            <a:r>
              <a:rPr lang="en-US" altLang="en-US" sz="2800" i="1" baseline="-25000" dirty="0" err="1" smtClean="0"/>
              <a:t>f</a:t>
            </a:r>
            <a:r>
              <a:rPr lang="en-US" altLang="en-US" sz="2800" i="1" dirty="0" smtClean="0"/>
              <a:t> = v</a:t>
            </a:r>
            <a:r>
              <a:rPr lang="en-US" altLang="en-US" sz="2800" i="1" baseline="-25000" dirty="0" smtClean="0"/>
              <a:t>i</a:t>
            </a:r>
            <a:r>
              <a:rPr lang="en-US" altLang="en-US" sz="2800" i="1" dirty="0" smtClean="0"/>
              <a:t>, i.e., velocity is constant.</a:t>
            </a:r>
          </a:p>
        </p:txBody>
      </p:sp>
      <p:sp>
        <p:nvSpPr>
          <p:cNvPr id="11268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6DC6650-8DB5-41DD-BC17-E670D146E20A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1326</TotalTime>
  <Words>1238</Words>
  <Application>Microsoft Office PowerPoint</Application>
  <PresentationFormat>On-screen Show (4:3)</PresentationFormat>
  <Paragraphs>169</Paragraphs>
  <Slides>22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0" baseType="lpstr">
      <vt:lpstr>Arial</vt:lpstr>
      <vt:lpstr>Symbol</vt:lpstr>
      <vt:lpstr>SymbolMono BT</vt:lpstr>
      <vt:lpstr>SymbolPS</vt:lpstr>
      <vt:lpstr>Times New Roman</vt:lpstr>
      <vt:lpstr>Wingdings</vt:lpstr>
      <vt:lpstr>Default Design</vt:lpstr>
      <vt:lpstr>Equation</vt:lpstr>
      <vt:lpstr>L-4 constant acceleration and free fall (M-3)</vt:lpstr>
      <vt:lpstr>Motion with constant acceleration</vt:lpstr>
      <vt:lpstr>Simplest case: constant velocity (a=0)  </vt:lpstr>
      <vt:lpstr>Example: constant velocity (a = 0)</vt:lpstr>
      <vt:lpstr>The 100 m dash </vt:lpstr>
      <vt:lpstr>PowerPoint Presentation</vt:lpstr>
      <vt:lpstr>100 m dash Seoul 1988</vt:lpstr>
      <vt:lpstr>How to calculate acceleration</vt:lpstr>
      <vt:lpstr>Motion with Constant acceleration</vt:lpstr>
      <vt:lpstr>Example: constant acceleration</vt:lpstr>
      <vt:lpstr>Example – deceleration – slowing down</vt:lpstr>
      <vt:lpstr>Free Fall: Motion with constant acceleration</vt:lpstr>
      <vt:lpstr>Free fall – velocity and distance </vt:lpstr>
      <vt:lpstr>Ball dropped from rest</vt:lpstr>
      <vt:lpstr>Relationship between time and distance in free fall </vt:lpstr>
      <vt:lpstr>Falling distance</vt:lpstr>
      <vt:lpstr>Falling from the Sears Tower</vt:lpstr>
      <vt:lpstr>Time to reach the ground</vt:lpstr>
      <vt:lpstr>Velocity as object hits the ground</vt:lpstr>
      <vt:lpstr>Time to go up</vt:lpstr>
      <vt:lpstr>Example</vt:lpstr>
      <vt:lpstr>Escape from planet earth </vt:lpstr>
    </vt:vector>
  </TitlesOfParts>
  <Company>University of Iowa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Robert L. Merlino</dc:creator>
  <cp:lastModifiedBy>Merlino, Robert L</cp:lastModifiedBy>
  <cp:revision>250</cp:revision>
  <cp:lastPrinted>2014-08-21T21:18:11Z</cp:lastPrinted>
  <dcterms:created xsi:type="dcterms:W3CDTF">2004-08-29T18:31:37Z</dcterms:created>
  <dcterms:modified xsi:type="dcterms:W3CDTF">2015-08-31T14:14:49Z</dcterms:modified>
</cp:coreProperties>
</file>