
<file path=[Content_Types].xml><?xml version="1.0" encoding="utf-8"?>
<Types xmlns="http://schemas.openxmlformats.org/package/2006/content-types">
  <Default Extension="bin" ContentType="application/vnd.openxmlformats-officedocument.oleObject"/>
  <Default Extension="png" ContentType="image/png"/>
  <Default Extension="mpg" ContentType="video/mpeg"/>
  <Default Extension="wmf" ContentType="image/x-wmf"/>
  <Default Extension="jpeg" ContentType="image/jpeg"/>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Default Extension="wmv" ContentType="video/x-ms-wm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2.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5"/>
  </p:notesMasterIdLst>
  <p:handoutMasterIdLst>
    <p:handoutMasterId r:id="rId26"/>
  </p:handoutMasterIdLst>
  <p:sldIdLst>
    <p:sldId id="282" r:id="rId2"/>
    <p:sldId id="279" r:id="rId3"/>
    <p:sldId id="283" r:id="rId4"/>
    <p:sldId id="256" r:id="rId5"/>
    <p:sldId id="257" r:id="rId6"/>
    <p:sldId id="258" r:id="rId7"/>
    <p:sldId id="277" r:id="rId8"/>
    <p:sldId id="259" r:id="rId9"/>
    <p:sldId id="260" r:id="rId10"/>
    <p:sldId id="278" r:id="rId11"/>
    <p:sldId id="273" r:id="rId12"/>
    <p:sldId id="261" r:id="rId13"/>
    <p:sldId id="284" r:id="rId14"/>
    <p:sldId id="285" r:id="rId15"/>
    <p:sldId id="272" r:id="rId16"/>
    <p:sldId id="271" r:id="rId17"/>
    <p:sldId id="264" r:id="rId18"/>
    <p:sldId id="263" r:id="rId19"/>
    <p:sldId id="266" r:id="rId20"/>
    <p:sldId id="274" r:id="rId21"/>
    <p:sldId id="275" r:id="rId22"/>
    <p:sldId id="286" r:id="rId23"/>
    <p:sldId id="287" r:id="rId24"/>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9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FF"/>
    <a:srgbClr val="000000"/>
    <a:srgbClr val="FF6600"/>
    <a:srgbClr val="3333FF"/>
    <a:srgbClr val="66FF33"/>
    <a:srgbClr val="9999FF"/>
    <a:srgbClr val="FFFF0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08" d="100"/>
          <a:sy n="108" d="100"/>
        </p:scale>
        <p:origin x="1098" y="96"/>
      </p:cViewPr>
      <p:guideLst>
        <p:guide orient="horz" pos="2160"/>
        <p:guide pos="2904"/>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a:p>
        </p:txBody>
      </p:sp>
      <p:sp>
        <p:nvSpPr>
          <p:cNvPr id="74755" name="Rectangle 3"/>
          <p:cNvSpPr>
            <a:spLocks noGrp="1" noChangeArrowheads="1"/>
          </p:cNvSpPr>
          <p:nvPr>
            <p:ph type="dt" sz="quarter" idx="1"/>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a:defRPr sz="1300"/>
            </a:lvl1pPr>
          </a:lstStyle>
          <a:p>
            <a:pPr>
              <a:defRPr/>
            </a:pPr>
            <a:endParaRPr lang="en-US"/>
          </a:p>
        </p:txBody>
      </p:sp>
      <p:sp>
        <p:nvSpPr>
          <p:cNvPr id="74756" name="Rectangle 4"/>
          <p:cNvSpPr>
            <a:spLocks noGrp="1" noChangeArrowheads="1"/>
          </p:cNvSpPr>
          <p:nvPr>
            <p:ph type="ftr" sz="quarter" idx="2"/>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a:p>
        </p:txBody>
      </p:sp>
      <p:sp>
        <p:nvSpPr>
          <p:cNvPr id="74757" name="Rectangle 5"/>
          <p:cNvSpPr>
            <a:spLocks noGrp="1" noChangeArrowheads="1"/>
          </p:cNvSpPr>
          <p:nvPr>
            <p:ph type="sldNum" sz="quarter" idx="3"/>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B4B0D562-5437-4864-98F5-22C84333A314}" type="slidenum">
              <a:rPr lang="en-US"/>
              <a:pPr>
                <a:defRPr/>
              </a:pPr>
              <a:t>‹#›</a:t>
            </a:fld>
            <a:endParaRPr lang="en-US"/>
          </a:p>
        </p:txBody>
      </p:sp>
    </p:spTree>
    <p:extLst>
      <p:ext uri="{BB962C8B-B14F-4D97-AF65-F5344CB8AC3E}">
        <p14:creationId xmlns:p14="http://schemas.microsoft.com/office/powerpoint/2010/main" val="10480085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02403" name="Rectangle 3"/>
          <p:cNvSpPr>
            <a:spLocks noGrp="1" noChangeArrowheads="1"/>
          </p:cNvSpPr>
          <p:nvPr>
            <p:ph type="dt" idx="1"/>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355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731838" y="4560888"/>
            <a:ext cx="5851525"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06" name="Rectangle 6"/>
          <p:cNvSpPr>
            <a:spLocks noGrp="1" noChangeArrowheads="1"/>
          </p:cNvSpPr>
          <p:nvPr>
            <p:ph type="ftr" sz="quarter" idx="4"/>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02407" name="Rectangle 7"/>
          <p:cNvSpPr>
            <a:spLocks noGrp="1" noChangeArrowheads="1"/>
          </p:cNvSpPr>
          <p:nvPr>
            <p:ph type="sldNum" sz="quarter" idx="5"/>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28252688-FC38-4FF5-96C5-A4D2046821A2}" type="slidenum">
              <a:rPr lang="en-US"/>
              <a:pPr>
                <a:defRPr/>
              </a:pPr>
              <a:t>‹#›</a:t>
            </a:fld>
            <a:endParaRPr lang="en-US"/>
          </a:p>
        </p:txBody>
      </p:sp>
    </p:spTree>
    <p:extLst>
      <p:ext uri="{BB962C8B-B14F-4D97-AF65-F5344CB8AC3E}">
        <p14:creationId xmlns:p14="http://schemas.microsoft.com/office/powerpoint/2010/main" val="41994139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B4C2CF1-8439-4FEE-8150-8131710E6A68}" type="slidenum">
              <a:rPr lang="en-US" altLang="en-US" smtClean="0"/>
              <a:pPr eaLnBrk="1" hangingPunct="1"/>
              <a:t>1</a:t>
            </a:fld>
            <a:endParaRPr lang="en-US" alt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920686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D8D8593-83B1-4B5E-993C-6D6D882696B0}" type="slidenum">
              <a:rPr lang="en-US" altLang="en-US" smtClean="0"/>
              <a:pPr eaLnBrk="1" hangingPunct="1"/>
              <a:t>11</a:t>
            </a:fld>
            <a:endParaRPr lang="en-US" alt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936330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65F8AC-A112-4865-8F00-2CDA975B580B}" type="slidenum">
              <a:rPr lang="en-US" altLang="en-US" smtClean="0"/>
              <a:pPr eaLnBrk="1" hangingPunct="1"/>
              <a:t>12</a:t>
            </a:fld>
            <a:endParaRPr lang="en-US" alt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37946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8829709-EE9D-4C93-9984-90A222A82C62}" type="slidenum">
              <a:rPr lang="en-US" altLang="en-US" smtClean="0"/>
              <a:pPr eaLnBrk="1" hangingPunct="1"/>
              <a:t>15</a:t>
            </a:fld>
            <a:endParaRPr lang="en-US" alt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949795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293753A-4567-4649-8D71-6B38F5EB443A}" type="slidenum">
              <a:rPr lang="en-US" altLang="en-US" smtClean="0"/>
              <a:pPr eaLnBrk="1" hangingPunct="1"/>
              <a:t>16</a:t>
            </a:fld>
            <a:endParaRPr lang="en-US" alt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995223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185849C-9910-4487-B5C6-B359520B4F9C}" type="slidenum">
              <a:rPr lang="en-US" altLang="en-US" smtClean="0"/>
              <a:pPr eaLnBrk="1" hangingPunct="1"/>
              <a:t>17</a:t>
            </a:fld>
            <a:endParaRPr lang="en-US" alt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1096893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A475E93-77E5-4FF1-9E5A-D7B2A6B7A6D3}" type="slidenum">
              <a:rPr lang="en-US" altLang="en-US" smtClean="0"/>
              <a:pPr eaLnBrk="1" hangingPunct="1"/>
              <a:t>18</a:t>
            </a:fld>
            <a:endParaRPr lang="en-US" alt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0891573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EC9391F-6C3B-4D8A-B3E9-63F9EC385F90}" type="slidenum">
              <a:rPr lang="en-US" altLang="en-US" smtClean="0"/>
              <a:pPr eaLnBrk="1" hangingPunct="1"/>
              <a:t>19</a:t>
            </a:fld>
            <a:endParaRPr lang="en-US" alt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375968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DD7CF8F-54E1-4868-BCA1-7C5B1A4ED1B1}" type="slidenum">
              <a:rPr lang="en-US" altLang="en-US" smtClean="0"/>
              <a:pPr eaLnBrk="1" hangingPunct="1"/>
              <a:t>20</a:t>
            </a:fld>
            <a:endParaRPr lang="en-US" alt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3895201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D237D4F-A14A-472B-86F0-2BE63D747F35}" type="slidenum">
              <a:rPr lang="en-US" altLang="en-US" smtClean="0"/>
              <a:pPr eaLnBrk="1" hangingPunct="1"/>
              <a:t>21</a:t>
            </a:fld>
            <a:endParaRPr lang="en-US" alt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0289715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51920AE-0520-4B12-A5EE-60D207C12AEA}" type="slidenum">
              <a:rPr lang="en-US" altLang="en-US" smtClean="0"/>
              <a:pPr eaLnBrk="1" hangingPunct="1"/>
              <a:t>23</a:t>
            </a:fld>
            <a:endParaRPr lang="en-US" alt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854592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EEB661A-5759-4FB6-988F-6D2EBCC4D6D3}" type="slidenum">
              <a:rPr lang="en-US" altLang="en-US" smtClean="0"/>
              <a:pPr eaLnBrk="1" hangingPunct="1"/>
              <a:t>2</a:t>
            </a:fld>
            <a:endParaRPr lang="en-US" alt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736103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ABCEA8C-9152-41EE-AA6B-68D5E309A742}" type="slidenum">
              <a:rPr lang="en-US" altLang="en-US" smtClean="0"/>
              <a:pPr eaLnBrk="1" hangingPunct="1"/>
              <a:t>4</a:t>
            </a:fld>
            <a:endParaRPr lang="en-US" alt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473534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39D8548-35F0-4FE7-9DDC-F7435C304133}" type="slidenum">
              <a:rPr lang="en-US" altLang="en-US" smtClean="0"/>
              <a:pPr eaLnBrk="1" hangingPunct="1"/>
              <a:t>5</a:t>
            </a:fld>
            <a:endParaRPr lang="en-US" alt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635392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7EACFDC-F9CF-4F6F-AA87-4223C4810C5E}" type="slidenum">
              <a:rPr lang="en-US" altLang="en-US" smtClean="0"/>
              <a:pPr eaLnBrk="1" hangingPunct="1"/>
              <a:t>6</a:t>
            </a:fld>
            <a:endParaRPr lang="en-US" alt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701934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70FE515-73F0-47D3-843F-BD64E2663FDF}" type="slidenum">
              <a:rPr lang="en-US" altLang="en-US" smtClean="0"/>
              <a:pPr eaLnBrk="1" hangingPunct="1"/>
              <a:t>7</a:t>
            </a:fld>
            <a:endParaRPr lang="en-US" alt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046523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678C3A4-8C61-4932-B808-E13666A000BC}" type="slidenum">
              <a:rPr lang="en-US" altLang="en-US" smtClean="0"/>
              <a:pPr eaLnBrk="1" hangingPunct="1"/>
              <a:t>8</a:t>
            </a:fld>
            <a:endParaRPr lang="en-US" alt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4044325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3FD52C4-E01D-47C0-9C09-3E8AE8F02264}" type="slidenum">
              <a:rPr lang="en-US" altLang="en-US" smtClean="0"/>
              <a:pPr eaLnBrk="1" hangingPunct="1"/>
              <a:t>9</a:t>
            </a:fld>
            <a:endParaRPr lang="en-US" alt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585270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350AC25-F94E-4C6E-9A27-F8D2633F4D86}" type="slidenum">
              <a:rPr lang="en-US" altLang="en-US" smtClean="0"/>
              <a:pPr eaLnBrk="1" hangingPunct="1"/>
              <a:t>10</a:t>
            </a:fld>
            <a:endParaRPr lang="en-US" alt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027626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97E93A-1806-40FF-BF5D-B9CA624362FF}" type="slidenum">
              <a:rPr lang="en-US"/>
              <a:pPr>
                <a:defRPr/>
              </a:pPr>
              <a:t>‹#›</a:t>
            </a:fld>
            <a:endParaRPr lang="en-US"/>
          </a:p>
        </p:txBody>
      </p:sp>
    </p:spTree>
    <p:extLst>
      <p:ext uri="{BB962C8B-B14F-4D97-AF65-F5344CB8AC3E}">
        <p14:creationId xmlns:p14="http://schemas.microsoft.com/office/powerpoint/2010/main" val="438665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21A095-C166-4B04-9FD8-B12AF13E33D7}" type="slidenum">
              <a:rPr lang="en-US"/>
              <a:pPr>
                <a:defRPr/>
              </a:pPr>
              <a:t>‹#›</a:t>
            </a:fld>
            <a:endParaRPr lang="en-US"/>
          </a:p>
        </p:txBody>
      </p:sp>
    </p:spTree>
    <p:extLst>
      <p:ext uri="{BB962C8B-B14F-4D97-AF65-F5344CB8AC3E}">
        <p14:creationId xmlns:p14="http://schemas.microsoft.com/office/powerpoint/2010/main" val="4135967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D0D99D5-0049-42C9-9171-6EDAE1E3C40D}" type="slidenum">
              <a:rPr lang="en-US"/>
              <a:pPr>
                <a:defRPr/>
              </a:pPr>
              <a:t>‹#›</a:t>
            </a:fld>
            <a:endParaRPr lang="en-US"/>
          </a:p>
        </p:txBody>
      </p:sp>
    </p:spTree>
    <p:extLst>
      <p:ext uri="{BB962C8B-B14F-4D97-AF65-F5344CB8AC3E}">
        <p14:creationId xmlns:p14="http://schemas.microsoft.com/office/powerpoint/2010/main" val="1449019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4CF3A0CB-57E9-4231-8B50-0DBAEDF4251C}" type="slidenum">
              <a:rPr lang="en-US"/>
              <a:pPr>
                <a:defRPr/>
              </a:pPr>
              <a:t>‹#›</a:t>
            </a:fld>
            <a:endParaRPr lang="en-US"/>
          </a:p>
        </p:txBody>
      </p:sp>
    </p:spTree>
    <p:extLst>
      <p:ext uri="{BB962C8B-B14F-4D97-AF65-F5344CB8AC3E}">
        <p14:creationId xmlns:p14="http://schemas.microsoft.com/office/powerpoint/2010/main" val="1217696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7E09D5-16C0-4C1E-888B-364A37DE25F7}" type="slidenum">
              <a:rPr lang="en-US"/>
              <a:pPr>
                <a:defRPr/>
              </a:pPr>
              <a:t>‹#›</a:t>
            </a:fld>
            <a:endParaRPr lang="en-US"/>
          </a:p>
        </p:txBody>
      </p:sp>
    </p:spTree>
    <p:extLst>
      <p:ext uri="{BB962C8B-B14F-4D97-AF65-F5344CB8AC3E}">
        <p14:creationId xmlns:p14="http://schemas.microsoft.com/office/powerpoint/2010/main" val="34104052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845D800-E6EF-403B-9085-0D5908A023C8}" type="slidenum">
              <a:rPr lang="en-US"/>
              <a:pPr>
                <a:defRPr/>
              </a:pPr>
              <a:t>‹#›</a:t>
            </a:fld>
            <a:endParaRPr lang="en-US"/>
          </a:p>
        </p:txBody>
      </p:sp>
    </p:spTree>
    <p:extLst>
      <p:ext uri="{BB962C8B-B14F-4D97-AF65-F5344CB8AC3E}">
        <p14:creationId xmlns:p14="http://schemas.microsoft.com/office/powerpoint/2010/main" val="3503378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7C1F744-A066-4001-BDB0-90A6029AFA43}" type="slidenum">
              <a:rPr lang="en-US"/>
              <a:pPr>
                <a:defRPr/>
              </a:pPr>
              <a:t>‹#›</a:t>
            </a:fld>
            <a:endParaRPr lang="en-US"/>
          </a:p>
        </p:txBody>
      </p:sp>
    </p:spTree>
    <p:extLst>
      <p:ext uri="{BB962C8B-B14F-4D97-AF65-F5344CB8AC3E}">
        <p14:creationId xmlns:p14="http://schemas.microsoft.com/office/powerpoint/2010/main" val="4248538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2347A7-46BD-4AF0-8692-2EA6768C1BE3}" type="slidenum">
              <a:rPr lang="en-US"/>
              <a:pPr>
                <a:defRPr/>
              </a:pPr>
              <a:t>‹#›</a:t>
            </a:fld>
            <a:endParaRPr lang="en-US"/>
          </a:p>
        </p:txBody>
      </p:sp>
    </p:spTree>
    <p:extLst>
      <p:ext uri="{BB962C8B-B14F-4D97-AF65-F5344CB8AC3E}">
        <p14:creationId xmlns:p14="http://schemas.microsoft.com/office/powerpoint/2010/main" val="4165090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7C5021-4C8E-47FC-B5EC-AEEC352B4371}" type="slidenum">
              <a:rPr lang="en-US"/>
              <a:pPr>
                <a:defRPr/>
              </a:pPr>
              <a:t>‹#›</a:t>
            </a:fld>
            <a:endParaRPr lang="en-US"/>
          </a:p>
        </p:txBody>
      </p:sp>
    </p:spTree>
    <p:extLst>
      <p:ext uri="{BB962C8B-B14F-4D97-AF65-F5344CB8AC3E}">
        <p14:creationId xmlns:p14="http://schemas.microsoft.com/office/powerpoint/2010/main" val="1527534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FC9E276-275B-4893-A38C-16BFC6FBB306}" type="slidenum">
              <a:rPr lang="en-US"/>
              <a:pPr>
                <a:defRPr/>
              </a:pPr>
              <a:t>‹#›</a:t>
            </a:fld>
            <a:endParaRPr lang="en-US"/>
          </a:p>
        </p:txBody>
      </p:sp>
    </p:spTree>
    <p:extLst>
      <p:ext uri="{BB962C8B-B14F-4D97-AF65-F5344CB8AC3E}">
        <p14:creationId xmlns:p14="http://schemas.microsoft.com/office/powerpoint/2010/main" val="3346719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FD80319-4B01-4411-9F85-D6C72B76E133}" type="slidenum">
              <a:rPr lang="en-US"/>
              <a:pPr>
                <a:defRPr/>
              </a:pPr>
              <a:t>‹#›</a:t>
            </a:fld>
            <a:endParaRPr lang="en-US"/>
          </a:p>
        </p:txBody>
      </p:sp>
    </p:spTree>
    <p:extLst>
      <p:ext uri="{BB962C8B-B14F-4D97-AF65-F5344CB8AC3E}">
        <p14:creationId xmlns:p14="http://schemas.microsoft.com/office/powerpoint/2010/main" val="4107023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F4076E7-1A84-49A0-BFEB-281D6FD355BE}" type="slidenum">
              <a:rPr lang="en-US"/>
              <a:pPr>
                <a:defRPr/>
              </a:pPr>
              <a:t>‹#›</a:t>
            </a:fld>
            <a:endParaRPr lang="en-US"/>
          </a:p>
        </p:txBody>
      </p:sp>
    </p:spTree>
    <p:extLst>
      <p:ext uri="{BB962C8B-B14F-4D97-AF65-F5344CB8AC3E}">
        <p14:creationId xmlns:p14="http://schemas.microsoft.com/office/powerpoint/2010/main" val="1033746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F42223F-55EA-4A00-B841-B1ECA4F0A5F6}" type="slidenum">
              <a:rPr lang="en-US"/>
              <a:pPr>
                <a:defRPr/>
              </a:pPr>
              <a:t>‹#›</a:t>
            </a:fld>
            <a:endParaRPr lang="en-US"/>
          </a:p>
        </p:txBody>
      </p:sp>
    </p:spTree>
    <p:extLst>
      <p:ext uri="{BB962C8B-B14F-4D97-AF65-F5344CB8AC3E}">
        <p14:creationId xmlns:p14="http://schemas.microsoft.com/office/powerpoint/2010/main" val="1675010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711EBE-F299-4693-AADD-00FD2D784286}" type="slidenum">
              <a:rPr lang="en-US"/>
              <a:pPr>
                <a:defRPr/>
              </a:pPr>
              <a:t>‹#›</a:t>
            </a:fld>
            <a:endParaRPr lang="en-US"/>
          </a:p>
        </p:txBody>
      </p:sp>
    </p:spTree>
    <p:extLst>
      <p:ext uri="{BB962C8B-B14F-4D97-AF65-F5344CB8AC3E}">
        <p14:creationId xmlns:p14="http://schemas.microsoft.com/office/powerpoint/2010/main" val="3566941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A3E08E-89BD-4614-9DB3-255879195B01}" type="slidenum">
              <a:rPr lang="en-US"/>
              <a:pPr>
                <a:defRPr/>
              </a:pPr>
              <a:t>‹#›</a:t>
            </a:fld>
            <a:endParaRPr lang="en-US"/>
          </a:p>
        </p:txBody>
      </p:sp>
    </p:spTree>
    <p:extLst>
      <p:ext uri="{BB962C8B-B14F-4D97-AF65-F5344CB8AC3E}">
        <p14:creationId xmlns:p14="http://schemas.microsoft.com/office/powerpoint/2010/main" val="2932852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97FE913F-B1A8-4E07-8E14-E8056B9FFED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0.wmf"/></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6.wmf"/><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2.wmf"/><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4.xml.rels><?xml version="1.0" encoding="UTF-8" standalone="yes"?>
<Relationships xmlns="http://schemas.openxmlformats.org/package/2006/relationships"><Relationship Id="rId3" Type="http://schemas.openxmlformats.org/officeDocument/2006/relationships/video" Target="../media/media1.wmv"/><Relationship Id="rId2" Type="http://schemas.microsoft.com/office/2007/relationships/media" Target="../media/media1.wmv"/><Relationship Id="rId1" Type="http://schemas.openxmlformats.org/officeDocument/2006/relationships/themeOverride" Target="../theme/themeOverride1.xml"/><Relationship Id="rId6" Type="http://schemas.openxmlformats.org/officeDocument/2006/relationships/image" Target="../media/image4.png"/><Relationship Id="rId5" Type="http://schemas.openxmlformats.org/officeDocument/2006/relationships/notesSlide" Target="../notesSlides/notesSlide3.xml"/><Relationship Id="rId4"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g"/><Relationship Id="rId1" Type="http://schemas.microsoft.com/office/2007/relationships/media" Target="../media/media2.mpg"/><Relationship Id="rId5" Type="http://schemas.openxmlformats.org/officeDocument/2006/relationships/image" Target="../media/image7.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a:xfrm>
            <a:off x="457200" y="56214"/>
            <a:ext cx="8229600" cy="1143000"/>
          </a:xfrm>
        </p:spPr>
        <p:txBody>
          <a:bodyPr/>
          <a:lstStyle/>
          <a:p>
            <a:pPr eaLnBrk="1" hangingPunct="1"/>
            <a:r>
              <a:rPr lang="en-US" altLang="en-US" sz="3200" u="sng" dirty="0" smtClean="0"/>
              <a:t>Review: motion with constant acceleration</a:t>
            </a:r>
          </a:p>
        </p:txBody>
      </p:sp>
      <p:sp>
        <p:nvSpPr>
          <p:cNvPr id="2" name="Content Placeholder 1"/>
          <p:cNvSpPr>
            <a:spLocks noGrp="1"/>
          </p:cNvSpPr>
          <p:nvPr>
            <p:ph idx="1"/>
          </p:nvPr>
        </p:nvSpPr>
        <p:spPr>
          <a:xfrm>
            <a:off x="342901" y="1600200"/>
            <a:ext cx="8524874" cy="5038725"/>
          </a:xfrm>
        </p:spPr>
        <p:txBody>
          <a:bodyPr/>
          <a:lstStyle/>
          <a:p>
            <a:pPr eaLnBrk="1" hangingPunct="1">
              <a:buFont typeface="Arial" panose="020B0604020202020204" pitchFamily="34" charset="0"/>
              <a:buChar char="•"/>
            </a:pPr>
            <a:r>
              <a:rPr lang="en-US" altLang="en-US" sz="2400" b="1" dirty="0"/>
              <a:t>a = 0 case</a:t>
            </a:r>
          </a:p>
          <a:p>
            <a:pPr lvl="1" eaLnBrk="1" hangingPunct="1">
              <a:buFont typeface="Arial" panose="020B0604020202020204" pitchFamily="34" charset="0"/>
              <a:buChar char="•"/>
            </a:pPr>
            <a:r>
              <a:rPr lang="en-US" altLang="en-US" sz="2400" dirty="0">
                <a:sym typeface="Wingdings" pitchFamily="2" charset="2"/>
              </a:rPr>
              <a:t>no acceleration  velocity is constant  v = v</a:t>
            </a:r>
            <a:r>
              <a:rPr lang="en-US" altLang="en-US" sz="2400" baseline="-25000" dirty="0">
                <a:sym typeface="Wingdings" pitchFamily="2" charset="2"/>
              </a:rPr>
              <a:t>i</a:t>
            </a:r>
          </a:p>
          <a:p>
            <a:pPr lvl="1" eaLnBrk="1" hangingPunct="1">
              <a:buFont typeface="Arial" panose="020B0604020202020204" pitchFamily="34" charset="0"/>
              <a:buChar char="•"/>
            </a:pPr>
            <a:r>
              <a:rPr lang="en-US" altLang="en-US" sz="2400" dirty="0">
                <a:sym typeface="Wingdings" pitchFamily="2" charset="2"/>
              </a:rPr>
              <a:t>position vs. time      </a:t>
            </a:r>
            <a:r>
              <a:rPr lang="en-US" altLang="en-US" sz="2400" b="1" dirty="0" err="1">
                <a:sym typeface="Wingdings" pitchFamily="2" charset="2"/>
              </a:rPr>
              <a:t>x</a:t>
            </a:r>
            <a:r>
              <a:rPr lang="en-US" altLang="en-US" sz="2400" b="1" baseline="-25000" dirty="0" err="1">
                <a:sym typeface="Wingdings" pitchFamily="2" charset="2"/>
              </a:rPr>
              <a:t>f</a:t>
            </a:r>
            <a:r>
              <a:rPr lang="en-US" altLang="en-US" sz="2400" b="1" dirty="0">
                <a:sym typeface="Wingdings" pitchFamily="2" charset="2"/>
              </a:rPr>
              <a:t> = x </a:t>
            </a:r>
            <a:r>
              <a:rPr lang="en-US" altLang="en-US" sz="2400" b="1" baseline="-25000" dirty="0" err="1">
                <a:sym typeface="Wingdings" pitchFamily="2" charset="2"/>
              </a:rPr>
              <a:t>i</a:t>
            </a:r>
            <a:r>
              <a:rPr lang="en-US" altLang="en-US" sz="2400" b="1" dirty="0">
                <a:sym typeface="Wingdings" pitchFamily="2" charset="2"/>
              </a:rPr>
              <a:t> + v t,</a:t>
            </a:r>
            <a:r>
              <a:rPr lang="en-US" altLang="en-US" sz="2400" dirty="0">
                <a:sym typeface="Wingdings" pitchFamily="2" charset="2"/>
              </a:rPr>
              <a:t>    x</a:t>
            </a:r>
            <a:r>
              <a:rPr lang="en-US" altLang="en-US" sz="2400" baseline="-25000" dirty="0">
                <a:sym typeface="Wingdings" pitchFamily="2" charset="2"/>
              </a:rPr>
              <a:t>i</a:t>
            </a:r>
            <a:r>
              <a:rPr lang="en-US" altLang="en-US" sz="2400" dirty="0">
                <a:sym typeface="Wingdings" pitchFamily="2" charset="2"/>
              </a:rPr>
              <a:t> is the starting </a:t>
            </a:r>
            <a:r>
              <a:rPr lang="en-US" altLang="en-US" sz="2400" dirty="0" smtClean="0">
                <a:sym typeface="Wingdings" pitchFamily="2" charset="2"/>
              </a:rPr>
              <a:t>position, </a:t>
            </a:r>
            <a:r>
              <a:rPr lang="en-US" altLang="en-US" sz="2400" dirty="0" err="1" smtClean="0">
                <a:sym typeface="Wingdings" pitchFamily="2" charset="2"/>
              </a:rPr>
              <a:t>x</a:t>
            </a:r>
            <a:r>
              <a:rPr lang="en-US" altLang="en-US" sz="2400" baseline="-25000" dirty="0" err="1" smtClean="0">
                <a:sym typeface="Wingdings" pitchFamily="2" charset="2"/>
              </a:rPr>
              <a:t>f</a:t>
            </a:r>
            <a:r>
              <a:rPr lang="en-US" altLang="en-US" sz="2400" dirty="0" smtClean="0">
                <a:sym typeface="Wingdings" pitchFamily="2" charset="2"/>
              </a:rPr>
              <a:t> is the ending position</a:t>
            </a:r>
            <a:r>
              <a:rPr lang="en-US" altLang="en-US" sz="2400" dirty="0">
                <a:sym typeface="Wingdings" pitchFamily="2" charset="2"/>
              </a:rPr>
              <a:t/>
            </a:r>
            <a:br>
              <a:rPr lang="en-US" altLang="en-US" sz="2400" dirty="0">
                <a:sym typeface="Wingdings" pitchFamily="2" charset="2"/>
              </a:rPr>
            </a:br>
            <a:endParaRPr lang="en-US" altLang="en-US" sz="2400" dirty="0">
              <a:sym typeface="Wingdings" pitchFamily="2" charset="2"/>
            </a:endParaRPr>
          </a:p>
          <a:p>
            <a:pPr eaLnBrk="1" hangingPunct="1">
              <a:buFont typeface="Arial" panose="020B0604020202020204" pitchFamily="34" charset="0"/>
              <a:buChar char="•"/>
            </a:pPr>
            <a:r>
              <a:rPr lang="en-US" altLang="en-US" sz="2400" b="1" dirty="0"/>
              <a:t>acceleration = a = constant</a:t>
            </a:r>
            <a:r>
              <a:rPr lang="en-US" altLang="en-US" sz="2400" dirty="0"/>
              <a:t> </a:t>
            </a:r>
          </a:p>
          <a:p>
            <a:pPr lvl="1" eaLnBrk="1" hangingPunct="1">
              <a:buFont typeface="Arial" panose="020B0604020202020204" pitchFamily="34" charset="0"/>
              <a:buChar char="•"/>
            </a:pPr>
            <a:r>
              <a:rPr lang="en-US" altLang="en-US" sz="2400" dirty="0"/>
              <a:t>velocity</a:t>
            </a:r>
            <a:r>
              <a:rPr lang="en-US" altLang="en-US" sz="2400" dirty="0">
                <a:sym typeface="Wingdings" pitchFamily="2" charset="2"/>
              </a:rPr>
              <a:t>  </a:t>
            </a:r>
            <a:r>
              <a:rPr lang="en-US" altLang="en-US" sz="2400" b="1" dirty="0" err="1">
                <a:sym typeface="Wingdings" pitchFamily="2" charset="2"/>
              </a:rPr>
              <a:t>v</a:t>
            </a:r>
            <a:r>
              <a:rPr lang="en-US" altLang="en-US" sz="2400" b="1" baseline="-25000" dirty="0" err="1">
                <a:sym typeface="Wingdings" pitchFamily="2" charset="2"/>
              </a:rPr>
              <a:t>f</a:t>
            </a:r>
            <a:r>
              <a:rPr lang="en-US" altLang="en-US" sz="2400" b="1" dirty="0">
                <a:sym typeface="Wingdings" pitchFamily="2" charset="2"/>
              </a:rPr>
              <a:t> = v</a:t>
            </a:r>
            <a:r>
              <a:rPr lang="en-US" altLang="en-US" sz="2400" b="1" baseline="-25000" dirty="0">
                <a:sym typeface="Wingdings" pitchFamily="2" charset="2"/>
              </a:rPr>
              <a:t>i</a:t>
            </a:r>
            <a:r>
              <a:rPr lang="en-US" altLang="en-US" sz="2400" b="1" dirty="0">
                <a:sym typeface="Wingdings" pitchFamily="2" charset="2"/>
              </a:rPr>
              <a:t> + a t,</a:t>
            </a:r>
            <a:r>
              <a:rPr lang="en-US" altLang="en-US" sz="2400" dirty="0">
                <a:sym typeface="Wingdings" pitchFamily="2" charset="2"/>
              </a:rPr>
              <a:t>  v</a:t>
            </a:r>
            <a:r>
              <a:rPr lang="en-US" altLang="en-US" sz="2400" baseline="-25000" dirty="0">
                <a:sym typeface="Wingdings" pitchFamily="2" charset="2"/>
              </a:rPr>
              <a:t>i</a:t>
            </a:r>
            <a:r>
              <a:rPr lang="en-US" altLang="en-US" sz="2400" dirty="0">
                <a:sym typeface="Wingdings" pitchFamily="2" charset="2"/>
              </a:rPr>
              <a:t> is the velocity at time t = 0</a:t>
            </a:r>
          </a:p>
          <a:p>
            <a:pPr lvl="1" eaLnBrk="1" hangingPunct="1">
              <a:buFont typeface="Arial" panose="020B0604020202020204" pitchFamily="34" charset="0"/>
              <a:buChar char="•"/>
            </a:pPr>
            <a:r>
              <a:rPr lang="en-US" altLang="en-US" sz="2400" dirty="0">
                <a:sym typeface="Wingdings" pitchFamily="2" charset="2"/>
              </a:rPr>
              <a:t>position if motion starts at </a:t>
            </a:r>
            <a:r>
              <a:rPr lang="en-US" altLang="en-US" sz="2400" b="1" dirty="0">
                <a:sym typeface="Wingdings" pitchFamily="2" charset="2"/>
              </a:rPr>
              <a:t>x</a:t>
            </a:r>
            <a:r>
              <a:rPr lang="en-US" altLang="en-US" sz="2400" b="1" baseline="-25000" dirty="0">
                <a:sym typeface="Wingdings" pitchFamily="2" charset="2"/>
              </a:rPr>
              <a:t>i</a:t>
            </a:r>
            <a:r>
              <a:rPr lang="en-US" altLang="en-US" sz="2400" b="1" dirty="0">
                <a:sym typeface="Wingdings" pitchFamily="2" charset="2"/>
              </a:rPr>
              <a:t> = 0</a:t>
            </a:r>
            <a:r>
              <a:rPr lang="en-US" altLang="en-US" sz="2400" dirty="0">
                <a:sym typeface="Wingdings" pitchFamily="2" charset="2"/>
              </a:rPr>
              <a:t>, with </a:t>
            </a:r>
            <a:r>
              <a:rPr lang="en-US" altLang="en-US" sz="2400" b="1" dirty="0">
                <a:sym typeface="Wingdings" pitchFamily="2" charset="2"/>
              </a:rPr>
              <a:t>v</a:t>
            </a:r>
            <a:r>
              <a:rPr lang="en-US" altLang="en-US" sz="2400" b="1" baseline="-25000" dirty="0">
                <a:sym typeface="Wingdings" pitchFamily="2" charset="2"/>
              </a:rPr>
              <a:t>i</a:t>
            </a:r>
            <a:r>
              <a:rPr lang="en-US" altLang="en-US" sz="2400" b="1" dirty="0">
                <a:sym typeface="Wingdings" pitchFamily="2" charset="2"/>
              </a:rPr>
              <a:t> = 0 </a:t>
            </a:r>
            <a:r>
              <a:rPr lang="en-US" altLang="en-US" sz="2400" dirty="0">
                <a:sym typeface="Wingdings" pitchFamily="2" charset="2"/>
              </a:rPr>
              <a:t>(</a:t>
            </a:r>
            <a:r>
              <a:rPr lang="en-US" altLang="en-US" sz="2400" i="1" dirty="0">
                <a:sym typeface="Wingdings" pitchFamily="2" charset="2"/>
              </a:rPr>
              <a:t>at rest</a:t>
            </a:r>
            <a:r>
              <a:rPr lang="en-US" altLang="en-US" sz="2400" dirty="0">
                <a:sym typeface="Wingdings" pitchFamily="2" charset="2"/>
              </a:rPr>
              <a:t>)</a:t>
            </a:r>
          </a:p>
          <a:p>
            <a:pPr marL="0" indent="0" eaLnBrk="1" hangingPunct="1">
              <a:buNone/>
            </a:pPr>
            <a:r>
              <a:rPr lang="en-US" altLang="en-US" sz="2400" dirty="0">
                <a:sym typeface="Wingdings" pitchFamily="2" charset="2"/>
              </a:rPr>
              <a:t>                  </a:t>
            </a:r>
            <a:r>
              <a:rPr lang="en-US" altLang="en-US" sz="2400" b="1" dirty="0">
                <a:sym typeface="Wingdings" pitchFamily="2" charset="2"/>
              </a:rPr>
              <a:t>x = ½ a t</a:t>
            </a:r>
            <a:r>
              <a:rPr lang="en-US" altLang="en-US" sz="2400" b="1" baseline="30000" dirty="0">
                <a:sym typeface="Wingdings" pitchFamily="2" charset="2"/>
              </a:rPr>
              <a:t>2</a:t>
            </a:r>
            <a:br>
              <a:rPr lang="en-US" altLang="en-US" sz="2400" b="1" baseline="30000" dirty="0">
                <a:sym typeface="Wingdings" pitchFamily="2" charset="2"/>
              </a:rPr>
            </a:br>
            <a:endParaRPr lang="en-US" altLang="en-US" sz="2400" b="1" baseline="30000" dirty="0">
              <a:sym typeface="Wingdings" pitchFamily="2" charset="2"/>
            </a:endParaRPr>
          </a:p>
          <a:p>
            <a:pPr eaLnBrk="1" hangingPunct="1">
              <a:buFont typeface="Arial" panose="020B0604020202020204" pitchFamily="34" charset="0"/>
              <a:buChar char="•"/>
            </a:pPr>
            <a:r>
              <a:rPr lang="en-US" altLang="en-US" sz="2400" dirty="0">
                <a:sym typeface="Wingdings" pitchFamily="2" charset="2"/>
              </a:rPr>
              <a:t>for problems in </a:t>
            </a:r>
            <a:r>
              <a:rPr lang="en-US" altLang="en-US" sz="2400" b="1" dirty="0">
                <a:sym typeface="Wingdings" pitchFamily="2" charset="2"/>
              </a:rPr>
              <a:t>free-fall </a:t>
            </a:r>
            <a:r>
              <a:rPr lang="en-US" altLang="en-US" sz="2400" dirty="0">
                <a:sym typeface="Wingdings" pitchFamily="2" charset="2"/>
              </a:rPr>
              <a:t>with </a:t>
            </a:r>
            <a:r>
              <a:rPr lang="en-US" altLang="en-US" sz="2400" b="1" dirty="0">
                <a:sym typeface="Wingdings" pitchFamily="2" charset="2"/>
              </a:rPr>
              <a:t>v</a:t>
            </a:r>
            <a:r>
              <a:rPr lang="en-US" altLang="en-US" sz="2400" b="1" baseline="-25000" dirty="0">
                <a:sym typeface="Wingdings" pitchFamily="2" charset="2"/>
              </a:rPr>
              <a:t>i </a:t>
            </a:r>
            <a:r>
              <a:rPr lang="en-US" altLang="en-US" sz="2400" b="1" dirty="0">
                <a:sym typeface="Wingdings" pitchFamily="2" charset="2"/>
              </a:rPr>
              <a:t> = 0</a:t>
            </a:r>
            <a:r>
              <a:rPr lang="en-US" altLang="en-US" sz="2400" dirty="0">
                <a:sym typeface="Wingdings" pitchFamily="2" charset="2"/>
              </a:rPr>
              <a:t>, then a = g (= 10 m/s</a:t>
            </a:r>
            <a:r>
              <a:rPr lang="en-US" altLang="en-US" sz="2400" baseline="30000" dirty="0">
                <a:sym typeface="Wingdings" pitchFamily="2" charset="2"/>
              </a:rPr>
              <a:t>2</a:t>
            </a:r>
            <a:r>
              <a:rPr lang="en-US" altLang="en-US" sz="2400" dirty="0">
                <a:sym typeface="Wingdings" pitchFamily="2" charset="2"/>
              </a:rPr>
              <a:t> )</a:t>
            </a:r>
            <a:br>
              <a:rPr lang="en-US" altLang="en-US" sz="2400" dirty="0">
                <a:sym typeface="Wingdings" pitchFamily="2" charset="2"/>
              </a:rPr>
            </a:br>
            <a:r>
              <a:rPr lang="en-US" altLang="en-US" sz="2400" dirty="0">
                <a:sym typeface="Wingdings" pitchFamily="2" charset="2"/>
              </a:rPr>
              <a:t>     </a:t>
            </a:r>
            <a:r>
              <a:rPr lang="en-US" altLang="en-US" sz="2400" b="1" dirty="0" err="1">
                <a:sym typeface="Wingdings" pitchFamily="2" charset="2"/>
              </a:rPr>
              <a:t>v</a:t>
            </a:r>
            <a:r>
              <a:rPr lang="en-US" altLang="en-US" sz="2400" b="1" baseline="-25000" dirty="0" err="1">
                <a:sym typeface="Wingdings" pitchFamily="2" charset="2"/>
              </a:rPr>
              <a:t>f</a:t>
            </a:r>
            <a:r>
              <a:rPr lang="en-US" altLang="en-US" sz="2400" b="1" dirty="0">
                <a:sym typeface="Wingdings" pitchFamily="2" charset="2"/>
              </a:rPr>
              <a:t> =  g t   </a:t>
            </a:r>
            <a:r>
              <a:rPr lang="en-US" altLang="en-US" sz="2400" dirty="0">
                <a:sym typeface="Wingdings" pitchFamily="2" charset="2"/>
              </a:rPr>
              <a:t>and   </a:t>
            </a:r>
            <a:r>
              <a:rPr lang="en-US" altLang="en-US" sz="2400" b="1" dirty="0" err="1">
                <a:sym typeface="Wingdings" pitchFamily="2" charset="2"/>
              </a:rPr>
              <a:t>y</a:t>
            </a:r>
            <a:r>
              <a:rPr lang="en-US" altLang="en-US" sz="2400" b="1" baseline="-25000" dirty="0" err="1">
                <a:sym typeface="Wingdings" pitchFamily="2" charset="2"/>
              </a:rPr>
              <a:t>f</a:t>
            </a:r>
            <a:r>
              <a:rPr lang="en-US" altLang="en-US" sz="2400" b="1" dirty="0">
                <a:sym typeface="Wingdings" pitchFamily="2" charset="2"/>
              </a:rPr>
              <a:t> = ½ g t</a:t>
            </a:r>
            <a:r>
              <a:rPr lang="en-US" altLang="en-US" sz="2400" b="1" baseline="30000" dirty="0">
                <a:sym typeface="Wingdings" pitchFamily="2" charset="2"/>
              </a:rPr>
              <a:t>2  </a:t>
            </a:r>
            <a:endParaRPr lang="en-US" altLang="en-US" sz="2400" dirty="0"/>
          </a:p>
          <a:p>
            <a:endParaRPr lang="en-US" dirty="0"/>
          </a:p>
        </p:txBody>
      </p:sp>
      <p:sp>
        <p:nvSpPr>
          <p:cNvPr id="2054"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664482F-AEFC-4C18-B3E1-E4385D597A44}" type="slidenum">
              <a:rPr lang="en-US" altLang="en-US" smtClean="0"/>
              <a:pPr eaLnBrk="1" hangingPunct="1"/>
              <a:t>1</a:t>
            </a:fld>
            <a:endParaRPr lang="en-US" altLang="en-US" smtClean="0"/>
          </a:p>
        </p:txBody>
      </p:sp>
      <p:sp>
        <p:nvSpPr>
          <p:cNvPr id="2053" name="Text Box 9"/>
          <p:cNvSpPr txBox="1">
            <a:spLocks noChangeArrowheads="1"/>
          </p:cNvSpPr>
          <p:nvPr/>
        </p:nvSpPr>
        <p:spPr bwMode="auto">
          <a:xfrm>
            <a:off x="1052447" y="1054107"/>
            <a:ext cx="703910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u="sng" dirty="0">
                <a:solidFill>
                  <a:srgbClr val="FF0000"/>
                </a:solidFill>
              </a:rPr>
              <a:t>Acceleration</a:t>
            </a:r>
            <a:r>
              <a:rPr lang="en-US" altLang="en-US" sz="2400" b="1" dirty="0">
                <a:solidFill>
                  <a:srgbClr val="FF0000"/>
                </a:solidFill>
              </a:rPr>
              <a:t>:  change in velocity / time interval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1054100"/>
          </a:xfrm>
          <a:extLst>
            <a:ext uri="{909E8E84-426E-40DD-AFC4-6F175D3DCCD1}">
              <a14:hiddenFill xmlns:a14="http://schemas.microsoft.com/office/drawing/2010/main">
                <a:solidFill>
                  <a:srgbClr val="0000FF"/>
                </a:solidFill>
              </a14:hiddenFill>
            </a:ext>
          </a:extLst>
        </p:spPr>
        <p:txBody>
          <a:bodyPr/>
          <a:lstStyle/>
          <a:p>
            <a:pPr eaLnBrk="1" hangingPunct="1"/>
            <a:r>
              <a:rPr lang="en-US" altLang="en-US" u="sng" smtClean="0">
                <a:solidFill>
                  <a:srgbClr val="000000"/>
                </a:solidFill>
              </a:rPr>
              <a:t>Galileo’s inclined plane experiments</a:t>
            </a:r>
          </a:p>
        </p:txBody>
      </p:sp>
      <p:sp>
        <p:nvSpPr>
          <p:cNvPr id="93188" name="Freeform 4"/>
          <p:cNvSpPr>
            <a:spLocks/>
          </p:cNvSpPr>
          <p:nvPr/>
        </p:nvSpPr>
        <p:spPr bwMode="auto">
          <a:xfrm>
            <a:off x="122296" y="2592388"/>
            <a:ext cx="2932113" cy="1928812"/>
          </a:xfrm>
          <a:custGeom>
            <a:avLst/>
            <a:gdLst>
              <a:gd name="T0" fmla="*/ 0 w 1847"/>
              <a:gd name="T1" fmla="*/ 0 h 1215"/>
              <a:gd name="T2" fmla="*/ 2147483647 w 1847"/>
              <a:gd name="T3" fmla="*/ 0 h 1215"/>
              <a:gd name="T4" fmla="*/ 2147483647 w 1847"/>
              <a:gd name="T5" fmla="*/ 2147483647 h 1215"/>
              <a:gd name="T6" fmla="*/ 2147483647 w 1847"/>
              <a:gd name="T7" fmla="*/ 2147483647 h 12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47" h="1215">
                <a:moveTo>
                  <a:pt x="0" y="0"/>
                </a:moveTo>
                <a:lnTo>
                  <a:pt x="1265" y="0"/>
                </a:lnTo>
                <a:lnTo>
                  <a:pt x="1265" y="1215"/>
                </a:lnTo>
                <a:lnTo>
                  <a:pt x="1847" y="1215"/>
                </a:lnTo>
              </a:path>
            </a:pathLst>
          </a:custGeom>
          <a:noFill/>
          <a:ln w="76200" cmpd="sng">
            <a:pattFill prst="wdUpDiag">
              <a:fgClr>
                <a:schemeClr val="tx1"/>
              </a:fgClr>
              <a:bgClr>
                <a:srgbClr val="FFFFFF"/>
              </a:bgClr>
            </a:patt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0" name="AutoShape 6"/>
          <p:cNvSpPr>
            <a:spLocks noChangeArrowheads="1"/>
          </p:cNvSpPr>
          <p:nvPr/>
        </p:nvSpPr>
        <p:spPr bwMode="auto">
          <a:xfrm>
            <a:off x="168275" y="1633538"/>
            <a:ext cx="1938338" cy="914400"/>
          </a:xfrm>
          <a:prstGeom prst="rtTriangle">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93191" name="Oval 7"/>
          <p:cNvSpPr>
            <a:spLocks noChangeArrowheads="1"/>
          </p:cNvSpPr>
          <p:nvPr/>
        </p:nvSpPr>
        <p:spPr bwMode="auto">
          <a:xfrm>
            <a:off x="257175" y="1489075"/>
            <a:ext cx="220663" cy="220663"/>
          </a:xfrm>
          <a:prstGeom prst="ellipse">
            <a:avLst/>
          </a:prstGeom>
          <a:solidFill>
            <a:srgbClr val="FF66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93192" name="Text Box 8"/>
          <p:cNvSpPr txBox="1">
            <a:spLocks noChangeArrowheads="1"/>
          </p:cNvSpPr>
          <p:nvPr/>
        </p:nvSpPr>
        <p:spPr bwMode="auto">
          <a:xfrm>
            <a:off x="367506" y="4968875"/>
            <a:ext cx="244169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9600" b="1" dirty="0">
                <a:solidFill>
                  <a:srgbClr val="FF0000"/>
                </a:solidFill>
              </a:rPr>
              <a:t>NO!</a:t>
            </a:r>
          </a:p>
        </p:txBody>
      </p:sp>
      <p:sp>
        <p:nvSpPr>
          <p:cNvPr id="93193" name="Freeform 9"/>
          <p:cNvSpPr>
            <a:spLocks/>
          </p:cNvSpPr>
          <p:nvPr/>
        </p:nvSpPr>
        <p:spPr bwMode="auto">
          <a:xfrm>
            <a:off x="2917825" y="2514600"/>
            <a:ext cx="3440113" cy="1928813"/>
          </a:xfrm>
          <a:custGeom>
            <a:avLst/>
            <a:gdLst>
              <a:gd name="T0" fmla="*/ 0 w 2167"/>
              <a:gd name="T1" fmla="*/ 0 h 1215"/>
              <a:gd name="T2" fmla="*/ 2147483647 w 2167"/>
              <a:gd name="T3" fmla="*/ 0 h 1215"/>
              <a:gd name="T4" fmla="*/ 2147483647 w 2167"/>
              <a:gd name="T5" fmla="*/ 2147483647 h 1215"/>
              <a:gd name="T6" fmla="*/ 2147483647 w 2167"/>
              <a:gd name="T7" fmla="*/ 2147483647 h 12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7" h="1215">
                <a:moveTo>
                  <a:pt x="0" y="0"/>
                </a:moveTo>
                <a:lnTo>
                  <a:pt x="1265" y="0"/>
                </a:lnTo>
                <a:lnTo>
                  <a:pt x="1265" y="1215"/>
                </a:lnTo>
                <a:lnTo>
                  <a:pt x="2167" y="1204"/>
                </a:lnTo>
              </a:path>
            </a:pathLst>
          </a:custGeom>
          <a:noFill/>
          <a:ln w="76200" cmpd="sng">
            <a:pattFill prst="wdUpDiag">
              <a:fgClr>
                <a:schemeClr val="tx1"/>
              </a:fgClr>
              <a:bgClr>
                <a:srgbClr val="FFFFFF"/>
              </a:bgClr>
            </a:patt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4" name="AutoShape 10"/>
          <p:cNvSpPr>
            <a:spLocks noChangeArrowheads="1"/>
          </p:cNvSpPr>
          <p:nvPr/>
        </p:nvSpPr>
        <p:spPr bwMode="auto">
          <a:xfrm>
            <a:off x="3117850" y="1555750"/>
            <a:ext cx="1938338" cy="914400"/>
          </a:xfrm>
          <a:prstGeom prst="rtTriangle">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93195" name="Oval 11"/>
          <p:cNvSpPr>
            <a:spLocks noChangeArrowheads="1"/>
          </p:cNvSpPr>
          <p:nvPr/>
        </p:nvSpPr>
        <p:spPr bwMode="auto">
          <a:xfrm>
            <a:off x="3944938" y="1774825"/>
            <a:ext cx="220662" cy="220663"/>
          </a:xfrm>
          <a:prstGeom prst="ellipse">
            <a:avLst/>
          </a:prstGeom>
          <a:solidFill>
            <a:srgbClr val="FF66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93196" name="Freeform 12"/>
          <p:cNvSpPr>
            <a:spLocks/>
          </p:cNvSpPr>
          <p:nvPr/>
        </p:nvSpPr>
        <p:spPr bwMode="auto">
          <a:xfrm>
            <a:off x="5505450" y="2524125"/>
            <a:ext cx="3551238" cy="1928813"/>
          </a:xfrm>
          <a:custGeom>
            <a:avLst/>
            <a:gdLst>
              <a:gd name="T0" fmla="*/ 0 w 2237"/>
              <a:gd name="T1" fmla="*/ 0 h 1215"/>
              <a:gd name="T2" fmla="*/ 2147483647 w 2237"/>
              <a:gd name="T3" fmla="*/ 0 h 1215"/>
              <a:gd name="T4" fmla="*/ 2147483647 w 2237"/>
              <a:gd name="T5" fmla="*/ 2147483647 h 1215"/>
              <a:gd name="T6" fmla="*/ 2147483647 w 2237"/>
              <a:gd name="T7" fmla="*/ 2147483647 h 12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37" h="1215">
                <a:moveTo>
                  <a:pt x="0" y="0"/>
                </a:moveTo>
                <a:lnTo>
                  <a:pt x="1265" y="0"/>
                </a:lnTo>
                <a:lnTo>
                  <a:pt x="1265" y="1215"/>
                </a:lnTo>
                <a:lnTo>
                  <a:pt x="2237" y="1195"/>
                </a:lnTo>
              </a:path>
            </a:pathLst>
          </a:custGeom>
          <a:noFill/>
          <a:ln w="76200" cmpd="sng">
            <a:pattFill prst="wdUpDiag">
              <a:fgClr>
                <a:schemeClr val="tx1"/>
              </a:fgClr>
              <a:bgClr>
                <a:srgbClr val="FFFFFF"/>
              </a:bgClr>
            </a:patt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7" name="AutoShape 13"/>
          <p:cNvSpPr>
            <a:spLocks noChangeArrowheads="1"/>
          </p:cNvSpPr>
          <p:nvPr/>
        </p:nvSpPr>
        <p:spPr bwMode="auto">
          <a:xfrm>
            <a:off x="5705475" y="1565275"/>
            <a:ext cx="1938338" cy="914400"/>
          </a:xfrm>
          <a:prstGeom prst="rtTriangle">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93198" name="Oval 14"/>
          <p:cNvSpPr>
            <a:spLocks noChangeArrowheads="1"/>
          </p:cNvSpPr>
          <p:nvPr/>
        </p:nvSpPr>
        <p:spPr bwMode="auto">
          <a:xfrm>
            <a:off x="5794375" y="1420813"/>
            <a:ext cx="220663" cy="220662"/>
          </a:xfrm>
          <a:prstGeom prst="ellipse">
            <a:avLst/>
          </a:prstGeom>
          <a:solidFill>
            <a:srgbClr val="FF66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93199" name="Text Box 15"/>
          <p:cNvSpPr txBox="1">
            <a:spLocks noChangeArrowheads="1"/>
          </p:cNvSpPr>
          <p:nvPr/>
        </p:nvSpPr>
        <p:spPr bwMode="auto">
          <a:xfrm>
            <a:off x="5505450" y="5146674"/>
            <a:ext cx="305724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9600" b="1" dirty="0" smtClean="0">
                <a:solidFill>
                  <a:srgbClr val="FF0000"/>
                </a:solidFill>
              </a:rPr>
              <a:t>YES!</a:t>
            </a:r>
            <a:endParaRPr lang="en-US" altLang="en-US" sz="9600" b="1" dirty="0">
              <a:solidFill>
                <a:srgbClr val="FF0000"/>
              </a:solidFill>
            </a:endParaRPr>
          </a:p>
        </p:txBody>
      </p:sp>
      <p:grpSp>
        <p:nvGrpSpPr>
          <p:cNvPr id="93203" name="Group 19"/>
          <p:cNvGrpSpPr>
            <a:grpSpLocks/>
          </p:cNvGrpSpPr>
          <p:nvPr/>
        </p:nvGrpSpPr>
        <p:grpSpPr bwMode="auto">
          <a:xfrm>
            <a:off x="7645400" y="2466975"/>
            <a:ext cx="838200" cy="447675"/>
            <a:chOff x="2178" y="2544"/>
            <a:chExt cx="528" cy="282"/>
          </a:xfrm>
        </p:grpSpPr>
        <p:sp>
          <p:nvSpPr>
            <p:cNvPr id="11283" name="Line 16"/>
            <p:cNvSpPr>
              <a:spLocks noChangeShapeType="1"/>
            </p:cNvSpPr>
            <p:nvPr/>
          </p:nvSpPr>
          <p:spPr bwMode="auto">
            <a:xfrm>
              <a:off x="2178" y="2544"/>
              <a:ext cx="528" cy="262"/>
            </a:xfrm>
            <a:prstGeom prst="line">
              <a:avLst/>
            </a:prstGeom>
            <a:noFill/>
            <a:ln w="5715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4" name="Line 17"/>
            <p:cNvSpPr>
              <a:spLocks noChangeShapeType="1"/>
            </p:cNvSpPr>
            <p:nvPr/>
          </p:nvSpPr>
          <p:spPr bwMode="auto">
            <a:xfrm>
              <a:off x="2178" y="2550"/>
              <a:ext cx="0" cy="276"/>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5" name="Line 18"/>
            <p:cNvSpPr>
              <a:spLocks noChangeShapeType="1"/>
            </p:cNvSpPr>
            <p:nvPr/>
          </p:nvSpPr>
          <p:spPr bwMode="auto">
            <a:xfrm>
              <a:off x="2178" y="2826"/>
              <a:ext cx="498" cy="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1279" name="Slide Number Placeholder 1"/>
          <p:cNvSpPr>
            <a:spLocks noGrp="1"/>
          </p:cNvSpPr>
          <p:nvPr>
            <p:ph type="sldNum" sz="quarter" idx="12"/>
          </p:nvPr>
        </p:nvSpPr>
        <p:spPr>
          <a:xfrm>
            <a:off x="8688388" y="6538535"/>
            <a:ext cx="455612" cy="293310"/>
          </a:xfr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19245E1-B8ED-4F4B-88AA-65DAF693D5AE}" type="slidenum">
              <a:rPr lang="en-US" altLang="en-US" smtClean="0"/>
              <a:pPr eaLnBrk="1" hangingPunct="1"/>
              <a:t>10</a:t>
            </a:fld>
            <a:endParaRPr lang="en-US" altLang="en-US" dirty="0" smtClean="0"/>
          </a:p>
        </p:txBody>
      </p:sp>
      <p:sp>
        <p:nvSpPr>
          <p:cNvPr id="2" name="Left Brace 1"/>
          <p:cNvSpPr/>
          <p:nvPr/>
        </p:nvSpPr>
        <p:spPr>
          <a:xfrm rot="16200000">
            <a:off x="6536134" y="2735658"/>
            <a:ext cx="547687" cy="4318794"/>
          </a:xfrm>
          <a:prstGeom prst="leftBrace">
            <a:avLst>
              <a:gd name="adj1" fmla="val 43116"/>
              <a:gd name="adj2" fmla="val 50000"/>
            </a:avLst>
          </a:prstGeom>
          <a:ln w="28575">
            <a:solidFill>
              <a:srgbClr val="0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4" name="Straight Arrow Connector 3"/>
          <p:cNvCxnSpPr/>
          <p:nvPr/>
        </p:nvCxnSpPr>
        <p:spPr>
          <a:xfrm>
            <a:off x="4959350" y="4527550"/>
            <a:ext cx="835025" cy="0"/>
          </a:xfrm>
          <a:prstGeom prst="straightConnector1">
            <a:avLst/>
          </a:prstGeom>
          <a:ln w="571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7493000" y="4527550"/>
            <a:ext cx="1476375" cy="0"/>
          </a:xfrm>
          <a:prstGeom prst="straightConnector1">
            <a:avLst/>
          </a:prstGeom>
          <a:ln w="571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 name="&quot;No&quot; Symbol 2"/>
          <p:cNvSpPr/>
          <p:nvPr/>
        </p:nvSpPr>
        <p:spPr>
          <a:xfrm>
            <a:off x="168274" y="1420813"/>
            <a:ext cx="2640925" cy="2640925"/>
          </a:xfrm>
          <a:prstGeom prst="noSmoking">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3190"/>
                                        </p:tgtEl>
                                        <p:attrNameLst>
                                          <p:attrName>style.visibility</p:attrName>
                                        </p:attrNameLst>
                                      </p:cBhvr>
                                      <p:to>
                                        <p:strVal val="visible"/>
                                      </p:to>
                                    </p:set>
                                    <p:animEffect transition="in" filter="wipe(down)">
                                      <p:cBhvr>
                                        <p:cTn id="7" dur="500"/>
                                        <p:tgtEl>
                                          <p:spTgt spid="9319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3191"/>
                                        </p:tgtEl>
                                        <p:attrNameLst>
                                          <p:attrName>style.visibility</p:attrName>
                                        </p:attrNameLst>
                                      </p:cBhvr>
                                      <p:to>
                                        <p:strVal val="visible"/>
                                      </p:to>
                                    </p:set>
                                    <p:animEffect transition="in" filter="wipe(down)">
                                      <p:cBhvr>
                                        <p:cTn id="10" dur="500"/>
                                        <p:tgtEl>
                                          <p:spTgt spid="9319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3188"/>
                                        </p:tgtEl>
                                        <p:attrNameLst>
                                          <p:attrName>style.visibility</p:attrName>
                                        </p:attrNameLst>
                                      </p:cBhvr>
                                      <p:to>
                                        <p:strVal val="visible"/>
                                      </p:to>
                                    </p:set>
                                    <p:animEffect transition="in" filter="wipe(down)">
                                      <p:cBhvr>
                                        <p:cTn id="13" dur="500"/>
                                        <p:tgtEl>
                                          <p:spTgt spid="9318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0" presetClass="path" presetSubtype="0" accel="50000" decel="50000" fill="hold" grpId="1" nodeType="clickEffect">
                                  <p:stCondLst>
                                    <p:cond delay="0"/>
                                  </p:stCondLst>
                                  <p:childTnLst>
                                    <p:animMotion origin="layout" path="M -4.72222E-6 8.09623E-8 L 0.20348 0.13717 L 0.20348 0.40389 " pathEditMode="relative" rAng="0" ptsTypes="AAA">
                                      <p:cBhvr>
                                        <p:cTn id="17" dur="2000" fill="hold"/>
                                        <p:tgtEl>
                                          <p:spTgt spid="93191"/>
                                        </p:tgtEl>
                                        <p:attrNameLst>
                                          <p:attrName>ppt_x</p:attrName>
                                          <p:attrName>ppt_y</p:attrName>
                                        </p:attrNameLst>
                                      </p:cBhvr>
                                      <p:rCtr x="10174" y="20194"/>
                                    </p:animMotion>
                                  </p:childTnLst>
                                </p:cTn>
                              </p:par>
                            </p:childTnLst>
                          </p:cTn>
                        </p:par>
                      </p:childTnLst>
                    </p:cTn>
                  </p:par>
                  <p:par>
                    <p:cTn id="18" fill="hold" nodeType="clickPar">
                      <p:stCondLst>
                        <p:cond delay="indefinite"/>
                      </p:stCondLst>
                      <p:childTnLst>
                        <p:par>
                          <p:cTn id="19" fill="hold" nodeType="withGroup">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93192"/>
                                        </p:tgtEl>
                                        <p:attrNameLst>
                                          <p:attrName>style.visibility</p:attrName>
                                        </p:attrNameLst>
                                      </p:cBhvr>
                                      <p:to>
                                        <p:strVal val="visible"/>
                                      </p:to>
                                    </p:set>
                                    <p:anim calcmode="lin" valueType="num">
                                      <p:cBhvr>
                                        <p:cTn id="22" dur="500" fill="hold"/>
                                        <p:tgtEl>
                                          <p:spTgt spid="93192"/>
                                        </p:tgtEl>
                                        <p:attrNameLst>
                                          <p:attrName>ppt_w</p:attrName>
                                        </p:attrNameLst>
                                      </p:cBhvr>
                                      <p:tavLst>
                                        <p:tav tm="0">
                                          <p:val>
                                            <p:fltVal val="0"/>
                                          </p:val>
                                        </p:tav>
                                        <p:tav tm="100000">
                                          <p:val>
                                            <p:strVal val="#ppt_w"/>
                                          </p:val>
                                        </p:tav>
                                      </p:tavLst>
                                    </p:anim>
                                    <p:anim calcmode="lin" valueType="num">
                                      <p:cBhvr>
                                        <p:cTn id="23" dur="500" fill="hold"/>
                                        <p:tgtEl>
                                          <p:spTgt spid="93192"/>
                                        </p:tgtEl>
                                        <p:attrNameLst>
                                          <p:attrName>ppt_h</p:attrName>
                                        </p:attrNameLst>
                                      </p:cBhvr>
                                      <p:tavLst>
                                        <p:tav tm="0">
                                          <p:val>
                                            <p:fltVal val="0"/>
                                          </p:val>
                                        </p:tav>
                                        <p:tav tm="100000">
                                          <p:val>
                                            <p:strVal val="#ppt_h"/>
                                          </p:val>
                                        </p:tav>
                                      </p:tavLst>
                                    </p:anim>
                                  </p:childTnLst>
                                </p:cTn>
                              </p:par>
                              <p:par>
                                <p:cTn id="24" presetID="1" presetClass="entr" presetSubtype="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93194"/>
                                        </p:tgtEl>
                                        <p:attrNameLst>
                                          <p:attrName>style.visibility</p:attrName>
                                        </p:attrNameLst>
                                      </p:cBhvr>
                                      <p:to>
                                        <p:strVal val="visible"/>
                                      </p:to>
                                    </p:set>
                                    <p:animEffect transition="in" filter="wipe(down)">
                                      <p:cBhvr>
                                        <p:cTn id="30" dur="500"/>
                                        <p:tgtEl>
                                          <p:spTgt spid="9319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93193"/>
                                        </p:tgtEl>
                                        <p:attrNameLst>
                                          <p:attrName>style.visibility</p:attrName>
                                        </p:attrNameLst>
                                      </p:cBhvr>
                                      <p:to>
                                        <p:strVal val="visible"/>
                                      </p:to>
                                    </p:set>
                                    <p:animEffect transition="in" filter="wipe(down)">
                                      <p:cBhvr>
                                        <p:cTn id="35" dur="500"/>
                                        <p:tgtEl>
                                          <p:spTgt spid="93193"/>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93195"/>
                                        </p:tgtEl>
                                        <p:attrNameLst>
                                          <p:attrName>style.visibility</p:attrName>
                                        </p:attrNameLst>
                                      </p:cBhvr>
                                      <p:to>
                                        <p:strVal val="visible"/>
                                      </p:to>
                                    </p:set>
                                    <p:animEffect transition="in" filter="wipe(down)">
                                      <p:cBhvr>
                                        <p:cTn id="38" dur="500"/>
                                        <p:tgtEl>
                                          <p:spTgt spid="9319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93197"/>
                                        </p:tgtEl>
                                        <p:attrNameLst>
                                          <p:attrName>style.visibility</p:attrName>
                                        </p:attrNameLst>
                                      </p:cBhvr>
                                      <p:to>
                                        <p:strVal val="visible"/>
                                      </p:to>
                                    </p:set>
                                    <p:animEffect transition="in" filter="wipe(down)">
                                      <p:cBhvr>
                                        <p:cTn id="43" dur="500"/>
                                        <p:tgtEl>
                                          <p:spTgt spid="93197"/>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93196"/>
                                        </p:tgtEl>
                                        <p:attrNameLst>
                                          <p:attrName>style.visibility</p:attrName>
                                        </p:attrNameLst>
                                      </p:cBhvr>
                                      <p:to>
                                        <p:strVal val="visible"/>
                                      </p:to>
                                    </p:set>
                                    <p:animEffect transition="in" filter="wipe(down)">
                                      <p:cBhvr>
                                        <p:cTn id="48" dur="500"/>
                                        <p:tgtEl>
                                          <p:spTgt spid="93196"/>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93198"/>
                                        </p:tgtEl>
                                        <p:attrNameLst>
                                          <p:attrName>style.visibility</p:attrName>
                                        </p:attrNameLst>
                                      </p:cBhvr>
                                      <p:to>
                                        <p:strVal val="visible"/>
                                      </p:to>
                                    </p:set>
                                    <p:animEffect transition="in" filter="wipe(down)">
                                      <p:cBhvr>
                                        <p:cTn id="51" dur="500"/>
                                        <p:tgtEl>
                                          <p:spTgt spid="93198"/>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0" presetClass="path" presetSubtype="0" accel="50000" decel="50000" fill="hold" grpId="1" nodeType="clickEffect">
                                  <p:stCondLst>
                                    <p:cond delay="0"/>
                                  </p:stCondLst>
                                  <p:childTnLst>
                                    <p:animMotion origin="layout" path="M 4.16667E-6 -1.88758E-6 C 0.04045 0.02429 0.08108 0.04858 0.1 0.06084 C 0.11892 0.0731 0.10347 0.05459 0.11337 0.07379 C 0.12326 0.09299 0.14757 0.12977 0.1592 0.1765 C 0.17083 0.22322 0.17691 0.28892 0.18316 0.35461 " pathEditMode="relative" ptsTypes="aaaaA">
                                      <p:cBhvr>
                                        <p:cTn id="55" dur="2000" fill="hold"/>
                                        <p:tgtEl>
                                          <p:spTgt spid="93195"/>
                                        </p:tgtEl>
                                        <p:attrNameLst>
                                          <p:attrName>ppt_x</p:attrName>
                                          <p:attrName>ppt_y</p:attrName>
                                        </p:attrNameLst>
                                      </p:cBhvr>
                                    </p:animMotion>
                                  </p:childTnLst>
                                </p:cTn>
                              </p:par>
                            </p:childTnLst>
                          </p:cTn>
                        </p:par>
                      </p:childTnLst>
                    </p:cTn>
                  </p:par>
                  <p:par>
                    <p:cTn id="56" fill="hold" nodeType="clickPar">
                      <p:stCondLst>
                        <p:cond delay="indefinite"/>
                      </p:stCondLst>
                      <p:childTnLst>
                        <p:par>
                          <p:cTn id="57" fill="hold" nodeType="withGroup">
                            <p:stCondLst>
                              <p:cond delay="0"/>
                            </p:stCondLst>
                            <p:childTnLst>
                              <p:par>
                                <p:cTn id="58" presetID="0" presetClass="path" presetSubtype="0" accel="50000" decel="50000" fill="hold" grpId="1" nodeType="clickEffect">
                                  <p:stCondLst>
                                    <p:cond delay="0"/>
                                  </p:stCondLst>
                                  <p:childTnLst>
                                    <p:animMotion origin="layout" path="M 2.77778E-7 4.80222E-6 C 0.03767 0.02151 0.07535 0.04325 0.10972 0.0643 C 0.1441 0.08535 0.18403 0.11126 0.20608 0.12699 C 0.22812 0.14272 0.23229 0.14665 0.24219 0.15891 C 0.25208 0.17117 0.24965 0.15822 0.2651 0.20078 C 0.28056 0.24334 0.32326 0.37867 0.33507 0.41429 " pathEditMode="relative" rAng="0" ptsTypes="aaaaaA">
                                      <p:cBhvr>
                                        <p:cTn id="59" dur="2000" fill="hold"/>
                                        <p:tgtEl>
                                          <p:spTgt spid="93198"/>
                                        </p:tgtEl>
                                        <p:attrNameLst>
                                          <p:attrName>ppt_x</p:attrName>
                                          <p:attrName>ppt_y</p:attrName>
                                        </p:attrNameLst>
                                      </p:cBhvr>
                                      <p:rCtr x="16753" y="20703"/>
                                    </p:animMotion>
                                  </p:childTnLst>
                                </p:cTn>
                              </p:par>
                            </p:childTnLst>
                          </p:cTn>
                        </p:par>
                      </p:childTnLst>
                    </p:cTn>
                  </p:par>
                  <p:par>
                    <p:cTn id="60" fill="hold" nodeType="clickPar">
                      <p:stCondLst>
                        <p:cond delay="indefinite"/>
                      </p:stCondLst>
                      <p:childTnLst>
                        <p:par>
                          <p:cTn id="61" fill="hold" nodeType="withGroup">
                            <p:stCondLst>
                              <p:cond delay="0"/>
                            </p:stCondLst>
                            <p:childTnLst>
                              <p:par>
                                <p:cTn id="62" presetID="1" presetClass="entr" presetSubtype="0" fill="hold" nodeType="clickEffect">
                                  <p:stCondLst>
                                    <p:cond delay="0"/>
                                  </p:stCondLst>
                                  <p:childTnLst>
                                    <p:set>
                                      <p:cBhvr>
                                        <p:cTn id="63" dur="1" fill="hold">
                                          <p:stCondLst>
                                            <p:cond delay="0"/>
                                          </p:stCondLst>
                                        </p:cTn>
                                        <p:tgtEl>
                                          <p:spTgt spid="4"/>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22"/>
                                        </p:tgtEl>
                                        <p:attrNameLst>
                                          <p:attrName>style.visibility</p:attrName>
                                        </p:attrNameLst>
                                      </p:cBhvr>
                                      <p:to>
                                        <p:strVal val="visible"/>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2"/>
                                        </p:tgtEl>
                                        <p:attrNameLst>
                                          <p:attrName>style.visibility</p:attrName>
                                        </p:attrNameLst>
                                      </p:cBhvr>
                                      <p:to>
                                        <p:strVal val="visible"/>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23" presetClass="entr" presetSubtype="16" fill="hold" grpId="0" nodeType="clickEffect">
                                  <p:stCondLst>
                                    <p:cond delay="0"/>
                                  </p:stCondLst>
                                  <p:childTnLst>
                                    <p:set>
                                      <p:cBhvr>
                                        <p:cTn id="73" dur="1" fill="hold">
                                          <p:stCondLst>
                                            <p:cond delay="0"/>
                                          </p:stCondLst>
                                        </p:cTn>
                                        <p:tgtEl>
                                          <p:spTgt spid="93199"/>
                                        </p:tgtEl>
                                        <p:attrNameLst>
                                          <p:attrName>style.visibility</p:attrName>
                                        </p:attrNameLst>
                                      </p:cBhvr>
                                      <p:to>
                                        <p:strVal val="visible"/>
                                      </p:to>
                                    </p:set>
                                    <p:anim calcmode="lin" valueType="num">
                                      <p:cBhvr>
                                        <p:cTn id="74" dur="500" fill="hold"/>
                                        <p:tgtEl>
                                          <p:spTgt spid="93199"/>
                                        </p:tgtEl>
                                        <p:attrNameLst>
                                          <p:attrName>ppt_w</p:attrName>
                                        </p:attrNameLst>
                                      </p:cBhvr>
                                      <p:tavLst>
                                        <p:tav tm="0">
                                          <p:val>
                                            <p:fltVal val="0"/>
                                          </p:val>
                                        </p:tav>
                                        <p:tav tm="100000">
                                          <p:val>
                                            <p:strVal val="#ppt_w"/>
                                          </p:val>
                                        </p:tav>
                                      </p:tavLst>
                                    </p:anim>
                                    <p:anim calcmode="lin" valueType="num">
                                      <p:cBhvr>
                                        <p:cTn id="75" dur="500" fill="hold"/>
                                        <p:tgtEl>
                                          <p:spTgt spid="93199"/>
                                        </p:tgtEl>
                                        <p:attrNameLst>
                                          <p:attrName>ppt_h</p:attrName>
                                        </p:attrNameLst>
                                      </p:cBhvr>
                                      <p:tavLst>
                                        <p:tav tm="0">
                                          <p:val>
                                            <p:fltVal val="0"/>
                                          </p:val>
                                        </p:tav>
                                        <p:tav tm="100000">
                                          <p:val>
                                            <p:strVal val="#ppt_h"/>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1" presetClass="entr" presetSubtype="0" fill="hold" nodeType="clickEffect">
                                  <p:stCondLst>
                                    <p:cond delay="0"/>
                                  </p:stCondLst>
                                  <p:childTnLst>
                                    <p:set>
                                      <p:cBhvr>
                                        <p:cTn id="79" dur="1" fill="hold">
                                          <p:stCondLst>
                                            <p:cond delay="0"/>
                                          </p:stCondLst>
                                        </p:cTn>
                                        <p:tgtEl>
                                          <p:spTgt spid="93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8" grpId="0" animBg="1"/>
      <p:bldP spid="93190" grpId="0" animBg="1"/>
      <p:bldP spid="93191" grpId="0" animBg="1"/>
      <p:bldP spid="93191" grpId="1" animBg="1"/>
      <p:bldP spid="93192" grpId="0"/>
      <p:bldP spid="93193" grpId="0" animBg="1"/>
      <p:bldP spid="93194" grpId="0" animBg="1"/>
      <p:bldP spid="93195" grpId="0" animBg="1"/>
      <p:bldP spid="93195" grpId="1" animBg="1"/>
      <p:bldP spid="93196" grpId="0" animBg="1"/>
      <p:bldP spid="93197" grpId="0" animBg="1"/>
      <p:bldP spid="93198" grpId="0" animBg="1"/>
      <p:bldP spid="93198" grpId="1" animBg="1"/>
      <p:bldP spid="93199" grpId="0"/>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MCj01211490000[1]"/>
          <p:cNvPicPr>
            <a:picLocks noGrp="1" noChangeAspect="1" noChangeArrowheads="1"/>
          </p:cNvPicPr>
          <p:nvPr>
            <p:ph sz="half" idx="4294967295"/>
          </p:nvPr>
        </p:nvPicPr>
        <p:blipFill>
          <a:blip r:embed="rId3" cstate="print">
            <a:extLst>
              <a:ext uri="{28A0092B-C50C-407E-A947-70E740481C1C}">
                <a14:useLocalDpi xmlns:a14="http://schemas.microsoft.com/office/drawing/2010/main" val="0"/>
              </a:ext>
            </a:extLst>
          </a:blip>
          <a:srcRect/>
          <a:stretch>
            <a:fillRect/>
          </a:stretch>
        </p:blipFill>
        <p:spPr>
          <a:xfrm>
            <a:off x="387350" y="3754438"/>
            <a:ext cx="1985963" cy="2374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61460" name="Group 20"/>
          <p:cNvGrpSpPr>
            <a:grpSpLocks/>
          </p:cNvGrpSpPr>
          <p:nvPr/>
        </p:nvGrpSpPr>
        <p:grpSpPr bwMode="auto">
          <a:xfrm>
            <a:off x="2070100" y="2536825"/>
            <a:ext cx="5995988" cy="1724025"/>
            <a:chOff x="1304" y="1598"/>
            <a:chExt cx="3777" cy="1086"/>
          </a:xfrm>
        </p:grpSpPr>
        <p:sp>
          <p:nvSpPr>
            <p:cNvPr id="12299" name="Arc 12"/>
            <p:cNvSpPr>
              <a:spLocks/>
            </p:cNvSpPr>
            <p:nvPr/>
          </p:nvSpPr>
          <p:spPr bwMode="auto">
            <a:xfrm rot="-1086806">
              <a:off x="1304" y="1843"/>
              <a:ext cx="3777" cy="723"/>
            </a:xfrm>
            <a:custGeom>
              <a:avLst/>
              <a:gdLst>
                <a:gd name="T0" fmla="*/ 0 w 22670"/>
                <a:gd name="T1" fmla="*/ 0 h 21600"/>
                <a:gd name="T2" fmla="*/ 105 w 22670"/>
                <a:gd name="T3" fmla="*/ 0 h 21600"/>
                <a:gd name="T4" fmla="*/ 32 w 22670"/>
                <a:gd name="T5" fmla="*/ 1 h 21600"/>
                <a:gd name="T6" fmla="*/ 0 60000 65536"/>
                <a:gd name="T7" fmla="*/ 0 60000 65536"/>
                <a:gd name="T8" fmla="*/ 0 60000 65536"/>
              </a:gdLst>
              <a:ahLst/>
              <a:cxnLst>
                <a:cxn ang="T6">
                  <a:pos x="T0" y="T1"/>
                </a:cxn>
                <a:cxn ang="T7">
                  <a:pos x="T2" y="T3"/>
                </a:cxn>
                <a:cxn ang="T8">
                  <a:pos x="T4" y="T5"/>
                </a:cxn>
              </a:cxnLst>
              <a:rect l="0" t="0" r="r" b="b"/>
              <a:pathLst>
                <a:path w="22670" h="21600" fill="none" extrusionOk="0">
                  <a:moveTo>
                    <a:pt x="-1" y="1162"/>
                  </a:moveTo>
                  <a:cubicBezTo>
                    <a:pt x="2250" y="392"/>
                    <a:pt x="4613" y="-1"/>
                    <a:pt x="6992" y="0"/>
                  </a:cubicBezTo>
                  <a:cubicBezTo>
                    <a:pt x="12921" y="0"/>
                    <a:pt x="18591" y="2437"/>
                    <a:pt x="22670" y="6741"/>
                  </a:cubicBezTo>
                </a:path>
                <a:path w="22670" h="21600" stroke="0" extrusionOk="0">
                  <a:moveTo>
                    <a:pt x="-1" y="1162"/>
                  </a:moveTo>
                  <a:cubicBezTo>
                    <a:pt x="2250" y="392"/>
                    <a:pt x="4613" y="-1"/>
                    <a:pt x="6992" y="0"/>
                  </a:cubicBezTo>
                  <a:cubicBezTo>
                    <a:pt x="12921" y="0"/>
                    <a:pt x="18591" y="2437"/>
                    <a:pt x="22670" y="6741"/>
                  </a:cubicBezTo>
                  <a:lnTo>
                    <a:pt x="6992" y="21600"/>
                  </a:lnTo>
                  <a:lnTo>
                    <a:pt x="-1" y="1162"/>
                  </a:lnTo>
                  <a:close/>
                </a:path>
              </a:pathLst>
            </a:custGeom>
            <a:noFill/>
            <a:ln w="28575">
              <a:solidFill>
                <a:srgbClr val="0000FF"/>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0" name="AutoShape 13"/>
            <p:cNvSpPr>
              <a:spLocks noChangeArrowheads="1"/>
            </p:cNvSpPr>
            <p:nvPr/>
          </p:nvSpPr>
          <p:spPr bwMode="auto">
            <a:xfrm>
              <a:off x="2440" y="2128"/>
              <a:ext cx="107" cy="556"/>
            </a:xfrm>
            <a:prstGeom prst="downArrow">
              <a:avLst>
                <a:gd name="adj1" fmla="val 50000"/>
                <a:gd name="adj2" fmla="val 129907"/>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2301" name="Oval 14"/>
            <p:cNvSpPr>
              <a:spLocks noChangeArrowheads="1"/>
            </p:cNvSpPr>
            <p:nvPr/>
          </p:nvSpPr>
          <p:spPr bwMode="auto">
            <a:xfrm>
              <a:off x="2460" y="1992"/>
              <a:ext cx="78" cy="7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2302" name="Oval 15"/>
            <p:cNvSpPr>
              <a:spLocks noChangeArrowheads="1"/>
            </p:cNvSpPr>
            <p:nvPr/>
          </p:nvSpPr>
          <p:spPr bwMode="auto">
            <a:xfrm>
              <a:off x="3171" y="1795"/>
              <a:ext cx="78" cy="7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2303" name="Oval 16"/>
            <p:cNvSpPr>
              <a:spLocks noChangeArrowheads="1"/>
            </p:cNvSpPr>
            <p:nvPr/>
          </p:nvSpPr>
          <p:spPr bwMode="auto">
            <a:xfrm>
              <a:off x="3882" y="1598"/>
              <a:ext cx="78" cy="7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2304" name="AutoShape 17"/>
            <p:cNvSpPr>
              <a:spLocks noChangeArrowheads="1"/>
            </p:cNvSpPr>
            <p:nvPr/>
          </p:nvSpPr>
          <p:spPr bwMode="auto">
            <a:xfrm>
              <a:off x="3200" y="1970"/>
              <a:ext cx="107" cy="556"/>
            </a:xfrm>
            <a:prstGeom prst="downArrow">
              <a:avLst>
                <a:gd name="adj1" fmla="val 50000"/>
                <a:gd name="adj2" fmla="val 129907"/>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2305" name="AutoShape 18"/>
            <p:cNvSpPr>
              <a:spLocks noChangeArrowheads="1"/>
            </p:cNvSpPr>
            <p:nvPr/>
          </p:nvSpPr>
          <p:spPr bwMode="auto">
            <a:xfrm>
              <a:off x="3911" y="1812"/>
              <a:ext cx="107" cy="556"/>
            </a:xfrm>
            <a:prstGeom prst="downArrow">
              <a:avLst>
                <a:gd name="adj1" fmla="val 50000"/>
                <a:gd name="adj2" fmla="val 129907"/>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sp>
        <p:nvSpPr>
          <p:cNvPr id="61459" name="Text Box 19"/>
          <p:cNvSpPr txBox="1">
            <a:spLocks noChangeArrowheads="1"/>
          </p:cNvSpPr>
          <p:nvPr/>
        </p:nvSpPr>
        <p:spPr bwMode="auto">
          <a:xfrm>
            <a:off x="2247900" y="4364038"/>
            <a:ext cx="6408738"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200"/>
              <a:t>In the absence of gravity a bullet </a:t>
            </a:r>
          </a:p>
          <a:p>
            <a:pPr eaLnBrk="1" hangingPunct="1"/>
            <a:r>
              <a:rPr lang="en-US" altLang="en-US" sz="3200"/>
              <a:t>would follow a straight line forever.</a:t>
            </a:r>
          </a:p>
          <a:p>
            <a:pPr eaLnBrk="1" hangingPunct="1"/>
            <a:r>
              <a:rPr lang="en-US" altLang="en-US" sz="3200"/>
              <a:t>With gravity it </a:t>
            </a:r>
            <a:r>
              <a:rPr lang="en-US" altLang="en-US" sz="3200" b="1"/>
              <a:t>FALLS AWAY</a:t>
            </a:r>
            <a:r>
              <a:rPr lang="en-US" altLang="en-US" sz="3200"/>
              <a:t> from</a:t>
            </a:r>
          </a:p>
          <a:p>
            <a:pPr eaLnBrk="1" hangingPunct="1"/>
            <a:r>
              <a:rPr lang="en-US" altLang="en-US" sz="3200"/>
              <a:t>that straight line!</a:t>
            </a:r>
          </a:p>
        </p:txBody>
      </p:sp>
      <p:grpSp>
        <p:nvGrpSpPr>
          <p:cNvPr id="12293" name="Group 23"/>
          <p:cNvGrpSpPr>
            <a:grpSpLocks/>
          </p:cNvGrpSpPr>
          <p:nvPr/>
        </p:nvGrpSpPr>
        <p:grpSpPr bwMode="auto">
          <a:xfrm>
            <a:off x="7820025" y="215900"/>
            <a:ext cx="601663" cy="990600"/>
            <a:chOff x="4926" y="136"/>
            <a:chExt cx="379" cy="624"/>
          </a:xfrm>
        </p:grpSpPr>
        <p:sp>
          <p:nvSpPr>
            <p:cNvPr id="12297" name="Oval 21"/>
            <p:cNvSpPr>
              <a:spLocks noChangeArrowheads="1"/>
            </p:cNvSpPr>
            <p:nvPr/>
          </p:nvSpPr>
          <p:spPr bwMode="auto">
            <a:xfrm rot="-935137">
              <a:off x="4926" y="136"/>
              <a:ext cx="379" cy="624"/>
            </a:xfrm>
            <a:prstGeom prst="ellipse">
              <a:avLst/>
            </a:prstGeom>
            <a:solidFill>
              <a:srgbClr val="66FF33"/>
            </a:solidFill>
            <a:ln w="9525">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2298" name="Oval 22"/>
            <p:cNvSpPr>
              <a:spLocks noChangeArrowheads="1"/>
            </p:cNvSpPr>
            <p:nvPr/>
          </p:nvSpPr>
          <p:spPr bwMode="auto">
            <a:xfrm rot="-1401672">
              <a:off x="4994" y="311"/>
              <a:ext cx="204" cy="277"/>
            </a:xfrm>
            <a:prstGeom prst="ellipse">
              <a:avLst/>
            </a:prstGeom>
            <a:solidFill>
              <a:srgbClr val="CCCC00"/>
            </a:solidFill>
            <a:ln w="9525">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sp>
        <p:nvSpPr>
          <p:cNvPr id="61451" name="Line 11"/>
          <p:cNvSpPr>
            <a:spLocks noChangeShapeType="1"/>
          </p:cNvSpPr>
          <p:nvPr/>
        </p:nvSpPr>
        <p:spPr bwMode="auto">
          <a:xfrm flipV="1">
            <a:off x="1781175" y="711200"/>
            <a:ext cx="6335713" cy="3349625"/>
          </a:xfrm>
          <a:prstGeom prst="line">
            <a:avLst/>
          </a:prstGeom>
          <a:noFill/>
          <a:ln w="28575">
            <a:solidFill>
              <a:srgbClr val="FF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5" name="Text Box 24"/>
          <p:cNvSpPr txBox="1">
            <a:spLocks noChangeArrowheads="1"/>
          </p:cNvSpPr>
          <p:nvPr/>
        </p:nvSpPr>
        <p:spPr bwMode="auto">
          <a:xfrm>
            <a:off x="427038" y="307973"/>
            <a:ext cx="460692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4400" u="sng" dirty="0"/>
              <a:t>Target practice</a:t>
            </a:r>
          </a:p>
        </p:txBody>
      </p:sp>
      <p:sp>
        <p:nvSpPr>
          <p:cNvPr id="12296"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07BF43B-D385-4212-9037-97BD889EFDF6}" type="slidenum">
              <a:rPr lang="en-US" altLang="en-US" smtClean="0"/>
              <a:pPr eaLnBrk="1" hangingPunct="1"/>
              <a:t>11</a:t>
            </a:fld>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459"/>
                                        </p:tgtEl>
                                        <p:attrNameLst>
                                          <p:attrName>style.visibility</p:attrName>
                                        </p:attrNameLst>
                                      </p:cBhvr>
                                      <p:to>
                                        <p:strVal val="visible"/>
                                      </p:to>
                                    </p:set>
                                    <p:animEffect transition="in" filter="blinds(horizontal)">
                                      <p:cBhvr>
                                        <p:cTn id="7" dur="500"/>
                                        <p:tgtEl>
                                          <p:spTgt spid="614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61451"/>
                                        </p:tgtEl>
                                        <p:attrNameLst>
                                          <p:attrName>style.visibility</p:attrName>
                                        </p:attrNameLst>
                                      </p:cBhvr>
                                      <p:to>
                                        <p:strVal val="visible"/>
                                      </p:to>
                                    </p:set>
                                    <p:anim calcmode="lin" valueType="num">
                                      <p:cBhvr>
                                        <p:cTn id="12" dur="500" fill="hold"/>
                                        <p:tgtEl>
                                          <p:spTgt spid="61451"/>
                                        </p:tgtEl>
                                        <p:attrNameLst>
                                          <p:attrName>ppt_w</p:attrName>
                                        </p:attrNameLst>
                                      </p:cBhvr>
                                      <p:tavLst>
                                        <p:tav tm="0">
                                          <p:val>
                                            <p:fltVal val="0"/>
                                          </p:val>
                                        </p:tav>
                                        <p:tav tm="100000">
                                          <p:val>
                                            <p:strVal val="#ppt_w"/>
                                          </p:val>
                                        </p:tav>
                                      </p:tavLst>
                                    </p:anim>
                                    <p:anim calcmode="lin" valueType="num">
                                      <p:cBhvr>
                                        <p:cTn id="13" dur="500" fill="hold"/>
                                        <p:tgtEl>
                                          <p:spTgt spid="61451"/>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nodeType="clickEffect">
                                  <p:stCondLst>
                                    <p:cond delay="0"/>
                                  </p:stCondLst>
                                  <p:childTnLst>
                                    <p:set>
                                      <p:cBhvr>
                                        <p:cTn id="17" dur="1" fill="hold">
                                          <p:stCondLst>
                                            <p:cond delay="0"/>
                                          </p:stCondLst>
                                        </p:cTn>
                                        <p:tgtEl>
                                          <p:spTgt spid="61460"/>
                                        </p:tgtEl>
                                        <p:attrNameLst>
                                          <p:attrName>style.visibility</p:attrName>
                                        </p:attrNameLst>
                                      </p:cBhvr>
                                      <p:to>
                                        <p:strVal val="visible"/>
                                      </p:to>
                                    </p:set>
                                    <p:anim calcmode="lin" valueType="num">
                                      <p:cBhvr>
                                        <p:cTn id="18" dur="500" fill="hold"/>
                                        <p:tgtEl>
                                          <p:spTgt spid="61460"/>
                                        </p:tgtEl>
                                        <p:attrNameLst>
                                          <p:attrName>ppt_w</p:attrName>
                                        </p:attrNameLst>
                                      </p:cBhvr>
                                      <p:tavLst>
                                        <p:tav tm="0">
                                          <p:val>
                                            <p:fltVal val="0"/>
                                          </p:val>
                                        </p:tav>
                                        <p:tav tm="100000">
                                          <p:val>
                                            <p:strVal val="#ppt_w"/>
                                          </p:val>
                                        </p:tav>
                                      </p:tavLst>
                                    </p:anim>
                                    <p:anim calcmode="lin" valueType="num">
                                      <p:cBhvr>
                                        <p:cTn id="19" dur="500" fill="hold"/>
                                        <p:tgtEl>
                                          <p:spTgt spid="6146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9" grpId="0"/>
      <p:bldP spid="6145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9"/>
          <p:cNvSpPr>
            <a:spLocks noGrp="1" noChangeArrowheads="1"/>
          </p:cNvSpPr>
          <p:nvPr>
            <p:ph type="title"/>
          </p:nvPr>
        </p:nvSpPr>
        <p:spPr>
          <a:xfrm>
            <a:off x="409626" y="290513"/>
            <a:ext cx="8229600" cy="911225"/>
          </a:xfrm>
        </p:spPr>
        <p:txBody>
          <a:bodyPr/>
          <a:lstStyle/>
          <a:p>
            <a:pPr eaLnBrk="1" hangingPunct="1"/>
            <a:r>
              <a:rPr lang="en-US" altLang="en-US" sz="4000" u="sng" dirty="0" smtClean="0"/>
              <a:t>Hitting the target – aim high, not directly at the target</a:t>
            </a:r>
          </a:p>
        </p:txBody>
      </p:sp>
      <p:pic>
        <p:nvPicPr>
          <p:cNvPr id="23563" name="Picture 11" descr="hog_zczg[1]"/>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a:xfrm>
            <a:off x="285750" y="2365375"/>
            <a:ext cx="2120900" cy="1619250"/>
          </a:xfrm>
        </p:spPr>
      </p:pic>
      <p:grpSp>
        <p:nvGrpSpPr>
          <p:cNvPr id="23576" name="Group 24"/>
          <p:cNvGrpSpPr>
            <a:grpSpLocks/>
          </p:cNvGrpSpPr>
          <p:nvPr/>
        </p:nvGrpSpPr>
        <p:grpSpPr bwMode="auto">
          <a:xfrm>
            <a:off x="6815138" y="4108450"/>
            <a:ext cx="831850" cy="1852613"/>
            <a:chOff x="3725" y="1526"/>
            <a:chExt cx="524" cy="1167"/>
          </a:xfrm>
        </p:grpSpPr>
        <p:sp>
          <p:nvSpPr>
            <p:cNvPr id="13330" name="Oval 25"/>
            <p:cNvSpPr>
              <a:spLocks noChangeArrowheads="1"/>
            </p:cNvSpPr>
            <p:nvPr/>
          </p:nvSpPr>
          <p:spPr bwMode="auto">
            <a:xfrm>
              <a:off x="3725" y="1526"/>
              <a:ext cx="524" cy="116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3331" name="Oval 26"/>
            <p:cNvSpPr>
              <a:spLocks noChangeArrowheads="1"/>
            </p:cNvSpPr>
            <p:nvPr/>
          </p:nvSpPr>
          <p:spPr bwMode="auto">
            <a:xfrm>
              <a:off x="3819" y="1728"/>
              <a:ext cx="337" cy="763"/>
            </a:xfrm>
            <a:prstGeom prst="ellipse">
              <a:avLst/>
            </a:prstGeom>
            <a:solidFill>
              <a:srgbClr val="CC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3332" name="Oval 27"/>
            <p:cNvSpPr>
              <a:spLocks noChangeArrowheads="1"/>
            </p:cNvSpPr>
            <p:nvPr/>
          </p:nvSpPr>
          <p:spPr bwMode="auto">
            <a:xfrm>
              <a:off x="3912" y="1923"/>
              <a:ext cx="150" cy="37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pic>
        <p:nvPicPr>
          <p:cNvPr id="23575" name="Picture 23" descr="hog_zczg[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641021">
            <a:off x="555625" y="4762500"/>
            <a:ext cx="2120900"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80" name="Line 28"/>
          <p:cNvSpPr>
            <a:spLocks noChangeShapeType="1"/>
          </p:cNvSpPr>
          <p:nvPr/>
        </p:nvSpPr>
        <p:spPr bwMode="auto">
          <a:xfrm>
            <a:off x="2052638" y="5059363"/>
            <a:ext cx="5083175"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81" name="Freeform 29"/>
          <p:cNvSpPr>
            <a:spLocks/>
          </p:cNvSpPr>
          <p:nvPr/>
        </p:nvSpPr>
        <p:spPr bwMode="auto">
          <a:xfrm>
            <a:off x="2252663" y="4587875"/>
            <a:ext cx="4906962" cy="411163"/>
          </a:xfrm>
          <a:custGeom>
            <a:avLst/>
            <a:gdLst>
              <a:gd name="T0" fmla="*/ 2147483647 w 2246"/>
              <a:gd name="T1" fmla="*/ 2147483647 h 259"/>
              <a:gd name="T2" fmla="*/ 2147483647 w 2246"/>
              <a:gd name="T3" fmla="*/ 2147483647 h 259"/>
              <a:gd name="T4" fmla="*/ 2147483647 w 2246"/>
              <a:gd name="T5" fmla="*/ 2147483647 h 259"/>
              <a:gd name="T6" fmla="*/ 2147483647 w 2246"/>
              <a:gd name="T7" fmla="*/ 2147483647 h 259"/>
              <a:gd name="T8" fmla="*/ 2147483647 w 2246"/>
              <a:gd name="T9" fmla="*/ 2147483647 h 259"/>
              <a:gd name="T10" fmla="*/ 2147483647 w 2246"/>
              <a:gd name="T11" fmla="*/ 2147483647 h 259"/>
              <a:gd name="T12" fmla="*/ 2147483647 w 2246"/>
              <a:gd name="T13" fmla="*/ 2147483647 h 2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46" h="259">
                <a:moveTo>
                  <a:pt x="10" y="244"/>
                </a:moveTo>
                <a:cubicBezTo>
                  <a:pt x="5" y="244"/>
                  <a:pt x="0" y="244"/>
                  <a:pt x="92" y="214"/>
                </a:cubicBezTo>
                <a:cubicBezTo>
                  <a:pt x="184" y="184"/>
                  <a:pt x="391" y="100"/>
                  <a:pt x="563" y="65"/>
                </a:cubicBezTo>
                <a:cubicBezTo>
                  <a:pt x="735" y="30"/>
                  <a:pt x="952" y="10"/>
                  <a:pt x="1124" y="5"/>
                </a:cubicBezTo>
                <a:cubicBezTo>
                  <a:pt x="1296" y="0"/>
                  <a:pt x="1463" y="15"/>
                  <a:pt x="1595" y="35"/>
                </a:cubicBezTo>
                <a:cubicBezTo>
                  <a:pt x="1727" y="55"/>
                  <a:pt x="1808" y="88"/>
                  <a:pt x="1917" y="125"/>
                </a:cubicBezTo>
                <a:cubicBezTo>
                  <a:pt x="2026" y="162"/>
                  <a:pt x="2136" y="210"/>
                  <a:pt x="2246" y="259"/>
                </a:cubicBezTo>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3587" name="Group 35"/>
          <p:cNvGrpSpPr>
            <a:grpSpLocks/>
          </p:cNvGrpSpPr>
          <p:nvPr/>
        </p:nvGrpSpPr>
        <p:grpSpPr bwMode="auto">
          <a:xfrm>
            <a:off x="1900238" y="1792288"/>
            <a:ext cx="5607050" cy="1852612"/>
            <a:chOff x="1197" y="1129"/>
            <a:chExt cx="3532" cy="1167"/>
          </a:xfrm>
        </p:grpSpPr>
        <p:grpSp>
          <p:nvGrpSpPr>
            <p:cNvPr id="13325" name="Group 33"/>
            <p:cNvGrpSpPr>
              <a:grpSpLocks/>
            </p:cNvGrpSpPr>
            <p:nvPr/>
          </p:nvGrpSpPr>
          <p:grpSpPr bwMode="auto">
            <a:xfrm>
              <a:off x="4205" y="1129"/>
              <a:ext cx="524" cy="1167"/>
              <a:chOff x="4205" y="1122"/>
              <a:chExt cx="524" cy="1167"/>
            </a:xfrm>
          </p:grpSpPr>
          <p:sp>
            <p:nvSpPr>
              <p:cNvPr id="13327" name="Oval 13"/>
              <p:cNvSpPr>
                <a:spLocks noChangeArrowheads="1"/>
              </p:cNvSpPr>
              <p:nvPr/>
            </p:nvSpPr>
            <p:spPr bwMode="auto">
              <a:xfrm>
                <a:off x="4205" y="1122"/>
                <a:ext cx="524" cy="116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3328" name="Oval 14"/>
              <p:cNvSpPr>
                <a:spLocks noChangeArrowheads="1"/>
              </p:cNvSpPr>
              <p:nvPr/>
            </p:nvSpPr>
            <p:spPr bwMode="auto">
              <a:xfrm>
                <a:off x="4299" y="1324"/>
                <a:ext cx="337" cy="763"/>
              </a:xfrm>
              <a:prstGeom prst="ellipse">
                <a:avLst/>
              </a:prstGeom>
              <a:solidFill>
                <a:srgbClr val="CC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3329" name="Oval 15"/>
              <p:cNvSpPr>
                <a:spLocks noChangeArrowheads="1"/>
              </p:cNvSpPr>
              <p:nvPr/>
            </p:nvSpPr>
            <p:spPr bwMode="auto">
              <a:xfrm>
                <a:off x="4392" y="1519"/>
                <a:ext cx="150" cy="37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sp>
          <p:nvSpPr>
            <p:cNvPr id="13326" name="Line 17"/>
            <p:cNvSpPr>
              <a:spLocks noChangeShapeType="1"/>
            </p:cNvSpPr>
            <p:nvPr/>
          </p:nvSpPr>
          <p:spPr bwMode="auto">
            <a:xfrm>
              <a:off x="1197" y="1728"/>
              <a:ext cx="3202"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3582" name="Oval 30"/>
          <p:cNvSpPr>
            <a:spLocks noChangeArrowheads="1"/>
          </p:cNvSpPr>
          <p:nvPr/>
        </p:nvSpPr>
        <p:spPr bwMode="auto">
          <a:xfrm>
            <a:off x="2078038" y="2708275"/>
            <a:ext cx="236537" cy="889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3583" name="Oval 31"/>
          <p:cNvSpPr>
            <a:spLocks noChangeArrowheads="1"/>
          </p:cNvSpPr>
          <p:nvPr/>
        </p:nvSpPr>
        <p:spPr bwMode="auto">
          <a:xfrm>
            <a:off x="2063750" y="4986338"/>
            <a:ext cx="236538" cy="889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3574" name="Freeform 22"/>
          <p:cNvSpPr>
            <a:spLocks/>
          </p:cNvSpPr>
          <p:nvPr/>
        </p:nvSpPr>
        <p:spPr bwMode="auto">
          <a:xfrm>
            <a:off x="1096963" y="2732088"/>
            <a:ext cx="6026150" cy="322262"/>
          </a:xfrm>
          <a:custGeom>
            <a:avLst/>
            <a:gdLst>
              <a:gd name="T0" fmla="*/ 2147483647 w 2548"/>
              <a:gd name="T1" fmla="*/ 2147483647 h 396"/>
              <a:gd name="T2" fmla="*/ 2147483647 w 2548"/>
              <a:gd name="T3" fmla="*/ 2147483647 h 396"/>
              <a:gd name="T4" fmla="*/ 2147483647 w 2548"/>
              <a:gd name="T5" fmla="*/ 2147483647 h 396"/>
              <a:gd name="T6" fmla="*/ 2147483647 w 2548"/>
              <a:gd name="T7" fmla="*/ 2147483647 h 396"/>
              <a:gd name="T8" fmla="*/ 2147483647 w 2548"/>
              <a:gd name="T9" fmla="*/ 2147483647 h 396"/>
              <a:gd name="T10" fmla="*/ 2147483647 w 2548"/>
              <a:gd name="T11" fmla="*/ 2147483647 h 396"/>
              <a:gd name="T12" fmla="*/ 2147483647 w 2548"/>
              <a:gd name="T13" fmla="*/ 2147483647 h 3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48" h="396">
                <a:moveTo>
                  <a:pt x="35" y="7"/>
                </a:moveTo>
                <a:cubicBezTo>
                  <a:pt x="17" y="7"/>
                  <a:pt x="0" y="7"/>
                  <a:pt x="87" y="7"/>
                </a:cubicBezTo>
                <a:cubicBezTo>
                  <a:pt x="174" y="7"/>
                  <a:pt x="402" y="0"/>
                  <a:pt x="559" y="7"/>
                </a:cubicBezTo>
                <a:cubicBezTo>
                  <a:pt x="716" y="14"/>
                  <a:pt x="878" y="32"/>
                  <a:pt x="1030" y="52"/>
                </a:cubicBezTo>
                <a:cubicBezTo>
                  <a:pt x="1182" y="72"/>
                  <a:pt x="1287" y="90"/>
                  <a:pt x="1471" y="127"/>
                </a:cubicBezTo>
                <a:cubicBezTo>
                  <a:pt x="1655" y="164"/>
                  <a:pt x="1958" y="232"/>
                  <a:pt x="2137" y="277"/>
                </a:cubicBezTo>
                <a:cubicBezTo>
                  <a:pt x="2316" y="322"/>
                  <a:pt x="2432" y="359"/>
                  <a:pt x="2548" y="396"/>
                </a:cubicBezTo>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4"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92947A7-D46E-431F-A066-B9C1D922F8DE}" type="slidenum">
              <a:rPr lang="en-US" altLang="en-US" smtClean="0"/>
              <a:pPr eaLnBrk="1" hangingPunct="1"/>
              <a:t>12</a:t>
            </a:fld>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6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8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58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57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0" presetClass="path" presetSubtype="0" accel="50000" decel="50000" fill="hold" grpId="1" nodeType="clickEffect">
                                  <p:stCondLst>
                                    <p:cond delay="0"/>
                                  </p:stCondLst>
                                  <p:childTnLst>
                                    <p:animMotion origin="layout" path="M -4.16667E-6 -3.99768E-6 C 0.01823 0.0058 0.0375 -0.00069 0.05573 0.0051 C 0.06355 0.00441 0.07136 0.00163 0.07917 0.00163 C 0.09098 0.00163 0.10365 0.00487 0.11546 0.00696 C 0.16441 0.00209 0.21233 0.00835 0.26094 0.01205 C 0.27848 0.02017 0.3375 0.01878 0.34792 0.01901 C 0.36563 0.02735 0.38785 0.02411 0.40643 0.02596 C 0.43785 0.03708 0.48299 0.03222 0.51025 0.03291 C 0.51632 0.035 0.51372 0.03477 0.51806 0.03477 " pathEditMode="relative" rAng="0" ptsTypes="ffffffffA">
                                      <p:cBhvr>
                                        <p:cTn id="18" dur="2000" fill="hold"/>
                                        <p:tgtEl>
                                          <p:spTgt spid="23582"/>
                                        </p:tgtEl>
                                        <p:attrNameLst>
                                          <p:attrName>ppt_x</p:attrName>
                                          <p:attrName>ppt_y</p:attrName>
                                        </p:attrNameLst>
                                      </p:cBhvr>
                                      <p:rCtr x="25903" y="1808"/>
                                    </p:animMotion>
                                  </p:childTnLst>
                                  <p:subTnLst>
                                    <p:audio>
                                      <p:cMediaNode vol="100000">
                                        <p:cTn display="0" masterRel="sameClick">
                                          <p:stCondLst>
                                            <p:cond evt="begin" delay="0">
                                              <p:tn val="17"/>
                                            </p:cond>
                                          </p:stCondLst>
                                          <p:endCondLst>
                                            <p:cond evt="onStopAudio" delay="0">
                                              <p:tgtEl>
                                                <p:sldTgt/>
                                              </p:tgtEl>
                                            </p:cond>
                                          </p:endCondLst>
                                        </p:cTn>
                                        <p:tgtEl>
                                          <p:sndTgt r:embed="rId3" name="bomb.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357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58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57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58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581"/>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0" presetClass="path" presetSubtype="0" accel="50000" decel="50000" fill="hold" grpId="1" nodeType="clickEffect">
                                  <p:stCondLst>
                                    <p:cond delay="0"/>
                                  </p:stCondLst>
                                  <p:childTnLst>
                                    <p:animMotion origin="layout" path="M 0.01337 -0.00973 C 0.01858 -0.01065 0.02726 -0.01158 0.03281 -0.0132 C 0.04618 -0.01691 0.05816 -0.02456 0.07188 -0.0271 C 0.08542 -0.03313 0.09497 -0.03591 0.10955 -0.03753 C 0.11215 -0.03869 0.11476 -0.03985 0.11736 -0.04101 C 0.12361 -0.04379 0.13681 -0.04448 0.13681 -0.04448 C 0.15104 -0.05074 0.16007 -0.05027 0.17709 -0.05143 C 0.19271 -0.05421 0.20799 -0.05676 0.22379 -0.05838 C 0.24861 -0.06603 0.27084 -0.06093 0.29774 -0.06 C 0.32431 -0.06278 0.35052 -0.06093 0.37709 -0.05838 C 0.38906 -0.05421 0.40087 -0.05282 0.41337 -0.05143 C 0.42413 -0.04657 0.43455 -0.04332 0.44584 -0.04101 C 0.46875 -0.03035 0.49271 -0.0234 0.51597 -0.01506 C 0.52379 -0.01228 0.5316 -0.0081 0.53941 -0.00463 C 0.54827 -0.00069 0.53785 -0.00532 0.54722 0.0007 C 0.54844 0.00139 0.55104 0.00232 0.55104 0.00232 " pathEditMode="relative" ptsTypes="fffffffffffffffA">
                                      <p:cBhvr>
                                        <p:cTn id="36" dur="2000" fill="hold"/>
                                        <p:tgtEl>
                                          <p:spTgt spid="23583"/>
                                        </p:tgtEl>
                                        <p:attrNameLst>
                                          <p:attrName>ppt_x</p:attrName>
                                          <p:attrName>ppt_y</p:attrName>
                                        </p:attrNameLst>
                                      </p:cBhvr>
                                    </p:animMotion>
                                  </p:childTnLst>
                                  <p:subTnLst>
                                    <p:audio>
                                      <p:cMediaNode vol="100000">
                                        <p:cTn display="0" masterRel="sameClick">
                                          <p:stCondLst>
                                            <p:cond evt="begin" delay="0">
                                              <p:tn val="35"/>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80" grpId="0" animBg="1"/>
      <p:bldP spid="23581" grpId="0" animBg="1"/>
      <p:bldP spid="23582" grpId="0" animBg="1"/>
      <p:bldP spid="23582" grpId="1" animBg="1"/>
      <p:bldP spid="23583" grpId="0" animBg="1"/>
      <p:bldP spid="23583" grpId="1" animBg="1"/>
      <p:bldP spid="235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920489"/>
            <a:ext cx="8229600" cy="2752077"/>
          </a:xfrm>
        </p:spPr>
        <p:txBody>
          <a:bodyPr/>
          <a:lstStyle/>
          <a:p>
            <a:r>
              <a:rPr lang="en-US" sz="6000" dirty="0" smtClean="0"/>
              <a:t>Sports without</a:t>
            </a:r>
            <a:r>
              <a:rPr lang="en-US" sz="6000" dirty="0"/>
              <a:t> </a:t>
            </a:r>
            <a:r>
              <a:rPr lang="en-US" sz="6000" dirty="0" smtClean="0"/>
              <a:t>gravity</a:t>
            </a:r>
            <a:endParaRPr lang="en-US" sz="6000" dirty="0"/>
          </a:p>
        </p:txBody>
      </p:sp>
      <p:sp>
        <p:nvSpPr>
          <p:cNvPr id="3" name="Slide Number Placeholder 2"/>
          <p:cNvSpPr>
            <a:spLocks noGrp="1"/>
          </p:cNvSpPr>
          <p:nvPr>
            <p:ph type="sldNum" sz="quarter" idx="12"/>
          </p:nvPr>
        </p:nvSpPr>
        <p:spPr/>
        <p:txBody>
          <a:bodyPr/>
          <a:lstStyle/>
          <a:p>
            <a:pPr>
              <a:defRPr/>
            </a:pPr>
            <a:fld id="{7F4076E7-1A84-49A0-BFEB-281D6FD355BE}" type="slidenum">
              <a:rPr lang="en-US" smtClean="0"/>
              <a:pPr>
                <a:defRPr/>
              </a:pPr>
              <a:t>13</a:t>
            </a:fld>
            <a:endParaRPr lang="en-US"/>
          </a:p>
        </p:txBody>
      </p:sp>
      <p:pic>
        <p:nvPicPr>
          <p:cNvPr id="5122" name="Picture 2" descr="Space Fu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9624" y="4039339"/>
            <a:ext cx="5981700" cy="1047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4439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625" y="78100"/>
            <a:ext cx="8229600" cy="862934"/>
          </a:xfrm>
        </p:spPr>
        <p:txBody>
          <a:bodyPr/>
          <a:lstStyle/>
          <a:p>
            <a:r>
              <a:rPr lang="en-US" u="sng" dirty="0" smtClean="0"/>
              <a:t>Baseball</a:t>
            </a:r>
            <a:endParaRPr lang="en-US" u="sng" dirty="0"/>
          </a:p>
        </p:txBody>
      </p:sp>
      <p:sp>
        <p:nvSpPr>
          <p:cNvPr id="3" name="Slide Number Placeholder 2"/>
          <p:cNvSpPr>
            <a:spLocks noGrp="1"/>
          </p:cNvSpPr>
          <p:nvPr>
            <p:ph type="sldNum" sz="quarter" idx="12"/>
          </p:nvPr>
        </p:nvSpPr>
        <p:spPr/>
        <p:txBody>
          <a:bodyPr/>
          <a:lstStyle/>
          <a:p>
            <a:pPr>
              <a:defRPr/>
            </a:pPr>
            <a:fld id="{7F4076E7-1A84-49A0-BFEB-281D6FD355BE}" type="slidenum">
              <a:rPr lang="en-US" smtClean="0"/>
              <a:pPr>
                <a:defRPr/>
              </a:pPr>
              <a:t>14</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082" y="1126234"/>
            <a:ext cx="3853506" cy="2555042"/>
          </a:xfrm>
          <a:prstGeom prst="rect">
            <a:avLst/>
          </a:prstGeom>
        </p:spPr>
      </p:pic>
      <p:sp>
        <p:nvSpPr>
          <p:cNvPr id="6" name="TextBox 5"/>
          <p:cNvSpPr txBox="1"/>
          <p:nvPr/>
        </p:nvSpPr>
        <p:spPr>
          <a:xfrm>
            <a:off x="4927106" y="1251604"/>
            <a:ext cx="3005951" cy="2308324"/>
          </a:xfrm>
          <a:prstGeom prst="rect">
            <a:avLst/>
          </a:prstGeom>
          <a:noFill/>
        </p:spPr>
        <p:txBody>
          <a:bodyPr wrap="none" rtlCol="0">
            <a:spAutoFit/>
          </a:bodyPr>
          <a:lstStyle/>
          <a:p>
            <a:r>
              <a:rPr lang="en-US" sz="3600" dirty="0" smtClean="0"/>
              <a:t>Every hit ball</a:t>
            </a:r>
          </a:p>
          <a:p>
            <a:r>
              <a:rPr lang="en-US" sz="3600" dirty="0" smtClean="0"/>
              <a:t>is a line drive,</a:t>
            </a:r>
          </a:p>
          <a:p>
            <a:r>
              <a:rPr lang="en-US" sz="3600" dirty="0" smtClean="0"/>
              <a:t>If hit upward,</a:t>
            </a:r>
          </a:p>
          <a:p>
            <a:r>
              <a:rPr lang="en-US" sz="3600" dirty="0" smtClean="0"/>
              <a:t>a homerun</a:t>
            </a:r>
            <a:endParaRPr lang="en-US" sz="3600" dirty="0"/>
          </a:p>
        </p:txBody>
      </p:sp>
      <p:sp>
        <p:nvSpPr>
          <p:cNvPr id="7" name="TextBox 6"/>
          <p:cNvSpPr txBox="1"/>
          <p:nvPr/>
        </p:nvSpPr>
        <p:spPr>
          <a:xfrm>
            <a:off x="479130" y="4695332"/>
            <a:ext cx="3185487" cy="1200329"/>
          </a:xfrm>
          <a:prstGeom prst="rect">
            <a:avLst/>
          </a:prstGeom>
          <a:noFill/>
        </p:spPr>
        <p:txBody>
          <a:bodyPr wrap="none" rtlCol="0">
            <a:spAutoFit/>
          </a:bodyPr>
          <a:lstStyle/>
          <a:p>
            <a:r>
              <a:rPr lang="en-US" sz="3600" dirty="0" smtClean="0"/>
              <a:t>Pop-ups never</a:t>
            </a:r>
          </a:p>
          <a:p>
            <a:r>
              <a:rPr lang="en-US" sz="3600" dirty="0"/>
              <a:t>c</a:t>
            </a:r>
            <a:r>
              <a:rPr lang="en-US" sz="3600" dirty="0" smtClean="0"/>
              <a:t>ome down.</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1645" y="4116473"/>
            <a:ext cx="4013896" cy="2276337"/>
          </a:xfrm>
          <a:prstGeom prst="rect">
            <a:avLst/>
          </a:prstGeom>
        </p:spPr>
      </p:pic>
    </p:spTree>
    <p:extLst>
      <p:ext uri="{BB962C8B-B14F-4D97-AF65-F5344CB8AC3E}">
        <p14:creationId xmlns:p14="http://schemas.microsoft.com/office/powerpoint/2010/main" val="2801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right)">
                                      <p:cBhvr>
                                        <p:cTn id="15" dur="500"/>
                                        <p:tgtEl>
                                          <p:spTgt spid="8"/>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right)">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1"/>
          <p:cNvSpPr>
            <a:spLocks noGrp="1" noChangeArrowheads="1"/>
          </p:cNvSpPr>
          <p:nvPr>
            <p:ph type="title"/>
          </p:nvPr>
        </p:nvSpPr>
        <p:spPr>
          <a:xfrm>
            <a:off x="457200" y="84138"/>
            <a:ext cx="8229600" cy="1143000"/>
          </a:xfrm>
        </p:spPr>
        <p:txBody>
          <a:bodyPr/>
          <a:lstStyle/>
          <a:p>
            <a:pPr eaLnBrk="1" hangingPunct="1"/>
            <a:r>
              <a:rPr lang="en-US" altLang="en-US" u="sng" dirty="0" smtClean="0"/>
              <a:t>Basketball – no jump shots!</a:t>
            </a:r>
          </a:p>
        </p:txBody>
      </p:sp>
      <p:pic>
        <p:nvPicPr>
          <p:cNvPr id="52241" name="Picture 17" descr="MMj02827750000[1]"/>
          <p:cNvPicPr>
            <a:picLocks noGrp="1" noChangeAspect="1" noChangeArrowheads="1" noCrop="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0" y="4362450"/>
            <a:ext cx="2132013" cy="21320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2243" name="Picture 19" descr="MPj03058050000[1]"/>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1341438" y="4232275"/>
            <a:ext cx="774700" cy="785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6389" name="Group 24"/>
          <p:cNvGrpSpPr>
            <a:grpSpLocks/>
          </p:cNvGrpSpPr>
          <p:nvPr/>
        </p:nvGrpSpPr>
        <p:grpSpPr bwMode="auto">
          <a:xfrm>
            <a:off x="7073900" y="2293938"/>
            <a:ext cx="1852613" cy="2479675"/>
            <a:chOff x="4036" y="976"/>
            <a:chExt cx="1431" cy="1933"/>
          </a:xfrm>
        </p:grpSpPr>
        <p:pic>
          <p:nvPicPr>
            <p:cNvPr id="16396" name="Picture 20" descr="MCj0299759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36" y="1423"/>
              <a:ext cx="1120" cy="10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97" name="Line 22"/>
            <p:cNvSpPr>
              <a:spLocks noChangeShapeType="1"/>
            </p:cNvSpPr>
            <p:nvPr/>
          </p:nvSpPr>
          <p:spPr bwMode="auto">
            <a:xfrm>
              <a:off x="5145" y="1523"/>
              <a:ext cx="32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8" name="Line 23"/>
            <p:cNvSpPr>
              <a:spLocks noChangeShapeType="1"/>
            </p:cNvSpPr>
            <p:nvPr/>
          </p:nvSpPr>
          <p:spPr bwMode="auto">
            <a:xfrm>
              <a:off x="5467" y="976"/>
              <a:ext cx="0" cy="1933"/>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6390" name="Line 25"/>
          <p:cNvSpPr>
            <a:spLocks noChangeShapeType="1"/>
          </p:cNvSpPr>
          <p:nvPr/>
        </p:nvSpPr>
        <p:spPr bwMode="auto">
          <a:xfrm>
            <a:off x="185738" y="6446838"/>
            <a:ext cx="8772525"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1" name="Line 26"/>
          <p:cNvSpPr>
            <a:spLocks noChangeShapeType="1"/>
          </p:cNvSpPr>
          <p:nvPr/>
        </p:nvSpPr>
        <p:spPr bwMode="auto">
          <a:xfrm>
            <a:off x="8929688" y="4649788"/>
            <a:ext cx="214312"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51" name="Freeform 27"/>
          <p:cNvSpPr>
            <a:spLocks/>
          </p:cNvSpPr>
          <p:nvPr/>
        </p:nvSpPr>
        <p:spPr bwMode="auto">
          <a:xfrm>
            <a:off x="1735138" y="1592263"/>
            <a:ext cx="5935662" cy="3057525"/>
          </a:xfrm>
          <a:custGeom>
            <a:avLst/>
            <a:gdLst>
              <a:gd name="T0" fmla="*/ 0 w 3739"/>
              <a:gd name="T1" fmla="*/ 2147483647 h 1926"/>
              <a:gd name="T2" fmla="*/ 2147483647 w 3739"/>
              <a:gd name="T3" fmla="*/ 2147483647 h 1926"/>
              <a:gd name="T4" fmla="*/ 2147483647 w 3739"/>
              <a:gd name="T5" fmla="*/ 2147483647 h 1926"/>
              <a:gd name="T6" fmla="*/ 2147483647 w 3739"/>
              <a:gd name="T7" fmla="*/ 2147483647 h 1926"/>
              <a:gd name="T8" fmla="*/ 2147483647 w 3739"/>
              <a:gd name="T9" fmla="*/ 2147483647 h 1926"/>
              <a:gd name="T10" fmla="*/ 2147483647 w 3739"/>
              <a:gd name="T11" fmla="*/ 2147483647 h 1926"/>
              <a:gd name="T12" fmla="*/ 2147483647 w 3739"/>
              <a:gd name="T13" fmla="*/ 2147483647 h 1926"/>
              <a:gd name="T14" fmla="*/ 2147483647 w 3739"/>
              <a:gd name="T15" fmla="*/ 2147483647 h 1926"/>
              <a:gd name="T16" fmla="*/ 2147483647 w 3739"/>
              <a:gd name="T17" fmla="*/ 0 h 1926"/>
              <a:gd name="T18" fmla="*/ 2147483647 w 3739"/>
              <a:gd name="T19" fmla="*/ 2147483647 h 1926"/>
              <a:gd name="T20" fmla="*/ 2147483647 w 3739"/>
              <a:gd name="T21" fmla="*/ 2147483647 h 1926"/>
              <a:gd name="T22" fmla="*/ 2147483647 w 3739"/>
              <a:gd name="T23" fmla="*/ 2147483647 h 1926"/>
              <a:gd name="T24" fmla="*/ 2147483647 w 3739"/>
              <a:gd name="T25" fmla="*/ 2147483647 h 1926"/>
              <a:gd name="T26" fmla="*/ 2147483647 w 3739"/>
              <a:gd name="T27" fmla="*/ 2147483647 h 1926"/>
              <a:gd name="T28" fmla="*/ 2147483647 w 3739"/>
              <a:gd name="T29" fmla="*/ 2147483647 h 1926"/>
              <a:gd name="T30" fmla="*/ 2147483647 w 3739"/>
              <a:gd name="T31" fmla="*/ 2147483647 h 1926"/>
              <a:gd name="T32" fmla="*/ 2147483647 w 3739"/>
              <a:gd name="T33" fmla="*/ 2147483647 h 1926"/>
              <a:gd name="T34" fmla="*/ 2147483647 w 3739"/>
              <a:gd name="T35" fmla="*/ 2147483647 h 19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739" h="1926">
                <a:moveTo>
                  <a:pt x="0" y="1926"/>
                </a:moveTo>
                <a:cubicBezTo>
                  <a:pt x="66" y="1793"/>
                  <a:pt x="132" y="1661"/>
                  <a:pt x="205" y="1516"/>
                </a:cubicBezTo>
                <a:cubicBezTo>
                  <a:pt x="278" y="1371"/>
                  <a:pt x="364" y="1195"/>
                  <a:pt x="440" y="1057"/>
                </a:cubicBezTo>
                <a:cubicBezTo>
                  <a:pt x="516" y="919"/>
                  <a:pt x="584" y="797"/>
                  <a:pt x="664" y="686"/>
                </a:cubicBezTo>
                <a:cubicBezTo>
                  <a:pt x="744" y="575"/>
                  <a:pt x="821" y="481"/>
                  <a:pt x="918" y="393"/>
                </a:cubicBezTo>
                <a:cubicBezTo>
                  <a:pt x="1015" y="305"/>
                  <a:pt x="1154" y="212"/>
                  <a:pt x="1248" y="158"/>
                </a:cubicBezTo>
                <a:cubicBezTo>
                  <a:pt x="1342" y="104"/>
                  <a:pt x="1408" y="94"/>
                  <a:pt x="1484" y="71"/>
                </a:cubicBezTo>
                <a:cubicBezTo>
                  <a:pt x="1560" y="48"/>
                  <a:pt x="1639" y="31"/>
                  <a:pt x="1703" y="19"/>
                </a:cubicBezTo>
                <a:cubicBezTo>
                  <a:pt x="1767" y="7"/>
                  <a:pt x="1806" y="0"/>
                  <a:pt x="1871" y="0"/>
                </a:cubicBezTo>
                <a:cubicBezTo>
                  <a:pt x="1936" y="0"/>
                  <a:pt x="2007" y="2"/>
                  <a:pt x="2094" y="19"/>
                </a:cubicBezTo>
                <a:cubicBezTo>
                  <a:pt x="2181" y="36"/>
                  <a:pt x="2295" y="72"/>
                  <a:pt x="2391" y="103"/>
                </a:cubicBezTo>
                <a:cubicBezTo>
                  <a:pt x="2487" y="134"/>
                  <a:pt x="2587" y="173"/>
                  <a:pt x="2670" y="205"/>
                </a:cubicBezTo>
                <a:cubicBezTo>
                  <a:pt x="2753" y="237"/>
                  <a:pt x="2821" y="260"/>
                  <a:pt x="2890" y="295"/>
                </a:cubicBezTo>
                <a:cubicBezTo>
                  <a:pt x="2959" y="330"/>
                  <a:pt x="3026" y="375"/>
                  <a:pt x="3085" y="413"/>
                </a:cubicBezTo>
                <a:cubicBezTo>
                  <a:pt x="3144" y="451"/>
                  <a:pt x="3187" y="484"/>
                  <a:pt x="3241" y="520"/>
                </a:cubicBezTo>
                <a:cubicBezTo>
                  <a:pt x="3295" y="556"/>
                  <a:pt x="3363" y="595"/>
                  <a:pt x="3407" y="627"/>
                </a:cubicBezTo>
                <a:cubicBezTo>
                  <a:pt x="3451" y="659"/>
                  <a:pt x="3450" y="669"/>
                  <a:pt x="3505" y="715"/>
                </a:cubicBezTo>
                <a:cubicBezTo>
                  <a:pt x="3560" y="761"/>
                  <a:pt x="3649" y="831"/>
                  <a:pt x="3739" y="901"/>
                </a:cubicBezTo>
              </a:path>
            </a:pathLst>
          </a:custGeom>
          <a:noFill/>
          <a:ln w="38100" cmpd="sng">
            <a:solidFill>
              <a:srgbClr val="00B05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3" name="AutoShape 28"/>
          <p:cNvSpPr>
            <a:spLocks noChangeArrowheads="1"/>
          </p:cNvSpPr>
          <p:nvPr/>
        </p:nvSpPr>
        <p:spPr bwMode="auto">
          <a:xfrm>
            <a:off x="3619500" y="3305175"/>
            <a:ext cx="1685925" cy="1028700"/>
          </a:xfrm>
          <a:prstGeom prst="wedgeRoundRectCallout">
            <a:avLst>
              <a:gd name="adj1" fmla="val -76556"/>
              <a:gd name="adj2" fmla="val -140894"/>
              <a:gd name="adj3" fmla="val 16667"/>
            </a:avLst>
          </a:prstGeom>
          <a:noFill/>
          <a:ln w="28575">
            <a:solidFill>
              <a:srgbClr val="00B05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800" b="1" dirty="0"/>
              <a:t>With</a:t>
            </a:r>
          </a:p>
          <a:p>
            <a:pPr algn="ctr" eaLnBrk="1" hangingPunct="1"/>
            <a:r>
              <a:rPr lang="en-US" altLang="en-US" sz="2800" b="1" dirty="0"/>
              <a:t>gravity</a:t>
            </a:r>
          </a:p>
        </p:txBody>
      </p:sp>
      <p:sp>
        <p:nvSpPr>
          <p:cNvPr id="16394" name="Slide Number Placeholder 1"/>
          <p:cNvSpPr>
            <a:spLocks noGrp="1"/>
          </p:cNvSpPr>
          <p:nvPr>
            <p:ph type="sldNum" sz="quarter" idx="12"/>
          </p:nvPr>
        </p:nvSpPr>
        <p:spPr>
          <a:xfrm>
            <a:off x="6873678" y="5970588"/>
            <a:ext cx="2133600" cy="476250"/>
          </a:xfr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29A7F2B-4AC9-42EE-A60E-088C44A3BA1E}" type="slidenum">
              <a:rPr lang="en-US" altLang="en-US" smtClean="0"/>
              <a:pPr eaLnBrk="1" hangingPunct="1"/>
              <a:t>15</a:t>
            </a:fld>
            <a:endParaRPr lang="en-US" altLang="en-US" dirty="0" smtClean="0"/>
          </a:p>
        </p:txBody>
      </p:sp>
      <p:cxnSp>
        <p:nvCxnSpPr>
          <p:cNvPr id="3" name="Straight Connector 2"/>
          <p:cNvCxnSpPr/>
          <p:nvPr/>
        </p:nvCxnSpPr>
        <p:spPr>
          <a:xfrm flipV="1">
            <a:off x="1735138" y="276225"/>
            <a:ext cx="2351087" cy="4297363"/>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15" name="AutoShape 28"/>
          <p:cNvSpPr>
            <a:spLocks noChangeArrowheads="1"/>
          </p:cNvSpPr>
          <p:nvPr/>
        </p:nvSpPr>
        <p:spPr bwMode="auto">
          <a:xfrm>
            <a:off x="390525" y="2200275"/>
            <a:ext cx="1685925" cy="1028700"/>
          </a:xfrm>
          <a:prstGeom prst="wedgeRoundRectCallout">
            <a:avLst>
              <a:gd name="adj1" fmla="val 126269"/>
              <a:gd name="adj2" fmla="val -127005"/>
              <a:gd name="adj3" fmla="val 16667"/>
            </a:avLst>
          </a:prstGeom>
          <a:noFill/>
          <a:ln w="28575">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800" b="1" dirty="0" smtClean="0"/>
              <a:t>Without</a:t>
            </a:r>
            <a:endParaRPr lang="en-US" altLang="en-US" sz="2800" b="1" dirty="0"/>
          </a:p>
          <a:p>
            <a:pPr algn="ctr" eaLnBrk="1" hangingPunct="1"/>
            <a:r>
              <a:rPr lang="en-US" altLang="en-US" sz="2800" b="1" dirty="0"/>
              <a:t>gravity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24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224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0" presetClass="path" presetSubtype="0" accel="50000" decel="50000" fill="hold" nodeType="clickEffect">
                                  <p:stCondLst>
                                    <p:cond delay="0"/>
                                  </p:stCondLst>
                                  <p:childTnLst>
                                    <p:animMotion origin="layout" path="M -2.5E-6 4.44444E-6 C 0.00834 -0.01945 0.01667 -0.03889 0.02379 -0.0588 C 0.03091 -0.07871 0.03507 -0.10024 0.04236 -0.12014 C 0.04966 -0.14005 0.06059 -0.1625 0.06771 -0.17894 C 0.07483 -0.19537 0.07657 -0.20093 0.08472 -0.21945 C 0.09288 -0.2382 0.10747 -0.27338 0.11702 -0.2919 C 0.12657 -0.31065 0.1342 -0.31922 0.14236 -0.33056 C 0.15052 -0.3419 0.15799 -0.35024 0.16615 -0.35996 C 0.17431 -0.36968 0.18021 -0.3801 0.1915 -0.38912 C 0.20278 -0.39815 0.21945 -0.40695 0.23386 -0.41412 C 0.24827 -0.4213 0.26389 -0.42848 0.27795 -0.43218 C 0.29202 -0.43588 0.30591 -0.43588 0.31858 -0.43658 C 0.33125 -0.43727 0.33976 -0.43959 0.35417 -0.43658 C 0.36858 -0.43357 0.39184 -0.42385 0.40504 -0.41852 C 0.41823 -0.4132 0.42344 -0.40996 0.43386 -0.4051 C 0.44427 -0.40024 0.45695 -0.39468 0.46771 -0.38912 C 0.47847 -0.38357 0.48733 -0.37825 0.49827 -0.37107 C 0.5092 -0.36389 0.52136 -0.35649 0.53386 -0.3463 C 0.54636 -0.33612 0.56198 -0.32107 0.57292 -0.31019 C 0.58386 -0.29931 0.59236 -0.28797 0.6 -0.28056 C 0.60764 -0.27315 0.61094 -0.27315 0.61858 -0.26482 C 0.62622 -0.25649 0.63594 -0.24375 0.64584 -0.23079 " pathEditMode="relative" rAng="0" ptsTypes="aaaaaaaaaaaaaaaaaaaaaA">
                                      <p:cBhvr>
                                        <p:cTn id="14" dur="2000" fill="hold"/>
                                        <p:tgtEl>
                                          <p:spTgt spid="52243"/>
                                        </p:tgtEl>
                                        <p:attrNameLst>
                                          <p:attrName>ppt_x</p:attrName>
                                          <p:attrName>ppt_y</p:attrName>
                                        </p:attrNameLst>
                                      </p:cBhvr>
                                      <p:rCtr x="32292" y="-21991"/>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251"/>
                                        </p:tgtEl>
                                        <p:attrNameLst>
                                          <p:attrName>style.visibility</p:attrName>
                                        </p:attrNameLst>
                                      </p:cBhvr>
                                      <p:to>
                                        <p:strVal val="visible"/>
                                      </p:to>
                                    </p:set>
                                  </p:childTnLst>
                                </p:cTn>
                              </p:par>
                              <p:par>
                                <p:cTn id="19" presetID="22" presetClass="entr" presetSubtype="4" fill="hold" grpId="0" nodeType="withEffect">
                                  <p:stCondLst>
                                    <p:cond delay="0"/>
                                  </p:stCondLst>
                                  <p:childTnLst>
                                    <p:set>
                                      <p:cBhvr>
                                        <p:cTn id="20" dur="1" fill="hold">
                                          <p:stCondLst>
                                            <p:cond delay="0"/>
                                          </p:stCondLst>
                                        </p:cTn>
                                        <p:tgtEl>
                                          <p:spTgt spid="16393"/>
                                        </p:tgtEl>
                                        <p:attrNameLst>
                                          <p:attrName>style.visibility</p:attrName>
                                        </p:attrNameLst>
                                      </p:cBhvr>
                                      <p:to>
                                        <p:strVal val="visible"/>
                                      </p:to>
                                    </p:set>
                                    <p:animEffect transition="in" filter="wipe(down)">
                                      <p:cBhvr>
                                        <p:cTn id="21" dur="500"/>
                                        <p:tgtEl>
                                          <p:spTgt spid="1639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0" presetClass="path" presetSubtype="0" accel="50000" decel="50000" fill="hold" nodeType="clickEffect">
                                  <p:stCondLst>
                                    <p:cond delay="0"/>
                                  </p:stCondLst>
                                  <p:childTnLst>
                                    <p:animMotion origin="layout" path="M -2.5E-6 4.44444E-6 L 0.25347 -0.64075 " pathEditMode="relative" rAng="0" ptsTypes="AA">
                                      <p:cBhvr>
                                        <p:cTn id="25" dur="2000" fill="hold"/>
                                        <p:tgtEl>
                                          <p:spTgt spid="52243"/>
                                        </p:tgtEl>
                                        <p:attrNameLst>
                                          <p:attrName>ppt_x</p:attrName>
                                          <p:attrName>ppt_y</p:attrName>
                                        </p:attrNameLst>
                                      </p:cBhvr>
                                      <p:rCtr x="12674" y="-32037"/>
                                    </p:animMotion>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4"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down)">
                                      <p:cBhvr>
                                        <p:cTn id="30" dur="500"/>
                                        <p:tgtEl>
                                          <p:spTgt spid="3"/>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down)">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0" presetClass="path" presetSubtype="0" accel="50000" decel="50000" fill="hold" nodeType="clickEffect">
                                  <p:stCondLst>
                                    <p:cond delay="0"/>
                                  </p:stCondLst>
                                  <p:childTnLst>
                                    <p:animMotion origin="layout" path="M -3.05556E-6 4.81481E-6 L -3.05556E-6 -0.82801 " pathEditMode="relative" rAng="0" ptsTypes="AA">
                                      <p:cBhvr>
                                        <p:cTn id="37" dur="2000" fill="hold"/>
                                        <p:tgtEl>
                                          <p:spTgt spid="52241"/>
                                        </p:tgtEl>
                                        <p:attrNameLst>
                                          <p:attrName>ppt_x</p:attrName>
                                          <p:attrName>ppt_y</p:attrName>
                                        </p:attrNameLst>
                                      </p:cBhvr>
                                      <p:rCtr x="0" y="-41412"/>
                                    </p:animMotion>
                                  </p:childTnLst>
                                  <p:subTnLst>
                                    <p:set>
                                      <p:cBhvr override="childStyle">
                                        <p:cTn dur="1" fill="hold" display="0" masterRel="sameClick" afterEffect="1">
                                          <p:stCondLst>
                                            <p:cond evt="end" delay="0">
                                              <p:tn val="36"/>
                                            </p:cond>
                                          </p:stCondLst>
                                        </p:cTn>
                                        <p:tgtEl>
                                          <p:spTgt spid="5224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51" grpId="0" animBg="1"/>
      <p:bldP spid="16393"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Text Box 19"/>
          <p:cNvSpPr txBox="1">
            <a:spLocks noChangeArrowheads="1"/>
          </p:cNvSpPr>
          <p:nvPr/>
        </p:nvSpPr>
        <p:spPr bwMode="auto">
          <a:xfrm>
            <a:off x="287677" y="15156"/>
            <a:ext cx="816922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4000" u="sng" dirty="0" smtClean="0"/>
              <a:t>Kicking field </a:t>
            </a:r>
            <a:r>
              <a:rPr lang="en-US" altLang="en-US" sz="4000" u="sng" dirty="0"/>
              <a:t>goals would be </a:t>
            </a:r>
            <a:r>
              <a:rPr lang="en-US" altLang="en-US" sz="4000" u="sng" dirty="0" smtClean="0"/>
              <a:t>easier!</a:t>
            </a:r>
            <a:endParaRPr lang="en-US" altLang="en-US" sz="4000" u="sng" dirty="0"/>
          </a:p>
        </p:txBody>
      </p:sp>
      <p:sp>
        <p:nvSpPr>
          <p:cNvPr id="1536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2E7AA60-22FE-4F32-A5AD-3A581F9081E5}" type="slidenum">
              <a:rPr lang="en-US" altLang="en-US" smtClean="0"/>
              <a:pPr eaLnBrk="1" hangingPunct="1"/>
              <a:t>16</a:t>
            </a:fld>
            <a:endParaRPr lang="en-US" altLang="en-US" smtClean="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431" y="908511"/>
            <a:ext cx="8829425" cy="5421267"/>
          </a:xfrm>
          <a:prstGeom prst="rect">
            <a:avLst/>
          </a:prstGeom>
        </p:spPr>
      </p:pic>
      <p:sp>
        <p:nvSpPr>
          <p:cNvPr id="11" name="Text Box 19"/>
          <p:cNvSpPr txBox="1">
            <a:spLocks noChangeArrowheads="1"/>
          </p:cNvSpPr>
          <p:nvPr/>
        </p:nvSpPr>
        <p:spPr bwMode="auto">
          <a:xfrm>
            <a:off x="2268981" y="5006339"/>
            <a:ext cx="463460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4000" dirty="0" smtClean="0">
                <a:solidFill>
                  <a:schemeClr val="bg1"/>
                </a:solidFill>
              </a:rPr>
              <a:t>100 yard field goals</a:t>
            </a:r>
          </a:p>
          <a:p>
            <a:pPr eaLnBrk="1" hangingPunct="1"/>
            <a:r>
              <a:rPr lang="en-US" altLang="en-US" sz="4000" dirty="0" smtClean="0">
                <a:solidFill>
                  <a:schemeClr val="bg1"/>
                </a:solidFill>
              </a:rPr>
              <a:t>would be possible.</a:t>
            </a:r>
            <a:endParaRPr lang="en-US" altLang="en-US" sz="4000"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44501" y="144463"/>
            <a:ext cx="8229600" cy="1143000"/>
          </a:xfrm>
        </p:spPr>
        <p:txBody>
          <a:bodyPr/>
          <a:lstStyle/>
          <a:p>
            <a:pPr eaLnBrk="1" hangingPunct="1"/>
            <a:r>
              <a:rPr lang="en-US" altLang="en-US" u="sng" dirty="0" smtClean="0"/>
              <a:t>Path of the Projectile: parabola</a:t>
            </a:r>
          </a:p>
        </p:txBody>
      </p:sp>
      <p:grpSp>
        <p:nvGrpSpPr>
          <p:cNvPr id="29699" name="Group 3"/>
          <p:cNvGrpSpPr>
            <a:grpSpLocks/>
          </p:cNvGrpSpPr>
          <p:nvPr/>
        </p:nvGrpSpPr>
        <p:grpSpPr bwMode="auto">
          <a:xfrm>
            <a:off x="1004094" y="2891631"/>
            <a:ext cx="5756275" cy="1528762"/>
            <a:chOff x="641" y="2101"/>
            <a:chExt cx="3626" cy="963"/>
          </a:xfrm>
        </p:grpSpPr>
        <p:sp>
          <p:nvSpPr>
            <p:cNvPr id="17442" name="Arc 4"/>
            <p:cNvSpPr>
              <a:spLocks/>
            </p:cNvSpPr>
            <p:nvPr/>
          </p:nvSpPr>
          <p:spPr bwMode="auto">
            <a:xfrm>
              <a:off x="2453" y="2101"/>
              <a:ext cx="1814" cy="963"/>
            </a:xfrm>
            <a:custGeom>
              <a:avLst/>
              <a:gdLst>
                <a:gd name="T0" fmla="*/ 0 w 19837"/>
                <a:gd name="T1" fmla="*/ 0 h 21600"/>
                <a:gd name="T2" fmla="*/ 15 w 19837"/>
                <a:gd name="T3" fmla="*/ 1 h 21600"/>
                <a:gd name="T4" fmla="*/ 0 w 19837"/>
                <a:gd name="T5" fmla="*/ 2 h 21600"/>
                <a:gd name="T6" fmla="*/ 0 60000 65536"/>
                <a:gd name="T7" fmla="*/ 0 60000 65536"/>
                <a:gd name="T8" fmla="*/ 0 60000 65536"/>
              </a:gdLst>
              <a:ahLst/>
              <a:cxnLst>
                <a:cxn ang="T6">
                  <a:pos x="T0" y="T1"/>
                </a:cxn>
                <a:cxn ang="T7">
                  <a:pos x="T2" y="T3"/>
                </a:cxn>
                <a:cxn ang="T8">
                  <a:pos x="T4" y="T5"/>
                </a:cxn>
              </a:cxnLst>
              <a:rect l="0" t="0" r="r" b="b"/>
              <a:pathLst>
                <a:path w="19837" h="21600" fill="none" extrusionOk="0">
                  <a:moveTo>
                    <a:pt x="-1" y="0"/>
                  </a:moveTo>
                  <a:cubicBezTo>
                    <a:pt x="8625" y="0"/>
                    <a:pt x="16424" y="5131"/>
                    <a:pt x="19837" y="13052"/>
                  </a:cubicBezTo>
                </a:path>
                <a:path w="19837" h="21600" stroke="0" extrusionOk="0">
                  <a:moveTo>
                    <a:pt x="-1" y="0"/>
                  </a:moveTo>
                  <a:cubicBezTo>
                    <a:pt x="8625" y="0"/>
                    <a:pt x="16424" y="5131"/>
                    <a:pt x="19837" y="13052"/>
                  </a:cubicBezTo>
                  <a:lnTo>
                    <a:pt x="0" y="21600"/>
                  </a:lnTo>
                  <a:lnTo>
                    <a:pt x="-1" y="0"/>
                  </a:lnTo>
                  <a:close/>
                </a:path>
              </a:pathLst>
            </a:custGeom>
            <a:noFill/>
            <a:ln w="381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43" name="Arc 5"/>
            <p:cNvSpPr>
              <a:spLocks/>
            </p:cNvSpPr>
            <p:nvPr/>
          </p:nvSpPr>
          <p:spPr bwMode="auto">
            <a:xfrm flipH="1">
              <a:off x="641" y="2101"/>
              <a:ext cx="1814" cy="963"/>
            </a:xfrm>
            <a:custGeom>
              <a:avLst/>
              <a:gdLst>
                <a:gd name="T0" fmla="*/ 0 w 19837"/>
                <a:gd name="T1" fmla="*/ 0 h 21600"/>
                <a:gd name="T2" fmla="*/ 15 w 19837"/>
                <a:gd name="T3" fmla="*/ 1 h 21600"/>
                <a:gd name="T4" fmla="*/ 0 w 19837"/>
                <a:gd name="T5" fmla="*/ 2 h 21600"/>
                <a:gd name="T6" fmla="*/ 0 60000 65536"/>
                <a:gd name="T7" fmla="*/ 0 60000 65536"/>
                <a:gd name="T8" fmla="*/ 0 60000 65536"/>
              </a:gdLst>
              <a:ahLst/>
              <a:cxnLst>
                <a:cxn ang="T6">
                  <a:pos x="T0" y="T1"/>
                </a:cxn>
                <a:cxn ang="T7">
                  <a:pos x="T2" y="T3"/>
                </a:cxn>
                <a:cxn ang="T8">
                  <a:pos x="T4" y="T5"/>
                </a:cxn>
              </a:cxnLst>
              <a:rect l="0" t="0" r="r" b="b"/>
              <a:pathLst>
                <a:path w="19837" h="21600" fill="none" extrusionOk="0">
                  <a:moveTo>
                    <a:pt x="-1" y="0"/>
                  </a:moveTo>
                  <a:cubicBezTo>
                    <a:pt x="8625" y="0"/>
                    <a:pt x="16424" y="5131"/>
                    <a:pt x="19837" y="13052"/>
                  </a:cubicBezTo>
                </a:path>
                <a:path w="19837" h="21600" stroke="0" extrusionOk="0">
                  <a:moveTo>
                    <a:pt x="-1" y="0"/>
                  </a:moveTo>
                  <a:cubicBezTo>
                    <a:pt x="8625" y="0"/>
                    <a:pt x="16424" y="5131"/>
                    <a:pt x="19837" y="13052"/>
                  </a:cubicBezTo>
                  <a:lnTo>
                    <a:pt x="0" y="21600"/>
                  </a:lnTo>
                  <a:lnTo>
                    <a:pt x="-1" y="0"/>
                  </a:lnTo>
                  <a:close/>
                </a:path>
              </a:pathLst>
            </a:custGeom>
            <a:noFill/>
            <a:ln w="381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9702" name="Line 6"/>
          <p:cNvSpPr>
            <a:spLocks noChangeShapeType="1"/>
          </p:cNvSpPr>
          <p:nvPr/>
        </p:nvSpPr>
        <p:spPr bwMode="auto">
          <a:xfrm flipV="1">
            <a:off x="983456" y="3012281"/>
            <a:ext cx="796925" cy="79533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03" name="Line 7"/>
          <p:cNvSpPr>
            <a:spLocks noChangeShapeType="1"/>
          </p:cNvSpPr>
          <p:nvPr/>
        </p:nvSpPr>
        <p:spPr bwMode="auto">
          <a:xfrm>
            <a:off x="3904456" y="1658143"/>
            <a:ext cx="0" cy="2470150"/>
          </a:xfrm>
          <a:prstGeom prst="line">
            <a:avLst/>
          </a:prstGeom>
          <a:noFill/>
          <a:ln w="28575">
            <a:solidFill>
              <a:srgbClr val="FF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04" name="Text Box 8"/>
          <p:cNvSpPr txBox="1">
            <a:spLocks noChangeArrowheads="1"/>
          </p:cNvSpPr>
          <p:nvPr/>
        </p:nvSpPr>
        <p:spPr bwMode="auto">
          <a:xfrm>
            <a:off x="1177131" y="2609056"/>
            <a:ext cx="3825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b="1" dirty="0">
                <a:solidFill>
                  <a:srgbClr val="FF0000"/>
                </a:solidFill>
              </a:rPr>
              <a:t>v</a:t>
            </a:r>
          </a:p>
        </p:txBody>
      </p:sp>
      <p:grpSp>
        <p:nvGrpSpPr>
          <p:cNvPr id="29705" name="Group 9"/>
          <p:cNvGrpSpPr>
            <a:grpSpLocks/>
          </p:cNvGrpSpPr>
          <p:nvPr/>
        </p:nvGrpSpPr>
        <p:grpSpPr bwMode="auto">
          <a:xfrm>
            <a:off x="973931" y="1443831"/>
            <a:ext cx="7599363" cy="2409825"/>
            <a:chOff x="622" y="1182"/>
            <a:chExt cx="4787" cy="1518"/>
          </a:xfrm>
        </p:grpSpPr>
        <p:sp>
          <p:nvSpPr>
            <p:cNvPr id="17440" name="Line 10"/>
            <p:cNvSpPr>
              <a:spLocks noChangeShapeType="1"/>
            </p:cNvSpPr>
            <p:nvPr/>
          </p:nvSpPr>
          <p:spPr bwMode="auto">
            <a:xfrm>
              <a:off x="629" y="1182"/>
              <a:ext cx="0" cy="1518"/>
            </a:xfrm>
            <a:prstGeom prst="line">
              <a:avLst/>
            </a:prstGeom>
            <a:noFill/>
            <a:ln w="38100">
              <a:solidFill>
                <a:schemeClr val="tx1"/>
              </a:solidFill>
              <a:round/>
              <a:headEnd type="arrow"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41" name="Line 11"/>
            <p:cNvSpPr>
              <a:spLocks noChangeShapeType="1"/>
            </p:cNvSpPr>
            <p:nvPr/>
          </p:nvSpPr>
          <p:spPr bwMode="auto">
            <a:xfrm>
              <a:off x="622" y="2685"/>
              <a:ext cx="4787" cy="0"/>
            </a:xfrm>
            <a:prstGeom prst="line">
              <a:avLst/>
            </a:prstGeom>
            <a:noFill/>
            <a:ln w="38100">
              <a:solidFill>
                <a:schemeClr val="tx1"/>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9708" name="Text Box 12"/>
          <p:cNvSpPr txBox="1">
            <a:spLocks noChangeArrowheads="1"/>
          </p:cNvSpPr>
          <p:nvPr/>
        </p:nvSpPr>
        <p:spPr bwMode="auto">
          <a:xfrm>
            <a:off x="4980418" y="4025897"/>
            <a:ext cx="3921266" cy="52322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800" b="1" dirty="0">
                <a:solidFill>
                  <a:srgbClr val="FF0000"/>
                </a:solidFill>
              </a:rPr>
              <a:t>Distance </a:t>
            </a:r>
            <a:r>
              <a:rPr lang="en-US" altLang="en-US" sz="2800" b="1" dirty="0" smtClean="0">
                <a:solidFill>
                  <a:srgbClr val="FF0000"/>
                </a:solidFill>
              </a:rPr>
              <a:t>down range</a:t>
            </a:r>
            <a:endParaRPr lang="en-US" altLang="en-US" sz="2800" b="1" dirty="0">
              <a:solidFill>
                <a:srgbClr val="FF0000"/>
              </a:solidFill>
            </a:endParaRPr>
          </a:p>
        </p:txBody>
      </p:sp>
      <p:sp>
        <p:nvSpPr>
          <p:cNvPr id="29709" name="Text Box 13"/>
          <p:cNvSpPr txBox="1">
            <a:spLocks noChangeArrowheads="1"/>
          </p:cNvSpPr>
          <p:nvPr/>
        </p:nvSpPr>
        <p:spPr bwMode="auto">
          <a:xfrm rot="10800000">
            <a:off x="179586" y="1828006"/>
            <a:ext cx="615553" cy="1265237"/>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b="1" dirty="0">
                <a:solidFill>
                  <a:srgbClr val="FF0000"/>
                </a:solidFill>
              </a:rPr>
              <a:t>Height</a:t>
            </a:r>
          </a:p>
        </p:txBody>
      </p:sp>
      <p:sp>
        <p:nvSpPr>
          <p:cNvPr id="29710" name="Text Box 14"/>
          <p:cNvSpPr txBox="1">
            <a:spLocks noChangeArrowheads="1"/>
          </p:cNvSpPr>
          <p:nvPr/>
        </p:nvSpPr>
        <p:spPr bwMode="auto">
          <a:xfrm>
            <a:off x="1907951" y="1846262"/>
            <a:ext cx="116249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b="1" dirty="0">
                <a:solidFill>
                  <a:srgbClr val="FF0000"/>
                </a:solidFill>
              </a:rPr>
              <a:t>rising</a:t>
            </a:r>
          </a:p>
        </p:txBody>
      </p:sp>
      <p:sp>
        <p:nvSpPr>
          <p:cNvPr id="29711" name="Text Box 15"/>
          <p:cNvSpPr txBox="1">
            <a:spLocks noChangeArrowheads="1"/>
          </p:cNvSpPr>
          <p:nvPr/>
        </p:nvSpPr>
        <p:spPr bwMode="auto">
          <a:xfrm>
            <a:off x="4980418" y="1828006"/>
            <a:ext cx="124264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b="1" dirty="0">
                <a:solidFill>
                  <a:srgbClr val="FF0000"/>
                </a:solidFill>
              </a:rPr>
              <a:t>falling</a:t>
            </a:r>
          </a:p>
        </p:txBody>
      </p:sp>
      <p:sp>
        <p:nvSpPr>
          <p:cNvPr id="29712" name="Oval 16"/>
          <p:cNvSpPr>
            <a:spLocks noChangeArrowheads="1"/>
          </p:cNvSpPr>
          <p:nvPr/>
        </p:nvSpPr>
        <p:spPr bwMode="auto">
          <a:xfrm>
            <a:off x="915194" y="3701256"/>
            <a:ext cx="166687" cy="166687"/>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9715" name="AutoShape 19"/>
          <p:cNvSpPr>
            <a:spLocks noChangeArrowheads="1"/>
          </p:cNvSpPr>
          <p:nvPr/>
        </p:nvSpPr>
        <p:spPr bwMode="auto">
          <a:xfrm>
            <a:off x="3548856" y="2739231"/>
            <a:ext cx="747713" cy="273050"/>
          </a:xfrm>
          <a:prstGeom prst="rightArrow">
            <a:avLst>
              <a:gd name="adj1" fmla="val 50000"/>
              <a:gd name="adj2" fmla="val 68459"/>
            </a:avLst>
          </a:prstGeom>
          <a:solidFill>
            <a:srgbClr val="00B050"/>
          </a:solidFill>
          <a:ln>
            <a:noFill/>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29716" name="AutoShape 20"/>
          <p:cNvSpPr>
            <a:spLocks noChangeArrowheads="1"/>
          </p:cNvSpPr>
          <p:nvPr/>
        </p:nvSpPr>
        <p:spPr bwMode="auto">
          <a:xfrm rot="20884934">
            <a:off x="2115344" y="2939256"/>
            <a:ext cx="747712" cy="222250"/>
          </a:xfrm>
          <a:prstGeom prst="rightArrow">
            <a:avLst>
              <a:gd name="adj1" fmla="val 50000"/>
              <a:gd name="adj2" fmla="val 84107"/>
            </a:avLst>
          </a:prstGeom>
          <a:solidFill>
            <a:srgbClr val="00B050"/>
          </a:solidFill>
          <a:ln>
            <a:noFill/>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29717" name="AutoShape 21"/>
          <p:cNvSpPr>
            <a:spLocks noChangeArrowheads="1"/>
          </p:cNvSpPr>
          <p:nvPr/>
        </p:nvSpPr>
        <p:spPr bwMode="auto">
          <a:xfrm rot="1057302">
            <a:off x="5245894" y="3010693"/>
            <a:ext cx="747712" cy="273050"/>
          </a:xfrm>
          <a:prstGeom prst="rightArrow">
            <a:avLst>
              <a:gd name="adj1" fmla="val 50000"/>
              <a:gd name="adj2" fmla="val 68459"/>
            </a:avLst>
          </a:prstGeom>
          <a:solidFill>
            <a:srgbClr val="00B050"/>
          </a:solidFill>
          <a:ln>
            <a:noFill/>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29718" name="AutoShape 22"/>
          <p:cNvSpPr>
            <a:spLocks noChangeArrowheads="1"/>
          </p:cNvSpPr>
          <p:nvPr/>
        </p:nvSpPr>
        <p:spPr bwMode="auto">
          <a:xfrm>
            <a:off x="6730206" y="1846262"/>
            <a:ext cx="333375" cy="1013619"/>
          </a:xfrm>
          <a:prstGeom prst="downArrow">
            <a:avLst>
              <a:gd name="adj1" fmla="val 50000"/>
              <a:gd name="adj2" fmla="val 43691"/>
            </a:avLst>
          </a:prstGeom>
          <a:solidFill>
            <a:schemeClr val="tx1"/>
          </a:solidFill>
          <a:ln w="38100">
            <a:solidFill>
              <a:srgbClr val="000000"/>
            </a:solidFill>
            <a:miter lim="800000"/>
            <a:headEnd/>
            <a:tailEnd/>
          </a:ln>
          <a:effectLst/>
        </p:spPr>
        <p:txBody>
          <a:bodyPr vert="eaVert"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9719" name="Text Box 23"/>
          <p:cNvSpPr txBox="1">
            <a:spLocks noChangeArrowheads="1"/>
          </p:cNvSpPr>
          <p:nvPr/>
        </p:nvSpPr>
        <p:spPr bwMode="auto">
          <a:xfrm>
            <a:off x="7144544" y="1657170"/>
            <a:ext cx="74892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7200" b="1" dirty="0"/>
              <a:t>g</a:t>
            </a:r>
          </a:p>
        </p:txBody>
      </p:sp>
      <p:grpSp>
        <p:nvGrpSpPr>
          <p:cNvPr id="29730" name="Group 34"/>
          <p:cNvGrpSpPr>
            <a:grpSpLocks/>
          </p:cNvGrpSpPr>
          <p:nvPr/>
        </p:nvGrpSpPr>
        <p:grpSpPr bwMode="auto">
          <a:xfrm>
            <a:off x="3662362" y="4804565"/>
            <a:ext cx="3316288" cy="1584325"/>
            <a:chOff x="1677" y="3188"/>
            <a:chExt cx="2089" cy="998"/>
          </a:xfrm>
        </p:grpSpPr>
        <p:grpSp>
          <p:nvGrpSpPr>
            <p:cNvPr id="17430" name="Group 32"/>
            <p:cNvGrpSpPr>
              <a:grpSpLocks/>
            </p:cNvGrpSpPr>
            <p:nvPr/>
          </p:nvGrpSpPr>
          <p:grpSpPr bwMode="auto">
            <a:xfrm>
              <a:off x="2401" y="3307"/>
              <a:ext cx="601" cy="576"/>
              <a:chOff x="2176" y="3433"/>
              <a:chExt cx="601" cy="576"/>
            </a:xfrm>
          </p:grpSpPr>
          <p:grpSp>
            <p:nvGrpSpPr>
              <p:cNvPr id="17434" name="Group 31"/>
              <p:cNvGrpSpPr>
                <a:grpSpLocks/>
              </p:cNvGrpSpPr>
              <p:nvPr/>
            </p:nvGrpSpPr>
            <p:grpSpPr bwMode="auto">
              <a:xfrm>
                <a:off x="2176" y="3433"/>
                <a:ext cx="601" cy="569"/>
                <a:chOff x="1885" y="3283"/>
                <a:chExt cx="601" cy="569"/>
              </a:xfrm>
            </p:grpSpPr>
            <p:sp>
              <p:nvSpPr>
                <p:cNvPr id="17436" name="Line 24"/>
                <p:cNvSpPr>
                  <a:spLocks noChangeShapeType="1"/>
                </p:cNvSpPr>
                <p:nvPr/>
              </p:nvSpPr>
              <p:spPr bwMode="auto">
                <a:xfrm flipV="1">
                  <a:off x="1891" y="3328"/>
                  <a:ext cx="502" cy="501"/>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37" name="Line 25"/>
                <p:cNvSpPr>
                  <a:spLocks noChangeShapeType="1"/>
                </p:cNvSpPr>
                <p:nvPr/>
              </p:nvSpPr>
              <p:spPr bwMode="auto">
                <a:xfrm>
                  <a:off x="1885" y="3845"/>
                  <a:ext cx="546" cy="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38" name="Line 26"/>
                <p:cNvSpPr>
                  <a:spLocks noChangeShapeType="1"/>
                </p:cNvSpPr>
                <p:nvPr/>
              </p:nvSpPr>
              <p:spPr bwMode="auto">
                <a:xfrm flipV="1">
                  <a:off x="1885" y="3283"/>
                  <a:ext cx="0" cy="554"/>
                </a:xfrm>
                <a:prstGeom prst="line">
                  <a:avLst/>
                </a:prstGeom>
                <a:noFill/>
                <a:ln w="38100">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39" name="Line 27"/>
                <p:cNvSpPr>
                  <a:spLocks noChangeShapeType="1"/>
                </p:cNvSpPr>
                <p:nvPr/>
              </p:nvSpPr>
              <p:spPr bwMode="auto">
                <a:xfrm>
                  <a:off x="1893" y="3852"/>
                  <a:ext cx="593" cy="0"/>
                </a:xfrm>
                <a:prstGeom prst="line">
                  <a:avLst/>
                </a:prstGeom>
                <a:noFill/>
                <a:ln w="9525">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435" name="Line 28"/>
              <p:cNvSpPr>
                <a:spLocks noChangeShapeType="1"/>
              </p:cNvSpPr>
              <p:nvPr/>
            </p:nvSpPr>
            <p:spPr bwMode="auto">
              <a:xfrm flipV="1">
                <a:off x="2184" y="3433"/>
                <a:ext cx="0" cy="576"/>
              </a:xfrm>
              <a:prstGeom prst="line">
                <a:avLst/>
              </a:prstGeom>
              <a:noFill/>
              <a:ln w="9525">
                <a:solidFill>
                  <a:srgbClr val="FF66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431" name="Text Box 29"/>
            <p:cNvSpPr txBox="1">
              <a:spLocks noChangeArrowheads="1"/>
            </p:cNvSpPr>
            <p:nvPr/>
          </p:nvSpPr>
          <p:spPr bwMode="auto">
            <a:xfrm>
              <a:off x="2351" y="3936"/>
              <a:ext cx="141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dirty="0">
                  <a:solidFill>
                    <a:srgbClr val="0000FF"/>
                  </a:solidFill>
                </a:rPr>
                <a:t>Horizontal velocity</a:t>
              </a:r>
            </a:p>
          </p:txBody>
        </p:sp>
        <p:sp>
          <p:nvSpPr>
            <p:cNvPr id="17432" name="Text Box 30"/>
            <p:cNvSpPr txBox="1">
              <a:spLocks noChangeArrowheads="1"/>
            </p:cNvSpPr>
            <p:nvPr/>
          </p:nvSpPr>
          <p:spPr bwMode="auto">
            <a:xfrm>
              <a:off x="1677" y="3494"/>
              <a:ext cx="65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dirty="0">
                  <a:solidFill>
                    <a:srgbClr val="00B050"/>
                  </a:solidFill>
                </a:rPr>
                <a:t>Vertical</a:t>
              </a:r>
            </a:p>
            <a:p>
              <a:pPr eaLnBrk="1" hangingPunct="1"/>
              <a:r>
                <a:rPr lang="en-US" altLang="en-US" sz="2000" dirty="0">
                  <a:solidFill>
                    <a:srgbClr val="00B050"/>
                  </a:solidFill>
                </a:rPr>
                <a:t>velocity</a:t>
              </a:r>
            </a:p>
          </p:txBody>
        </p:sp>
        <p:sp>
          <p:nvSpPr>
            <p:cNvPr id="17433" name="Text Box 33"/>
            <p:cNvSpPr txBox="1">
              <a:spLocks noChangeArrowheads="1"/>
            </p:cNvSpPr>
            <p:nvPr/>
          </p:nvSpPr>
          <p:spPr bwMode="auto">
            <a:xfrm>
              <a:off x="2881" y="3188"/>
              <a:ext cx="24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b="1" dirty="0">
                  <a:solidFill>
                    <a:srgbClr val="FF0000"/>
                  </a:solidFill>
                </a:rPr>
                <a:t>v</a:t>
              </a:r>
            </a:p>
          </p:txBody>
        </p:sp>
      </p:grpSp>
      <p:sp>
        <p:nvSpPr>
          <p:cNvPr id="17429" name="Slide Number Placeholder 1"/>
          <p:cNvSpPr>
            <a:spLocks noGrp="1"/>
          </p:cNvSpPr>
          <p:nvPr>
            <p:ph type="sldNum" sz="quarter" idx="12"/>
          </p:nvPr>
        </p:nvSpPr>
        <p:spPr>
          <a:xfrm>
            <a:off x="6896893" y="6381750"/>
            <a:ext cx="2133600" cy="476250"/>
          </a:xfr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C3ABC66-1CB4-4565-A537-E64C39329D87}" type="slidenum">
              <a:rPr lang="en-US" altLang="en-US" smtClean="0"/>
              <a:pPr eaLnBrk="1" hangingPunct="1"/>
              <a:t>17</a:t>
            </a:fld>
            <a:endParaRPr lang="en-US" altLang="en-US" smtClean="0"/>
          </a:p>
        </p:txBody>
      </p:sp>
      <p:sp>
        <p:nvSpPr>
          <p:cNvPr id="3" name="Arc 2"/>
          <p:cNvSpPr/>
          <p:nvPr/>
        </p:nvSpPr>
        <p:spPr>
          <a:xfrm>
            <a:off x="1008063" y="3207543"/>
            <a:ext cx="1105694" cy="1107282"/>
          </a:xfrm>
          <a:prstGeom prst="arc">
            <a:avLst>
              <a:gd name="adj1" fmla="val 16200000"/>
              <a:gd name="adj2" fmla="val 248450"/>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Line Callout 1 3"/>
          <p:cNvSpPr/>
          <p:nvPr/>
        </p:nvSpPr>
        <p:spPr>
          <a:xfrm>
            <a:off x="126900" y="5360193"/>
            <a:ext cx="1694061" cy="537368"/>
          </a:xfrm>
          <a:prstGeom prst="borderCallout1">
            <a:avLst>
              <a:gd name="adj1" fmla="val -2520"/>
              <a:gd name="adj2" fmla="val 6848"/>
              <a:gd name="adj3" fmla="val -270366"/>
              <a:gd name="adj4" fmla="val 52190"/>
            </a:avLst>
          </a:prstGeom>
          <a:solidFill>
            <a:schemeClr val="bg1"/>
          </a:solid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projectile</a:t>
            </a:r>
            <a:endParaRPr lang="en-US" sz="2800" dirty="0">
              <a:solidFill>
                <a:schemeClr val="tx1"/>
              </a:solidFill>
            </a:endParaRPr>
          </a:p>
        </p:txBody>
      </p:sp>
      <p:sp>
        <p:nvSpPr>
          <p:cNvPr id="39" name="Line Callout 1 38"/>
          <p:cNvSpPr/>
          <p:nvPr/>
        </p:nvSpPr>
        <p:spPr>
          <a:xfrm>
            <a:off x="1183885" y="4321929"/>
            <a:ext cx="1694061" cy="817998"/>
          </a:xfrm>
          <a:prstGeom prst="borderCallout1">
            <a:avLst>
              <a:gd name="adj1" fmla="val -9507"/>
              <a:gd name="adj2" fmla="val 6848"/>
              <a:gd name="adj3" fmla="val -107718"/>
              <a:gd name="adj4" fmla="val 46568"/>
            </a:avLst>
          </a:prstGeom>
          <a:solidFill>
            <a:schemeClr val="bg1"/>
          </a:solid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a:t>
            </a:r>
            <a:r>
              <a:rPr lang="en-US" sz="2800" dirty="0" smtClean="0">
                <a:solidFill>
                  <a:schemeClr val="tx1"/>
                </a:solidFill>
              </a:rPr>
              <a:t>ngle of</a:t>
            </a:r>
          </a:p>
          <a:p>
            <a:pPr algn="ctr"/>
            <a:r>
              <a:rPr lang="en-US" sz="2800" dirty="0" smtClean="0">
                <a:solidFill>
                  <a:schemeClr val="tx1"/>
                </a:solidFill>
              </a:rPr>
              <a:t>elevation</a:t>
            </a:r>
            <a:endParaRPr lang="en-US" sz="28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9705"/>
                                        </p:tgtEl>
                                        <p:attrNameLst>
                                          <p:attrName>style.visibility</p:attrName>
                                        </p:attrNameLst>
                                      </p:cBhvr>
                                      <p:to>
                                        <p:strVal val="visible"/>
                                      </p:to>
                                    </p:set>
                                    <p:anim calcmode="lin" valueType="num">
                                      <p:cBhvr>
                                        <p:cTn id="7" dur="500" fill="hold"/>
                                        <p:tgtEl>
                                          <p:spTgt spid="29705"/>
                                        </p:tgtEl>
                                        <p:attrNameLst>
                                          <p:attrName>ppt_w</p:attrName>
                                        </p:attrNameLst>
                                      </p:cBhvr>
                                      <p:tavLst>
                                        <p:tav tm="0">
                                          <p:val>
                                            <p:fltVal val="0"/>
                                          </p:val>
                                        </p:tav>
                                        <p:tav tm="100000">
                                          <p:val>
                                            <p:strVal val="#ppt_w"/>
                                          </p:val>
                                        </p:tav>
                                      </p:tavLst>
                                    </p:anim>
                                    <p:anim calcmode="lin" valueType="num">
                                      <p:cBhvr>
                                        <p:cTn id="8" dur="500" fill="hold"/>
                                        <p:tgtEl>
                                          <p:spTgt spid="2970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7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719"/>
                                        </p:tgtEl>
                                        <p:attrNameLst>
                                          <p:attrName>style.visibility</p:attrName>
                                        </p:attrNameLst>
                                      </p:cBhvr>
                                      <p:to>
                                        <p:strVal val="visible"/>
                                      </p:to>
                                    </p:set>
                                  </p:childTnLst>
                                </p:cTn>
                              </p:par>
                              <p:par>
                                <p:cTn id="15" presetID="23" presetClass="entr" presetSubtype="16" fill="hold" grpId="0" nodeType="withEffect">
                                  <p:stCondLst>
                                    <p:cond delay="0"/>
                                  </p:stCondLst>
                                  <p:childTnLst>
                                    <p:set>
                                      <p:cBhvr>
                                        <p:cTn id="16" dur="1" fill="hold">
                                          <p:stCondLst>
                                            <p:cond delay="0"/>
                                          </p:stCondLst>
                                        </p:cTn>
                                        <p:tgtEl>
                                          <p:spTgt spid="29709"/>
                                        </p:tgtEl>
                                        <p:attrNameLst>
                                          <p:attrName>style.visibility</p:attrName>
                                        </p:attrNameLst>
                                      </p:cBhvr>
                                      <p:to>
                                        <p:strVal val="visible"/>
                                      </p:to>
                                    </p:set>
                                    <p:anim calcmode="lin" valueType="num">
                                      <p:cBhvr>
                                        <p:cTn id="17" dur="500" fill="hold"/>
                                        <p:tgtEl>
                                          <p:spTgt spid="29709"/>
                                        </p:tgtEl>
                                        <p:attrNameLst>
                                          <p:attrName>ppt_w</p:attrName>
                                        </p:attrNameLst>
                                      </p:cBhvr>
                                      <p:tavLst>
                                        <p:tav tm="0">
                                          <p:val>
                                            <p:fltVal val="0"/>
                                          </p:val>
                                        </p:tav>
                                        <p:tav tm="100000">
                                          <p:val>
                                            <p:strVal val="#ppt_w"/>
                                          </p:val>
                                        </p:tav>
                                      </p:tavLst>
                                    </p:anim>
                                    <p:anim calcmode="lin" valueType="num">
                                      <p:cBhvr>
                                        <p:cTn id="18" dur="500" fill="hold"/>
                                        <p:tgtEl>
                                          <p:spTgt spid="29709"/>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29708"/>
                                        </p:tgtEl>
                                        <p:attrNameLst>
                                          <p:attrName>style.visibility</p:attrName>
                                        </p:attrNameLst>
                                      </p:cBhvr>
                                      <p:to>
                                        <p:strVal val="visible"/>
                                      </p:to>
                                    </p:set>
                                    <p:anim calcmode="lin" valueType="num">
                                      <p:cBhvr>
                                        <p:cTn id="21" dur="500" fill="hold"/>
                                        <p:tgtEl>
                                          <p:spTgt spid="29708"/>
                                        </p:tgtEl>
                                        <p:attrNameLst>
                                          <p:attrName>ppt_w</p:attrName>
                                        </p:attrNameLst>
                                      </p:cBhvr>
                                      <p:tavLst>
                                        <p:tav tm="0">
                                          <p:val>
                                            <p:fltVal val="0"/>
                                          </p:val>
                                        </p:tav>
                                        <p:tav tm="100000">
                                          <p:val>
                                            <p:strVal val="#ppt_w"/>
                                          </p:val>
                                        </p:tav>
                                      </p:tavLst>
                                    </p:anim>
                                    <p:anim calcmode="lin" valueType="num">
                                      <p:cBhvr>
                                        <p:cTn id="22" dur="500" fill="hold"/>
                                        <p:tgtEl>
                                          <p:spTgt spid="29708"/>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29712"/>
                                        </p:tgtEl>
                                        <p:attrNameLst>
                                          <p:attrName>style.visibility</p:attrName>
                                        </p:attrNameLst>
                                      </p:cBhvr>
                                      <p:to>
                                        <p:strVal val="visible"/>
                                      </p:to>
                                    </p:set>
                                    <p:anim calcmode="lin" valueType="num">
                                      <p:cBhvr>
                                        <p:cTn id="25" dur="500" fill="hold"/>
                                        <p:tgtEl>
                                          <p:spTgt spid="29712"/>
                                        </p:tgtEl>
                                        <p:attrNameLst>
                                          <p:attrName>ppt_w</p:attrName>
                                        </p:attrNameLst>
                                      </p:cBhvr>
                                      <p:tavLst>
                                        <p:tav tm="0">
                                          <p:val>
                                            <p:fltVal val="0"/>
                                          </p:val>
                                        </p:tav>
                                        <p:tav tm="100000">
                                          <p:val>
                                            <p:strVal val="#ppt_w"/>
                                          </p:val>
                                        </p:tav>
                                      </p:tavLst>
                                    </p:anim>
                                    <p:anim calcmode="lin" valueType="num">
                                      <p:cBhvr>
                                        <p:cTn id="26" dur="500" fill="hold"/>
                                        <p:tgtEl>
                                          <p:spTgt spid="29712"/>
                                        </p:tgtEl>
                                        <p:attrNameLst>
                                          <p:attrName>ppt_h</p:attrName>
                                        </p:attrNameLst>
                                      </p:cBhvr>
                                      <p:tavLst>
                                        <p:tav tm="0">
                                          <p:val>
                                            <p:fltVal val="0"/>
                                          </p:val>
                                        </p:tav>
                                        <p:tav tm="100000">
                                          <p:val>
                                            <p:strVal val="#ppt_h"/>
                                          </p:val>
                                        </p:tav>
                                      </p:tavLst>
                                    </p:anim>
                                  </p:childTnLst>
                                </p:cTn>
                              </p:par>
                              <p:par>
                                <p:cTn id="27" presetID="1"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23" presetClass="entr" presetSubtype="16" fill="hold" grpId="0" nodeType="withEffect">
                                  <p:stCondLst>
                                    <p:cond delay="0"/>
                                  </p:stCondLst>
                                  <p:childTnLst>
                                    <p:set>
                                      <p:cBhvr>
                                        <p:cTn id="30" dur="1" fill="hold">
                                          <p:stCondLst>
                                            <p:cond delay="0"/>
                                          </p:stCondLst>
                                        </p:cTn>
                                        <p:tgtEl>
                                          <p:spTgt spid="29702"/>
                                        </p:tgtEl>
                                        <p:attrNameLst>
                                          <p:attrName>style.visibility</p:attrName>
                                        </p:attrNameLst>
                                      </p:cBhvr>
                                      <p:to>
                                        <p:strVal val="visible"/>
                                      </p:to>
                                    </p:set>
                                    <p:anim calcmode="lin" valueType="num">
                                      <p:cBhvr>
                                        <p:cTn id="31" dur="500" fill="hold"/>
                                        <p:tgtEl>
                                          <p:spTgt spid="29702"/>
                                        </p:tgtEl>
                                        <p:attrNameLst>
                                          <p:attrName>ppt_w</p:attrName>
                                        </p:attrNameLst>
                                      </p:cBhvr>
                                      <p:tavLst>
                                        <p:tav tm="0">
                                          <p:val>
                                            <p:fltVal val="0"/>
                                          </p:val>
                                        </p:tav>
                                        <p:tav tm="100000">
                                          <p:val>
                                            <p:strVal val="#ppt_w"/>
                                          </p:val>
                                        </p:tav>
                                      </p:tavLst>
                                    </p:anim>
                                    <p:anim calcmode="lin" valueType="num">
                                      <p:cBhvr>
                                        <p:cTn id="32" dur="500" fill="hold"/>
                                        <p:tgtEl>
                                          <p:spTgt spid="29702"/>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29704"/>
                                        </p:tgtEl>
                                        <p:attrNameLst>
                                          <p:attrName>style.visibility</p:attrName>
                                        </p:attrNameLst>
                                      </p:cBhvr>
                                      <p:to>
                                        <p:strVal val="visible"/>
                                      </p:to>
                                    </p:set>
                                    <p:anim calcmode="lin" valueType="num">
                                      <p:cBhvr>
                                        <p:cTn id="35" dur="500" fill="hold"/>
                                        <p:tgtEl>
                                          <p:spTgt spid="29704"/>
                                        </p:tgtEl>
                                        <p:attrNameLst>
                                          <p:attrName>ppt_w</p:attrName>
                                        </p:attrNameLst>
                                      </p:cBhvr>
                                      <p:tavLst>
                                        <p:tav tm="0">
                                          <p:val>
                                            <p:fltVal val="0"/>
                                          </p:val>
                                        </p:tav>
                                        <p:tav tm="100000">
                                          <p:val>
                                            <p:strVal val="#ppt_w"/>
                                          </p:val>
                                        </p:tav>
                                      </p:tavLst>
                                    </p:anim>
                                    <p:anim calcmode="lin" valueType="num">
                                      <p:cBhvr>
                                        <p:cTn id="36" dur="500" fill="hold"/>
                                        <p:tgtEl>
                                          <p:spTgt spid="29704"/>
                                        </p:tgtEl>
                                        <p:attrNameLst>
                                          <p:attrName>ppt_h</p:attrName>
                                        </p:attrNameLst>
                                      </p:cBhvr>
                                      <p:tavLst>
                                        <p:tav tm="0">
                                          <p:val>
                                            <p:fltVal val="0"/>
                                          </p:val>
                                        </p:tav>
                                        <p:tav tm="100000">
                                          <p:val>
                                            <p:strVal val="#ppt_h"/>
                                          </p:val>
                                        </p:tav>
                                      </p:tavLst>
                                    </p:anim>
                                  </p:childTnLst>
                                </p:cTn>
                              </p:par>
                              <p:par>
                                <p:cTn id="37" presetID="1" presetClass="entr" presetSubtype="0"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3" presetClass="entr" presetSubtype="16" fill="hold" nodeType="clickEffect">
                                  <p:stCondLst>
                                    <p:cond delay="0"/>
                                  </p:stCondLst>
                                  <p:childTnLst>
                                    <p:set>
                                      <p:cBhvr>
                                        <p:cTn id="44" dur="1" fill="hold">
                                          <p:stCondLst>
                                            <p:cond delay="0"/>
                                          </p:stCondLst>
                                        </p:cTn>
                                        <p:tgtEl>
                                          <p:spTgt spid="29730"/>
                                        </p:tgtEl>
                                        <p:attrNameLst>
                                          <p:attrName>style.visibility</p:attrName>
                                        </p:attrNameLst>
                                      </p:cBhvr>
                                      <p:to>
                                        <p:strVal val="visible"/>
                                      </p:to>
                                    </p:set>
                                    <p:anim calcmode="lin" valueType="num">
                                      <p:cBhvr>
                                        <p:cTn id="45" dur="500" fill="hold"/>
                                        <p:tgtEl>
                                          <p:spTgt spid="29730"/>
                                        </p:tgtEl>
                                        <p:attrNameLst>
                                          <p:attrName>ppt_w</p:attrName>
                                        </p:attrNameLst>
                                      </p:cBhvr>
                                      <p:tavLst>
                                        <p:tav tm="0">
                                          <p:val>
                                            <p:fltVal val="0"/>
                                          </p:val>
                                        </p:tav>
                                        <p:tav tm="100000">
                                          <p:val>
                                            <p:strVal val="#ppt_w"/>
                                          </p:val>
                                        </p:tav>
                                      </p:tavLst>
                                    </p:anim>
                                    <p:anim calcmode="lin" valueType="num">
                                      <p:cBhvr>
                                        <p:cTn id="46" dur="500" fill="hold"/>
                                        <p:tgtEl>
                                          <p:spTgt spid="29730"/>
                                        </p:tgtEl>
                                        <p:attrNameLst>
                                          <p:attrName>ppt_h</p:attrName>
                                        </p:attrNameLst>
                                      </p:cBhvr>
                                      <p:tavLst>
                                        <p:tav tm="0">
                                          <p:val>
                                            <p:fltVal val="0"/>
                                          </p:val>
                                        </p:tav>
                                        <p:tav tm="100000">
                                          <p:val>
                                            <p:strVal val="#ppt_h"/>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0" presetClass="path" presetSubtype="0" accel="50000" decel="50000" fill="hold" grpId="1" nodeType="clickEffect">
                                  <p:stCondLst>
                                    <p:cond delay="0"/>
                                  </p:stCondLst>
                                  <p:childTnLst>
                                    <p:animMotion origin="layout" path="M -3.05556E-6 -4.44444E-6 L 0.02327 -0.02268 L 0.05573 -0.05023 L 0.08056 -0.06944 L 0.11042 -0.08842 L 0.13368 -0.09699 L 0.15973 -0.10393 L 0.1882 -0.11435 L 0.22205 -0.12129 L 0.25712 -0.125 L 0.28177 -0.12662 L 0.30382 -0.12662 L 0.32466 -0.13009 L 0.35973 -0.125 L 0.39341 -0.12129 L 0.42587 -0.11435 L 0.44931 -0.10925 L 0.48056 -0.09699 L 0.51806 -0.08657 L 0.54931 -0.06759 L 0.57535 -0.05023 L 0.59323 -0.0331 L 0.60782 -0.01574 L 0.62587 0.00348 " pathEditMode="relative" rAng="0" ptsTypes="AAAAAAAAAAAAAAAAAAAAAAAA">
                                      <p:cBhvr>
                                        <p:cTn id="50" dur="3000" fill="hold"/>
                                        <p:tgtEl>
                                          <p:spTgt spid="29712"/>
                                        </p:tgtEl>
                                        <p:attrNameLst>
                                          <p:attrName>ppt_x</p:attrName>
                                          <p:attrName>ppt_y</p:attrName>
                                        </p:attrNameLst>
                                      </p:cBhvr>
                                      <p:rCtr x="31285" y="-6343"/>
                                    </p:animMotion>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nodeType="clickEffect">
                                  <p:stCondLst>
                                    <p:cond delay="0"/>
                                  </p:stCondLst>
                                  <p:childTnLst>
                                    <p:set>
                                      <p:cBhvr>
                                        <p:cTn id="54" dur="1" fill="hold">
                                          <p:stCondLst>
                                            <p:cond delay="0"/>
                                          </p:stCondLst>
                                        </p:cTn>
                                        <p:tgtEl>
                                          <p:spTgt spid="29699"/>
                                        </p:tgtEl>
                                        <p:attrNameLst>
                                          <p:attrName>style.visibility</p:attrName>
                                        </p:attrNameLst>
                                      </p:cBhvr>
                                      <p:to>
                                        <p:strVal val="visible"/>
                                      </p:to>
                                    </p:set>
                                    <p:animEffect transition="in" filter="wipe(left)">
                                      <p:cBhvr>
                                        <p:cTn id="55" dur="3000"/>
                                        <p:tgtEl>
                                          <p:spTgt spid="29699"/>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3" presetClass="entr" presetSubtype="16" fill="hold" grpId="0" nodeType="clickEffect">
                                  <p:stCondLst>
                                    <p:cond delay="0"/>
                                  </p:stCondLst>
                                  <p:childTnLst>
                                    <p:set>
                                      <p:cBhvr>
                                        <p:cTn id="59" dur="1" fill="hold">
                                          <p:stCondLst>
                                            <p:cond delay="0"/>
                                          </p:stCondLst>
                                        </p:cTn>
                                        <p:tgtEl>
                                          <p:spTgt spid="29710"/>
                                        </p:tgtEl>
                                        <p:attrNameLst>
                                          <p:attrName>style.visibility</p:attrName>
                                        </p:attrNameLst>
                                      </p:cBhvr>
                                      <p:to>
                                        <p:strVal val="visible"/>
                                      </p:to>
                                    </p:set>
                                    <p:anim calcmode="lin" valueType="num">
                                      <p:cBhvr>
                                        <p:cTn id="60" dur="500" fill="hold"/>
                                        <p:tgtEl>
                                          <p:spTgt spid="29710"/>
                                        </p:tgtEl>
                                        <p:attrNameLst>
                                          <p:attrName>ppt_w</p:attrName>
                                        </p:attrNameLst>
                                      </p:cBhvr>
                                      <p:tavLst>
                                        <p:tav tm="0">
                                          <p:val>
                                            <p:fltVal val="0"/>
                                          </p:val>
                                        </p:tav>
                                        <p:tav tm="100000">
                                          <p:val>
                                            <p:strVal val="#ppt_w"/>
                                          </p:val>
                                        </p:tav>
                                      </p:tavLst>
                                    </p:anim>
                                    <p:anim calcmode="lin" valueType="num">
                                      <p:cBhvr>
                                        <p:cTn id="61" dur="500" fill="hold"/>
                                        <p:tgtEl>
                                          <p:spTgt spid="29710"/>
                                        </p:tgtEl>
                                        <p:attrNameLst>
                                          <p:attrName>ppt_h</p:attrName>
                                        </p:attrNameLst>
                                      </p:cBhvr>
                                      <p:tavLst>
                                        <p:tav tm="0">
                                          <p:val>
                                            <p:fltVal val="0"/>
                                          </p:val>
                                        </p:tav>
                                        <p:tav tm="100000">
                                          <p:val>
                                            <p:strVal val="#ppt_h"/>
                                          </p:val>
                                        </p:tav>
                                      </p:tavLst>
                                    </p:anim>
                                  </p:childTnLst>
                                </p:cTn>
                              </p:par>
                              <p:par>
                                <p:cTn id="62" presetID="23" presetClass="entr" presetSubtype="16" fill="hold" grpId="0" nodeType="withEffect">
                                  <p:stCondLst>
                                    <p:cond delay="0"/>
                                  </p:stCondLst>
                                  <p:childTnLst>
                                    <p:set>
                                      <p:cBhvr>
                                        <p:cTn id="63" dur="1" fill="hold">
                                          <p:stCondLst>
                                            <p:cond delay="0"/>
                                          </p:stCondLst>
                                        </p:cTn>
                                        <p:tgtEl>
                                          <p:spTgt spid="29703"/>
                                        </p:tgtEl>
                                        <p:attrNameLst>
                                          <p:attrName>style.visibility</p:attrName>
                                        </p:attrNameLst>
                                      </p:cBhvr>
                                      <p:to>
                                        <p:strVal val="visible"/>
                                      </p:to>
                                    </p:set>
                                    <p:anim calcmode="lin" valueType="num">
                                      <p:cBhvr>
                                        <p:cTn id="64" dur="500" fill="hold"/>
                                        <p:tgtEl>
                                          <p:spTgt spid="29703"/>
                                        </p:tgtEl>
                                        <p:attrNameLst>
                                          <p:attrName>ppt_w</p:attrName>
                                        </p:attrNameLst>
                                      </p:cBhvr>
                                      <p:tavLst>
                                        <p:tav tm="0">
                                          <p:val>
                                            <p:fltVal val="0"/>
                                          </p:val>
                                        </p:tav>
                                        <p:tav tm="100000">
                                          <p:val>
                                            <p:strVal val="#ppt_w"/>
                                          </p:val>
                                        </p:tav>
                                      </p:tavLst>
                                    </p:anim>
                                    <p:anim calcmode="lin" valueType="num">
                                      <p:cBhvr>
                                        <p:cTn id="65" dur="500" fill="hold"/>
                                        <p:tgtEl>
                                          <p:spTgt spid="29703"/>
                                        </p:tgtEl>
                                        <p:attrNameLst>
                                          <p:attrName>ppt_h</p:attrName>
                                        </p:attrNameLst>
                                      </p:cBhvr>
                                      <p:tavLst>
                                        <p:tav tm="0">
                                          <p:val>
                                            <p:fltVal val="0"/>
                                          </p:val>
                                        </p:tav>
                                        <p:tav tm="100000">
                                          <p:val>
                                            <p:strVal val="#ppt_h"/>
                                          </p:val>
                                        </p:tav>
                                      </p:tavLst>
                                    </p:anim>
                                  </p:childTnLst>
                                </p:cTn>
                              </p:par>
                              <p:par>
                                <p:cTn id="66" presetID="23" presetClass="entr" presetSubtype="16" fill="hold" grpId="0" nodeType="withEffect">
                                  <p:stCondLst>
                                    <p:cond delay="0"/>
                                  </p:stCondLst>
                                  <p:childTnLst>
                                    <p:set>
                                      <p:cBhvr>
                                        <p:cTn id="67" dur="1" fill="hold">
                                          <p:stCondLst>
                                            <p:cond delay="0"/>
                                          </p:stCondLst>
                                        </p:cTn>
                                        <p:tgtEl>
                                          <p:spTgt spid="29711"/>
                                        </p:tgtEl>
                                        <p:attrNameLst>
                                          <p:attrName>style.visibility</p:attrName>
                                        </p:attrNameLst>
                                      </p:cBhvr>
                                      <p:to>
                                        <p:strVal val="visible"/>
                                      </p:to>
                                    </p:set>
                                    <p:anim calcmode="lin" valueType="num">
                                      <p:cBhvr>
                                        <p:cTn id="68" dur="500" fill="hold"/>
                                        <p:tgtEl>
                                          <p:spTgt spid="29711"/>
                                        </p:tgtEl>
                                        <p:attrNameLst>
                                          <p:attrName>ppt_w</p:attrName>
                                        </p:attrNameLst>
                                      </p:cBhvr>
                                      <p:tavLst>
                                        <p:tav tm="0">
                                          <p:val>
                                            <p:fltVal val="0"/>
                                          </p:val>
                                        </p:tav>
                                        <p:tav tm="100000">
                                          <p:val>
                                            <p:strVal val="#ppt_w"/>
                                          </p:val>
                                        </p:tav>
                                      </p:tavLst>
                                    </p:anim>
                                    <p:anim calcmode="lin" valueType="num">
                                      <p:cBhvr>
                                        <p:cTn id="69" dur="500" fill="hold"/>
                                        <p:tgtEl>
                                          <p:spTgt spid="29711"/>
                                        </p:tgtEl>
                                        <p:attrNameLst>
                                          <p:attrName>ppt_h</p:attrName>
                                        </p:attrNameLst>
                                      </p:cBhvr>
                                      <p:tavLst>
                                        <p:tav tm="0">
                                          <p:val>
                                            <p:fltVal val="0"/>
                                          </p:val>
                                        </p:tav>
                                        <p:tav tm="100000">
                                          <p:val>
                                            <p:strVal val="#ppt_h"/>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23" presetClass="entr" presetSubtype="16" fill="hold" grpId="0" nodeType="clickEffect">
                                  <p:stCondLst>
                                    <p:cond delay="0"/>
                                  </p:stCondLst>
                                  <p:childTnLst>
                                    <p:set>
                                      <p:cBhvr>
                                        <p:cTn id="73" dur="1" fill="hold">
                                          <p:stCondLst>
                                            <p:cond delay="0"/>
                                          </p:stCondLst>
                                        </p:cTn>
                                        <p:tgtEl>
                                          <p:spTgt spid="29716"/>
                                        </p:tgtEl>
                                        <p:attrNameLst>
                                          <p:attrName>style.visibility</p:attrName>
                                        </p:attrNameLst>
                                      </p:cBhvr>
                                      <p:to>
                                        <p:strVal val="visible"/>
                                      </p:to>
                                    </p:set>
                                    <p:anim calcmode="lin" valueType="num">
                                      <p:cBhvr>
                                        <p:cTn id="74" dur="500" fill="hold"/>
                                        <p:tgtEl>
                                          <p:spTgt spid="29716"/>
                                        </p:tgtEl>
                                        <p:attrNameLst>
                                          <p:attrName>ppt_w</p:attrName>
                                        </p:attrNameLst>
                                      </p:cBhvr>
                                      <p:tavLst>
                                        <p:tav tm="0">
                                          <p:val>
                                            <p:fltVal val="0"/>
                                          </p:val>
                                        </p:tav>
                                        <p:tav tm="100000">
                                          <p:val>
                                            <p:strVal val="#ppt_w"/>
                                          </p:val>
                                        </p:tav>
                                      </p:tavLst>
                                    </p:anim>
                                    <p:anim calcmode="lin" valueType="num">
                                      <p:cBhvr>
                                        <p:cTn id="75" dur="500" fill="hold"/>
                                        <p:tgtEl>
                                          <p:spTgt spid="29716"/>
                                        </p:tgtEl>
                                        <p:attrNameLst>
                                          <p:attrName>ppt_h</p:attrName>
                                        </p:attrNameLst>
                                      </p:cBhvr>
                                      <p:tavLst>
                                        <p:tav tm="0">
                                          <p:val>
                                            <p:fltVal val="0"/>
                                          </p:val>
                                        </p:tav>
                                        <p:tav tm="100000">
                                          <p:val>
                                            <p:strVal val="#ppt_h"/>
                                          </p:val>
                                        </p:tav>
                                      </p:tavLst>
                                    </p:anim>
                                  </p:childTnLst>
                                </p:cTn>
                              </p:par>
                              <p:par>
                                <p:cTn id="76" presetID="23" presetClass="entr" presetSubtype="16" fill="hold" grpId="0" nodeType="withEffect">
                                  <p:stCondLst>
                                    <p:cond delay="0"/>
                                  </p:stCondLst>
                                  <p:childTnLst>
                                    <p:set>
                                      <p:cBhvr>
                                        <p:cTn id="77" dur="1" fill="hold">
                                          <p:stCondLst>
                                            <p:cond delay="0"/>
                                          </p:stCondLst>
                                        </p:cTn>
                                        <p:tgtEl>
                                          <p:spTgt spid="29715"/>
                                        </p:tgtEl>
                                        <p:attrNameLst>
                                          <p:attrName>style.visibility</p:attrName>
                                        </p:attrNameLst>
                                      </p:cBhvr>
                                      <p:to>
                                        <p:strVal val="visible"/>
                                      </p:to>
                                    </p:set>
                                    <p:anim calcmode="lin" valueType="num">
                                      <p:cBhvr>
                                        <p:cTn id="78" dur="500" fill="hold"/>
                                        <p:tgtEl>
                                          <p:spTgt spid="29715"/>
                                        </p:tgtEl>
                                        <p:attrNameLst>
                                          <p:attrName>ppt_w</p:attrName>
                                        </p:attrNameLst>
                                      </p:cBhvr>
                                      <p:tavLst>
                                        <p:tav tm="0">
                                          <p:val>
                                            <p:fltVal val="0"/>
                                          </p:val>
                                        </p:tav>
                                        <p:tav tm="100000">
                                          <p:val>
                                            <p:strVal val="#ppt_w"/>
                                          </p:val>
                                        </p:tav>
                                      </p:tavLst>
                                    </p:anim>
                                    <p:anim calcmode="lin" valueType="num">
                                      <p:cBhvr>
                                        <p:cTn id="79" dur="500" fill="hold"/>
                                        <p:tgtEl>
                                          <p:spTgt spid="29715"/>
                                        </p:tgtEl>
                                        <p:attrNameLst>
                                          <p:attrName>ppt_h</p:attrName>
                                        </p:attrNameLst>
                                      </p:cBhvr>
                                      <p:tavLst>
                                        <p:tav tm="0">
                                          <p:val>
                                            <p:fltVal val="0"/>
                                          </p:val>
                                        </p:tav>
                                        <p:tav tm="100000">
                                          <p:val>
                                            <p:strVal val="#ppt_h"/>
                                          </p:val>
                                        </p:tav>
                                      </p:tavLst>
                                    </p:anim>
                                  </p:childTnLst>
                                </p:cTn>
                              </p:par>
                              <p:par>
                                <p:cTn id="80" presetID="23" presetClass="entr" presetSubtype="16" fill="hold" grpId="0" nodeType="withEffect">
                                  <p:stCondLst>
                                    <p:cond delay="0"/>
                                  </p:stCondLst>
                                  <p:childTnLst>
                                    <p:set>
                                      <p:cBhvr>
                                        <p:cTn id="81" dur="1" fill="hold">
                                          <p:stCondLst>
                                            <p:cond delay="0"/>
                                          </p:stCondLst>
                                        </p:cTn>
                                        <p:tgtEl>
                                          <p:spTgt spid="29717"/>
                                        </p:tgtEl>
                                        <p:attrNameLst>
                                          <p:attrName>style.visibility</p:attrName>
                                        </p:attrNameLst>
                                      </p:cBhvr>
                                      <p:to>
                                        <p:strVal val="visible"/>
                                      </p:to>
                                    </p:set>
                                    <p:anim calcmode="lin" valueType="num">
                                      <p:cBhvr>
                                        <p:cTn id="82" dur="500" fill="hold"/>
                                        <p:tgtEl>
                                          <p:spTgt spid="29717"/>
                                        </p:tgtEl>
                                        <p:attrNameLst>
                                          <p:attrName>ppt_w</p:attrName>
                                        </p:attrNameLst>
                                      </p:cBhvr>
                                      <p:tavLst>
                                        <p:tav tm="0">
                                          <p:val>
                                            <p:fltVal val="0"/>
                                          </p:val>
                                        </p:tav>
                                        <p:tav tm="100000">
                                          <p:val>
                                            <p:strVal val="#ppt_w"/>
                                          </p:val>
                                        </p:tav>
                                      </p:tavLst>
                                    </p:anim>
                                    <p:anim calcmode="lin" valueType="num">
                                      <p:cBhvr>
                                        <p:cTn id="83" dur="500" fill="hold"/>
                                        <p:tgtEl>
                                          <p:spTgt spid="297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2" grpId="0" animBg="1"/>
      <p:bldP spid="29703" grpId="0" animBg="1"/>
      <p:bldP spid="29704" grpId="0"/>
      <p:bldP spid="29708" grpId="0"/>
      <p:bldP spid="29709" grpId="0"/>
      <p:bldP spid="29710" grpId="0"/>
      <p:bldP spid="29711" grpId="0"/>
      <p:bldP spid="29712" grpId="0" animBg="1"/>
      <p:bldP spid="29712" grpId="1" animBg="1"/>
      <p:bldP spid="29715" grpId="0" animBg="1"/>
      <p:bldP spid="29716" grpId="0" animBg="1"/>
      <p:bldP spid="29717" grpId="0" animBg="1"/>
      <p:bldP spid="29718" grpId="0" animBg="1"/>
      <p:bldP spid="29719" grpId="0"/>
      <p:bldP spid="3" grpId="0" animBg="1"/>
      <p:bldP spid="4" grpId="0" animBg="1"/>
      <p:bldP spid="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0"/>
            <a:ext cx="8229600" cy="981075"/>
          </a:xfrm>
        </p:spPr>
        <p:txBody>
          <a:bodyPr/>
          <a:lstStyle/>
          <a:p>
            <a:pPr eaLnBrk="1" hangingPunct="1"/>
            <a:r>
              <a:rPr lang="en-US" altLang="en-US" u="sng" dirty="0" smtClean="0"/>
              <a:t>Projectile motion – key points</a:t>
            </a:r>
          </a:p>
        </p:txBody>
      </p:sp>
      <p:sp>
        <p:nvSpPr>
          <p:cNvPr id="28675" name="Rectangle 3"/>
          <p:cNvSpPr>
            <a:spLocks noGrp="1" noChangeArrowheads="1"/>
          </p:cNvSpPr>
          <p:nvPr>
            <p:ph type="body" idx="1"/>
          </p:nvPr>
        </p:nvSpPr>
        <p:spPr>
          <a:xfrm>
            <a:off x="361950" y="1413668"/>
            <a:ext cx="8286750" cy="4510882"/>
          </a:xfrm>
        </p:spPr>
        <p:txBody>
          <a:bodyPr/>
          <a:lstStyle/>
          <a:p>
            <a:pPr marL="609600" indent="-609600" eaLnBrk="1" hangingPunct="1">
              <a:lnSpc>
                <a:spcPct val="90000"/>
              </a:lnSpc>
              <a:buFontTx/>
              <a:buAutoNum type="arabicParenR"/>
            </a:pPr>
            <a:r>
              <a:rPr lang="en-US" altLang="en-US" sz="2800" dirty="0" smtClean="0"/>
              <a:t>The  projectile has both a vertical and horizontal component of velocity</a:t>
            </a:r>
          </a:p>
          <a:p>
            <a:pPr marL="609600" indent="-609600" eaLnBrk="1" hangingPunct="1">
              <a:lnSpc>
                <a:spcPct val="90000"/>
              </a:lnSpc>
              <a:buFontTx/>
              <a:buAutoNum type="arabicParenR"/>
            </a:pPr>
            <a:r>
              <a:rPr lang="en-US" altLang="en-US" sz="2800" dirty="0" smtClean="0">
                <a:solidFill>
                  <a:srgbClr val="FF0000"/>
                </a:solidFill>
              </a:rPr>
              <a:t>The only force acting on the projectile once it is released is </a:t>
            </a:r>
            <a:r>
              <a:rPr lang="en-US" altLang="en-US" sz="2800" i="1" dirty="0" smtClean="0">
                <a:solidFill>
                  <a:srgbClr val="FF0000"/>
                </a:solidFill>
              </a:rPr>
              <a:t>gravity</a:t>
            </a:r>
            <a:r>
              <a:rPr lang="en-US" altLang="en-US" sz="2800" dirty="0" smtClean="0">
                <a:solidFill>
                  <a:srgbClr val="FF0000"/>
                </a:solidFill>
              </a:rPr>
              <a:t> (neglecting air resistance)</a:t>
            </a:r>
          </a:p>
          <a:p>
            <a:pPr marL="609600" indent="-609600" eaLnBrk="1" hangingPunct="1">
              <a:lnSpc>
                <a:spcPct val="90000"/>
              </a:lnSpc>
              <a:buFontTx/>
              <a:buAutoNum type="arabicParenR"/>
            </a:pPr>
            <a:r>
              <a:rPr lang="en-US" altLang="en-US" sz="2800" dirty="0" smtClean="0"/>
              <a:t>At all times the acceleration of the projectile is g = 10 m/s</a:t>
            </a:r>
            <a:r>
              <a:rPr lang="en-US" altLang="en-US" sz="2800" baseline="30000" dirty="0" smtClean="0"/>
              <a:t>2</a:t>
            </a:r>
            <a:r>
              <a:rPr lang="en-US" altLang="en-US" sz="2800" dirty="0" smtClean="0"/>
              <a:t> </a:t>
            </a:r>
            <a:r>
              <a:rPr lang="en-US" altLang="en-US" sz="2800" i="1" dirty="0" smtClean="0">
                <a:solidFill>
                  <a:srgbClr val="FF0000"/>
                </a:solidFill>
              </a:rPr>
              <a:t>downward</a:t>
            </a:r>
          </a:p>
          <a:p>
            <a:pPr marL="609600" indent="-609600" eaLnBrk="1" hangingPunct="1">
              <a:lnSpc>
                <a:spcPct val="90000"/>
              </a:lnSpc>
              <a:buFontTx/>
              <a:buAutoNum type="arabicParenR"/>
            </a:pPr>
            <a:r>
              <a:rPr lang="en-US" altLang="en-US" sz="2800" dirty="0" smtClean="0"/>
              <a:t>The horizontal velocity of the projectile </a:t>
            </a:r>
            <a:r>
              <a:rPr lang="en-US" altLang="en-US" sz="2800" i="1" dirty="0" smtClean="0"/>
              <a:t>does not change </a:t>
            </a:r>
            <a:r>
              <a:rPr lang="en-US" altLang="en-US" sz="2800" dirty="0" smtClean="0"/>
              <a:t>throughout the path</a:t>
            </a:r>
          </a:p>
          <a:p>
            <a:pPr marL="609600" indent="-609600" eaLnBrk="1" hangingPunct="1">
              <a:buFontTx/>
              <a:buAutoNum type="arabicParenR" startAt="5"/>
            </a:pPr>
            <a:r>
              <a:rPr lang="en-US" altLang="en-US" sz="2800" dirty="0" smtClean="0"/>
              <a:t>On the rising portion of the path gravity causes the vertical component of velocity to decease</a:t>
            </a:r>
          </a:p>
        </p:txBody>
      </p:sp>
      <p:sp>
        <p:nvSpPr>
          <p:cNvPr id="18436"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FF7EC37-D2FF-42EA-96F0-9B7E92A82F25}" type="slidenum">
              <a:rPr lang="en-US" altLang="en-US" smtClean="0"/>
              <a:pPr eaLnBrk="1" hangingPunct="1"/>
              <a:t>18</a:t>
            </a:fld>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0"/>
            <a:ext cx="8229600" cy="1143000"/>
          </a:xfrm>
        </p:spPr>
        <p:txBody>
          <a:bodyPr/>
          <a:lstStyle/>
          <a:p>
            <a:pPr eaLnBrk="1" hangingPunct="1"/>
            <a:r>
              <a:rPr lang="en-US" altLang="en-US" u="sng" dirty="0"/>
              <a:t>k</a:t>
            </a:r>
            <a:r>
              <a:rPr lang="en-US" altLang="en-US" u="sng" dirty="0" smtClean="0"/>
              <a:t>ey points-continued</a:t>
            </a:r>
          </a:p>
        </p:txBody>
      </p:sp>
      <p:sp>
        <p:nvSpPr>
          <p:cNvPr id="4" name="Content Placeholder 3"/>
          <p:cNvSpPr>
            <a:spLocks noGrp="1"/>
          </p:cNvSpPr>
          <p:nvPr>
            <p:ph idx="1"/>
          </p:nvPr>
        </p:nvSpPr>
        <p:spPr>
          <a:xfrm>
            <a:off x="371474" y="1076325"/>
            <a:ext cx="8248651" cy="5591175"/>
          </a:xfrm>
        </p:spPr>
        <p:txBody>
          <a:bodyPr/>
          <a:lstStyle/>
          <a:p>
            <a:pPr marL="514350" indent="-514350">
              <a:buFont typeface="+mj-lt"/>
              <a:buAutoNum type="arabicParenR" startAt="6"/>
            </a:pPr>
            <a:r>
              <a:rPr lang="en-US" altLang="en-US" sz="2800" dirty="0" smtClean="0"/>
              <a:t>At the very top of the path the vertical component of velocity is ZERO</a:t>
            </a:r>
          </a:p>
          <a:p>
            <a:pPr marL="514350" indent="-514350">
              <a:buFont typeface="+mj-lt"/>
              <a:buAutoNum type="arabicParenR" startAt="6"/>
            </a:pPr>
            <a:r>
              <a:rPr lang="en-US" altLang="en-US" sz="2800" dirty="0" smtClean="0"/>
              <a:t>On the falling portion of the path the  vertical velocity increases</a:t>
            </a:r>
          </a:p>
          <a:p>
            <a:pPr marL="514350" indent="-514350">
              <a:buFont typeface="+mj-lt"/>
              <a:buAutoNum type="arabicParenR" startAt="6"/>
            </a:pPr>
            <a:r>
              <a:rPr lang="en-US" altLang="en-US" sz="2800" dirty="0" smtClean="0"/>
              <a:t>When the projectile lands it will have the same vertical speed as it began with</a:t>
            </a:r>
          </a:p>
          <a:p>
            <a:pPr marL="514350" indent="-514350">
              <a:buFont typeface="+mj-lt"/>
              <a:buAutoNum type="arabicParenR" startAt="6"/>
            </a:pPr>
            <a:r>
              <a:rPr lang="en-US" altLang="en-US" sz="2800" dirty="0" smtClean="0"/>
              <a:t>The time it takes to get to the top of its path is the same as the time to get from the top back to the ground</a:t>
            </a:r>
          </a:p>
          <a:p>
            <a:pPr marL="514350" indent="-514350">
              <a:buFont typeface="+mj-lt"/>
              <a:buAutoNum type="arabicParenR" startAt="6"/>
            </a:pPr>
            <a:r>
              <a:rPr lang="en-US" altLang="en-US" sz="2800" dirty="0" smtClean="0"/>
              <a:t>The range of the projectile (horizontal distance travelled) depends on its initial speed and angle of elevation</a:t>
            </a:r>
          </a:p>
          <a:p>
            <a:pPr marL="514350" indent="-514350">
              <a:buFont typeface="+mj-lt"/>
              <a:buAutoNum type="arabicParenR" startAt="6"/>
            </a:pPr>
            <a:endParaRPr lang="en-US" sz="2800" dirty="0"/>
          </a:p>
        </p:txBody>
      </p:sp>
      <p:sp>
        <p:nvSpPr>
          <p:cNvPr id="19460"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52A4EFA-F7AB-423A-9FBF-0FC4053276A9}" type="slidenum">
              <a:rPr lang="en-US" altLang="en-US" smtClean="0"/>
              <a:pPr eaLnBrk="1" hangingPunct="1"/>
              <a:t>19</a:t>
            </a:fld>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1431" y="0"/>
            <a:ext cx="9122569" cy="1028700"/>
          </a:xfrm>
          <a:extLst>
            <a:ext uri="{909E8E84-426E-40DD-AFC4-6F175D3DCCD1}">
              <a14:hiddenFill xmlns:a14="http://schemas.microsoft.com/office/drawing/2010/main">
                <a:solidFill>
                  <a:srgbClr val="0000FF"/>
                </a:solidFill>
              </a14:hiddenFill>
            </a:ext>
          </a:extLst>
        </p:spPr>
        <p:txBody>
          <a:bodyPr/>
          <a:lstStyle/>
          <a:p>
            <a:pPr eaLnBrk="1" hangingPunct="1"/>
            <a:r>
              <a:rPr lang="en-US" altLang="en-US" sz="3200" u="sng" dirty="0" smtClean="0">
                <a:solidFill>
                  <a:schemeClr val="tx1"/>
                </a:solidFill>
              </a:rPr>
              <a:t>Review: Free fall- object projected vertically up</a:t>
            </a:r>
          </a:p>
        </p:txBody>
      </p:sp>
      <p:sp>
        <p:nvSpPr>
          <p:cNvPr id="3" name="Content Placeholder 2"/>
          <p:cNvSpPr>
            <a:spLocks noGrp="1"/>
          </p:cNvSpPr>
          <p:nvPr>
            <p:ph sz="half" idx="2"/>
          </p:nvPr>
        </p:nvSpPr>
        <p:spPr>
          <a:xfrm>
            <a:off x="5198270" y="916786"/>
            <a:ext cx="3614971" cy="4309778"/>
          </a:xfrm>
          <a:ln w="28575">
            <a:solidFill>
              <a:srgbClr val="FF0000"/>
            </a:solidFill>
          </a:ln>
        </p:spPr>
        <p:txBody>
          <a:bodyPr/>
          <a:lstStyle/>
          <a:p>
            <a:r>
              <a:rPr lang="en-US" sz="2800" dirty="0"/>
              <a:t>t</a:t>
            </a:r>
            <a:r>
              <a:rPr lang="en-US" sz="2800" dirty="0" smtClean="0"/>
              <a:t>ime </a:t>
            </a:r>
            <a:r>
              <a:rPr lang="en-US" sz="2800" dirty="0" smtClean="0"/>
              <a:t>to reach the maximum height</a:t>
            </a:r>
            <a:r>
              <a:rPr lang="en-US" dirty="0" smtClean="0"/>
              <a:t/>
            </a:r>
            <a:br>
              <a:rPr lang="en-US" dirty="0" smtClean="0"/>
            </a:br>
            <a:r>
              <a:rPr lang="en-US" dirty="0" smtClean="0"/>
              <a:t/>
            </a:r>
            <a:br>
              <a:rPr lang="en-US" dirty="0" smtClean="0"/>
            </a:br>
            <a:endParaRPr lang="en-US" dirty="0" smtClean="0"/>
          </a:p>
          <a:p>
            <a:r>
              <a:rPr lang="en-US" sz="2800" dirty="0"/>
              <a:t>t</a:t>
            </a:r>
            <a:r>
              <a:rPr lang="en-US" sz="2800" dirty="0" smtClean="0"/>
              <a:t>otal </a:t>
            </a:r>
            <a:r>
              <a:rPr lang="en-US" sz="2800" dirty="0" smtClean="0"/>
              <a:t>time in the air</a:t>
            </a:r>
          </a:p>
        </p:txBody>
      </p:sp>
      <p:sp>
        <p:nvSpPr>
          <p:cNvPr id="3083" name="Slide Number Placeholder 1"/>
          <p:cNvSpPr>
            <a:spLocks noGrp="1"/>
          </p:cNvSpPr>
          <p:nvPr>
            <p:ph type="sldNum" sz="quarter" idx="12"/>
          </p:nvPr>
        </p:nvSpPr>
        <p:spPr>
          <a:xfrm>
            <a:off x="7791450" y="6245225"/>
            <a:ext cx="895350" cy="476250"/>
          </a:xfr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E49335B-F3D1-4738-BD4B-1FACF6A0DB2F}" type="slidenum">
              <a:rPr lang="en-US" altLang="en-US" smtClean="0"/>
              <a:pPr eaLnBrk="1" hangingPunct="1"/>
              <a:t>2</a:t>
            </a:fld>
            <a:endParaRPr lang="en-US" altLang="en-US" smtClean="0"/>
          </a:p>
        </p:txBody>
      </p:sp>
      <p:grpSp>
        <p:nvGrpSpPr>
          <p:cNvPr id="2" name="Group 1"/>
          <p:cNvGrpSpPr/>
          <p:nvPr/>
        </p:nvGrpSpPr>
        <p:grpSpPr>
          <a:xfrm>
            <a:off x="22790" y="984763"/>
            <a:ext cx="4113213" cy="4691063"/>
            <a:chOff x="324643" y="1565277"/>
            <a:chExt cx="4113213" cy="4691063"/>
          </a:xfrm>
        </p:grpSpPr>
        <p:grpSp>
          <p:nvGrpSpPr>
            <p:cNvPr id="3075" name="Group 26"/>
            <p:cNvGrpSpPr>
              <a:grpSpLocks/>
            </p:cNvGrpSpPr>
            <p:nvPr/>
          </p:nvGrpSpPr>
          <p:grpSpPr bwMode="auto">
            <a:xfrm>
              <a:off x="324643" y="1565277"/>
              <a:ext cx="4113213" cy="4691063"/>
              <a:chOff x="515" y="756"/>
              <a:chExt cx="2591" cy="2955"/>
            </a:xfrm>
          </p:grpSpPr>
          <p:sp>
            <p:nvSpPr>
              <p:cNvPr id="3096" name="Freeform 4"/>
              <p:cNvSpPr>
                <a:spLocks/>
              </p:cNvSpPr>
              <p:nvPr/>
            </p:nvSpPr>
            <p:spPr bwMode="auto">
              <a:xfrm>
                <a:off x="937" y="756"/>
                <a:ext cx="1938" cy="1048"/>
              </a:xfrm>
              <a:custGeom>
                <a:avLst/>
                <a:gdLst>
                  <a:gd name="T0" fmla="*/ 0 w 1938"/>
                  <a:gd name="T1" fmla="*/ 0 h 1048"/>
                  <a:gd name="T2" fmla="*/ 0 w 1938"/>
                  <a:gd name="T3" fmla="*/ 1048 h 1048"/>
                  <a:gd name="T4" fmla="*/ 1938 w 1938"/>
                  <a:gd name="T5" fmla="*/ 1048 h 1048"/>
                  <a:gd name="T6" fmla="*/ 0 60000 65536"/>
                  <a:gd name="T7" fmla="*/ 0 60000 65536"/>
                  <a:gd name="T8" fmla="*/ 0 60000 65536"/>
                </a:gdLst>
                <a:ahLst/>
                <a:cxnLst>
                  <a:cxn ang="T6">
                    <a:pos x="T0" y="T1"/>
                  </a:cxn>
                  <a:cxn ang="T7">
                    <a:pos x="T2" y="T3"/>
                  </a:cxn>
                  <a:cxn ang="T8">
                    <a:pos x="T4" y="T5"/>
                  </a:cxn>
                </a:cxnLst>
                <a:rect l="0" t="0" r="r" b="b"/>
                <a:pathLst>
                  <a:path w="1938" h="1048">
                    <a:moveTo>
                      <a:pt x="0" y="0"/>
                    </a:moveTo>
                    <a:lnTo>
                      <a:pt x="0" y="1048"/>
                    </a:lnTo>
                    <a:lnTo>
                      <a:pt x="1938" y="1048"/>
                    </a:lnTo>
                  </a:path>
                </a:pathLst>
              </a:custGeom>
              <a:noFill/>
              <a:ln w="28575" cmpd="sng">
                <a:solidFill>
                  <a:schemeClr val="tx1"/>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7" name="Line 5"/>
              <p:cNvSpPr>
                <a:spLocks noChangeShapeType="1"/>
              </p:cNvSpPr>
              <p:nvPr/>
            </p:nvSpPr>
            <p:spPr bwMode="auto">
              <a:xfrm>
                <a:off x="937" y="1798"/>
                <a:ext cx="0" cy="1868"/>
              </a:xfrm>
              <a:prstGeom prst="line">
                <a:avLst/>
              </a:prstGeom>
              <a:noFill/>
              <a:ln w="190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8" name="Freeform 6"/>
              <p:cNvSpPr>
                <a:spLocks/>
              </p:cNvSpPr>
              <p:nvPr/>
            </p:nvSpPr>
            <p:spPr bwMode="auto">
              <a:xfrm>
                <a:off x="948" y="991"/>
                <a:ext cx="1455" cy="819"/>
              </a:xfrm>
              <a:custGeom>
                <a:avLst/>
                <a:gdLst>
                  <a:gd name="T0" fmla="*/ 0 w 1455"/>
                  <a:gd name="T1" fmla="*/ 763 h 836"/>
                  <a:gd name="T2" fmla="*/ 704 w 1455"/>
                  <a:gd name="T3" fmla="*/ 4 h 836"/>
                  <a:gd name="T4" fmla="*/ 1455 w 1455"/>
                  <a:gd name="T5" fmla="*/ 786 h 836"/>
                  <a:gd name="T6" fmla="*/ 0 60000 65536"/>
                  <a:gd name="T7" fmla="*/ 0 60000 65536"/>
                  <a:gd name="T8" fmla="*/ 0 60000 65536"/>
                </a:gdLst>
                <a:ahLst/>
                <a:cxnLst>
                  <a:cxn ang="T6">
                    <a:pos x="T0" y="T1"/>
                  </a:cxn>
                  <a:cxn ang="T7">
                    <a:pos x="T2" y="T3"/>
                  </a:cxn>
                  <a:cxn ang="T8">
                    <a:pos x="T4" y="T5"/>
                  </a:cxn>
                </a:cxnLst>
                <a:rect l="0" t="0" r="r" b="b"/>
                <a:pathLst>
                  <a:path w="1455" h="836">
                    <a:moveTo>
                      <a:pt x="0" y="812"/>
                    </a:moveTo>
                    <a:cubicBezTo>
                      <a:pt x="231" y="406"/>
                      <a:pt x="462" y="0"/>
                      <a:pt x="704" y="4"/>
                    </a:cubicBezTo>
                    <a:cubicBezTo>
                      <a:pt x="946" y="8"/>
                      <a:pt x="1200" y="422"/>
                      <a:pt x="1455" y="836"/>
                    </a:cubicBezTo>
                  </a:path>
                </a:pathLst>
              </a:custGeom>
              <a:noFill/>
              <a:ln w="19050" cmpd="sng">
                <a:solidFill>
                  <a:srgbClr val="0000FF"/>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9" name="Line 7"/>
              <p:cNvSpPr>
                <a:spLocks noChangeShapeType="1"/>
              </p:cNvSpPr>
              <p:nvPr/>
            </p:nvSpPr>
            <p:spPr bwMode="auto">
              <a:xfrm>
                <a:off x="1641" y="960"/>
                <a:ext cx="0" cy="2751"/>
              </a:xfrm>
              <a:prstGeom prst="line">
                <a:avLst/>
              </a:prstGeom>
              <a:noFill/>
              <a:ln w="190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0" name="Line 8"/>
              <p:cNvSpPr>
                <a:spLocks noChangeShapeType="1"/>
              </p:cNvSpPr>
              <p:nvPr/>
            </p:nvSpPr>
            <p:spPr bwMode="auto">
              <a:xfrm>
                <a:off x="2392" y="1728"/>
                <a:ext cx="0" cy="1972"/>
              </a:xfrm>
              <a:prstGeom prst="line">
                <a:avLst/>
              </a:prstGeom>
              <a:noFill/>
              <a:ln w="190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1" name="Text Box 9"/>
              <p:cNvSpPr txBox="1">
                <a:spLocks noChangeArrowheads="1"/>
              </p:cNvSpPr>
              <p:nvPr/>
            </p:nvSpPr>
            <p:spPr bwMode="auto">
              <a:xfrm rot="16200000">
                <a:off x="282" y="1219"/>
                <a:ext cx="851"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dirty="0" smtClean="0"/>
                  <a:t>Position, y</a:t>
                </a:r>
                <a:endParaRPr lang="en-US" altLang="en-US" b="1" dirty="0"/>
              </a:p>
            </p:txBody>
          </p:sp>
          <p:sp>
            <p:nvSpPr>
              <p:cNvPr id="3102" name="Text Box 10"/>
              <p:cNvSpPr txBox="1">
                <a:spLocks noChangeArrowheads="1"/>
              </p:cNvSpPr>
              <p:nvPr/>
            </p:nvSpPr>
            <p:spPr bwMode="auto">
              <a:xfrm>
                <a:off x="2550" y="1841"/>
                <a:ext cx="5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Time, t</a:t>
                </a:r>
              </a:p>
            </p:txBody>
          </p:sp>
          <p:sp>
            <p:nvSpPr>
              <p:cNvPr id="3103" name="Line 11"/>
              <p:cNvSpPr>
                <a:spLocks noChangeShapeType="1"/>
              </p:cNvSpPr>
              <p:nvPr/>
            </p:nvSpPr>
            <p:spPr bwMode="auto">
              <a:xfrm>
                <a:off x="908" y="989"/>
                <a:ext cx="1484" cy="0"/>
              </a:xfrm>
              <a:prstGeom prst="line">
                <a:avLst/>
              </a:prstGeom>
              <a:noFill/>
              <a:ln w="190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4" name="Text Box 12"/>
              <p:cNvSpPr txBox="1">
                <a:spLocks noChangeArrowheads="1"/>
              </p:cNvSpPr>
              <p:nvPr/>
            </p:nvSpPr>
            <p:spPr bwMode="auto">
              <a:xfrm>
                <a:off x="1478" y="1827"/>
                <a:ext cx="359" cy="2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dirty="0" err="1" smtClean="0"/>
                  <a:t>t</a:t>
                </a:r>
                <a:r>
                  <a:rPr lang="en-US" altLang="en-US" sz="2000" baseline="-25000" dirty="0" err="1" smtClean="0"/>
                  <a:t>up</a:t>
                </a:r>
                <a:endParaRPr lang="en-US" altLang="en-US" sz="2000" dirty="0"/>
              </a:p>
            </p:txBody>
          </p:sp>
          <p:sp>
            <p:nvSpPr>
              <p:cNvPr id="3105" name="Text Box 13"/>
              <p:cNvSpPr txBox="1">
                <a:spLocks noChangeArrowheads="1"/>
              </p:cNvSpPr>
              <p:nvPr/>
            </p:nvSpPr>
            <p:spPr bwMode="auto">
              <a:xfrm>
                <a:off x="2184" y="1853"/>
                <a:ext cx="416" cy="2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dirty="0" smtClean="0"/>
                  <a:t>2t</a:t>
                </a:r>
                <a:r>
                  <a:rPr lang="en-US" altLang="en-US" sz="2000" baseline="-25000" dirty="0" smtClean="0"/>
                  <a:t>up</a:t>
                </a:r>
                <a:endParaRPr lang="en-US" altLang="en-US" sz="2000" dirty="0"/>
              </a:p>
            </p:txBody>
          </p:sp>
          <p:sp>
            <p:nvSpPr>
              <p:cNvPr id="3106" name="Line 14"/>
              <p:cNvSpPr>
                <a:spLocks noChangeShapeType="1"/>
              </p:cNvSpPr>
              <p:nvPr/>
            </p:nvSpPr>
            <p:spPr bwMode="auto">
              <a:xfrm>
                <a:off x="937" y="2345"/>
                <a:ext cx="0" cy="1303"/>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7" name="Line 15"/>
              <p:cNvSpPr>
                <a:spLocks noChangeShapeType="1"/>
              </p:cNvSpPr>
              <p:nvPr/>
            </p:nvSpPr>
            <p:spPr bwMode="auto">
              <a:xfrm>
                <a:off x="931" y="3026"/>
                <a:ext cx="1897"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8" name="Line 16"/>
              <p:cNvSpPr>
                <a:spLocks noChangeShapeType="1"/>
              </p:cNvSpPr>
              <p:nvPr/>
            </p:nvSpPr>
            <p:spPr bwMode="auto">
              <a:xfrm>
                <a:off x="937" y="2508"/>
                <a:ext cx="1466" cy="1065"/>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9" name="Line 17"/>
              <p:cNvSpPr>
                <a:spLocks noChangeShapeType="1"/>
              </p:cNvSpPr>
              <p:nvPr/>
            </p:nvSpPr>
            <p:spPr bwMode="auto">
              <a:xfrm flipH="1">
                <a:off x="867" y="3573"/>
                <a:ext cx="1536" cy="0"/>
              </a:xfrm>
              <a:prstGeom prst="line">
                <a:avLst/>
              </a:prstGeom>
              <a:noFill/>
              <a:ln w="190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10" name="Text Box 18"/>
              <p:cNvSpPr txBox="1">
                <a:spLocks noChangeArrowheads="1"/>
              </p:cNvSpPr>
              <p:nvPr/>
            </p:nvSpPr>
            <p:spPr bwMode="auto">
              <a:xfrm rot="16200000">
                <a:off x="257" y="2947"/>
                <a:ext cx="850" cy="23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dirty="0" smtClean="0"/>
                  <a:t>Velocity, v</a:t>
                </a:r>
                <a:endParaRPr lang="en-US" altLang="en-US" b="1" dirty="0"/>
              </a:p>
            </p:txBody>
          </p:sp>
          <p:sp>
            <p:nvSpPr>
              <p:cNvPr id="3111" name="Text Box 19"/>
              <p:cNvSpPr txBox="1">
                <a:spLocks noChangeArrowheads="1"/>
              </p:cNvSpPr>
              <p:nvPr/>
            </p:nvSpPr>
            <p:spPr bwMode="auto">
              <a:xfrm>
                <a:off x="2510" y="3064"/>
                <a:ext cx="5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Time, t</a:t>
                </a:r>
              </a:p>
            </p:txBody>
          </p:sp>
          <p:sp>
            <p:nvSpPr>
              <p:cNvPr id="3112" name="Text Box 20"/>
              <p:cNvSpPr txBox="1">
                <a:spLocks noChangeArrowheads="1"/>
              </p:cNvSpPr>
              <p:nvPr/>
            </p:nvSpPr>
            <p:spPr bwMode="auto">
              <a:xfrm>
                <a:off x="824" y="1846"/>
                <a:ext cx="185" cy="2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a:t>0</a:t>
                </a:r>
              </a:p>
            </p:txBody>
          </p:sp>
          <p:sp>
            <p:nvSpPr>
              <p:cNvPr id="3113" name="Text Box 21"/>
              <p:cNvSpPr txBox="1">
                <a:spLocks noChangeArrowheads="1"/>
              </p:cNvSpPr>
              <p:nvPr/>
            </p:nvSpPr>
            <p:spPr bwMode="auto">
              <a:xfrm>
                <a:off x="565" y="2398"/>
                <a:ext cx="221"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dirty="0" smtClean="0"/>
                  <a:t>v</a:t>
                </a:r>
                <a:r>
                  <a:rPr lang="en-US" altLang="en-US" sz="2000" baseline="-25000" dirty="0" smtClean="0"/>
                  <a:t>i</a:t>
                </a:r>
                <a:endParaRPr lang="en-US" altLang="en-US" sz="2000" dirty="0"/>
              </a:p>
            </p:txBody>
          </p:sp>
          <p:sp>
            <p:nvSpPr>
              <p:cNvPr id="3114" name="Line 22"/>
              <p:cNvSpPr>
                <a:spLocks noChangeShapeType="1"/>
              </p:cNvSpPr>
              <p:nvPr/>
            </p:nvSpPr>
            <p:spPr bwMode="auto">
              <a:xfrm flipH="1">
                <a:off x="850" y="2508"/>
                <a:ext cx="99"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15" name="Line 23"/>
              <p:cNvSpPr>
                <a:spLocks noChangeShapeType="1"/>
              </p:cNvSpPr>
              <p:nvPr/>
            </p:nvSpPr>
            <p:spPr bwMode="auto">
              <a:xfrm flipH="1">
                <a:off x="859" y="3569"/>
                <a:ext cx="99"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16" name="Text Box 24"/>
              <p:cNvSpPr txBox="1">
                <a:spLocks noChangeArrowheads="1"/>
              </p:cNvSpPr>
              <p:nvPr/>
            </p:nvSpPr>
            <p:spPr bwMode="auto">
              <a:xfrm>
                <a:off x="515" y="3428"/>
                <a:ext cx="31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dirty="0">
                    <a:sym typeface="Symbol" pitchFamily="18" charset="2"/>
                  </a:rPr>
                  <a:t></a:t>
                </a:r>
                <a:r>
                  <a:rPr lang="en-US" altLang="en-US" sz="2000" dirty="0" smtClean="0"/>
                  <a:t>v</a:t>
                </a:r>
                <a:r>
                  <a:rPr lang="en-US" altLang="en-US" sz="2000" baseline="-25000" dirty="0" smtClean="0"/>
                  <a:t>i</a:t>
                </a:r>
                <a:endParaRPr lang="en-US" altLang="en-US" sz="2000" dirty="0"/>
              </a:p>
            </p:txBody>
          </p:sp>
          <p:sp>
            <p:nvSpPr>
              <p:cNvPr id="3117" name="Text Box 25"/>
              <p:cNvSpPr txBox="1">
                <a:spLocks noChangeArrowheads="1"/>
              </p:cNvSpPr>
              <p:nvPr/>
            </p:nvSpPr>
            <p:spPr bwMode="auto">
              <a:xfrm>
                <a:off x="2400" y="900"/>
                <a:ext cx="2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H</a:t>
                </a:r>
              </a:p>
            </p:txBody>
          </p:sp>
          <p:sp>
            <p:nvSpPr>
              <p:cNvPr id="3118" name="Text Box 19"/>
              <p:cNvSpPr txBox="1">
                <a:spLocks noChangeArrowheads="1"/>
              </p:cNvSpPr>
              <p:nvPr/>
            </p:nvSpPr>
            <p:spPr bwMode="auto">
              <a:xfrm>
                <a:off x="1009" y="2752"/>
                <a:ext cx="31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UP</a:t>
                </a:r>
              </a:p>
            </p:txBody>
          </p:sp>
          <p:sp>
            <p:nvSpPr>
              <p:cNvPr id="3119" name="Text Box 19"/>
              <p:cNvSpPr txBox="1">
                <a:spLocks noChangeArrowheads="1"/>
              </p:cNvSpPr>
              <p:nvPr/>
            </p:nvSpPr>
            <p:spPr bwMode="auto">
              <a:xfrm>
                <a:off x="1736" y="2732"/>
                <a:ext cx="57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DOWN</a:t>
                </a:r>
              </a:p>
            </p:txBody>
          </p:sp>
        </p:grpSp>
        <p:grpSp>
          <p:nvGrpSpPr>
            <p:cNvPr id="95283" name="Group 51"/>
            <p:cNvGrpSpPr>
              <a:grpSpLocks/>
            </p:cNvGrpSpPr>
            <p:nvPr/>
          </p:nvGrpSpPr>
          <p:grpSpPr bwMode="auto">
            <a:xfrm>
              <a:off x="1024731" y="1947863"/>
              <a:ext cx="725488" cy="1273175"/>
              <a:chOff x="838" y="1281"/>
              <a:chExt cx="457" cy="802"/>
            </a:xfrm>
          </p:grpSpPr>
          <p:sp>
            <p:nvSpPr>
              <p:cNvPr id="3087" name="Line 43"/>
              <p:cNvSpPr>
                <a:spLocks noChangeShapeType="1"/>
              </p:cNvSpPr>
              <p:nvPr/>
            </p:nvSpPr>
            <p:spPr bwMode="auto">
              <a:xfrm flipV="1">
                <a:off x="838" y="1628"/>
                <a:ext cx="0" cy="455"/>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8" name="Line 45"/>
              <p:cNvSpPr>
                <a:spLocks noChangeShapeType="1"/>
              </p:cNvSpPr>
              <p:nvPr/>
            </p:nvSpPr>
            <p:spPr bwMode="auto">
              <a:xfrm flipH="1" flipV="1">
                <a:off x="1114" y="1479"/>
                <a:ext cx="1" cy="303"/>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9" name="Line 46"/>
              <p:cNvSpPr>
                <a:spLocks noChangeShapeType="1"/>
              </p:cNvSpPr>
              <p:nvPr/>
            </p:nvSpPr>
            <p:spPr bwMode="auto">
              <a:xfrm flipH="1" flipV="1">
                <a:off x="1294" y="1281"/>
                <a:ext cx="1" cy="18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5284" name="Group 52"/>
            <p:cNvGrpSpPr>
              <a:grpSpLocks/>
            </p:cNvGrpSpPr>
            <p:nvPr/>
          </p:nvGrpSpPr>
          <p:grpSpPr bwMode="auto">
            <a:xfrm>
              <a:off x="2532061" y="2031208"/>
              <a:ext cx="769938" cy="1171575"/>
              <a:chOff x="1816" y="1311"/>
              <a:chExt cx="485" cy="738"/>
            </a:xfrm>
          </p:grpSpPr>
          <p:sp>
            <p:nvSpPr>
              <p:cNvPr id="3084" name="Line 44"/>
              <p:cNvSpPr>
                <a:spLocks noChangeShapeType="1"/>
              </p:cNvSpPr>
              <p:nvPr/>
            </p:nvSpPr>
            <p:spPr bwMode="auto">
              <a:xfrm>
                <a:off x="2301" y="1636"/>
                <a:ext cx="0" cy="413"/>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5" name="Line 47"/>
              <p:cNvSpPr>
                <a:spLocks noChangeShapeType="1"/>
              </p:cNvSpPr>
              <p:nvPr/>
            </p:nvSpPr>
            <p:spPr bwMode="auto">
              <a:xfrm flipH="1">
                <a:off x="2020" y="1506"/>
                <a:ext cx="1" cy="303"/>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6" name="Line 49"/>
              <p:cNvSpPr>
                <a:spLocks noChangeShapeType="1"/>
              </p:cNvSpPr>
              <p:nvPr/>
            </p:nvSpPr>
            <p:spPr bwMode="auto">
              <a:xfrm flipH="1">
                <a:off x="1816" y="1311"/>
                <a:ext cx="1" cy="18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5285" name="Oval 53"/>
            <p:cNvSpPr>
              <a:spLocks noChangeArrowheads="1"/>
            </p:cNvSpPr>
            <p:nvPr/>
          </p:nvSpPr>
          <p:spPr bwMode="auto">
            <a:xfrm>
              <a:off x="2048270" y="1889127"/>
              <a:ext cx="127795" cy="127795"/>
            </a:xfrm>
            <a:prstGeom prst="ellipse">
              <a:avLst/>
            </a:prstGeom>
            <a:solidFill>
              <a:srgbClr val="00B050"/>
            </a:solidFill>
            <a:ln w="9525">
              <a:noFill/>
              <a:round/>
              <a:headEnd/>
              <a:tailEnd/>
            </a:ln>
            <a:effectLs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graphicFrame>
        <p:nvGraphicFramePr>
          <p:cNvPr id="4" name="Object 3"/>
          <p:cNvGraphicFramePr>
            <a:graphicFrameLocks noChangeAspect="1"/>
          </p:cNvGraphicFramePr>
          <p:nvPr>
            <p:extLst>
              <p:ext uri="{D42A27DB-BD31-4B8C-83A1-F6EECF244321}">
                <p14:modId xmlns:p14="http://schemas.microsoft.com/office/powerpoint/2010/main" val="2554147364"/>
              </p:ext>
            </p:extLst>
          </p:nvPr>
        </p:nvGraphicFramePr>
        <p:xfrm>
          <a:off x="6433018" y="1855192"/>
          <a:ext cx="1145474" cy="879085"/>
        </p:xfrm>
        <a:graphic>
          <a:graphicData uri="http://schemas.openxmlformats.org/presentationml/2006/ole">
            <mc:AlternateContent xmlns:mc="http://schemas.openxmlformats.org/markup-compatibility/2006">
              <mc:Choice xmlns:v="urn:schemas-microsoft-com:vml" Requires="v">
                <p:oleObj spid="_x0000_s3210" name="Equation" r:id="rId4" imgW="545760" imgH="419040" progId="Equation.DSMT4">
                  <p:embed/>
                </p:oleObj>
              </mc:Choice>
              <mc:Fallback>
                <p:oleObj name="Equation" r:id="rId4" imgW="545760" imgH="419040" progId="Equation.DSMT4">
                  <p:embed/>
                  <p:pic>
                    <p:nvPicPr>
                      <p:cNvPr id="0" name=""/>
                      <p:cNvPicPr/>
                      <p:nvPr/>
                    </p:nvPicPr>
                    <p:blipFill>
                      <a:blip r:embed="rId5"/>
                      <a:stretch>
                        <a:fillRect/>
                      </a:stretch>
                    </p:blipFill>
                    <p:spPr>
                      <a:xfrm>
                        <a:off x="6433018" y="1855192"/>
                        <a:ext cx="1145474" cy="879085"/>
                      </a:xfrm>
                      <a:prstGeom prst="rect">
                        <a:avLst/>
                      </a:prstGeom>
                    </p:spPr>
                  </p:pic>
                </p:oleObj>
              </mc:Fallback>
            </mc:AlternateContent>
          </a:graphicData>
        </a:graphic>
      </p:graphicFrame>
      <p:graphicFrame>
        <p:nvGraphicFramePr>
          <p:cNvPr id="51" name="Object 50"/>
          <p:cNvGraphicFramePr>
            <a:graphicFrameLocks noChangeAspect="1"/>
          </p:cNvGraphicFramePr>
          <p:nvPr>
            <p:extLst>
              <p:ext uri="{D42A27DB-BD31-4B8C-83A1-F6EECF244321}">
                <p14:modId xmlns:p14="http://schemas.microsoft.com/office/powerpoint/2010/main" val="579169115"/>
              </p:ext>
            </p:extLst>
          </p:nvPr>
        </p:nvGraphicFramePr>
        <p:xfrm>
          <a:off x="5508016" y="3562069"/>
          <a:ext cx="3121025" cy="1489075"/>
        </p:xfrm>
        <a:graphic>
          <a:graphicData uri="http://schemas.openxmlformats.org/presentationml/2006/ole">
            <mc:AlternateContent xmlns:mc="http://schemas.openxmlformats.org/markup-compatibility/2006">
              <mc:Choice xmlns:v="urn:schemas-microsoft-com:vml" Requires="v">
                <p:oleObj spid="_x0000_s3211" name="Equation" r:id="rId6" imgW="1434960" imgH="685800" progId="Equation.DSMT4">
                  <p:embed/>
                </p:oleObj>
              </mc:Choice>
              <mc:Fallback>
                <p:oleObj name="Equation" r:id="rId6" imgW="1434960" imgH="685800" progId="Equation.DSMT4">
                  <p:embed/>
                  <p:pic>
                    <p:nvPicPr>
                      <p:cNvPr id="0" name=""/>
                      <p:cNvPicPr/>
                      <p:nvPr/>
                    </p:nvPicPr>
                    <p:blipFill>
                      <a:blip r:embed="rId7"/>
                      <a:stretch>
                        <a:fillRect/>
                      </a:stretch>
                    </p:blipFill>
                    <p:spPr>
                      <a:xfrm>
                        <a:off x="5508016" y="3562069"/>
                        <a:ext cx="3121025" cy="1489075"/>
                      </a:xfrm>
                      <a:prstGeom prst="rect">
                        <a:avLst/>
                      </a:prstGeom>
                    </p:spPr>
                  </p:pic>
                </p:oleObj>
              </mc:Fallback>
            </mc:AlternateContent>
          </a:graphicData>
        </a:graphic>
      </p:graphicFrame>
      <p:sp>
        <p:nvSpPr>
          <p:cNvPr id="5" name="Oval 4"/>
          <p:cNvSpPr/>
          <p:nvPr/>
        </p:nvSpPr>
        <p:spPr>
          <a:xfrm>
            <a:off x="4441031" y="3796508"/>
            <a:ext cx="338138" cy="33813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7" name="Straight Arrow Connector 6"/>
          <p:cNvCxnSpPr/>
          <p:nvPr/>
        </p:nvCxnSpPr>
        <p:spPr>
          <a:xfrm flipV="1">
            <a:off x="4890249" y="3444936"/>
            <a:ext cx="0" cy="5548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011256" y="5863448"/>
            <a:ext cx="7197688" cy="923330"/>
          </a:xfrm>
          <a:prstGeom prst="rect">
            <a:avLst/>
          </a:prstGeom>
          <a:noFill/>
          <a:ln w="28575">
            <a:solidFill>
              <a:srgbClr val="FF0000"/>
            </a:solidFill>
          </a:ln>
        </p:spPr>
        <p:txBody>
          <a:bodyPr wrap="square" rtlCol="0">
            <a:spAutoFit/>
          </a:bodyPr>
          <a:lstStyle/>
          <a:p>
            <a:r>
              <a:rPr lang="en-US" dirty="0" smtClean="0">
                <a:solidFill>
                  <a:srgbClr val="0000FF"/>
                </a:solidFill>
              </a:rPr>
              <a:t>Free fall is an example of motion with constant acceleration in one direction only (up and down), today we will take up motion in both the horizontal and vertical directions simultaneously </a:t>
            </a:r>
            <a:r>
              <a:rPr lang="en-US" dirty="0" smtClean="0">
                <a:solidFill>
                  <a:srgbClr val="0000FF"/>
                </a:solidFill>
                <a:sym typeface="Wingdings" panose="05000000000000000000" pitchFamily="2" charset="2"/>
              </a:rPr>
              <a:t> projectile motion.</a:t>
            </a:r>
            <a:endParaRPr lang="en-US"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repeatCount="indefinite" accel="50000" decel="50000" fill="hold" grpId="0" nodeType="clickEffect">
                                  <p:stCondLst>
                                    <p:cond delay="0"/>
                                  </p:stCondLst>
                                  <p:endCondLst>
                                    <p:cond evt="onNext" delay="0">
                                      <p:tgtEl>
                                        <p:sldTgt/>
                                      </p:tgtEl>
                                    </p:cond>
                                  </p:endCondLst>
                                  <p:childTnLst>
                                    <p:animMotion origin="layout" path="M 0 0 L -0.00382 -0.4169 L 0 0 Z " pathEditMode="relative" ptsTypes="AAA">
                                      <p:cBhvr>
                                        <p:cTn id="6" dur="5000" fill="hold"/>
                                        <p:tgtEl>
                                          <p:spTgt spid="5"/>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47675" y="0"/>
            <a:ext cx="8229600" cy="838200"/>
          </a:xfrm>
        </p:spPr>
        <p:txBody>
          <a:bodyPr/>
          <a:lstStyle/>
          <a:p>
            <a:pPr eaLnBrk="1" hangingPunct="1"/>
            <a:r>
              <a:rPr lang="en-US" altLang="en-US" u="sng" smtClean="0"/>
              <a:t>Maximum Range</a:t>
            </a:r>
          </a:p>
        </p:txBody>
      </p:sp>
      <p:sp>
        <p:nvSpPr>
          <p:cNvPr id="70659" name="Rectangle 3"/>
          <p:cNvSpPr>
            <a:spLocks noGrp="1" noChangeArrowheads="1"/>
          </p:cNvSpPr>
          <p:nvPr>
            <p:ph type="body" idx="1"/>
          </p:nvPr>
        </p:nvSpPr>
        <p:spPr>
          <a:xfrm>
            <a:off x="259556" y="920582"/>
            <a:ext cx="8529637" cy="3051343"/>
          </a:xfrm>
        </p:spPr>
        <p:txBody>
          <a:bodyPr/>
          <a:lstStyle/>
          <a:p>
            <a:pPr eaLnBrk="1" hangingPunct="1">
              <a:lnSpc>
                <a:spcPct val="90000"/>
              </a:lnSpc>
            </a:pPr>
            <a:r>
              <a:rPr lang="en-US" altLang="en-US" sz="2800" dirty="0" smtClean="0"/>
              <a:t>When an artillery shell is fired the initial speed of the projectile depends on the explosive charge which cannot be easily changed</a:t>
            </a:r>
          </a:p>
          <a:p>
            <a:pPr eaLnBrk="1" hangingPunct="1">
              <a:lnSpc>
                <a:spcPct val="90000"/>
              </a:lnSpc>
            </a:pPr>
            <a:r>
              <a:rPr lang="en-US" altLang="en-US" sz="2800" dirty="0" smtClean="0"/>
              <a:t>The only control is setting the angle of elevation.</a:t>
            </a:r>
          </a:p>
          <a:p>
            <a:pPr eaLnBrk="1" hangingPunct="1">
              <a:lnSpc>
                <a:spcPct val="90000"/>
              </a:lnSpc>
            </a:pPr>
            <a:r>
              <a:rPr lang="en-US" altLang="en-US" sz="2800" dirty="0" smtClean="0"/>
              <a:t>You can control the range (where it lands) by changing the angle of elevation</a:t>
            </a:r>
          </a:p>
          <a:p>
            <a:pPr eaLnBrk="1" hangingPunct="1">
              <a:lnSpc>
                <a:spcPct val="90000"/>
              </a:lnSpc>
            </a:pPr>
            <a:r>
              <a:rPr lang="en-US" altLang="en-US" sz="2800" dirty="0" smtClean="0"/>
              <a:t>To get maximum range set the angle to 45</a:t>
            </a:r>
            <a:r>
              <a:rPr lang="en-US" altLang="en-US" sz="2800" dirty="0" smtClean="0">
                <a:cs typeface="Arial" charset="0"/>
              </a:rPr>
              <a:t>°</a:t>
            </a:r>
          </a:p>
        </p:txBody>
      </p:sp>
      <p:sp>
        <p:nvSpPr>
          <p:cNvPr id="21509"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5BE99BF-2B67-436C-8E2E-419A539DD83A}" type="slidenum">
              <a:rPr lang="en-US" altLang="en-US" smtClean="0"/>
              <a:pPr eaLnBrk="1" hangingPunct="1"/>
              <a:t>20</a:t>
            </a:fld>
            <a:endParaRPr lang="en-US" altLang="en-US" smtClean="0"/>
          </a:p>
        </p:txBody>
      </p:sp>
      <p:grpSp>
        <p:nvGrpSpPr>
          <p:cNvPr id="10" name="Group 9"/>
          <p:cNvGrpSpPr/>
          <p:nvPr/>
        </p:nvGrpSpPr>
        <p:grpSpPr>
          <a:xfrm>
            <a:off x="2075910" y="4065932"/>
            <a:ext cx="4861274" cy="2544418"/>
            <a:chOff x="2075910" y="4065932"/>
            <a:chExt cx="4861274" cy="2544418"/>
          </a:xfrm>
        </p:grpSpPr>
        <p:pic>
          <p:nvPicPr>
            <p:cNvPr id="21510" name="Picture 11" descr="projectile"/>
            <p:cNvPicPr>
              <a:picLocks noChangeAspect="1" noChangeArrowheads="1"/>
            </p:cNvPicPr>
            <p:nvPr/>
          </p:nvPicPr>
          <p:blipFill rotWithShape="1">
            <a:blip r:embed="rId3">
              <a:extLst>
                <a:ext uri="{28A0092B-C50C-407E-A947-70E740481C1C}">
                  <a14:useLocalDpi xmlns:a14="http://schemas.microsoft.com/office/drawing/2010/main" val="0"/>
                </a:ext>
              </a:extLst>
            </a:blip>
            <a:srcRect l="11752" b="60820"/>
            <a:stretch/>
          </p:blipFill>
          <p:spPr bwMode="auto">
            <a:xfrm>
              <a:off x="2075910" y="4065932"/>
              <a:ext cx="4861274" cy="2194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Text Box 7"/>
            <p:cNvSpPr txBox="1">
              <a:spLocks noChangeArrowheads="1"/>
            </p:cNvSpPr>
            <p:nvPr/>
          </p:nvSpPr>
          <p:spPr bwMode="auto">
            <a:xfrm>
              <a:off x="4633230" y="4103581"/>
              <a:ext cx="650387" cy="45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dirty="0"/>
                <a:t>65</a:t>
              </a:r>
              <a:r>
                <a:rPr lang="en-US" altLang="en-US" sz="2400" dirty="0">
                  <a:cs typeface="Arial" charset="0"/>
                </a:rPr>
                <a:t>°</a:t>
              </a:r>
            </a:p>
          </p:txBody>
        </p:sp>
        <p:sp>
          <p:nvSpPr>
            <p:cNvPr id="21513" name="Text Box 8"/>
            <p:cNvSpPr txBox="1">
              <a:spLocks noChangeArrowheads="1"/>
            </p:cNvSpPr>
            <p:nvPr/>
          </p:nvSpPr>
          <p:spPr bwMode="auto">
            <a:xfrm>
              <a:off x="5720423" y="4891408"/>
              <a:ext cx="650387" cy="45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dirty="0">
                  <a:solidFill>
                    <a:srgbClr val="00B050"/>
                  </a:solidFill>
                </a:rPr>
                <a:t>45</a:t>
              </a:r>
              <a:r>
                <a:rPr lang="en-US" altLang="en-US" sz="2400" dirty="0">
                  <a:solidFill>
                    <a:srgbClr val="00B050"/>
                  </a:solidFill>
                  <a:cs typeface="Arial" charset="0"/>
                </a:rPr>
                <a:t>°</a:t>
              </a:r>
            </a:p>
          </p:txBody>
        </p:sp>
        <p:sp>
          <p:nvSpPr>
            <p:cNvPr id="21514" name="Text Box 9"/>
            <p:cNvSpPr txBox="1">
              <a:spLocks noChangeArrowheads="1"/>
            </p:cNvSpPr>
            <p:nvPr/>
          </p:nvSpPr>
          <p:spPr bwMode="auto">
            <a:xfrm>
              <a:off x="4225151" y="5369258"/>
              <a:ext cx="65114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dirty="0">
                  <a:solidFill>
                    <a:srgbClr val="0000FF"/>
                  </a:solidFill>
                </a:rPr>
                <a:t>25</a:t>
              </a:r>
              <a:r>
                <a:rPr lang="en-US" altLang="en-US" sz="2400" dirty="0">
                  <a:solidFill>
                    <a:srgbClr val="0000FF"/>
                  </a:solidFill>
                  <a:cs typeface="Arial" charset="0"/>
                </a:rPr>
                <a:t>°</a:t>
              </a:r>
            </a:p>
          </p:txBody>
        </p:sp>
        <p:sp>
          <p:nvSpPr>
            <p:cNvPr id="21520" name="Text Box 10"/>
            <p:cNvSpPr txBox="1">
              <a:spLocks noChangeArrowheads="1"/>
            </p:cNvSpPr>
            <p:nvPr/>
          </p:nvSpPr>
          <p:spPr bwMode="auto">
            <a:xfrm>
              <a:off x="3037859" y="6152962"/>
              <a:ext cx="650387" cy="45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dirty="0">
                  <a:solidFill>
                    <a:srgbClr val="FF0000"/>
                  </a:solidFill>
                </a:rPr>
                <a:t>15</a:t>
              </a:r>
              <a:r>
                <a:rPr lang="en-US" altLang="en-US" sz="2400" dirty="0">
                  <a:solidFill>
                    <a:srgbClr val="FF0000"/>
                  </a:solidFill>
                  <a:cs typeface="Arial" charset="0"/>
                </a:rPr>
                <a:t>°</a:t>
              </a:r>
            </a:p>
          </p:txBody>
        </p:sp>
        <p:sp>
          <p:nvSpPr>
            <p:cNvPr id="8" name="Freeform 7"/>
            <p:cNvSpPr/>
            <p:nvPr/>
          </p:nvSpPr>
          <p:spPr>
            <a:xfrm>
              <a:off x="2075910" y="4261541"/>
              <a:ext cx="4752943" cy="1971019"/>
            </a:xfrm>
            <a:custGeom>
              <a:avLst/>
              <a:gdLst>
                <a:gd name="connsiteX0" fmla="*/ 0 w 3495675"/>
                <a:gd name="connsiteY0" fmla="*/ 0 h 1657350"/>
                <a:gd name="connsiteX1" fmla="*/ 0 w 3495675"/>
                <a:gd name="connsiteY1" fmla="*/ 1657350 h 1657350"/>
                <a:gd name="connsiteX2" fmla="*/ 3486150 w 3495675"/>
                <a:gd name="connsiteY2" fmla="*/ 1657350 h 1657350"/>
                <a:gd name="connsiteX3" fmla="*/ 3495675 w 3495675"/>
                <a:gd name="connsiteY3" fmla="*/ 1647825 h 1657350"/>
              </a:gdLst>
              <a:ahLst/>
              <a:cxnLst>
                <a:cxn ang="0">
                  <a:pos x="connsiteX0" y="connsiteY0"/>
                </a:cxn>
                <a:cxn ang="0">
                  <a:pos x="connsiteX1" y="connsiteY1"/>
                </a:cxn>
                <a:cxn ang="0">
                  <a:pos x="connsiteX2" y="connsiteY2"/>
                </a:cxn>
                <a:cxn ang="0">
                  <a:pos x="connsiteX3" y="connsiteY3"/>
                </a:cxn>
              </a:cxnLst>
              <a:rect l="l" t="t" r="r" b="b"/>
              <a:pathLst>
                <a:path w="3495675" h="1657350">
                  <a:moveTo>
                    <a:pt x="0" y="0"/>
                  </a:moveTo>
                  <a:lnTo>
                    <a:pt x="0" y="1657350"/>
                  </a:lnTo>
                  <a:lnTo>
                    <a:pt x="3486150" y="1657350"/>
                  </a:lnTo>
                  <a:lnTo>
                    <a:pt x="3495675" y="1647825"/>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Effect transition="in" filter="wipe(left)">
                                      <p:cBhvr>
                                        <p:cTn id="7" dur="500"/>
                                        <p:tgtEl>
                                          <p:spTgt spid="706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0659">
                                            <p:txEl>
                                              <p:pRg st="1" end="1"/>
                                            </p:txEl>
                                          </p:spTgt>
                                        </p:tgtEl>
                                        <p:attrNameLst>
                                          <p:attrName>style.visibility</p:attrName>
                                        </p:attrNameLst>
                                      </p:cBhvr>
                                      <p:to>
                                        <p:strVal val="visible"/>
                                      </p:to>
                                    </p:set>
                                    <p:animEffect transition="in" filter="wipe(left)">
                                      <p:cBhvr>
                                        <p:cTn id="12" dur="500"/>
                                        <p:tgtEl>
                                          <p:spTgt spid="706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0659">
                                            <p:txEl>
                                              <p:pRg st="2" end="2"/>
                                            </p:txEl>
                                          </p:spTgt>
                                        </p:tgtEl>
                                        <p:attrNameLst>
                                          <p:attrName>style.visibility</p:attrName>
                                        </p:attrNameLst>
                                      </p:cBhvr>
                                      <p:to>
                                        <p:strVal val="visible"/>
                                      </p:to>
                                    </p:set>
                                    <p:animEffect transition="in" filter="wipe(left)">
                                      <p:cBhvr>
                                        <p:cTn id="17" dur="500"/>
                                        <p:tgtEl>
                                          <p:spTgt spid="706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0659">
                                            <p:txEl>
                                              <p:pRg st="3" end="3"/>
                                            </p:txEl>
                                          </p:spTgt>
                                        </p:tgtEl>
                                        <p:attrNameLst>
                                          <p:attrName>style.visibility</p:attrName>
                                        </p:attrNameLst>
                                      </p:cBhvr>
                                      <p:to>
                                        <p:strVal val="visible"/>
                                      </p:to>
                                    </p:set>
                                    <p:animEffect transition="in" filter="wipe(left)">
                                      <p:cBhvr>
                                        <p:cTn id="22" dur="500"/>
                                        <p:tgtEl>
                                          <p:spTgt spid="706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ther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050" y="1947863"/>
            <a:ext cx="3673475"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AutoShape 3"/>
          <p:cNvSpPr>
            <a:spLocks noChangeArrowheads="1"/>
          </p:cNvSpPr>
          <p:nvPr/>
        </p:nvSpPr>
        <p:spPr bwMode="auto">
          <a:xfrm rot="10800000">
            <a:off x="2300288" y="1568450"/>
            <a:ext cx="442912" cy="600075"/>
          </a:xfrm>
          <a:custGeom>
            <a:avLst/>
            <a:gdLst>
              <a:gd name="T0" fmla="*/ 162949457 w 21600"/>
              <a:gd name="T1" fmla="*/ 231568692 h 21600"/>
              <a:gd name="T2" fmla="*/ 93113964 w 21600"/>
              <a:gd name="T3" fmla="*/ 463136607 h 21600"/>
              <a:gd name="T4" fmla="*/ 23278491 w 21600"/>
              <a:gd name="T5" fmla="*/ 231568692 h 21600"/>
              <a:gd name="T6" fmla="*/ 9311396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72" name="Freeform 4"/>
          <p:cNvSpPr>
            <a:spLocks/>
          </p:cNvSpPr>
          <p:nvPr/>
        </p:nvSpPr>
        <p:spPr bwMode="auto">
          <a:xfrm>
            <a:off x="2565400" y="1577975"/>
            <a:ext cx="679450" cy="738188"/>
          </a:xfrm>
          <a:custGeom>
            <a:avLst/>
            <a:gdLst>
              <a:gd name="T0" fmla="*/ 0 w 911"/>
              <a:gd name="T1" fmla="*/ 0 h 706"/>
              <a:gd name="T2" fmla="*/ 2147483647 w 911"/>
              <a:gd name="T3" fmla="*/ 2147483647 h 706"/>
              <a:gd name="T4" fmla="*/ 2147483647 w 911"/>
              <a:gd name="T5" fmla="*/ 2147483647 h 706"/>
              <a:gd name="T6" fmla="*/ 2147483647 w 911"/>
              <a:gd name="T7" fmla="*/ 2147483647 h 70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11" h="706">
                <a:moveTo>
                  <a:pt x="0" y="0"/>
                </a:moveTo>
                <a:cubicBezTo>
                  <a:pt x="73" y="14"/>
                  <a:pt x="305" y="12"/>
                  <a:pt x="437" y="74"/>
                </a:cubicBezTo>
                <a:cubicBezTo>
                  <a:pt x="569" y="136"/>
                  <a:pt x="711" y="267"/>
                  <a:pt x="790" y="372"/>
                </a:cubicBezTo>
                <a:cubicBezTo>
                  <a:pt x="869" y="477"/>
                  <a:pt x="886" y="637"/>
                  <a:pt x="911" y="706"/>
                </a:cubicBezTo>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73" name="Freeform 5"/>
          <p:cNvSpPr>
            <a:spLocks/>
          </p:cNvSpPr>
          <p:nvPr/>
        </p:nvSpPr>
        <p:spPr bwMode="auto">
          <a:xfrm>
            <a:off x="2570163" y="1566863"/>
            <a:ext cx="979487" cy="912812"/>
          </a:xfrm>
          <a:custGeom>
            <a:avLst/>
            <a:gdLst>
              <a:gd name="T0" fmla="*/ 0 w 911"/>
              <a:gd name="T1" fmla="*/ 0 h 706"/>
              <a:gd name="T2" fmla="*/ 2147483647 w 911"/>
              <a:gd name="T3" fmla="*/ 2147483647 h 706"/>
              <a:gd name="T4" fmla="*/ 2147483647 w 911"/>
              <a:gd name="T5" fmla="*/ 2147483647 h 706"/>
              <a:gd name="T6" fmla="*/ 2147483647 w 911"/>
              <a:gd name="T7" fmla="*/ 2147483647 h 70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11" h="706">
                <a:moveTo>
                  <a:pt x="0" y="0"/>
                </a:moveTo>
                <a:cubicBezTo>
                  <a:pt x="73" y="14"/>
                  <a:pt x="305" y="12"/>
                  <a:pt x="437" y="74"/>
                </a:cubicBezTo>
                <a:cubicBezTo>
                  <a:pt x="569" y="136"/>
                  <a:pt x="711" y="267"/>
                  <a:pt x="790" y="372"/>
                </a:cubicBezTo>
                <a:cubicBezTo>
                  <a:pt x="869" y="477"/>
                  <a:pt x="886" y="637"/>
                  <a:pt x="911" y="706"/>
                </a:cubicBezTo>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74" name="Freeform 6"/>
          <p:cNvSpPr>
            <a:spLocks/>
          </p:cNvSpPr>
          <p:nvPr/>
        </p:nvSpPr>
        <p:spPr bwMode="auto">
          <a:xfrm>
            <a:off x="2603500" y="1585913"/>
            <a:ext cx="1209675" cy="1165225"/>
          </a:xfrm>
          <a:custGeom>
            <a:avLst/>
            <a:gdLst>
              <a:gd name="T0" fmla="*/ 0 w 911"/>
              <a:gd name="T1" fmla="*/ 0 h 706"/>
              <a:gd name="T2" fmla="*/ 2147483647 w 911"/>
              <a:gd name="T3" fmla="*/ 2147483647 h 706"/>
              <a:gd name="T4" fmla="*/ 2147483647 w 911"/>
              <a:gd name="T5" fmla="*/ 2147483647 h 706"/>
              <a:gd name="T6" fmla="*/ 2147483647 w 911"/>
              <a:gd name="T7" fmla="*/ 2147483647 h 70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11" h="706">
                <a:moveTo>
                  <a:pt x="0" y="0"/>
                </a:moveTo>
                <a:cubicBezTo>
                  <a:pt x="73" y="14"/>
                  <a:pt x="305" y="12"/>
                  <a:pt x="437" y="74"/>
                </a:cubicBezTo>
                <a:cubicBezTo>
                  <a:pt x="569" y="136"/>
                  <a:pt x="711" y="267"/>
                  <a:pt x="790" y="372"/>
                </a:cubicBezTo>
                <a:cubicBezTo>
                  <a:pt x="869" y="477"/>
                  <a:pt x="886" y="637"/>
                  <a:pt x="911" y="706"/>
                </a:cubicBezTo>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75" name="Freeform 7"/>
          <p:cNvSpPr>
            <a:spLocks/>
          </p:cNvSpPr>
          <p:nvPr/>
        </p:nvSpPr>
        <p:spPr bwMode="auto">
          <a:xfrm>
            <a:off x="2636838" y="1560513"/>
            <a:ext cx="1430337" cy="1635125"/>
          </a:xfrm>
          <a:custGeom>
            <a:avLst/>
            <a:gdLst>
              <a:gd name="T0" fmla="*/ 0 w 911"/>
              <a:gd name="T1" fmla="*/ 0 h 706"/>
              <a:gd name="T2" fmla="*/ 2147483647 w 911"/>
              <a:gd name="T3" fmla="*/ 2147483647 h 706"/>
              <a:gd name="T4" fmla="*/ 2147483647 w 911"/>
              <a:gd name="T5" fmla="*/ 2147483647 h 706"/>
              <a:gd name="T6" fmla="*/ 2147483647 w 911"/>
              <a:gd name="T7" fmla="*/ 2147483647 h 70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11" h="706">
                <a:moveTo>
                  <a:pt x="0" y="0"/>
                </a:moveTo>
                <a:cubicBezTo>
                  <a:pt x="73" y="14"/>
                  <a:pt x="305" y="12"/>
                  <a:pt x="437" y="74"/>
                </a:cubicBezTo>
                <a:cubicBezTo>
                  <a:pt x="569" y="136"/>
                  <a:pt x="711" y="267"/>
                  <a:pt x="790" y="372"/>
                </a:cubicBezTo>
                <a:cubicBezTo>
                  <a:pt x="869" y="477"/>
                  <a:pt x="886" y="637"/>
                  <a:pt x="911" y="706"/>
                </a:cubicBezTo>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6" name="Text Box 9"/>
          <p:cNvSpPr txBox="1">
            <a:spLocks noChangeArrowheads="1"/>
          </p:cNvSpPr>
          <p:nvPr/>
        </p:nvSpPr>
        <p:spPr bwMode="auto">
          <a:xfrm>
            <a:off x="3773488" y="198438"/>
            <a:ext cx="5027612"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200" i="1"/>
              <a:t>The ultimate projectile:</a:t>
            </a:r>
          </a:p>
          <a:p>
            <a:pPr eaLnBrk="1" hangingPunct="1"/>
            <a:r>
              <a:rPr lang="en-US" altLang="en-US" sz="3200" i="1"/>
              <a:t>putting an object into orbit</a:t>
            </a:r>
          </a:p>
        </p:txBody>
      </p:sp>
      <p:sp>
        <p:nvSpPr>
          <p:cNvPr id="83979" name="Oval 11"/>
          <p:cNvSpPr>
            <a:spLocks noChangeArrowheads="1"/>
          </p:cNvSpPr>
          <p:nvPr/>
        </p:nvSpPr>
        <p:spPr bwMode="auto">
          <a:xfrm>
            <a:off x="2476500" y="1474788"/>
            <a:ext cx="103188" cy="10318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2539" name="Text Box 12"/>
          <p:cNvSpPr txBox="1">
            <a:spLocks noChangeArrowheads="1"/>
          </p:cNvSpPr>
          <p:nvPr/>
        </p:nvSpPr>
        <p:spPr bwMode="auto">
          <a:xfrm>
            <a:off x="269875" y="415925"/>
            <a:ext cx="1990725" cy="579438"/>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200" b="1">
                <a:solidFill>
                  <a:srgbClr val="000000"/>
                </a:solidFill>
              </a:rPr>
              <a:t>NEWTON</a:t>
            </a:r>
          </a:p>
        </p:txBody>
      </p:sp>
      <p:sp>
        <p:nvSpPr>
          <p:cNvPr id="22540" name="AutoShape 13"/>
          <p:cNvSpPr>
            <a:spLocks noChangeArrowheads="1"/>
          </p:cNvSpPr>
          <p:nvPr/>
        </p:nvSpPr>
        <p:spPr bwMode="auto">
          <a:xfrm>
            <a:off x="2457450" y="466725"/>
            <a:ext cx="1085850" cy="581025"/>
          </a:xfrm>
          <a:prstGeom prst="rightArrow">
            <a:avLst>
              <a:gd name="adj1" fmla="val 50000"/>
              <a:gd name="adj2" fmla="val 46721"/>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 name="Content Placeholder 4"/>
          <p:cNvSpPr>
            <a:spLocks noGrp="1"/>
          </p:cNvSpPr>
          <p:nvPr>
            <p:ph sz="half" idx="2"/>
          </p:nvPr>
        </p:nvSpPr>
        <p:spPr>
          <a:xfrm>
            <a:off x="4962525" y="1585913"/>
            <a:ext cx="3752850" cy="4525963"/>
          </a:xfrm>
        </p:spPr>
        <p:txBody>
          <a:bodyPr/>
          <a:lstStyle/>
          <a:p>
            <a:pPr eaLnBrk="1" hangingPunct="1"/>
            <a:r>
              <a:rPr lang="en-US" altLang="en-US" dirty="0"/>
              <a:t>Imagine trying to </a:t>
            </a:r>
            <a:br>
              <a:rPr lang="en-US" altLang="en-US" dirty="0"/>
            </a:br>
            <a:r>
              <a:rPr lang="en-US" altLang="en-US" dirty="0"/>
              <a:t>throw a rock around</a:t>
            </a:r>
            <a:br>
              <a:rPr lang="en-US" altLang="en-US" dirty="0"/>
            </a:br>
            <a:r>
              <a:rPr lang="en-US" altLang="en-US" dirty="0"/>
              <a:t>the </a:t>
            </a:r>
            <a:r>
              <a:rPr lang="en-US" altLang="en-US" dirty="0" smtClean="0"/>
              <a:t>world.</a:t>
            </a:r>
            <a:br>
              <a:rPr lang="en-US" altLang="en-US" dirty="0" smtClean="0"/>
            </a:br>
            <a:endParaRPr lang="en-US" altLang="en-US" dirty="0" smtClean="0"/>
          </a:p>
          <a:p>
            <a:pPr eaLnBrk="1" hangingPunct="1"/>
            <a:r>
              <a:rPr lang="en-US" altLang="en-US" dirty="0" smtClean="0"/>
              <a:t>If </a:t>
            </a:r>
            <a:r>
              <a:rPr lang="en-US" altLang="en-US" dirty="0"/>
              <a:t>you give it a large </a:t>
            </a:r>
            <a:r>
              <a:rPr lang="en-US" altLang="en-US" dirty="0" smtClean="0"/>
              <a:t>horizontal velocity, it </a:t>
            </a:r>
            <a:r>
              <a:rPr lang="en-US" altLang="en-US" dirty="0"/>
              <a:t>will go into </a:t>
            </a:r>
            <a:r>
              <a:rPr lang="en-US" altLang="en-US" dirty="0" smtClean="0"/>
              <a:t>orbit around </a:t>
            </a:r>
            <a:r>
              <a:rPr lang="en-US" altLang="en-US" dirty="0"/>
              <a:t>the earth!</a:t>
            </a:r>
          </a:p>
          <a:p>
            <a:endParaRPr lang="en-US" dirty="0"/>
          </a:p>
        </p:txBody>
      </p:sp>
      <p:sp>
        <p:nvSpPr>
          <p:cNvPr id="22541"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F0374EA-AB1B-4040-9E40-6FD3B5D6AE99}" type="slidenum">
              <a:rPr lang="en-US" altLang="en-US" smtClean="0"/>
              <a:pPr eaLnBrk="1" hangingPunct="1"/>
              <a:t>21</a:t>
            </a:fld>
            <a:endParaRPr lang="en-US" altLang="en-US" smtClean="0"/>
          </a:p>
        </p:txBody>
      </p:sp>
      <p:sp>
        <p:nvSpPr>
          <p:cNvPr id="3" name="Oval 2"/>
          <p:cNvSpPr/>
          <p:nvPr/>
        </p:nvSpPr>
        <p:spPr>
          <a:xfrm>
            <a:off x="376238" y="1525588"/>
            <a:ext cx="4289425" cy="42894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83970"/>
                                        </p:tgtEl>
                                        <p:attrNameLst>
                                          <p:attrName>style.visibility</p:attrName>
                                        </p:attrNameLst>
                                      </p:cBhvr>
                                      <p:to>
                                        <p:strVal val="visible"/>
                                      </p:to>
                                    </p:set>
                                    <p:anim calcmode="lin" valueType="num">
                                      <p:cBhvr>
                                        <p:cTn id="7" dur="500" fill="hold"/>
                                        <p:tgtEl>
                                          <p:spTgt spid="83970"/>
                                        </p:tgtEl>
                                        <p:attrNameLst>
                                          <p:attrName>ppt_w</p:attrName>
                                        </p:attrNameLst>
                                      </p:cBhvr>
                                      <p:tavLst>
                                        <p:tav tm="0">
                                          <p:val>
                                            <p:fltVal val="0"/>
                                          </p:val>
                                        </p:tav>
                                        <p:tav tm="100000">
                                          <p:val>
                                            <p:strVal val="#ppt_w"/>
                                          </p:val>
                                        </p:tav>
                                      </p:tavLst>
                                    </p:anim>
                                    <p:anim calcmode="lin" valueType="num">
                                      <p:cBhvr>
                                        <p:cTn id="8" dur="500" fill="hold"/>
                                        <p:tgtEl>
                                          <p:spTgt spid="8397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83971"/>
                                        </p:tgtEl>
                                        <p:attrNameLst>
                                          <p:attrName>style.visibility</p:attrName>
                                        </p:attrNameLst>
                                      </p:cBhvr>
                                      <p:to>
                                        <p:strVal val="visible"/>
                                      </p:to>
                                    </p:set>
                                    <p:animEffect transition="in" filter="wipe(down)">
                                      <p:cBhvr>
                                        <p:cTn id="13" dur="500"/>
                                        <p:tgtEl>
                                          <p:spTgt spid="8397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397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3972"/>
                                        </p:tgtEl>
                                        <p:attrNameLst>
                                          <p:attrName>style.visibility</p:attrName>
                                        </p:attrNameLst>
                                      </p:cBhvr>
                                      <p:to>
                                        <p:strVal val="visible"/>
                                      </p:to>
                                    </p:set>
                                    <p:animEffect transition="in" filter="wipe(left)">
                                      <p:cBhvr>
                                        <p:cTn id="26" dur="500"/>
                                        <p:tgtEl>
                                          <p:spTgt spid="8397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83973"/>
                                        </p:tgtEl>
                                        <p:attrNameLst>
                                          <p:attrName>style.visibility</p:attrName>
                                        </p:attrNameLst>
                                      </p:cBhvr>
                                      <p:to>
                                        <p:strVal val="visible"/>
                                      </p:to>
                                    </p:set>
                                    <p:animEffect transition="in" filter="wipe(left)">
                                      <p:cBhvr>
                                        <p:cTn id="31" dur="500"/>
                                        <p:tgtEl>
                                          <p:spTgt spid="8397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83974"/>
                                        </p:tgtEl>
                                        <p:attrNameLst>
                                          <p:attrName>style.visibility</p:attrName>
                                        </p:attrNameLst>
                                      </p:cBhvr>
                                      <p:to>
                                        <p:strVal val="visible"/>
                                      </p:to>
                                    </p:set>
                                    <p:animEffect transition="in" filter="wipe(left)">
                                      <p:cBhvr>
                                        <p:cTn id="36" dur="500"/>
                                        <p:tgtEl>
                                          <p:spTgt spid="83974"/>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83975"/>
                                        </p:tgtEl>
                                        <p:attrNameLst>
                                          <p:attrName>style.visibility</p:attrName>
                                        </p:attrNameLst>
                                      </p:cBhvr>
                                      <p:to>
                                        <p:strVal val="visible"/>
                                      </p:to>
                                    </p:set>
                                    <p:animEffect transition="in" filter="wipe(left)">
                                      <p:cBhvr>
                                        <p:cTn id="41" dur="500"/>
                                        <p:tgtEl>
                                          <p:spTgt spid="83975"/>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wheel(1)">
                                      <p:cBhvr>
                                        <p:cTn id="46" dur="2000"/>
                                        <p:tgtEl>
                                          <p:spTgt spid="3"/>
                                        </p:tgtEl>
                                      </p:cBhvr>
                                    </p:animEffect>
                                  </p:childTnLst>
                                </p:cTn>
                              </p:par>
                              <p:par>
                                <p:cTn id="47" presetID="1" presetClass="entr" presetSubtype="0" fill="hold" grpId="0" nodeType="withEffect">
                                  <p:stCondLst>
                                    <p:cond delay="0"/>
                                  </p:stCondLst>
                                  <p:childTnLst>
                                    <p:set>
                                      <p:cBhvr>
                                        <p:cTn id="4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animBg="1"/>
      <p:bldP spid="83972" grpId="0" animBg="1"/>
      <p:bldP spid="83973" grpId="0" animBg="1"/>
      <p:bldP spid="83974" grpId="0" animBg="1"/>
      <p:bldP spid="83975" grpId="0" animBg="1"/>
      <p:bldP spid="83979" grpId="0" animBg="1"/>
      <p:bldP spid="5" grpId="0" uiExpand="1" build="p"/>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13928"/>
            <a:ext cx="8229600" cy="799560"/>
          </a:xfrm>
        </p:spPr>
        <p:txBody>
          <a:bodyPr/>
          <a:lstStyle/>
          <a:p>
            <a:r>
              <a:rPr lang="en-US" dirty="0" smtClean="0"/>
              <a:t>Geosynchronous Satellites</a:t>
            </a:r>
            <a:endParaRPr lang="en-US" dirty="0"/>
          </a:p>
        </p:txBody>
      </p:sp>
      <p:sp>
        <p:nvSpPr>
          <p:cNvPr id="3" name="Content Placeholder 2"/>
          <p:cNvSpPr>
            <a:spLocks noGrp="1"/>
          </p:cNvSpPr>
          <p:nvPr>
            <p:ph sz="half" idx="1"/>
          </p:nvPr>
        </p:nvSpPr>
        <p:spPr>
          <a:xfrm>
            <a:off x="834500" y="4965268"/>
            <a:ext cx="7474999" cy="1518082"/>
          </a:xfrm>
        </p:spPr>
        <p:txBody>
          <a:bodyPr/>
          <a:lstStyle/>
          <a:p>
            <a:pPr marL="0" indent="0">
              <a:buNone/>
            </a:pPr>
            <a:r>
              <a:rPr lang="en-US" dirty="0" smtClean="0"/>
              <a:t>Satellite that always remains above the same</a:t>
            </a:r>
          </a:p>
          <a:p>
            <a:pPr marL="0" indent="0">
              <a:buNone/>
            </a:pPr>
            <a:r>
              <a:rPr lang="en-US" dirty="0"/>
              <a:t>p</a:t>
            </a:r>
            <a:r>
              <a:rPr lang="en-US" dirty="0" smtClean="0"/>
              <a:t>oint on the earth. Must have an orbital period</a:t>
            </a:r>
          </a:p>
          <a:p>
            <a:pPr marL="0" indent="0">
              <a:buNone/>
            </a:pPr>
            <a:r>
              <a:rPr lang="en-US" dirty="0"/>
              <a:t>o</a:t>
            </a:r>
            <a:r>
              <a:rPr lang="en-US" dirty="0" smtClean="0"/>
              <a:t>f 24 hours. Altitude is 22,000 miles.</a:t>
            </a:r>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72340" y="961790"/>
            <a:ext cx="6564431" cy="3687022"/>
          </a:xfrm>
        </p:spPr>
      </p:pic>
      <p:sp>
        <p:nvSpPr>
          <p:cNvPr id="5" name="Slide Number Placeholder 4"/>
          <p:cNvSpPr>
            <a:spLocks noGrp="1"/>
          </p:cNvSpPr>
          <p:nvPr>
            <p:ph type="sldNum" sz="quarter" idx="12"/>
          </p:nvPr>
        </p:nvSpPr>
        <p:spPr/>
        <p:txBody>
          <a:bodyPr/>
          <a:lstStyle/>
          <a:p>
            <a:pPr>
              <a:defRPr/>
            </a:pPr>
            <a:fld id="{CFC9E276-275B-4893-A38C-16BFC6FBB306}" type="slidenum">
              <a:rPr lang="en-US" smtClean="0"/>
              <a:pPr>
                <a:defRPr/>
              </a:pPr>
              <a:t>22</a:t>
            </a:fld>
            <a:endParaRPr lang="en-US"/>
          </a:p>
        </p:txBody>
      </p:sp>
    </p:spTree>
    <p:extLst>
      <p:ext uri="{BB962C8B-B14F-4D97-AF65-F5344CB8AC3E}">
        <p14:creationId xmlns:p14="http://schemas.microsoft.com/office/powerpoint/2010/main" val="14146400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179007"/>
            <a:ext cx="8229600" cy="963993"/>
          </a:xfrm>
        </p:spPr>
        <p:txBody>
          <a:bodyPr/>
          <a:lstStyle/>
          <a:p>
            <a:pPr eaLnBrk="1" hangingPunct="1"/>
            <a:r>
              <a:rPr lang="en-US" altLang="en-US" sz="4000" u="sng" dirty="0" smtClean="0"/>
              <a:t>Escape from planet earth</a:t>
            </a:r>
            <a:br>
              <a:rPr lang="en-US" altLang="en-US" sz="4000" u="sng" dirty="0" smtClean="0"/>
            </a:br>
            <a:endParaRPr lang="en-US" altLang="en-US" sz="2800" u="sng" dirty="0" smtClean="0">
              <a:solidFill>
                <a:srgbClr val="FF0000"/>
              </a:solidFill>
            </a:endParaRPr>
          </a:p>
        </p:txBody>
      </p:sp>
      <p:sp>
        <p:nvSpPr>
          <p:cNvPr id="26627" name="Rectangle 3"/>
          <p:cNvSpPr>
            <a:spLocks noGrp="1" noChangeArrowheads="1"/>
          </p:cNvSpPr>
          <p:nvPr>
            <p:ph type="body" idx="1"/>
          </p:nvPr>
        </p:nvSpPr>
        <p:spPr>
          <a:xfrm>
            <a:off x="208625" y="1047207"/>
            <a:ext cx="4629705" cy="5674268"/>
          </a:xfrm>
        </p:spPr>
        <p:txBody>
          <a:bodyPr/>
          <a:lstStyle/>
          <a:p>
            <a:pPr eaLnBrk="1" hangingPunct="1">
              <a:lnSpc>
                <a:spcPct val="90000"/>
              </a:lnSpc>
            </a:pPr>
            <a:r>
              <a:rPr lang="en-US" altLang="en-US" sz="2800" dirty="0" smtClean="0"/>
              <a:t>To escape from the gravitational pull of the earth an object must be given a velocity larger than the so called </a:t>
            </a:r>
            <a:r>
              <a:rPr lang="en-US" altLang="en-US" sz="2800" i="1" dirty="0" smtClean="0"/>
              <a:t>escape velocity</a:t>
            </a:r>
          </a:p>
          <a:p>
            <a:pPr eaLnBrk="1" hangingPunct="1">
              <a:lnSpc>
                <a:spcPct val="90000"/>
              </a:lnSpc>
            </a:pPr>
            <a:r>
              <a:rPr lang="en-US" altLang="en-US" sz="2800" i="1" dirty="0" smtClean="0">
                <a:solidFill>
                  <a:srgbClr val="FF0000"/>
                </a:solidFill>
              </a:rPr>
              <a:t>For earth the escape velocity is 7 mi/sec or 11,000 m/s, 11 km/sec or about 25,000 mph.</a:t>
            </a:r>
          </a:p>
          <a:p>
            <a:pPr eaLnBrk="1" hangingPunct="1">
              <a:lnSpc>
                <a:spcPct val="90000"/>
              </a:lnSpc>
            </a:pPr>
            <a:r>
              <a:rPr lang="en-US" altLang="en-US" sz="2800" i="1" dirty="0" smtClean="0">
                <a:solidFill>
                  <a:srgbClr val="0000FF"/>
                </a:solidFill>
              </a:rPr>
              <a:t>The spacecraft gets a boost by using the gravitational slingshot effect</a:t>
            </a:r>
          </a:p>
        </p:txBody>
      </p:sp>
      <p:sp>
        <p:nvSpPr>
          <p:cNvPr id="21508"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5045904-2682-4C25-A21F-69C62911C68F}" type="slidenum">
              <a:rPr lang="en-US" altLang="en-US" smtClean="0"/>
              <a:pPr eaLnBrk="1" hangingPunct="1"/>
              <a:t>23</a:t>
            </a:fld>
            <a:endParaRPr lang="en-US" altLang="en-US" smtClean="0"/>
          </a:p>
        </p:txBody>
      </p:sp>
      <p:pic>
        <p:nvPicPr>
          <p:cNvPr id="5122" name="Picture 2" descr="http://www.astronomy.ohio-state.edu/%7Ethompson/161/slingshot.jpg"/>
          <p:cNvPicPr>
            <a:picLocks noChangeAspect="1" noChangeArrowheads="1"/>
          </p:cNvPicPr>
          <p:nvPr/>
        </p:nvPicPr>
        <p:blipFill rotWithShape="1">
          <a:blip r:embed="rId3">
            <a:extLst>
              <a:ext uri="{28A0092B-C50C-407E-A947-70E740481C1C}">
                <a14:useLocalDpi xmlns:a14="http://schemas.microsoft.com/office/drawing/2010/main" val="0"/>
              </a:ext>
            </a:extLst>
          </a:blip>
          <a:srcRect l="4238" t="-1231" r="5171" b="1231"/>
          <a:stretch/>
        </p:blipFill>
        <p:spPr bwMode="auto">
          <a:xfrm>
            <a:off x="4733693" y="1891471"/>
            <a:ext cx="4354713" cy="36052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wipe(down)">
                                      <p:cBhvr>
                                        <p:cTn id="7" dur="500"/>
                                        <p:tgtEl>
                                          <p:spTgt spid="266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wipe(down)">
                                      <p:cBhvr>
                                        <p:cTn id="12" dur="500"/>
                                        <p:tgtEl>
                                          <p:spTgt spid="266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6627">
                                            <p:txEl>
                                              <p:pRg st="2" end="2"/>
                                            </p:txEl>
                                          </p:spTgt>
                                        </p:tgtEl>
                                        <p:attrNameLst>
                                          <p:attrName>style.visibility</p:attrName>
                                        </p:attrNameLst>
                                      </p:cBhvr>
                                      <p:to>
                                        <p:strVal val="visible"/>
                                      </p:to>
                                    </p:set>
                                    <p:animEffect transition="in" filter="wipe(down)">
                                      <p:cBhvr>
                                        <p:cTn id="17" dur="500"/>
                                        <p:tgtEl>
                                          <p:spTgt spid="266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09575" y="0"/>
            <a:ext cx="8229600" cy="847725"/>
          </a:xfrm>
        </p:spPr>
        <p:txBody>
          <a:bodyPr/>
          <a:lstStyle/>
          <a:p>
            <a:pPr eaLnBrk="1" hangingPunct="1"/>
            <a:r>
              <a:rPr lang="en-US" altLang="en-US" u="sng" dirty="0" smtClean="0"/>
              <a:t>example</a:t>
            </a:r>
          </a:p>
        </p:txBody>
      </p:sp>
      <p:sp>
        <p:nvSpPr>
          <p:cNvPr id="4099" name="Rectangle 3"/>
          <p:cNvSpPr>
            <a:spLocks noGrp="1" noChangeArrowheads="1"/>
          </p:cNvSpPr>
          <p:nvPr>
            <p:ph type="body" idx="1"/>
          </p:nvPr>
        </p:nvSpPr>
        <p:spPr>
          <a:xfrm>
            <a:off x="295275" y="876300"/>
            <a:ext cx="8705850" cy="5554663"/>
          </a:xfrm>
        </p:spPr>
        <p:txBody>
          <a:bodyPr/>
          <a:lstStyle/>
          <a:p>
            <a:pPr marL="0" indent="0" eaLnBrk="1" hangingPunct="1">
              <a:buNone/>
            </a:pPr>
            <a:r>
              <a:rPr lang="en-US" altLang="en-US" u="sng" dirty="0" smtClean="0">
                <a:solidFill>
                  <a:srgbClr val="0000FF"/>
                </a:solidFill>
              </a:rPr>
              <a:t>Problem</a:t>
            </a:r>
            <a:r>
              <a:rPr lang="en-US" altLang="en-US" dirty="0" smtClean="0">
                <a:solidFill>
                  <a:srgbClr val="0000FF"/>
                </a:solidFill>
              </a:rPr>
              <a:t>: An object is dropped from rest from a height of 20 m above the ground.</a:t>
            </a:r>
            <a:r>
              <a:rPr lang="en-US" altLang="en-US" dirty="0" smtClean="0"/>
              <a:t/>
            </a:r>
            <a:br>
              <a:rPr lang="en-US" altLang="en-US" dirty="0" smtClean="0"/>
            </a:br>
            <a:r>
              <a:rPr lang="en-US" altLang="en-US" dirty="0" smtClean="0"/>
              <a:t>(a) How long will it take to reach the ground?  (b) What is its velocity as it hits the ground?</a:t>
            </a:r>
          </a:p>
          <a:p>
            <a:pPr marL="0" indent="0" eaLnBrk="1" hangingPunct="1">
              <a:buNone/>
            </a:pPr>
            <a:r>
              <a:rPr lang="en-US" altLang="en-US" u="sng" dirty="0" smtClean="0"/>
              <a:t>Solution</a:t>
            </a:r>
            <a:r>
              <a:rPr lang="en-US" altLang="en-US" dirty="0" smtClean="0"/>
              <a:t>:   initial velocity, v</a:t>
            </a:r>
            <a:r>
              <a:rPr lang="en-US" altLang="en-US" baseline="-25000" dirty="0"/>
              <a:t>i</a:t>
            </a:r>
            <a:r>
              <a:rPr lang="en-US" altLang="en-US" dirty="0" smtClean="0"/>
              <a:t> = 0</a:t>
            </a:r>
            <a:br>
              <a:rPr lang="en-US" altLang="en-US" dirty="0" smtClean="0"/>
            </a:br>
            <a:r>
              <a:rPr lang="en-US" altLang="en-US" dirty="0" smtClean="0"/>
              <a:t>                  </a:t>
            </a:r>
            <a:r>
              <a:rPr lang="en-US" altLang="en-US" dirty="0" err="1" smtClean="0"/>
              <a:t>y</a:t>
            </a:r>
            <a:r>
              <a:rPr lang="en-US" altLang="en-US" baseline="-25000" dirty="0" err="1" smtClean="0"/>
              <a:t>f</a:t>
            </a:r>
            <a:r>
              <a:rPr lang="en-US" altLang="en-US" dirty="0" smtClean="0"/>
              <a:t> = ½ g t</a:t>
            </a:r>
            <a:r>
              <a:rPr lang="en-US" altLang="en-US" baseline="30000" dirty="0" smtClean="0"/>
              <a:t>2</a:t>
            </a:r>
            <a:r>
              <a:rPr lang="en-US" altLang="en-US" dirty="0" smtClean="0"/>
              <a:t> </a:t>
            </a:r>
            <a:r>
              <a:rPr lang="en-US" altLang="en-US" dirty="0" smtClean="0">
                <a:sym typeface="Wingdings" pitchFamily="2" charset="2"/>
              </a:rPr>
              <a:t>,  v = g t   </a:t>
            </a:r>
            <a:endParaRPr lang="en-US" altLang="en-US" u="sng" dirty="0" smtClean="0"/>
          </a:p>
        </p:txBody>
      </p:sp>
      <p:graphicFrame>
        <p:nvGraphicFramePr>
          <p:cNvPr id="4100" name="Object 4"/>
          <p:cNvGraphicFramePr>
            <a:graphicFrameLocks noChangeAspect="1"/>
          </p:cNvGraphicFramePr>
          <p:nvPr>
            <p:extLst>
              <p:ext uri="{D42A27DB-BD31-4B8C-83A1-F6EECF244321}">
                <p14:modId xmlns:p14="http://schemas.microsoft.com/office/powerpoint/2010/main" val="2010258737"/>
              </p:ext>
            </p:extLst>
          </p:nvPr>
        </p:nvGraphicFramePr>
        <p:xfrm>
          <a:off x="852488" y="4297363"/>
          <a:ext cx="7210425" cy="1797050"/>
        </p:xfrm>
        <a:graphic>
          <a:graphicData uri="http://schemas.openxmlformats.org/presentationml/2006/ole">
            <mc:AlternateContent xmlns:mc="http://schemas.openxmlformats.org/markup-compatibility/2006">
              <mc:Choice xmlns:v="urn:schemas-microsoft-com:vml" Requires="v">
                <p:oleObj spid="_x0000_s4146" name="Equation" r:id="rId3" imgW="2946240" imgH="736560" progId="Equation.DSMT4">
                  <p:embed/>
                </p:oleObj>
              </mc:Choice>
              <mc:Fallback>
                <p:oleObj name="Equation" r:id="rId3" imgW="2946240" imgH="736560" progId="Equation.DSMT4">
                  <p:embed/>
                  <p:pic>
                    <p:nvPicPr>
                      <p:cNvPr id="0" name="Object 4"/>
                      <p:cNvPicPr>
                        <a:picLocks noChangeAspect="1" noChangeArrowheads="1"/>
                      </p:cNvPicPr>
                      <p:nvPr/>
                    </p:nvPicPr>
                    <p:blipFill>
                      <a:blip r:embed="rId4"/>
                      <a:srcRect/>
                      <a:stretch>
                        <a:fillRect/>
                      </a:stretch>
                    </p:blipFill>
                    <p:spPr bwMode="auto">
                      <a:xfrm>
                        <a:off x="852488" y="4297363"/>
                        <a:ext cx="7210425" cy="179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1"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F09E3B2-038A-458A-8F16-B99F92D4534C}" type="slidenum">
              <a:rPr lang="en-US" altLang="en-US" smtClean="0"/>
              <a:pPr eaLnBrk="1" hangingPunct="1"/>
              <a:t>3</a:t>
            </a:fld>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2028825" y="0"/>
            <a:ext cx="4876800" cy="933450"/>
          </a:xfrm>
        </p:spPr>
        <p:txBody>
          <a:bodyPr/>
          <a:lstStyle/>
          <a:p>
            <a:pPr algn="l" eaLnBrk="1" hangingPunct="1"/>
            <a:r>
              <a:rPr lang="en-US" altLang="en-US" sz="3600" b="1" u="sng" dirty="0" smtClean="0">
                <a:solidFill>
                  <a:schemeClr val="tx1"/>
                </a:solidFill>
              </a:rPr>
              <a:t>L-5 Projectile motion</a:t>
            </a:r>
          </a:p>
        </p:txBody>
      </p:sp>
      <p:sp>
        <p:nvSpPr>
          <p:cNvPr id="5125"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CAE3C97-D9F2-44F8-94C2-115C575F93E7}" type="slidenum">
              <a:rPr lang="en-US" altLang="en-US" smtClean="0"/>
              <a:pPr eaLnBrk="1" hangingPunct="1"/>
              <a:t>4</a:t>
            </a:fld>
            <a:endParaRPr lang="en-US" altLang="en-US" smtClean="0"/>
          </a:p>
        </p:txBody>
      </p:sp>
      <p:pic>
        <p:nvPicPr>
          <p:cNvPr id="3" name="human-cannonball-cnn.wmv">
            <a:hlinkClick r:id="" action="ppaction://media"/>
          </p:cNvPr>
          <p:cNvPicPr>
            <a:picLocks noGrp="1" noChangeAspect="1"/>
          </p:cNvPicPr>
          <p:nvPr>
            <p:ph type="media" sz="half" idx="2"/>
            <a:videoFile r:link="rId3"/>
            <p:extLst>
              <p:ext uri="{DAA4B4D4-6D71-4841-9C94-3DE7FCFB9230}">
                <p14:media xmlns:p14="http://schemas.microsoft.com/office/powerpoint/2010/main" r:embed="rId2"/>
              </p:ext>
            </p:extLst>
          </p:nvPr>
        </p:nvPicPr>
        <p:blipFill>
          <a:blip r:embed="rId6"/>
          <a:stretch>
            <a:fillRect/>
          </a:stretch>
        </p:blipFill>
        <p:spPr>
          <a:xfrm>
            <a:off x="1300162" y="854075"/>
            <a:ext cx="6543675" cy="4907756"/>
          </a:xfrm>
        </p:spPr>
      </p:pic>
      <p:sp>
        <p:nvSpPr>
          <p:cNvPr id="2051" name="Rectangle 3"/>
          <p:cNvSpPr>
            <a:spLocks noGrp="1" noChangeArrowheads="1"/>
          </p:cNvSpPr>
          <p:nvPr>
            <p:ph type="body" sz="half" idx="1"/>
          </p:nvPr>
        </p:nvSpPr>
        <p:spPr>
          <a:xfrm>
            <a:off x="1306115" y="1304926"/>
            <a:ext cx="6531769" cy="2124074"/>
          </a:xfrm>
          <a:solidFill>
            <a:schemeClr val="accent2"/>
          </a:solidFill>
          <a:ln w="57150">
            <a:noFill/>
          </a:ln>
        </p:spPr>
        <p:txBody>
          <a:bodyPr/>
          <a:lstStyle/>
          <a:p>
            <a:pPr eaLnBrk="1" hangingPunct="1">
              <a:lnSpc>
                <a:spcPct val="90000"/>
              </a:lnSpc>
            </a:pPr>
            <a:r>
              <a:rPr lang="en-US" altLang="en-US" sz="2800" dirty="0" smtClean="0"/>
              <a:t>A </a:t>
            </a:r>
            <a:r>
              <a:rPr lang="en-US" altLang="en-US" sz="2800" u="sng" dirty="0" smtClean="0"/>
              <a:t>projectile</a:t>
            </a:r>
            <a:r>
              <a:rPr lang="en-US" altLang="en-US" sz="2800" dirty="0" smtClean="0"/>
              <a:t> is an object that is thrown,</a:t>
            </a:r>
            <a:r>
              <a:rPr lang="en-US" altLang="en-US" sz="2800" dirty="0"/>
              <a:t> </a:t>
            </a:r>
            <a:r>
              <a:rPr lang="en-US" altLang="en-US" sz="2800" dirty="0" smtClean="0"/>
              <a:t>hit, kicked, shot, etc., and then travels under the influence of gravity.</a:t>
            </a:r>
          </a:p>
          <a:p>
            <a:pPr eaLnBrk="1" hangingPunct="1">
              <a:lnSpc>
                <a:spcPct val="90000"/>
              </a:lnSpc>
            </a:pPr>
            <a:r>
              <a:rPr lang="en-US" altLang="en-US" sz="2800" dirty="0" smtClean="0"/>
              <a:t>It is an example of two-dimensional motion.</a:t>
            </a:r>
          </a:p>
          <a:p>
            <a:pPr eaLnBrk="1" hangingPunct="1">
              <a:lnSpc>
                <a:spcPct val="90000"/>
              </a:lnSpc>
              <a:buFontTx/>
              <a:buNone/>
            </a:pPr>
            <a:endParaRPr lang="en-US" altLang="en-US" sz="2800" dirty="0" smtClean="0"/>
          </a:p>
          <a:p>
            <a:pPr eaLnBrk="1" hangingPunct="1">
              <a:lnSpc>
                <a:spcPct val="90000"/>
              </a:lnSpc>
            </a:pPr>
            <a:endParaRPr lang="en-US" altLang="en-US" sz="2800" dirty="0"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51">
                                            <p:bg/>
                                          </p:spTgt>
                                        </p:tgtEl>
                                        <p:attrNameLst>
                                          <p:attrName>style.visibility</p:attrName>
                                        </p:attrNameLst>
                                      </p:cBhvr>
                                      <p:to>
                                        <p:strVal val="visible"/>
                                      </p:to>
                                    </p:set>
                                    <p:animEffect transition="in" filter="barn(inVertical)">
                                      <p:cBhvr>
                                        <p:cTn id="7" dur="500"/>
                                        <p:tgtEl>
                                          <p:spTgt spid="2051">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51">
                                            <p:txEl>
                                              <p:pRg st="0" end="0"/>
                                            </p:txEl>
                                          </p:spTgt>
                                        </p:tgtEl>
                                        <p:attrNameLst>
                                          <p:attrName>style.visibility</p:attrName>
                                        </p:attrNameLst>
                                      </p:cBhvr>
                                      <p:to>
                                        <p:strVal val="visible"/>
                                      </p:to>
                                    </p:set>
                                    <p:animEffect transition="in" filter="barn(inVertical)">
                                      <p:cBhvr>
                                        <p:cTn id="10" dur="500"/>
                                        <p:tgtEl>
                                          <p:spTgt spid="2051">
                                            <p:txEl>
                                              <p:pRg st="0" end="0"/>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051">
                                            <p:txEl>
                                              <p:pRg st="1" end="1"/>
                                            </p:txEl>
                                          </p:spTgt>
                                        </p:tgtEl>
                                        <p:attrNameLst>
                                          <p:attrName>style.visibility</p:attrName>
                                        </p:attrNameLst>
                                      </p:cBhvr>
                                      <p:to>
                                        <p:strVal val="visible"/>
                                      </p:to>
                                    </p:set>
                                    <p:animEffect transition="in" filter="barn(inVertical)">
                                      <p:cBhvr>
                                        <p:cTn id="13" dur="500"/>
                                        <p:tgtEl>
                                          <p:spTgt spid="20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video>
              <p:cMediaNode vol="80000">
                <p:cTn id="19" fill="hold" display="0">
                  <p:stCondLst>
                    <p:cond delay="indefinite"/>
                  </p:stCondLst>
                </p:cTn>
                <p:tgtEl>
                  <p:spTgt spid="3"/>
                </p:tgtEl>
              </p:cMediaNode>
            </p:video>
          </p:childTnLst>
        </p:cTn>
      </p:par>
    </p:tnLst>
    <p:bldLst>
      <p:bldP spid="2051"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a:xfrm>
            <a:off x="457200" y="87313"/>
            <a:ext cx="8229600" cy="1143000"/>
          </a:xfrm>
        </p:spPr>
        <p:txBody>
          <a:bodyPr/>
          <a:lstStyle/>
          <a:p>
            <a:pPr eaLnBrk="1" hangingPunct="1"/>
            <a:r>
              <a:rPr lang="en-US" altLang="en-US" u="sng" dirty="0" smtClean="0"/>
              <a:t>Projectile Examples</a:t>
            </a:r>
          </a:p>
        </p:txBody>
      </p:sp>
      <p:sp>
        <p:nvSpPr>
          <p:cNvPr id="7173" name="Rectangle 5"/>
          <p:cNvSpPr>
            <a:spLocks noGrp="1" noChangeArrowheads="1"/>
          </p:cNvSpPr>
          <p:nvPr>
            <p:ph type="body" sz="half" idx="1"/>
          </p:nvPr>
        </p:nvSpPr>
        <p:spPr>
          <a:xfrm>
            <a:off x="935038" y="1435100"/>
            <a:ext cx="2693987" cy="3275013"/>
          </a:xfrm>
        </p:spPr>
        <p:txBody>
          <a:bodyPr/>
          <a:lstStyle/>
          <a:p>
            <a:pPr eaLnBrk="1" hangingPunct="1"/>
            <a:r>
              <a:rPr lang="en-US" altLang="en-US" dirty="0" smtClean="0"/>
              <a:t>Tennis ball</a:t>
            </a:r>
          </a:p>
          <a:p>
            <a:pPr eaLnBrk="1" hangingPunct="1"/>
            <a:r>
              <a:rPr lang="en-US" altLang="en-US" dirty="0" smtClean="0"/>
              <a:t>Golf ball</a:t>
            </a:r>
          </a:p>
          <a:p>
            <a:pPr eaLnBrk="1" hangingPunct="1"/>
            <a:r>
              <a:rPr lang="en-US" altLang="en-US" dirty="0" smtClean="0"/>
              <a:t>Football</a:t>
            </a:r>
          </a:p>
          <a:p>
            <a:pPr eaLnBrk="1" hangingPunct="1"/>
            <a:r>
              <a:rPr lang="en-US" altLang="en-US" dirty="0" smtClean="0"/>
              <a:t>Softball</a:t>
            </a:r>
          </a:p>
          <a:p>
            <a:pPr eaLnBrk="1" hangingPunct="1"/>
            <a:r>
              <a:rPr lang="en-US" altLang="en-US" dirty="0" smtClean="0"/>
              <a:t>Soccer ball</a:t>
            </a:r>
          </a:p>
          <a:p>
            <a:pPr eaLnBrk="1" hangingPunct="1"/>
            <a:r>
              <a:rPr lang="en-US" altLang="en-US" dirty="0" smtClean="0"/>
              <a:t>bullet</a:t>
            </a:r>
          </a:p>
          <a:p>
            <a:pPr eaLnBrk="1" hangingPunct="1"/>
            <a:endParaRPr lang="en-US" altLang="en-US" dirty="0" smtClean="0"/>
          </a:p>
          <a:p>
            <a:pPr eaLnBrk="1" hangingPunct="1"/>
            <a:endParaRPr lang="en-US" altLang="en-US" dirty="0" smtClean="0"/>
          </a:p>
        </p:txBody>
      </p:sp>
      <p:sp>
        <p:nvSpPr>
          <p:cNvPr id="7174" name="Rectangle 6"/>
          <p:cNvSpPr>
            <a:spLocks noGrp="1" noChangeArrowheads="1"/>
          </p:cNvSpPr>
          <p:nvPr>
            <p:ph type="body" sz="half" idx="2"/>
          </p:nvPr>
        </p:nvSpPr>
        <p:spPr>
          <a:xfrm>
            <a:off x="4572000" y="1435100"/>
            <a:ext cx="3940175" cy="3086100"/>
          </a:xfrm>
        </p:spPr>
        <p:txBody>
          <a:bodyPr/>
          <a:lstStyle/>
          <a:p>
            <a:pPr eaLnBrk="1" hangingPunct="1"/>
            <a:r>
              <a:rPr lang="en-US" altLang="en-US" dirty="0" smtClean="0"/>
              <a:t>Hockey puck or ball</a:t>
            </a:r>
          </a:p>
          <a:p>
            <a:pPr eaLnBrk="1" hangingPunct="1"/>
            <a:r>
              <a:rPr lang="en-US" altLang="en-US" dirty="0" smtClean="0"/>
              <a:t>Basketball</a:t>
            </a:r>
          </a:p>
          <a:p>
            <a:pPr eaLnBrk="1" hangingPunct="1"/>
            <a:r>
              <a:rPr lang="en-US" altLang="en-US" dirty="0" smtClean="0"/>
              <a:t>Volleyball</a:t>
            </a:r>
          </a:p>
          <a:p>
            <a:pPr eaLnBrk="1" hangingPunct="1"/>
            <a:r>
              <a:rPr lang="en-US" altLang="en-US" dirty="0" smtClean="0"/>
              <a:t>Arrow</a:t>
            </a:r>
          </a:p>
          <a:p>
            <a:pPr eaLnBrk="1" hangingPunct="1"/>
            <a:r>
              <a:rPr lang="en-US" altLang="en-US" dirty="0" smtClean="0"/>
              <a:t>Shot put</a:t>
            </a:r>
          </a:p>
          <a:p>
            <a:pPr eaLnBrk="1" hangingPunct="1"/>
            <a:r>
              <a:rPr lang="en-US" altLang="en-US" dirty="0" smtClean="0"/>
              <a:t>Javelin</a:t>
            </a:r>
          </a:p>
        </p:txBody>
      </p:sp>
      <p:sp>
        <p:nvSpPr>
          <p:cNvPr id="7175" name="Text Box 7"/>
          <p:cNvSpPr txBox="1">
            <a:spLocks noChangeArrowheads="1"/>
          </p:cNvSpPr>
          <p:nvPr/>
        </p:nvSpPr>
        <p:spPr bwMode="auto">
          <a:xfrm>
            <a:off x="1096963" y="5089525"/>
            <a:ext cx="6756400" cy="1411288"/>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800" dirty="0"/>
              <a:t>These are all examples of things that are </a:t>
            </a:r>
          </a:p>
          <a:p>
            <a:pPr algn="ctr" eaLnBrk="1" hangingPunct="1"/>
            <a:r>
              <a:rPr lang="en-US" altLang="en-US" sz="2800" b="1" dirty="0"/>
              <a:t>launched</a:t>
            </a:r>
            <a:r>
              <a:rPr lang="en-US" altLang="en-US" sz="2800" dirty="0"/>
              <a:t>, then move under the </a:t>
            </a:r>
          </a:p>
          <a:p>
            <a:pPr algn="ctr" eaLnBrk="1" hangingPunct="1"/>
            <a:r>
              <a:rPr lang="en-US" altLang="en-US" sz="2800" dirty="0"/>
              <a:t>influence of </a:t>
            </a:r>
            <a:r>
              <a:rPr lang="en-US" altLang="en-US" sz="2800" dirty="0" smtClean="0"/>
              <a:t>gravity (and air resistance)</a:t>
            </a:r>
            <a:endParaRPr lang="en-US" altLang="en-US" sz="2800" dirty="0"/>
          </a:p>
        </p:txBody>
      </p:sp>
      <p:sp>
        <p:nvSpPr>
          <p:cNvPr id="6150"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528BC89-7669-42FA-88C1-5273C45C4E5E}" type="slidenum">
              <a:rPr lang="en-US" altLang="en-US" smtClean="0"/>
              <a:pPr eaLnBrk="1" hangingPunct="1"/>
              <a:t>5</a:t>
            </a:fld>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7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174">
                                            <p:txEl>
                                              <p:pRg st="0" end="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174">
                                            <p:txEl>
                                              <p:pRg st="1" end="1"/>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174">
                                            <p:txEl>
                                              <p:pRg st="2" end="2"/>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174">
                                            <p:txEl>
                                              <p:pRg st="3" end="3"/>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174">
                                            <p:txEl>
                                              <p:pRg st="4" end="4"/>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174">
                                            <p:txEl>
                                              <p:pRg st="5" end="5"/>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7175"/>
                                        </p:tgtEl>
                                        <p:attrNameLst>
                                          <p:attrName>style.visibility</p:attrName>
                                        </p:attrNameLst>
                                      </p:cBhvr>
                                      <p:to>
                                        <p:strVal val="visible"/>
                                      </p:to>
                                    </p:set>
                                    <p:anim calcmode="lin" valueType="num">
                                      <p:cBhvr>
                                        <p:cTn id="55" dur="500" fill="hold"/>
                                        <p:tgtEl>
                                          <p:spTgt spid="7175"/>
                                        </p:tgtEl>
                                        <p:attrNameLst>
                                          <p:attrName>ppt_w</p:attrName>
                                        </p:attrNameLst>
                                      </p:cBhvr>
                                      <p:tavLst>
                                        <p:tav tm="0">
                                          <p:val>
                                            <p:fltVal val="0"/>
                                          </p:val>
                                        </p:tav>
                                        <p:tav tm="100000">
                                          <p:val>
                                            <p:strVal val="#ppt_w"/>
                                          </p:val>
                                        </p:tav>
                                      </p:tavLst>
                                    </p:anim>
                                    <p:anim calcmode="lin" valueType="num">
                                      <p:cBhvr>
                                        <p:cTn id="56" dur="500" fill="hold"/>
                                        <p:tgtEl>
                                          <p:spTgt spid="717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build="p"/>
      <p:bldP spid="7174" grpId="0" build="p"/>
      <p:bldP spid="717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84188" y="236538"/>
            <a:ext cx="6269037" cy="955675"/>
          </a:xfrm>
        </p:spPr>
        <p:txBody>
          <a:bodyPr/>
          <a:lstStyle/>
          <a:p>
            <a:pPr algn="l" eaLnBrk="1" hangingPunct="1"/>
            <a:r>
              <a:rPr lang="en-US" altLang="en-US" sz="5400" u="sng" dirty="0" smtClean="0"/>
              <a:t>Not projectiles</a:t>
            </a:r>
          </a:p>
        </p:txBody>
      </p:sp>
      <p:sp>
        <p:nvSpPr>
          <p:cNvPr id="16387" name="Rectangle 3"/>
          <p:cNvSpPr>
            <a:spLocks noGrp="1" noChangeArrowheads="1"/>
          </p:cNvSpPr>
          <p:nvPr>
            <p:ph type="body" sz="half" idx="1"/>
          </p:nvPr>
        </p:nvSpPr>
        <p:spPr>
          <a:xfrm>
            <a:off x="282575" y="1250950"/>
            <a:ext cx="8237538" cy="2122488"/>
          </a:xfrm>
        </p:spPr>
        <p:txBody>
          <a:bodyPr/>
          <a:lstStyle/>
          <a:p>
            <a:pPr eaLnBrk="1" hangingPunct="1">
              <a:lnSpc>
                <a:spcPct val="90000"/>
              </a:lnSpc>
            </a:pPr>
            <a:r>
              <a:rPr lang="en-US" altLang="en-US" sz="2400" dirty="0" smtClean="0"/>
              <a:t>Jet plane</a:t>
            </a:r>
          </a:p>
          <a:p>
            <a:pPr eaLnBrk="1" hangingPunct="1">
              <a:lnSpc>
                <a:spcPct val="90000"/>
              </a:lnSpc>
            </a:pPr>
            <a:r>
              <a:rPr lang="en-US" altLang="en-US" sz="2400" dirty="0" smtClean="0"/>
              <a:t>Rocket</a:t>
            </a:r>
          </a:p>
          <a:p>
            <a:pPr eaLnBrk="1" hangingPunct="1">
              <a:lnSpc>
                <a:spcPct val="90000"/>
              </a:lnSpc>
            </a:pPr>
            <a:r>
              <a:rPr lang="en-US" altLang="en-US" sz="2400" dirty="0" smtClean="0"/>
              <a:t>Car (unless it looses contact with ground)</a:t>
            </a:r>
          </a:p>
          <a:p>
            <a:pPr eaLnBrk="1" hangingPunct="1">
              <a:lnSpc>
                <a:spcPct val="90000"/>
              </a:lnSpc>
            </a:pPr>
            <a:r>
              <a:rPr lang="en-US" altLang="en-US" sz="2400" dirty="0" smtClean="0"/>
              <a:t>catapult (before rock leaves)</a:t>
            </a:r>
          </a:p>
          <a:p>
            <a:pPr eaLnBrk="1" hangingPunct="1">
              <a:lnSpc>
                <a:spcPct val="90000"/>
              </a:lnSpc>
            </a:pPr>
            <a:r>
              <a:rPr lang="en-US" altLang="en-US" sz="2400" dirty="0" smtClean="0"/>
              <a:t>slingshot (before rock leaves sling)</a:t>
            </a:r>
          </a:p>
        </p:txBody>
      </p:sp>
      <p:pic>
        <p:nvPicPr>
          <p:cNvPr id="16396" name="Picture 12" descr="slingsh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3511550"/>
            <a:ext cx="4287838"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7" name="Picture 13" descr="catapul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8938" y="3292475"/>
            <a:ext cx="2905125"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5BB3931-1E36-4B4D-A80C-7043D770416E}" type="slidenum">
              <a:rPr lang="en-US" altLang="en-US" smtClean="0"/>
              <a:pPr eaLnBrk="1" hangingPunct="1"/>
              <a:t>6</a:t>
            </a:fld>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16" fill="hold" nodeType="clickEffect">
                                  <p:stCondLst>
                                    <p:cond delay="0"/>
                                  </p:stCondLst>
                                  <p:childTnLst>
                                    <p:set>
                                      <p:cBhvr>
                                        <p:cTn id="22" dur="1" fill="hold">
                                          <p:stCondLst>
                                            <p:cond delay="0"/>
                                          </p:stCondLst>
                                        </p:cTn>
                                        <p:tgtEl>
                                          <p:spTgt spid="16397"/>
                                        </p:tgtEl>
                                        <p:attrNameLst>
                                          <p:attrName>style.visibility</p:attrName>
                                        </p:attrNameLst>
                                      </p:cBhvr>
                                      <p:to>
                                        <p:strVal val="visible"/>
                                      </p:to>
                                    </p:set>
                                    <p:anim calcmode="lin" valueType="num">
                                      <p:cBhvr>
                                        <p:cTn id="23" dur="500" fill="hold"/>
                                        <p:tgtEl>
                                          <p:spTgt spid="16397"/>
                                        </p:tgtEl>
                                        <p:attrNameLst>
                                          <p:attrName>ppt_w</p:attrName>
                                        </p:attrNameLst>
                                      </p:cBhvr>
                                      <p:tavLst>
                                        <p:tav tm="0">
                                          <p:val>
                                            <p:fltVal val="0"/>
                                          </p:val>
                                        </p:tav>
                                        <p:tav tm="100000">
                                          <p:val>
                                            <p:strVal val="#ppt_w"/>
                                          </p:val>
                                        </p:tav>
                                      </p:tavLst>
                                    </p:anim>
                                    <p:anim calcmode="lin" valueType="num">
                                      <p:cBhvr>
                                        <p:cTn id="24" dur="500" fill="hold"/>
                                        <p:tgtEl>
                                          <p:spTgt spid="16397"/>
                                        </p:tgtEl>
                                        <p:attrNameLst>
                                          <p:attrName>ppt_h</p:attrName>
                                        </p:attrNameLst>
                                      </p:cBhvr>
                                      <p:tavLst>
                                        <p:tav tm="0">
                                          <p:val>
                                            <p:fltVal val="0"/>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16" fill="hold" nodeType="clickEffect">
                                  <p:stCondLst>
                                    <p:cond delay="0"/>
                                  </p:stCondLst>
                                  <p:childTnLst>
                                    <p:set>
                                      <p:cBhvr>
                                        <p:cTn id="32" dur="1" fill="hold">
                                          <p:stCondLst>
                                            <p:cond delay="0"/>
                                          </p:stCondLst>
                                        </p:cTn>
                                        <p:tgtEl>
                                          <p:spTgt spid="16396"/>
                                        </p:tgtEl>
                                        <p:attrNameLst>
                                          <p:attrName>style.visibility</p:attrName>
                                        </p:attrNameLst>
                                      </p:cBhvr>
                                      <p:to>
                                        <p:strVal val="visible"/>
                                      </p:to>
                                    </p:set>
                                    <p:anim calcmode="lin" valueType="num">
                                      <p:cBhvr>
                                        <p:cTn id="33" dur="500" fill="hold"/>
                                        <p:tgtEl>
                                          <p:spTgt spid="16396"/>
                                        </p:tgtEl>
                                        <p:attrNameLst>
                                          <p:attrName>ppt_w</p:attrName>
                                        </p:attrNameLst>
                                      </p:cBhvr>
                                      <p:tavLst>
                                        <p:tav tm="0">
                                          <p:val>
                                            <p:fltVal val="0"/>
                                          </p:val>
                                        </p:tav>
                                        <p:tav tm="100000">
                                          <p:val>
                                            <p:strVal val="#ppt_w"/>
                                          </p:val>
                                        </p:tav>
                                      </p:tavLst>
                                    </p:anim>
                                    <p:anim calcmode="lin" valueType="num">
                                      <p:cBhvr>
                                        <p:cTn id="34" dur="500" fill="hold"/>
                                        <p:tgtEl>
                                          <p:spTgt spid="1639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0025"/>
            <a:ext cx="8229600" cy="857250"/>
          </a:xfrm>
        </p:spPr>
        <p:txBody>
          <a:bodyPr/>
          <a:lstStyle/>
          <a:p>
            <a:r>
              <a:rPr lang="en-US" altLang="en-US" u="sng" dirty="0" smtClean="0"/>
              <a:t>Unintended projectile</a:t>
            </a:r>
            <a:endParaRPr lang="en-US" u="sng" dirty="0"/>
          </a:p>
        </p:txBody>
      </p:sp>
      <p:pic>
        <p:nvPicPr>
          <p:cNvPr id="4" name="FlyingCar.mpg">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787399" y="1166018"/>
            <a:ext cx="7551107" cy="5149057"/>
          </a:xfrm>
        </p:spPr>
      </p:pic>
      <p:sp>
        <p:nvSpPr>
          <p:cNvPr id="8196"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053EBD0-2680-4725-9FA7-1C6DDC1699B3}" type="slidenum">
              <a:rPr lang="en-US" altLang="en-US" smtClean="0"/>
              <a:pPr eaLnBrk="1" hangingPunct="1"/>
              <a:t>7</a:t>
            </a:fld>
            <a:endParaRPr lang="en-US" altLang="en-US" smtClean="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8098794" y="6240570"/>
            <a:ext cx="5190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7745239-9F82-4D8F-BA49-D24BB0F338E6}" type="slidenum">
              <a:rPr lang="en-US" altLang="en-US" smtClean="0">
                <a:solidFill>
                  <a:srgbClr val="000000"/>
                </a:solidFill>
              </a:rPr>
              <a:pPr eaLnBrk="1" hangingPunct="1"/>
              <a:t>8</a:t>
            </a:fld>
            <a:endParaRPr lang="en-US" altLang="en-US" dirty="0">
              <a:solidFill>
                <a:srgbClr val="000000"/>
              </a:solidFill>
            </a:endParaRPr>
          </a:p>
        </p:txBody>
      </p:sp>
      <p:sp>
        <p:nvSpPr>
          <p:cNvPr id="9220" name="Text Box 27"/>
          <p:cNvSpPr txBox="1">
            <a:spLocks noChangeArrowheads="1"/>
          </p:cNvSpPr>
          <p:nvPr/>
        </p:nvSpPr>
        <p:spPr bwMode="auto">
          <a:xfrm>
            <a:off x="2329858" y="96341"/>
            <a:ext cx="435728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4400" u="sng">
                <a:solidFill>
                  <a:srgbClr val="000000"/>
                </a:solidFill>
              </a:rPr>
              <a:t>Projectile motion</a:t>
            </a:r>
          </a:p>
        </p:txBody>
      </p:sp>
      <p:grpSp>
        <p:nvGrpSpPr>
          <p:cNvPr id="9221" name="Group 29"/>
          <p:cNvGrpSpPr>
            <a:grpSpLocks/>
          </p:cNvGrpSpPr>
          <p:nvPr/>
        </p:nvGrpSpPr>
        <p:grpSpPr bwMode="auto">
          <a:xfrm>
            <a:off x="889000" y="987425"/>
            <a:ext cx="6824663" cy="1365250"/>
            <a:chOff x="560" y="622"/>
            <a:chExt cx="4299" cy="860"/>
          </a:xfrm>
        </p:grpSpPr>
        <p:grpSp>
          <p:nvGrpSpPr>
            <p:cNvPr id="9223" name="Group 26"/>
            <p:cNvGrpSpPr>
              <a:grpSpLocks/>
            </p:cNvGrpSpPr>
            <p:nvPr/>
          </p:nvGrpSpPr>
          <p:grpSpPr bwMode="auto">
            <a:xfrm>
              <a:off x="560" y="622"/>
              <a:ext cx="4299" cy="860"/>
              <a:chOff x="608" y="268"/>
              <a:chExt cx="4299" cy="860"/>
            </a:xfrm>
          </p:grpSpPr>
          <p:sp>
            <p:nvSpPr>
              <p:cNvPr id="9225" name="Line 9"/>
              <p:cNvSpPr>
                <a:spLocks noChangeShapeType="1"/>
              </p:cNvSpPr>
              <p:nvPr/>
            </p:nvSpPr>
            <p:spPr bwMode="auto">
              <a:xfrm>
                <a:off x="608" y="1128"/>
                <a:ext cx="4299" cy="0"/>
              </a:xfrm>
              <a:prstGeom prst="line">
                <a:avLst/>
              </a:prstGeom>
              <a:noFill/>
              <a:ln w="1301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6" name="Line 16"/>
              <p:cNvSpPr>
                <a:spLocks noChangeShapeType="1"/>
              </p:cNvSpPr>
              <p:nvPr/>
            </p:nvSpPr>
            <p:spPr bwMode="auto">
              <a:xfrm flipV="1">
                <a:off x="1674" y="268"/>
                <a:ext cx="0" cy="396"/>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9227" name="Group 21"/>
              <p:cNvGrpSpPr>
                <a:grpSpLocks/>
              </p:cNvGrpSpPr>
              <p:nvPr/>
            </p:nvGrpSpPr>
            <p:grpSpPr bwMode="auto">
              <a:xfrm>
                <a:off x="2675" y="651"/>
                <a:ext cx="900" cy="388"/>
                <a:chOff x="2663" y="651"/>
                <a:chExt cx="900" cy="388"/>
              </a:xfrm>
            </p:grpSpPr>
            <p:sp>
              <p:nvSpPr>
                <p:cNvPr id="9230" name="AutoShape 19"/>
                <p:cNvSpPr>
                  <a:spLocks noChangeArrowheads="1"/>
                </p:cNvSpPr>
                <p:nvPr/>
              </p:nvSpPr>
              <p:spPr bwMode="auto">
                <a:xfrm>
                  <a:off x="2663" y="668"/>
                  <a:ext cx="223" cy="347"/>
                </a:xfrm>
                <a:prstGeom prst="downArrow">
                  <a:avLst>
                    <a:gd name="adj1" fmla="val 50000"/>
                    <a:gd name="adj2" fmla="val 38901"/>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000000"/>
                    </a:solidFill>
                  </a:endParaRPr>
                </a:p>
              </p:txBody>
            </p:sp>
            <p:sp>
              <p:nvSpPr>
                <p:cNvPr id="9231" name="Text Box 20"/>
                <p:cNvSpPr txBox="1">
                  <a:spLocks noChangeArrowheads="1"/>
                </p:cNvSpPr>
                <p:nvPr/>
              </p:nvSpPr>
              <p:spPr bwMode="auto">
                <a:xfrm>
                  <a:off x="2886" y="651"/>
                  <a:ext cx="677"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000" b="1">
                      <a:solidFill>
                        <a:srgbClr val="000000"/>
                      </a:solidFill>
                    </a:rPr>
                    <a:t>force of</a:t>
                  </a:r>
                </a:p>
                <a:p>
                  <a:pPr algn="ctr" eaLnBrk="1" hangingPunct="1"/>
                  <a:r>
                    <a:rPr lang="en-US" altLang="en-US" sz="2000" b="1">
                      <a:solidFill>
                        <a:srgbClr val="000000"/>
                      </a:solidFill>
                    </a:rPr>
                    <a:t>gravity</a:t>
                  </a:r>
                </a:p>
              </p:txBody>
            </p:sp>
          </p:grpSp>
          <p:sp>
            <p:nvSpPr>
              <p:cNvPr id="9228" name="Freeform 24"/>
              <p:cNvSpPr>
                <a:spLocks/>
              </p:cNvSpPr>
              <p:nvPr/>
            </p:nvSpPr>
            <p:spPr bwMode="auto">
              <a:xfrm>
                <a:off x="1164" y="430"/>
                <a:ext cx="3156" cy="650"/>
              </a:xfrm>
              <a:custGeom>
                <a:avLst/>
                <a:gdLst>
                  <a:gd name="T0" fmla="*/ 0 w 3156"/>
                  <a:gd name="T1" fmla="*/ 644 h 650"/>
                  <a:gd name="T2" fmla="*/ 348 w 3156"/>
                  <a:gd name="T3" fmla="*/ 344 h 650"/>
                  <a:gd name="T4" fmla="*/ 930 w 3156"/>
                  <a:gd name="T5" fmla="*/ 92 h 650"/>
                  <a:gd name="T6" fmla="*/ 1566 w 3156"/>
                  <a:gd name="T7" fmla="*/ 2 h 650"/>
                  <a:gd name="T8" fmla="*/ 2172 w 3156"/>
                  <a:gd name="T9" fmla="*/ 80 h 650"/>
                  <a:gd name="T10" fmla="*/ 2676 w 3156"/>
                  <a:gd name="T11" fmla="*/ 272 h 650"/>
                  <a:gd name="T12" fmla="*/ 3156 w 3156"/>
                  <a:gd name="T13" fmla="*/ 650 h 6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56" h="650">
                    <a:moveTo>
                      <a:pt x="0" y="644"/>
                    </a:moveTo>
                    <a:cubicBezTo>
                      <a:pt x="96" y="540"/>
                      <a:pt x="193" y="436"/>
                      <a:pt x="348" y="344"/>
                    </a:cubicBezTo>
                    <a:cubicBezTo>
                      <a:pt x="503" y="252"/>
                      <a:pt x="727" y="149"/>
                      <a:pt x="930" y="92"/>
                    </a:cubicBezTo>
                    <a:cubicBezTo>
                      <a:pt x="1133" y="35"/>
                      <a:pt x="1359" y="4"/>
                      <a:pt x="1566" y="2"/>
                    </a:cubicBezTo>
                    <a:cubicBezTo>
                      <a:pt x="1773" y="0"/>
                      <a:pt x="1987" y="35"/>
                      <a:pt x="2172" y="80"/>
                    </a:cubicBezTo>
                    <a:cubicBezTo>
                      <a:pt x="2357" y="125"/>
                      <a:pt x="2512" y="177"/>
                      <a:pt x="2676" y="272"/>
                    </a:cubicBezTo>
                    <a:cubicBezTo>
                      <a:pt x="2840" y="367"/>
                      <a:pt x="2998" y="508"/>
                      <a:pt x="3156" y="650"/>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9" name="Line 17"/>
              <p:cNvSpPr>
                <a:spLocks noChangeShapeType="1"/>
              </p:cNvSpPr>
              <p:nvPr/>
            </p:nvSpPr>
            <p:spPr bwMode="auto">
              <a:xfrm>
                <a:off x="1674" y="670"/>
                <a:ext cx="433"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224" name="Line 28"/>
            <p:cNvSpPr>
              <a:spLocks noChangeShapeType="1"/>
            </p:cNvSpPr>
            <p:nvPr/>
          </p:nvSpPr>
          <p:spPr bwMode="auto">
            <a:xfrm flipV="1">
              <a:off x="1104" y="1110"/>
              <a:ext cx="234" cy="318"/>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 name="Content Placeholder 2"/>
          <p:cNvSpPr>
            <a:spLocks noGrp="1"/>
          </p:cNvSpPr>
          <p:nvPr>
            <p:ph idx="1"/>
          </p:nvPr>
        </p:nvSpPr>
        <p:spPr>
          <a:xfrm>
            <a:off x="457200" y="2806807"/>
            <a:ext cx="8229600" cy="3331500"/>
          </a:xfrm>
        </p:spPr>
        <p:txBody>
          <a:bodyPr/>
          <a:lstStyle/>
          <a:p>
            <a:pPr marL="571500" indent="-571500" eaLnBrk="1" hangingPunct="1">
              <a:buFont typeface="Arial" panose="020B0604020202020204" pitchFamily="34" charset="0"/>
              <a:buChar char="•"/>
            </a:pPr>
            <a:r>
              <a:rPr lang="en-US" altLang="en-US" dirty="0">
                <a:solidFill>
                  <a:srgbClr val="000000"/>
                </a:solidFill>
              </a:rPr>
              <a:t>the key to understanding projectile motion is to realize that gravity acts in the </a:t>
            </a:r>
            <a:r>
              <a:rPr lang="en-US" altLang="en-US" b="1" dirty="0">
                <a:solidFill>
                  <a:srgbClr val="000000"/>
                </a:solidFill>
              </a:rPr>
              <a:t>vertical (downward) direction</a:t>
            </a:r>
          </a:p>
          <a:p>
            <a:pPr marL="571500" indent="-571500" eaLnBrk="1" hangingPunct="1">
              <a:buFont typeface="Arial" panose="020B0604020202020204" pitchFamily="34" charset="0"/>
              <a:buChar char="•"/>
            </a:pPr>
            <a:r>
              <a:rPr lang="en-US" altLang="en-US" dirty="0">
                <a:solidFill>
                  <a:srgbClr val="000000"/>
                </a:solidFill>
              </a:rPr>
              <a:t>gravity affects </a:t>
            </a:r>
            <a:r>
              <a:rPr lang="en-US" altLang="en-US" b="1" dirty="0">
                <a:solidFill>
                  <a:srgbClr val="000000"/>
                </a:solidFill>
              </a:rPr>
              <a:t>only</a:t>
            </a:r>
            <a:r>
              <a:rPr lang="en-US" altLang="en-US" dirty="0">
                <a:solidFill>
                  <a:srgbClr val="000000"/>
                </a:solidFill>
              </a:rPr>
              <a:t> the vertical motion, </a:t>
            </a:r>
            <a:r>
              <a:rPr lang="en-US" altLang="en-US" i="1" dirty="0">
                <a:solidFill>
                  <a:srgbClr val="FF0000"/>
                </a:solidFill>
              </a:rPr>
              <a:t>not the horizontal motion</a:t>
            </a:r>
          </a:p>
          <a:p>
            <a:pPr marL="571500" indent="-571500" eaLnBrk="1" hangingPunct="1">
              <a:buFont typeface="Arial" panose="020B0604020202020204" pitchFamily="34" charset="0"/>
              <a:buChar char="•"/>
            </a:pPr>
            <a:r>
              <a:rPr lang="en-US" altLang="en-US" dirty="0">
                <a:solidFill>
                  <a:srgbClr val="000000"/>
                </a:solidFill>
              </a:rPr>
              <a:t>we will ignore air resistance</a:t>
            </a:r>
            <a:endParaRPr lang="en-US" dirty="0"/>
          </a:p>
        </p:txBody>
      </p:sp>
      <p:sp>
        <p:nvSpPr>
          <p:cNvPr id="9222"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2B8A980-B161-48E8-B567-5690A5F564E9}" type="slidenum">
              <a:rPr lang="en-US" altLang="en-US" smtClean="0"/>
              <a:pPr eaLnBrk="1" hangingPunct="1"/>
              <a:t>8</a:t>
            </a:fld>
            <a:endParaRPr lang="en-US" altLang="en-US" smtClean="0"/>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wipe(left)">
                                      <p:cBhvr>
                                        <p:cTn id="7" dur="3000"/>
                                        <p:tgtEl>
                                          <p:spTgt spid="922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43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AUT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0675" y="1317625"/>
            <a:ext cx="3162300" cy="4691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Rectangle 3"/>
          <p:cNvSpPr>
            <a:spLocks noGrp="1" noChangeArrowheads="1"/>
          </p:cNvSpPr>
          <p:nvPr>
            <p:ph type="title"/>
          </p:nvPr>
        </p:nvSpPr>
        <p:spPr>
          <a:xfrm>
            <a:off x="0" y="0"/>
            <a:ext cx="9144000" cy="1143000"/>
          </a:xfrm>
          <a:extLst>
            <a:ext uri="{909E8E84-426E-40DD-AFC4-6F175D3DCCD1}">
              <a14:hiddenFill xmlns:a14="http://schemas.microsoft.com/office/drawing/2010/main">
                <a:solidFill>
                  <a:srgbClr val="0000FF"/>
                </a:solidFill>
              </a14:hiddenFill>
            </a:ext>
          </a:extLst>
        </p:spPr>
        <p:txBody>
          <a:bodyPr/>
          <a:lstStyle/>
          <a:p>
            <a:pPr eaLnBrk="1" hangingPunct="1"/>
            <a:r>
              <a:rPr lang="en-US" altLang="en-US" u="sng" smtClean="0">
                <a:solidFill>
                  <a:srgbClr val="000000"/>
                </a:solidFill>
              </a:rPr>
              <a:t>Demonstration</a:t>
            </a:r>
          </a:p>
        </p:txBody>
      </p:sp>
      <p:sp>
        <p:nvSpPr>
          <p:cNvPr id="21508" name="Rectangle 4"/>
          <p:cNvSpPr>
            <a:spLocks noGrp="1" noChangeArrowheads="1"/>
          </p:cNvSpPr>
          <p:nvPr>
            <p:ph type="body" sz="half" idx="1"/>
          </p:nvPr>
        </p:nvSpPr>
        <p:spPr>
          <a:xfrm>
            <a:off x="176212" y="1317625"/>
            <a:ext cx="4691063" cy="4870450"/>
          </a:xfrm>
          <a:extLst>
            <a:ext uri="{909E8E84-426E-40DD-AFC4-6F175D3DCCD1}">
              <a14:hiddenFill xmlns:a14="http://schemas.microsoft.com/office/drawing/2010/main">
                <a:solidFill>
                  <a:srgbClr val="0000FF"/>
                </a:solidFill>
              </a14:hiddenFill>
            </a:ext>
          </a:extLst>
        </p:spPr>
        <p:txBody>
          <a:bodyPr/>
          <a:lstStyle/>
          <a:p>
            <a:pPr eaLnBrk="1" hangingPunct="1">
              <a:lnSpc>
                <a:spcPct val="90000"/>
              </a:lnSpc>
            </a:pPr>
            <a:r>
              <a:rPr lang="en-US" altLang="en-US" sz="2800" dirty="0" smtClean="0">
                <a:solidFill>
                  <a:srgbClr val="000000"/>
                </a:solidFill>
              </a:rPr>
              <a:t>We can show that the horizontal and vertical motions are independent</a:t>
            </a:r>
          </a:p>
          <a:p>
            <a:pPr eaLnBrk="1" hangingPunct="1">
              <a:lnSpc>
                <a:spcPct val="90000"/>
              </a:lnSpc>
            </a:pPr>
            <a:r>
              <a:rPr lang="en-US" altLang="en-US" sz="2800" dirty="0" smtClean="0">
                <a:solidFill>
                  <a:srgbClr val="000000"/>
                </a:solidFill>
              </a:rPr>
              <a:t>The red ball was released and falls vertically down</a:t>
            </a:r>
          </a:p>
          <a:p>
            <a:pPr eaLnBrk="1" hangingPunct="1">
              <a:lnSpc>
                <a:spcPct val="90000"/>
              </a:lnSpc>
            </a:pPr>
            <a:r>
              <a:rPr lang="en-US" altLang="en-US" sz="2800" dirty="0" smtClean="0">
                <a:solidFill>
                  <a:srgbClr val="000000"/>
                </a:solidFill>
              </a:rPr>
              <a:t>The yellow ball was given a kick to the right.</a:t>
            </a:r>
          </a:p>
          <a:p>
            <a:pPr eaLnBrk="1" hangingPunct="1">
              <a:lnSpc>
                <a:spcPct val="90000"/>
              </a:lnSpc>
            </a:pPr>
            <a:r>
              <a:rPr lang="en-US" altLang="en-US" sz="2800" dirty="0" smtClean="0">
                <a:solidFill>
                  <a:srgbClr val="000000"/>
                </a:solidFill>
              </a:rPr>
              <a:t>They track each other vertically step for step and hit the ground at the same time</a:t>
            </a:r>
          </a:p>
        </p:txBody>
      </p:sp>
      <p:sp>
        <p:nvSpPr>
          <p:cNvPr id="10245"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2EE6B52-1A98-44B9-955D-66BAABEA082F}" type="slidenum">
              <a:rPr lang="en-US" altLang="en-US" smtClean="0"/>
              <a:pPr eaLnBrk="1" hangingPunct="1"/>
              <a:t>9</a:t>
            </a:fld>
            <a:endParaRPr lang="en-US" altLang="en-US" smtClean="0"/>
          </a:p>
        </p:txBody>
      </p:sp>
      <p:cxnSp>
        <p:nvCxnSpPr>
          <p:cNvPr id="3" name="Straight Arrow Connector 2"/>
          <p:cNvCxnSpPr/>
          <p:nvPr/>
        </p:nvCxnSpPr>
        <p:spPr>
          <a:xfrm>
            <a:off x="6429375" y="1685925"/>
            <a:ext cx="1247775" cy="0"/>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nvGrpSpPr>
          <p:cNvPr id="29" name="Group 28"/>
          <p:cNvGrpSpPr>
            <a:grpSpLocks/>
          </p:cNvGrpSpPr>
          <p:nvPr/>
        </p:nvGrpSpPr>
        <p:grpSpPr bwMode="auto">
          <a:xfrm>
            <a:off x="5900738" y="1943100"/>
            <a:ext cx="2405062" cy="3810000"/>
            <a:chOff x="5900739" y="1943100"/>
            <a:chExt cx="2405061" cy="3810000"/>
          </a:xfrm>
        </p:grpSpPr>
        <p:cxnSp>
          <p:nvCxnSpPr>
            <p:cNvPr id="23" name="Straight Connector 22"/>
            <p:cNvCxnSpPr/>
            <p:nvPr/>
          </p:nvCxnSpPr>
          <p:spPr>
            <a:xfrm>
              <a:off x="5980114" y="5105400"/>
              <a:ext cx="2106611"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grpSp>
          <p:nvGrpSpPr>
            <p:cNvPr id="10249" name="Group 21"/>
            <p:cNvGrpSpPr>
              <a:grpSpLocks/>
            </p:cNvGrpSpPr>
            <p:nvPr/>
          </p:nvGrpSpPr>
          <p:grpSpPr bwMode="auto">
            <a:xfrm>
              <a:off x="5900739" y="1943100"/>
              <a:ext cx="2405061" cy="3810000"/>
              <a:chOff x="5900739" y="1943100"/>
              <a:chExt cx="2405061" cy="3810000"/>
            </a:xfrm>
          </p:grpSpPr>
          <p:cxnSp>
            <p:nvCxnSpPr>
              <p:cNvPr id="5" name="Straight Connector 4"/>
              <p:cNvCxnSpPr/>
              <p:nvPr/>
            </p:nvCxnSpPr>
            <p:spPr>
              <a:xfrm>
                <a:off x="6024564" y="1943100"/>
                <a:ext cx="785812"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980114" y="2105025"/>
                <a:ext cx="968375"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024564" y="2352675"/>
                <a:ext cx="1081087"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962651" y="2695575"/>
                <a:ext cx="1271587"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900739" y="3038475"/>
                <a:ext cx="1538286"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040439" y="3476625"/>
                <a:ext cx="1538286"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102351" y="3943350"/>
                <a:ext cx="1755774"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024564" y="4486275"/>
                <a:ext cx="1833561"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980114" y="5753100"/>
                <a:ext cx="2325686"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10242"/>
                                        </p:tgtEl>
                                        <p:attrNameLst>
                                          <p:attrName>style.visibility</p:attrName>
                                        </p:attrNameLst>
                                      </p:cBhvr>
                                      <p:to>
                                        <p:strVal val="visible"/>
                                      </p:to>
                                    </p:set>
                                    <p:animEffect transition="in" filter="wipe(up)">
                                      <p:cBhvr>
                                        <p:cTn id="11" dur="3000"/>
                                        <p:tgtEl>
                                          <p:spTgt spid="1024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1508">
                                            <p:txEl>
                                              <p:pRg st="1" end="1"/>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1508">
                                            <p:txEl>
                                              <p:pRg st="2" end="2"/>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1508">
                                            <p:txEl>
                                              <p:pRg st="3" end="3"/>
                                            </p:txEl>
                                          </p:spTgt>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uiExpand="1"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themeOverride>
</file>

<file path=ppt/theme/themeOverride2.xml><?xml version="1.0" encoding="utf-8"?>
<a:themeOverride xmlns:a="http://schemas.openxmlformats.org/drawingml/2006/main">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themeOverride>
</file>

<file path=docProps/app.xml><?xml version="1.0" encoding="utf-8"?>
<Properties xmlns="http://schemas.openxmlformats.org/officeDocument/2006/extended-properties" xmlns:vt="http://schemas.openxmlformats.org/officeDocument/2006/docPropsVTypes">
  <Template/>
  <TotalTime>1284</TotalTime>
  <Words>830</Words>
  <Application>Microsoft Office PowerPoint</Application>
  <PresentationFormat>On-screen Show (4:3)</PresentationFormat>
  <Paragraphs>182</Paragraphs>
  <Slides>23</Slides>
  <Notes>19</Notes>
  <HiddenSlides>0</HiddenSlides>
  <MMClips>2</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23</vt:i4>
      </vt:variant>
    </vt:vector>
  </HeadingPairs>
  <TitlesOfParts>
    <vt:vector size="29" baseType="lpstr">
      <vt:lpstr>Arial</vt:lpstr>
      <vt:lpstr>Symbol</vt:lpstr>
      <vt:lpstr>Wingdings</vt:lpstr>
      <vt:lpstr>Default Design</vt:lpstr>
      <vt:lpstr>Equation</vt:lpstr>
      <vt:lpstr>MathType 6.0 Equation</vt:lpstr>
      <vt:lpstr>Review: motion with constant acceleration</vt:lpstr>
      <vt:lpstr>Review: Free fall- object projected vertically up</vt:lpstr>
      <vt:lpstr>example</vt:lpstr>
      <vt:lpstr>L-5 Projectile motion</vt:lpstr>
      <vt:lpstr>Projectile Examples</vt:lpstr>
      <vt:lpstr>Not projectiles</vt:lpstr>
      <vt:lpstr>Unintended projectile</vt:lpstr>
      <vt:lpstr>PowerPoint Presentation</vt:lpstr>
      <vt:lpstr>Demonstration</vt:lpstr>
      <vt:lpstr>Galileo’s inclined plane experiments</vt:lpstr>
      <vt:lpstr>PowerPoint Presentation</vt:lpstr>
      <vt:lpstr>Hitting the target – aim high, not directly at the target</vt:lpstr>
      <vt:lpstr>Sports without gravity</vt:lpstr>
      <vt:lpstr>Baseball</vt:lpstr>
      <vt:lpstr>Basketball – no jump shots!</vt:lpstr>
      <vt:lpstr>PowerPoint Presentation</vt:lpstr>
      <vt:lpstr>Path of the Projectile: parabola</vt:lpstr>
      <vt:lpstr>Projectile motion – key points</vt:lpstr>
      <vt:lpstr>key points-continued</vt:lpstr>
      <vt:lpstr>Maximum Range</vt:lpstr>
      <vt:lpstr>PowerPoint Presentation</vt:lpstr>
      <vt:lpstr>Geosynchronous Satellites</vt:lpstr>
      <vt:lpstr>Escape from planet earth </vt:lpstr>
    </vt:vector>
  </TitlesOfParts>
  <Company>University of Iowa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L. Merlino</dc:creator>
  <cp:lastModifiedBy>Merlino, Robert L</cp:lastModifiedBy>
  <cp:revision>162</cp:revision>
  <cp:lastPrinted>2015-01-29T19:06:45Z</cp:lastPrinted>
  <dcterms:created xsi:type="dcterms:W3CDTF">2004-08-27T20:20:00Z</dcterms:created>
  <dcterms:modified xsi:type="dcterms:W3CDTF">2016-01-28T16:19:07Z</dcterms:modified>
</cp:coreProperties>
</file>