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5" r:id="rId3"/>
    <p:sldId id="286" r:id="rId4"/>
    <p:sldId id="287" r:id="rId5"/>
    <p:sldId id="288" r:id="rId6"/>
    <p:sldId id="289" r:id="rId7"/>
    <p:sldId id="29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84" r:id="rId18"/>
    <p:sldId id="270" r:id="rId19"/>
    <p:sldId id="271" r:id="rId20"/>
    <p:sldId id="291" r:id="rId21"/>
    <p:sldId id="272" r:id="rId22"/>
    <p:sldId id="268" r:id="rId23"/>
    <p:sldId id="281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99"/>
    <a:srgbClr val="CCCC00"/>
    <a:srgbClr val="339966"/>
    <a:srgbClr val="339933"/>
    <a:srgbClr val="00BCE8"/>
    <a:srgbClr val="00CCFF"/>
    <a:srgbClr val="FF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8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098" y="102"/>
      </p:cViewPr>
      <p:guideLst>
        <p:guide orient="horz" pos="2160"/>
        <p:guide pos="303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D2FB699E-2983-49EB-8651-34D9D547E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48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4D89B0F-94EA-4136-BC5D-CE31FBEF2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74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6C7ADD6-EB36-4D25-9668-0754E8DD8A23}" type="slidenum">
              <a:rPr lang="en-US" altLang="en-US" sz="1200" smtClean="0">
                <a:latin typeface="Arial" charset="0"/>
              </a:rPr>
              <a:pPr/>
              <a:t>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563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C576C82-D472-4FB9-AE43-9BC9A0F592AC}" type="slidenum">
              <a:rPr lang="en-US" altLang="en-US" sz="1200" smtClean="0">
                <a:latin typeface="Arial" charset="0"/>
              </a:rPr>
              <a:pPr/>
              <a:t>11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97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AB7A9FA-29DD-4A7E-B4B3-410D4D37BD46}" type="slidenum">
              <a:rPr lang="en-US" altLang="en-US" sz="1200" smtClean="0">
                <a:latin typeface="Arial" charset="0"/>
              </a:rPr>
              <a:pPr/>
              <a:t>12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2671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1F2F7E4-7077-4F41-B97E-9568E6D2FC9A}" type="slidenum">
              <a:rPr lang="en-US" altLang="en-US" sz="1200" smtClean="0">
                <a:latin typeface="Arial" charset="0"/>
              </a:rPr>
              <a:pPr/>
              <a:t>13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3313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B533875-A2D9-491B-9665-B16D3F93E24F}" type="slidenum">
              <a:rPr lang="en-US" altLang="en-US" sz="1200" smtClean="0">
                <a:latin typeface="Arial" charset="0"/>
              </a:rPr>
              <a:pPr/>
              <a:t>14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3573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80889C7-E4E3-4FB7-8CDF-0711C87B3B5E}" type="slidenum">
              <a:rPr lang="en-US" altLang="en-US" sz="1200" smtClean="0">
                <a:latin typeface="Arial" charset="0"/>
              </a:rPr>
              <a:pPr/>
              <a:t>15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6838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4D7AD11-C992-49A8-AC17-8B975E9A2CF8}" type="slidenum">
              <a:rPr lang="en-US" altLang="en-US" sz="1200" smtClean="0">
                <a:latin typeface="Arial" charset="0"/>
              </a:rPr>
              <a:pPr/>
              <a:t>16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4897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838E2D8-7A90-4293-96EC-7F3CB52BA39B}" type="slidenum">
              <a:rPr lang="en-US" altLang="en-US" sz="1200" smtClean="0">
                <a:latin typeface="Arial" charset="0"/>
              </a:rPr>
              <a:pPr/>
              <a:t>17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3233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8885033-C1A6-4E9B-B245-1FDBDA181096}" type="slidenum">
              <a:rPr lang="en-US" altLang="en-US" sz="1200" smtClean="0">
                <a:latin typeface="Arial" charset="0"/>
              </a:rPr>
              <a:pPr/>
              <a:t>18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6933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D499796-FC24-412B-8067-621AAFCEB160}" type="slidenum">
              <a:rPr lang="en-US" altLang="en-US" sz="1200" smtClean="0">
                <a:latin typeface="Arial" charset="0"/>
              </a:rPr>
              <a:pPr/>
              <a:t>19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5500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C84DF09-F52A-42B4-A3FB-A21BE42B66DE}" type="slidenum">
              <a:rPr lang="en-US" altLang="en-US" sz="1200" smtClean="0">
                <a:latin typeface="Arial" charset="0"/>
              </a:rPr>
              <a:pPr/>
              <a:t>20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842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5B68D8D-BD20-485D-AF41-00C95E560FB2}" type="slidenum">
              <a:rPr lang="en-US" altLang="en-US" sz="1200" smtClean="0">
                <a:latin typeface="Arial" charset="0"/>
              </a:rPr>
              <a:pPr/>
              <a:t>2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8780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D71B48C-1FB2-418E-BAF4-3E3DEEEAE810}" type="slidenum">
              <a:rPr lang="en-US" altLang="en-US" sz="1200" smtClean="0">
                <a:latin typeface="Arial" charset="0"/>
              </a:rPr>
              <a:pPr/>
              <a:t>21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36257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7F05E2B-43B8-4A1D-A55E-13D2DE205208}" type="slidenum">
              <a:rPr lang="en-US" altLang="en-US" sz="1200" smtClean="0">
                <a:latin typeface="Arial" charset="0"/>
              </a:rPr>
              <a:pPr/>
              <a:t>22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74283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43E7BA6-784F-40F0-9A51-72AD9ABB4582}" type="slidenum">
              <a:rPr lang="en-US" altLang="en-US" sz="1200" smtClean="0">
                <a:latin typeface="Arial" charset="0"/>
              </a:rPr>
              <a:pPr/>
              <a:t>23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4906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1DE996D-A11A-4614-A154-988EFC135A91}" type="slidenum">
              <a:rPr lang="en-US" altLang="en-US" sz="1200" smtClean="0">
                <a:latin typeface="Arial" charset="0"/>
              </a:rPr>
              <a:pPr/>
              <a:t>3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9959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2342960-FEA3-4CDC-ADF2-23CC36B1D788}" type="slidenum">
              <a:rPr lang="en-US" altLang="en-US" sz="1200" smtClean="0">
                <a:latin typeface="Arial" charset="0"/>
              </a:rPr>
              <a:pPr/>
              <a:t>4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3722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AEFD7E7-FACF-4E94-A649-0F841BF8253C}" type="slidenum">
              <a:rPr lang="en-US" altLang="en-US" sz="1200" smtClean="0">
                <a:latin typeface="Arial" charset="0"/>
              </a:rPr>
              <a:pPr/>
              <a:t>5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3696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1D7AEBC-6708-43B5-BA3B-A7617858D498}" type="slidenum">
              <a:rPr lang="en-US" altLang="en-US" sz="1200" smtClean="0">
                <a:latin typeface="Arial" charset="0"/>
              </a:rPr>
              <a:pPr/>
              <a:t>6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2449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51BF9B6-5B3A-49E9-A2BE-0072E7DC7419}" type="slidenum">
              <a:rPr lang="en-US" altLang="en-US" sz="1200" smtClean="0">
                <a:latin typeface="Arial" charset="0"/>
              </a:rPr>
              <a:pPr/>
              <a:t>8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120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8AF63E1-0659-440D-8C57-2A1542659F20}" type="slidenum">
              <a:rPr lang="en-US" altLang="en-US" sz="1200" smtClean="0">
                <a:latin typeface="Arial" charset="0"/>
              </a:rPr>
              <a:pPr/>
              <a:t>9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7053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744DBAB-AB9F-4188-9CC2-B187C26E25EC}" type="slidenum">
              <a:rPr lang="en-US" altLang="en-US" sz="1200" smtClean="0">
                <a:latin typeface="Arial" charset="0"/>
              </a:rPr>
              <a:pPr/>
              <a:t>10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8488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06BCE-5EE8-4B7B-9CC1-DB25C296F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5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4D3BE-F2DA-454C-99C8-3509C1CBD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7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08323-0454-456C-824C-29EF03979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92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2CB59-06C7-4EE0-ACFE-706D94E1B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82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00121-437A-4786-83BD-64E5C5A22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40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8983A-379F-4ED1-BBE4-8FCC2DBEA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1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E99D4-ACD8-4BA1-88C8-BC134BB49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6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7D159-86BD-4BAB-ACFF-3208B916D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3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6E767-91E6-4FA6-B877-A5C02EC3E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1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20521-E27E-4C75-BD55-95996987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6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2FF68-AFA7-4B49-8487-E068FBD7B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1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F86C8-5800-4882-9522-2668DDF62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1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4C2E9-6A63-433B-807F-FFDB42C3F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7DD2B-2416-4EF9-B9F6-183432839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E0376DB-B19A-4461-8610-DAD37A179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95308"/>
            <a:ext cx="9144000" cy="1701323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L-9 (M-8) I. Conservation of Energy     </a:t>
            </a:r>
            <a:r>
              <a:rPr lang="en-US" altLang="en-US" dirty="0">
                <a:solidFill>
                  <a:schemeClr val="tx1"/>
                </a:solidFill>
              </a:rPr>
              <a:t/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II. Friction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  III. Circular Motion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27062" y="2341287"/>
            <a:ext cx="8059738" cy="323389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Kinetic energy, potential energy and conservation of energy</a:t>
            </a:r>
          </a:p>
          <a:p>
            <a:pPr eaLnBrk="1" hangingPunct="1"/>
            <a:r>
              <a:rPr lang="en-US" altLang="en-US" dirty="0" smtClean="0"/>
              <a:t>What is friction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how big it is?</a:t>
            </a:r>
          </a:p>
          <a:p>
            <a:pPr eaLnBrk="1" hangingPunct="1"/>
            <a:r>
              <a:rPr lang="en-US" altLang="en-US" dirty="0" smtClean="0"/>
              <a:t>What </a:t>
            </a:r>
            <a:r>
              <a:rPr lang="en-US" altLang="en-US" dirty="0" smtClean="0"/>
              <a:t>keeps us moving in a </a:t>
            </a:r>
            <a:r>
              <a:rPr lang="en-US" altLang="en-US" dirty="0" smtClean="0"/>
              <a:t>circle?</a:t>
            </a:r>
            <a:endParaRPr lang="en-US" altLang="en-US" dirty="0" smtClean="0"/>
          </a:p>
          <a:p>
            <a:pPr eaLnBrk="1" hangingPunct="1"/>
            <a:r>
              <a:rPr lang="en-US" altLang="en-US" u="sng" dirty="0" smtClean="0"/>
              <a:t>centripetal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vs.</a:t>
            </a:r>
            <a:r>
              <a:rPr lang="en-US" altLang="en-US" dirty="0" smtClean="0"/>
              <a:t> </a:t>
            </a:r>
            <a:r>
              <a:rPr lang="en-US" altLang="en-US" u="sng" dirty="0" smtClean="0"/>
              <a:t>centrifugal</a:t>
            </a:r>
            <a:r>
              <a:rPr lang="en-US" altLang="en-US" dirty="0" smtClean="0"/>
              <a:t> force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41874-F38B-401C-A171-155E8E6A97C3}" type="slidenum">
              <a:rPr lang="en-US"/>
              <a:pPr>
                <a:defRPr/>
              </a:pPr>
              <a:t>1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1784412"/>
            <a:ext cx="9144000" cy="887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1317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Static friction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69888" y="1677988"/>
            <a:ext cx="77295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If we push on a block and it doesn’t move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force we exert is less than the friction force.</a:t>
            </a:r>
          </a:p>
        </p:txBody>
      </p:sp>
      <p:grpSp>
        <p:nvGrpSpPr>
          <p:cNvPr id="75791" name="Group 15"/>
          <p:cNvGrpSpPr>
            <a:grpSpLocks/>
          </p:cNvGrpSpPr>
          <p:nvPr/>
        </p:nvGrpSpPr>
        <p:grpSpPr bwMode="auto">
          <a:xfrm>
            <a:off x="869950" y="2970213"/>
            <a:ext cx="6283325" cy="758825"/>
            <a:chOff x="548" y="1871"/>
            <a:chExt cx="3958" cy="478"/>
          </a:xfrm>
        </p:grpSpPr>
        <p:grpSp>
          <p:nvGrpSpPr>
            <p:cNvPr id="11272" name="Group 6"/>
            <p:cNvGrpSpPr>
              <a:grpSpLocks/>
            </p:cNvGrpSpPr>
            <p:nvPr/>
          </p:nvGrpSpPr>
          <p:grpSpPr bwMode="auto">
            <a:xfrm>
              <a:off x="1452" y="1871"/>
              <a:ext cx="2610" cy="478"/>
              <a:chOff x="846" y="1295"/>
              <a:chExt cx="2610" cy="478"/>
            </a:xfrm>
          </p:grpSpPr>
          <p:sp>
            <p:nvSpPr>
              <p:cNvPr id="11277" name="Line 7"/>
              <p:cNvSpPr>
                <a:spLocks noChangeShapeType="1"/>
              </p:cNvSpPr>
              <p:nvPr/>
            </p:nvSpPr>
            <p:spPr bwMode="auto">
              <a:xfrm>
                <a:off x="846" y="1773"/>
                <a:ext cx="2610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8" name="Rectangle 8"/>
              <p:cNvSpPr>
                <a:spLocks noChangeArrowheads="1"/>
              </p:cNvSpPr>
              <p:nvPr/>
            </p:nvSpPr>
            <p:spPr bwMode="auto">
              <a:xfrm>
                <a:off x="1510" y="1295"/>
                <a:ext cx="778" cy="456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Tahoma" pitchFamily="34" charset="0"/>
                </a:endParaRPr>
              </a:p>
            </p:txBody>
          </p:sp>
        </p:grpSp>
        <p:sp>
          <p:nvSpPr>
            <p:cNvPr id="11273" name="AutoShape 9"/>
            <p:cNvSpPr>
              <a:spLocks noChangeArrowheads="1"/>
            </p:cNvSpPr>
            <p:nvPr/>
          </p:nvSpPr>
          <p:spPr bwMode="auto">
            <a:xfrm>
              <a:off x="1503" y="2004"/>
              <a:ext cx="591" cy="217"/>
            </a:xfrm>
            <a:prstGeom prst="rightArrow">
              <a:avLst>
                <a:gd name="adj1" fmla="val 50000"/>
                <a:gd name="adj2" fmla="val 68088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2880" y="2005"/>
              <a:ext cx="502" cy="194"/>
            </a:xfrm>
            <a:prstGeom prst="leftArrow">
              <a:avLst>
                <a:gd name="adj1" fmla="val 50000"/>
                <a:gd name="adj2" fmla="val 6469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548" y="1888"/>
              <a:ext cx="8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Tahoma" pitchFamily="34" charset="0"/>
                </a:rPr>
                <a:t>push, P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3502" y="1880"/>
              <a:ext cx="10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Tahoma" pitchFamily="34" charset="0"/>
                </a:rPr>
                <a:t>friction, f</a:t>
              </a:r>
            </a:p>
          </p:txBody>
        </p:sp>
      </p:grp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369888" y="4302125"/>
            <a:ext cx="64754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This is the </a:t>
            </a:r>
            <a:r>
              <a:rPr lang="en-US" altLang="en-US" sz="2800" b="1">
                <a:solidFill>
                  <a:srgbClr val="FF0000"/>
                </a:solidFill>
                <a:latin typeface="Tahoma" pitchFamily="34" charset="0"/>
              </a:rPr>
              <a:t>static friction</a:t>
            </a:r>
            <a:r>
              <a:rPr lang="en-US" altLang="en-US" sz="2800">
                <a:latin typeface="Tahoma" pitchFamily="34" charset="0"/>
              </a:rPr>
              <a:t> force at work</a:t>
            </a: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369888" y="5049838"/>
            <a:ext cx="7848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If I push a little harder, the block may still not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move </a:t>
            </a:r>
            <a:r>
              <a:rPr lang="en-US" altLang="en-US" sz="2800">
                <a:latin typeface="Tahoma" pitchFamily="34" charset="0"/>
                <a:sym typeface="Wingdings" pitchFamily="2" charset="2"/>
              </a:rPr>
              <a:t> </a:t>
            </a:r>
            <a:r>
              <a:rPr lang="en-US" altLang="en-US" sz="2800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the friction force can have any value up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to some </a:t>
            </a:r>
            <a:r>
              <a:rPr lang="en-US" altLang="en-US" sz="2800" i="1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maximum</a:t>
            </a:r>
            <a:r>
              <a:rPr lang="en-US" altLang="en-US" sz="2800">
                <a:solidFill>
                  <a:srgbClr val="33CC33"/>
                </a:solidFill>
                <a:latin typeface="Tahoma" pitchFamily="34" charset="0"/>
                <a:sym typeface="Wingdings" pitchFamily="2" charset="2"/>
              </a:rPr>
              <a:t> value.</a:t>
            </a:r>
            <a:endParaRPr lang="en-US" altLang="en-US" sz="280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F90A5-0C60-4938-9A65-0F3E3FB0A54E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9" grpId="0"/>
      <p:bldP spid="757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9863"/>
            <a:ext cx="8229600" cy="935037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Kinetic friction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4097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If I keep increasing the pushing force, at some point the block moves </a:t>
            </a:r>
            <a:r>
              <a:rPr lang="en-US" altLang="en-US" dirty="0" smtClean="0">
                <a:sym typeface="Wingdings" pitchFamily="2" charset="2"/>
              </a:rPr>
              <a:t>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this occurs when the push P exceeds the maximum static friction force.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Wingdings" pitchFamily="2" charset="2"/>
              </a:rPr>
              <a:t>When the block is moving it experiences a smaller friction force called the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kinetic friction force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FF"/>
                </a:solidFill>
                <a:sym typeface="Wingdings" pitchFamily="2" charset="2"/>
              </a:rPr>
              <a:t>It is a common experience that it takes more force to get something moving than to keep it moving.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672EB-4BB9-4ACC-9A6F-37404AF76DE3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title"/>
          </p:nvPr>
        </p:nvSpPr>
        <p:spPr>
          <a:xfrm>
            <a:off x="573881" y="484188"/>
            <a:ext cx="8229600" cy="1725612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Homer discovers the hard way</a:t>
            </a:r>
            <a:br>
              <a:rPr lang="en-US" altLang="en-US" sz="4000" dirty="0" smtClean="0"/>
            </a:br>
            <a:r>
              <a:rPr lang="en-US" altLang="en-US" sz="4000" dirty="0" smtClean="0"/>
              <a:t>that kinetic friction is less than static friction!</a:t>
            </a:r>
          </a:p>
        </p:txBody>
      </p:sp>
      <p:pic>
        <p:nvPicPr>
          <p:cNvPr id="79879" name="Picture 7" descr="hom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3101" y="2810687"/>
            <a:ext cx="1314450" cy="2833650"/>
          </a:xfrm>
          <a:prstGeom prst="round2Diag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3749675" y="3211513"/>
            <a:ext cx="2309813" cy="2316162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FFFF00"/>
                </a:solidFill>
              </a:rPr>
              <a:t>Big heavy</a:t>
            </a:r>
          </a:p>
          <a:p>
            <a:pPr algn="ctr">
              <a:defRPr/>
            </a:pPr>
            <a:r>
              <a:rPr lang="en-US" sz="2800" b="1">
                <a:solidFill>
                  <a:srgbClr val="FFFF00"/>
                </a:solidFill>
              </a:rPr>
              <a:t> box</a:t>
            </a: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1031875" y="5559425"/>
            <a:ext cx="731361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9882" name="Picture 10" descr="hom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38" y="4429125"/>
            <a:ext cx="225107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5EDCB-1C56-4E9F-8FC3-37CCDBE58BEC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07 7.40741E-7 L 0.2401 -0.00162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-9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0850" y="0"/>
            <a:ext cx="8229600" cy="877888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Friction forces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39725" y="4114800"/>
            <a:ext cx="7743825" cy="2390775"/>
          </a:xfrm>
        </p:spPr>
        <p:txBody>
          <a:bodyPr/>
          <a:lstStyle/>
          <a:p>
            <a:r>
              <a:rPr lang="en-US" altLang="en-US" smtClean="0"/>
              <a:t>At some point</a:t>
            </a:r>
            <a:r>
              <a:rPr lang="en-US" altLang="en-US" sz="1600" smtClean="0"/>
              <a:t> </a:t>
            </a:r>
            <a:r>
              <a:rPr lang="en-US" altLang="en-US" smtClean="0"/>
              <a:t>as the angle if the plane is increased the block will start slipping</a:t>
            </a:r>
          </a:p>
          <a:p>
            <a:r>
              <a:rPr lang="en-US" altLang="en-US" smtClean="0"/>
              <a:t>At this point, the friction force and gravity are equal</a:t>
            </a:r>
          </a:p>
          <a:p>
            <a:r>
              <a:rPr lang="en-US" altLang="en-US" smtClean="0"/>
              <a:t>The block then slides down with constant velocity</a:t>
            </a:r>
          </a:p>
          <a:p>
            <a:r>
              <a:rPr lang="en-US" altLang="en-US" smtClean="0"/>
              <a:t>For larger angles, the block accelerates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D6F43-5A87-493F-95DF-DDA56FE39BC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595313" y="3805238"/>
            <a:ext cx="7758112" cy="0"/>
          </a:xfrm>
          <a:prstGeom prst="line">
            <a:avLst/>
          </a:prstGeom>
          <a:noFill/>
          <a:ln w="762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2714625" y="1677988"/>
            <a:ext cx="3638550" cy="2085975"/>
            <a:chOff x="2714625" y="1678385"/>
            <a:chExt cx="3638550" cy="2085975"/>
          </a:xfrm>
        </p:grpSpPr>
        <p:sp>
          <p:nvSpPr>
            <p:cNvPr id="14347" name="Rectangle 8"/>
            <p:cNvSpPr>
              <a:spLocks noChangeArrowheads="1"/>
            </p:cNvSpPr>
            <p:nvPr/>
          </p:nvSpPr>
          <p:spPr bwMode="auto">
            <a:xfrm rot="-1776276">
              <a:off x="4398963" y="2070498"/>
              <a:ext cx="712787" cy="49688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4348" name="Freeform 25"/>
            <p:cNvSpPr>
              <a:spLocks/>
            </p:cNvSpPr>
            <p:nvPr/>
          </p:nvSpPr>
          <p:spPr bwMode="auto">
            <a:xfrm>
              <a:off x="3371850" y="3383360"/>
              <a:ext cx="228600" cy="352425"/>
            </a:xfrm>
            <a:custGeom>
              <a:avLst/>
              <a:gdLst>
                <a:gd name="T0" fmla="*/ 2147483647 w 144"/>
                <a:gd name="T1" fmla="*/ 2147483647 h 282"/>
                <a:gd name="T2" fmla="*/ 2147483647 w 144"/>
                <a:gd name="T3" fmla="*/ 2147483647 h 282"/>
                <a:gd name="T4" fmla="*/ 0 w 144"/>
                <a:gd name="T5" fmla="*/ 0 h 2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282">
                  <a:moveTo>
                    <a:pt x="144" y="282"/>
                  </a:moveTo>
                  <a:cubicBezTo>
                    <a:pt x="140" y="255"/>
                    <a:pt x="138" y="167"/>
                    <a:pt x="114" y="120"/>
                  </a:cubicBezTo>
                  <a:cubicBezTo>
                    <a:pt x="90" y="73"/>
                    <a:pt x="48" y="36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AutoShape 26"/>
            <p:cNvSpPr>
              <a:spLocks noChangeArrowheads="1"/>
            </p:cNvSpPr>
            <p:nvPr/>
          </p:nvSpPr>
          <p:spPr bwMode="auto">
            <a:xfrm flipH="1">
              <a:off x="2714625" y="1678385"/>
              <a:ext cx="3638550" cy="2085975"/>
            </a:xfrm>
            <a:prstGeom prst="rtTriangl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sp>
        <p:nvSpPr>
          <p:cNvPr id="82972" name="AutoShape 28"/>
          <p:cNvSpPr>
            <a:spLocks noChangeArrowheads="1"/>
          </p:cNvSpPr>
          <p:nvPr/>
        </p:nvSpPr>
        <p:spPr bwMode="auto">
          <a:xfrm>
            <a:off x="200025" y="1209675"/>
            <a:ext cx="2800350" cy="1244600"/>
          </a:xfrm>
          <a:prstGeom prst="wedgeRectCallout">
            <a:avLst>
              <a:gd name="adj1" fmla="val 78481"/>
              <a:gd name="adj2" fmla="val 63935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Gravity pulls the block down the incline</a:t>
            </a:r>
          </a:p>
        </p:txBody>
      </p:sp>
      <p:sp>
        <p:nvSpPr>
          <p:cNvPr id="82975" name="AutoShape 31"/>
          <p:cNvSpPr>
            <a:spLocks noChangeArrowheads="1"/>
          </p:cNvSpPr>
          <p:nvPr/>
        </p:nvSpPr>
        <p:spPr bwMode="auto">
          <a:xfrm>
            <a:off x="6200775" y="2433638"/>
            <a:ext cx="2657475" cy="1158875"/>
          </a:xfrm>
          <a:prstGeom prst="wedgeRectCallout">
            <a:avLst>
              <a:gd name="adj1" fmla="val -83005"/>
              <a:gd name="adj2" fmla="val -83310"/>
            </a:avLst>
          </a:prstGeom>
          <a:solidFill>
            <a:schemeClr val="bg1"/>
          </a:solidFill>
          <a:ln w="19050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Friction acts to keep the block from sliding down</a:t>
            </a:r>
          </a:p>
        </p:txBody>
      </p:sp>
      <p:sp>
        <p:nvSpPr>
          <p:cNvPr id="82976" name="Line 32"/>
          <p:cNvSpPr>
            <a:spLocks noChangeShapeType="1"/>
          </p:cNvSpPr>
          <p:nvPr/>
        </p:nvSpPr>
        <p:spPr bwMode="auto">
          <a:xfrm flipH="1">
            <a:off x="3795713" y="2433638"/>
            <a:ext cx="638175" cy="3651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7" name="Line 33"/>
          <p:cNvSpPr>
            <a:spLocks noChangeShapeType="1"/>
          </p:cNvSpPr>
          <p:nvPr/>
        </p:nvSpPr>
        <p:spPr bwMode="auto">
          <a:xfrm flipV="1">
            <a:off x="5053013" y="1673225"/>
            <a:ext cx="671512" cy="42545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3315" grpId="0" animBg="1"/>
      <p:bldP spid="82972" grpId="0" animBg="1"/>
      <p:bldP spid="82975" grpId="0" animBg="1"/>
      <p:bldP spid="82976" grpId="0" animBg="1"/>
      <p:bldP spid="829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Going in circles: centripetal force</a:t>
            </a:r>
          </a:p>
        </p:txBody>
      </p:sp>
      <p:sp>
        <p:nvSpPr>
          <p:cNvPr id="15363" name="Line 9"/>
          <p:cNvSpPr>
            <a:spLocks noChangeShapeType="1"/>
          </p:cNvSpPr>
          <p:nvPr/>
        </p:nvSpPr>
        <p:spPr bwMode="auto">
          <a:xfrm flipH="1" flipV="1">
            <a:off x="4214813" y="2232025"/>
            <a:ext cx="15875" cy="11858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10"/>
          <p:cNvSpPr>
            <a:spLocks noChangeShapeType="1"/>
          </p:cNvSpPr>
          <p:nvPr/>
        </p:nvSpPr>
        <p:spPr bwMode="auto">
          <a:xfrm>
            <a:off x="1614488" y="2755900"/>
            <a:ext cx="381000" cy="3079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11"/>
          <p:cNvSpPr txBox="1">
            <a:spLocks noChangeArrowheads="1"/>
          </p:cNvSpPr>
          <p:nvPr/>
        </p:nvSpPr>
        <p:spPr bwMode="auto">
          <a:xfrm>
            <a:off x="655638" y="4694238"/>
            <a:ext cx="797821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Bart swings the tennis ball around his head in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circle. The ball is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</a:rPr>
              <a:t>accelerating</a:t>
            </a:r>
            <a:r>
              <a:rPr lang="en-US" altLang="en-US" sz="2800" dirty="0">
                <a:solidFill>
                  <a:srgbClr val="FF0000"/>
                </a:solidFill>
                <a:latin typeface="Tahoma" pitchFamily="34" charset="0"/>
              </a:rPr>
              <a:t>.</a:t>
            </a:r>
            <a:r>
              <a:rPr lang="en-US" altLang="en-US" sz="2800" dirty="0" smtClean="0">
                <a:latin typeface="Tahoma" pitchFamily="34" charset="0"/>
              </a:rPr>
              <a:t> </a:t>
            </a:r>
            <a:r>
              <a:rPr lang="en-US" altLang="en-US" sz="2800" dirty="0">
                <a:latin typeface="Tahoma" pitchFamily="34" charset="0"/>
              </a:rPr>
              <a:t>W</a:t>
            </a:r>
            <a:r>
              <a:rPr lang="en-US" altLang="en-US" sz="2800" dirty="0" smtClean="0">
                <a:latin typeface="Tahoma" pitchFamily="34" charset="0"/>
              </a:rPr>
              <a:t>hat </a:t>
            </a:r>
            <a:r>
              <a:rPr lang="en-US" altLang="en-US" sz="2800" dirty="0">
                <a:latin typeface="Tahoma" pitchFamily="34" charset="0"/>
              </a:rPr>
              <a:t>force makes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800" dirty="0">
                <a:latin typeface="Tahoma" pitchFamily="34" charset="0"/>
              </a:rPr>
              <a:t>it accelerate? </a:t>
            </a:r>
            <a:r>
              <a:rPr lang="en-US" altLang="en-US" sz="2800" dirty="0" smtClean="0">
                <a:latin typeface="Tahoma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</a:rPr>
              <a:t>The tension in the string!</a:t>
            </a:r>
          </a:p>
        </p:txBody>
      </p:sp>
      <p:sp>
        <p:nvSpPr>
          <p:cNvPr id="87053" name="AutoShape 13"/>
          <p:cNvSpPr>
            <a:spLocks noChangeArrowheads="1"/>
          </p:cNvSpPr>
          <p:nvPr/>
        </p:nvSpPr>
        <p:spPr bwMode="auto">
          <a:xfrm rot="-761404">
            <a:off x="2317750" y="2397125"/>
            <a:ext cx="1165225" cy="169863"/>
          </a:xfrm>
          <a:prstGeom prst="rightArrow">
            <a:avLst>
              <a:gd name="adj1" fmla="val 50000"/>
              <a:gd name="adj2" fmla="val 17149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grpSp>
        <p:nvGrpSpPr>
          <p:cNvPr id="15368" name="Group 18"/>
          <p:cNvGrpSpPr>
            <a:grpSpLocks/>
          </p:cNvGrpSpPr>
          <p:nvPr/>
        </p:nvGrpSpPr>
        <p:grpSpPr bwMode="auto">
          <a:xfrm>
            <a:off x="3914775" y="2263775"/>
            <a:ext cx="933450" cy="2390775"/>
            <a:chOff x="2466" y="1426"/>
            <a:chExt cx="588" cy="1506"/>
          </a:xfrm>
        </p:grpSpPr>
        <p:pic>
          <p:nvPicPr>
            <p:cNvPr id="15373" name="Picture 4" descr="bartst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6" y="1426"/>
              <a:ext cx="588" cy="1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374" name="Picture 14" descr="bartst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43" t="57913" r="11224" b="19124"/>
            <a:stretch>
              <a:fillRect/>
            </a:stretch>
          </p:blipFill>
          <p:spPr bwMode="auto">
            <a:xfrm rot="8550884">
              <a:off x="2632" y="1954"/>
              <a:ext cx="186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5" name="Rectangle 16"/>
            <p:cNvSpPr>
              <a:spLocks noChangeArrowheads="1"/>
            </p:cNvSpPr>
            <p:nvPr/>
          </p:nvSpPr>
          <p:spPr bwMode="auto">
            <a:xfrm>
              <a:off x="2814" y="2478"/>
              <a:ext cx="180" cy="15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5376" name="Rectangle 15"/>
            <p:cNvSpPr>
              <a:spLocks noChangeArrowheads="1"/>
            </p:cNvSpPr>
            <p:nvPr/>
          </p:nvSpPr>
          <p:spPr bwMode="auto">
            <a:xfrm>
              <a:off x="2808" y="2304"/>
              <a:ext cx="168" cy="192"/>
            </a:xfrm>
            <a:prstGeom prst="rect">
              <a:avLst/>
            </a:prstGeom>
            <a:solidFill>
              <a:srgbClr val="00B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sp>
        <p:nvSpPr>
          <p:cNvPr id="15369" name="Oval 6"/>
          <p:cNvSpPr>
            <a:spLocks noChangeArrowheads="1"/>
          </p:cNvSpPr>
          <p:nvPr/>
        </p:nvSpPr>
        <p:spPr bwMode="auto">
          <a:xfrm>
            <a:off x="1768475" y="1733550"/>
            <a:ext cx="5165725" cy="1211263"/>
          </a:xfrm>
          <a:prstGeom prst="ellipse">
            <a:avLst/>
          </a:prstGeom>
          <a:noFill/>
          <a:ln w="38100">
            <a:solidFill>
              <a:srgbClr val="5F5F5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5370" name="Line 8"/>
          <p:cNvSpPr>
            <a:spLocks noChangeShapeType="1"/>
          </p:cNvSpPr>
          <p:nvPr/>
        </p:nvSpPr>
        <p:spPr bwMode="auto">
          <a:xfrm>
            <a:off x="2181225" y="2665413"/>
            <a:ext cx="2089150" cy="511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7" name="Oval 7"/>
          <p:cNvSpPr>
            <a:spLocks noChangeArrowheads="1"/>
          </p:cNvSpPr>
          <p:nvPr/>
        </p:nvSpPr>
        <p:spPr bwMode="auto">
          <a:xfrm>
            <a:off x="2019300" y="2516188"/>
            <a:ext cx="273050" cy="273050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792A6-0DEA-4CF3-AC7E-91E09B66A8BF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6015E-6 C 0.00955 0.00487 0.02934 0.01831 0.04809 0.0241 C 0.06684 0.0299 0.09115 0.03105 0.11302 0.03453 C 0.1349 0.03801 0.15399 0.04287 0.17934 0.04496 C 0.20469 0.04704 0.23941 0.04704 0.2651 0.04681 C 0.2908 0.04658 0.31042 0.04588 0.33385 0.04333 C 0.35729 0.04079 0.38403 0.03569 0.40521 0.03105 C 0.42622 0.02642 0.44601 0.02179 0.46111 0.01553 C 0.47604 0.00927 0.48663 -0.00069 0.49618 -0.00694 C 0.50573 -0.0132 0.51389 -0.01644 0.51823 -0.0227 C 0.52257 -0.02895 0.52344 -0.03683 0.52222 -0.04517 C 0.52101 -0.05351 0.52205 -0.06371 0.51042 -0.07298 C 0.49879 -0.08225 0.47049 -0.09313 0.45208 -0.10055 C 0.43368 -0.10796 0.42049 -0.11329 0.4 -0.11793 C 0.37951 -0.12256 0.35399 -0.12604 0.32865 -0.12835 C 0.3033 -0.13067 0.2717 -0.1316 0.24809 -0.13183 C 0.22448 -0.13206 0.20851 -0.13136 0.18715 -0.12997 C 0.1658 -0.12858 0.13906 -0.12534 0.11962 -0.12302 C 0.10017 -0.12071 0.08629 -0.12001 0.07014 -0.1163 C 0.05399 -0.1126 0.03438 -0.10518 0.02222 -0.10055 C 0.01007 -0.09592 0.00451 -0.09198 -0.00243 -0.0885 C -0.00937 -0.08503 -0.01441 -0.08294 -0.01944 -0.0797 C -0.02448 -0.07645 -0.02917 -0.07321 -0.03246 -0.0695 C -0.03576 -0.06579 -0.03733 -0.06278 -0.03889 -0.05722 C -0.04045 -0.05166 -0.04305 -0.04216 -0.04149 -0.03637 C -0.03993 -0.03058 -0.03316 -0.02664 -0.02986 -0.0227 C -0.02656 -0.01876 -0.02552 -0.01505 -0.02205 -0.01227 C -0.01858 -0.00949 -0.0125 -0.00718 -0.00903 -0.00532 C -0.00555 -0.00347 -0.00955 -0.00486 3.33333E-6 6.96015E-6 Z " pathEditMode="relative" ptsTypes="aaaaaaaaaaaaaaaaaaaaaaaaaaaaa">
                                      <p:cBhvr>
                                        <p:cTn id="6" dur="10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3" grpId="0" animBg="1"/>
      <p:bldP spid="870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01638" y="200025"/>
            <a:ext cx="8229600" cy="8667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Uniform circular motion</a:t>
            </a:r>
          </a:p>
        </p:txBody>
      </p:sp>
      <p:sp>
        <p:nvSpPr>
          <p:cNvPr id="16387" name="Rectangle 37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95425"/>
            <a:ext cx="4533900" cy="5011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Velocity means both the </a:t>
            </a:r>
            <a:r>
              <a:rPr lang="en-US" altLang="en-US" sz="2800" i="1" dirty="0" smtClean="0"/>
              <a:t>speed</a:t>
            </a:r>
            <a:r>
              <a:rPr lang="en-US" altLang="en-US" sz="2800" dirty="0" smtClean="0"/>
              <a:t> and </a:t>
            </a:r>
            <a:r>
              <a:rPr lang="en-US" altLang="en-US" sz="2800" i="1" dirty="0" smtClean="0"/>
              <a:t>direction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/>
              <a:t>Uniform</a:t>
            </a:r>
            <a:r>
              <a:rPr lang="en-US" altLang="en-US" sz="2800" dirty="0" smtClean="0"/>
              <a:t> here means that the speed is constant as the objects goes around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direction of v is </a:t>
            </a:r>
            <a:r>
              <a:rPr lang="en-US" altLang="en-US" sz="2800" i="1" u="sng" dirty="0" smtClean="0"/>
              <a:t>changing constantly</a:t>
            </a:r>
            <a:r>
              <a:rPr lang="en-US" altLang="en-US" sz="2800" dirty="0" smtClean="0"/>
              <a:t>, so there is an </a:t>
            </a:r>
            <a:r>
              <a:rPr lang="en-US" altLang="en-US" sz="2800" i="1" u="sng" dirty="0" smtClean="0"/>
              <a:t>acceleration</a:t>
            </a:r>
            <a:r>
              <a:rPr lang="en-US" altLang="en-US" sz="2800" dirty="0" smtClean="0"/>
              <a:t> 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For this type of motion we call the acceleration </a:t>
            </a:r>
            <a:r>
              <a:rPr lang="en-US" altLang="en-US" sz="2800" dirty="0" smtClean="0">
                <a:solidFill>
                  <a:srgbClr val="FF0000"/>
                </a:solidFill>
              </a:rPr>
              <a:t>centripetal acceleration</a:t>
            </a:r>
          </a:p>
        </p:txBody>
      </p:sp>
      <p:sp>
        <p:nvSpPr>
          <p:cNvPr id="16388" name="Oval 5"/>
          <p:cNvSpPr>
            <a:spLocks noChangeArrowheads="1"/>
          </p:cNvSpPr>
          <p:nvPr/>
        </p:nvSpPr>
        <p:spPr bwMode="auto">
          <a:xfrm>
            <a:off x="5437188" y="2222500"/>
            <a:ext cx="3005137" cy="3005138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grpSp>
        <p:nvGrpSpPr>
          <p:cNvPr id="16389" name="Group 8"/>
          <p:cNvGrpSpPr>
            <a:grpSpLocks/>
          </p:cNvGrpSpPr>
          <p:nvPr/>
        </p:nvGrpSpPr>
        <p:grpSpPr bwMode="auto">
          <a:xfrm>
            <a:off x="8321675" y="2698750"/>
            <a:ext cx="238125" cy="1152525"/>
            <a:chOff x="3695" y="1878"/>
            <a:chExt cx="150" cy="726"/>
          </a:xfrm>
        </p:grpSpPr>
        <p:sp>
          <p:nvSpPr>
            <p:cNvPr id="16415" name="Oval 6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6" name="Line 7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0" name="Group 9"/>
          <p:cNvGrpSpPr>
            <a:grpSpLocks/>
          </p:cNvGrpSpPr>
          <p:nvPr/>
        </p:nvGrpSpPr>
        <p:grpSpPr bwMode="auto">
          <a:xfrm rot="-3023081">
            <a:off x="7583488" y="1806575"/>
            <a:ext cx="238125" cy="1152525"/>
            <a:chOff x="3695" y="1878"/>
            <a:chExt cx="150" cy="726"/>
          </a:xfrm>
        </p:grpSpPr>
        <p:sp>
          <p:nvSpPr>
            <p:cNvPr id="16413" name="Oval 10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4" name="Line 11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1" name="Group 12"/>
          <p:cNvGrpSpPr>
            <a:grpSpLocks/>
          </p:cNvGrpSpPr>
          <p:nvPr/>
        </p:nvGrpSpPr>
        <p:grpSpPr bwMode="auto">
          <a:xfrm rot="-8403914">
            <a:off x="5516563" y="2317750"/>
            <a:ext cx="238125" cy="1152525"/>
            <a:chOff x="3695" y="1878"/>
            <a:chExt cx="150" cy="726"/>
          </a:xfrm>
        </p:grpSpPr>
        <p:sp>
          <p:nvSpPr>
            <p:cNvPr id="16411" name="Oval 13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2" name="Line 14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2" name="Group 15"/>
          <p:cNvGrpSpPr>
            <a:grpSpLocks/>
          </p:cNvGrpSpPr>
          <p:nvPr/>
        </p:nvGrpSpPr>
        <p:grpSpPr bwMode="auto">
          <a:xfrm rot="10800000">
            <a:off x="5322888" y="3536950"/>
            <a:ext cx="238125" cy="1152525"/>
            <a:chOff x="3695" y="1878"/>
            <a:chExt cx="150" cy="726"/>
          </a:xfrm>
        </p:grpSpPr>
        <p:sp>
          <p:nvSpPr>
            <p:cNvPr id="16409" name="Oval 16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10" name="Line 17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3" name="Group 18"/>
          <p:cNvGrpSpPr>
            <a:grpSpLocks/>
          </p:cNvGrpSpPr>
          <p:nvPr/>
        </p:nvGrpSpPr>
        <p:grpSpPr bwMode="auto">
          <a:xfrm rot="7794063">
            <a:off x="5951538" y="4400550"/>
            <a:ext cx="238125" cy="1152525"/>
            <a:chOff x="3695" y="1878"/>
            <a:chExt cx="150" cy="726"/>
          </a:xfrm>
        </p:grpSpPr>
        <p:sp>
          <p:nvSpPr>
            <p:cNvPr id="16407" name="Oval 19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8" name="Line 20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4" name="Group 21"/>
          <p:cNvGrpSpPr>
            <a:grpSpLocks/>
          </p:cNvGrpSpPr>
          <p:nvPr/>
        </p:nvGrpSpPr>
        <p:grpSpPr bwMode="auto">
          <a:xfrm rot="5400000">
            <a:off x="7232650" y="4670425"/>
            <a:ext cx="238125" cy="1152525"/>
            <a:chOff x="3695" y="1878"/>
            <a:chExt cx="150" cy="726"/>
          </a:xfrm>
        </p:grpSpPr>
        <p:sp>
          <p:nvSpPr>
            <p:cNvPr id="16405" name="Oval 22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6" name="Line 23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5" name="Group 24"/>
          <p:cNvGrpSpPr>
            <a:grpSpLocks/>
          </p:cNvGrpSpPr>
          <p:nvPr/>
        </p:nvGrpSpPr>
        <p:grpSpPr bwMode="auto">
          <a:xfrm rot="2449673">
            <a:off x="8134350" y="3943350"/>
            <a:ext cx="238125" cy="1152525"/>
            <a:chOff x="3695" y="1878"/>
            <a:chExt cx="150" cy="726"/>
          </a:xfrm>
        </p:grpSpPr>
        <p:sp>
          <p:nvSpPr>
            <p:cNvPr id="16403" name="Oval 25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4" name="Line 26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6" name="Group 27"/>
          <p:cNvGrpSpPr>
            <a:grpSpLocks/>
          </p:cNvGrpSpPr>
          <p:nvPr/>
        </p:nvGrpSpPr>
        <p:grpSpPr bwMode="auto">
          <a:xfrm rot="-5400000">
            <a:off x="6405563" y="1614488"/>
            <a:ext cx="238125" cy="1152525"/>
            <a:chOff x="3695" y="1878"/>
            <a:chExt cx="150" cy="726"/>
          </a:xfrm>
        </p:grpSpPr>
        <p:sp>
          <p:nvSpPr>
            <p:cNvPr id="16401" name="Oval 28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6402" name="Line 29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7" name="Line 30"/>
          <p:cNvSpPr>
            <a:spLocks noChangeShapeType="1"/>
          </p:cNvSpPr>
          <p:nvPr/>
        </p:nvSpPr>
        <p:spPr bwMode="auto">
          <a:xfrm flipV="1">
            <a:off x="6932613" y="3006725"/>
            <a:ext cx="1306512" cy="83185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Text Box 31"/>
          <p:cNvSpPr txBox="1">
            <a:spLocks noChangeArrowheads="1"/>
          </p:cNvSpPr>
          <p:nvPr/>
        </p:nvSpPr>
        <p:spPr bwMode="auto">
          <a:xfrm>
            <a:off x="6875463" y="2979738"/>
            <a:ext cx="37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  <p:sp>
        <p:nvSpPr>
          <p:cNvPr id="16399" name="Text Box 32"/>
          <p:cNvSpPr txBox="1">
            <a:spLocks noChangeArrowheads="1"/>
          </p:cNvSpPr>
          <p:nvPr/>
        </p:nvSpPr>
        <p:spPr bwMode="auto">
          <a:xfrm>
            <a:off x="8570913" y="28924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ahoma" pitchFamily="34" charset="0"/>
              </a:rPr>
              <a:t>v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43C1E-5D62-4F91-BE99-FB6581A16DD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16397" grpId="0" animBg="1"/>
      <p:bldP spid="16398" grpId="0"/>
      <p:bldP spid="1639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217613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Centripetal acceleration, a</a:t>
            </a:r>
            <a:r>
              <a:rPr lang="en-US" altLang="en-US" u="sng" baseline="-25000" smtClean="0"/>
              <a:t>C</a:t>
            </a:r>
            <a:endParaRPr lang="en-US" altLang="en-US" u="sng" smtClean="0"/>
          </a:p>
        </p:txBody>
      </p:sp>
      <p:sp>
        <p:nvSpPr>
          <p:cNvPr id="17411" name="Oval 5"/>
          <p:cNvSpPr>
            <a:spLocks noChangeArrowheads="1"/>
          </p:cNvSpPr>
          <p:nvPr/>
        </p:nvSpPr>
        <p:spPr bwMode="auto">
          <a:xfrm>
            <a:off x="679450" y="2109788"/>
            <a:ext cx="3005138" cy="3005137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grpSp>
        <p:nvGrpSpPr>
          <p:cNvPr id="94214" name="Group 6"/>
          <p:cNvGrpSpPr>
            <a:grpSpLocks/>
          </p:cNvGrpSpPr>
          <p:nvPr/>
        </p:nvGrpSpPr>
        <p:grpSpPr bwMode="auto">
          <a:xfrm rot="1092308">
            <a:off x="3611563" y="3151188"/>
            <a:ext cx="238125" cy="1152525"/>
            <a:chOff x="3695" y="1878"/>
            <a:chExt cx="150" cy="726"/>
          </a:xfrm>
        </p:grpSpPr>
        <p:sp>
          <p:nvSpPr>
            <p:cNvPr id="17430" name="Oval 7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31" name="Line 8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17" name="Group 9"/>
          <p:cNvGrpSpPr>
            <a:grpSpLocks/>
          </p:cNvGrpSpPr>
          <p:nvPr/>
        </p:nvGrpSpPr>
        <p:grpSpPr bwMode="auto">
          <a:xfrm rot="-1328712">
            <a:off x="3227388" y="1895475"/>
            <a:ext cx="238125" cy="1152525"/>
            <a:chOff x="3695" y="1878"/>
            <a:chExt cx="150" cy="726"/>
          </a:xfrm>
        </p:grpSpPr>
        <p:sp>
          <p:nvSpPr>
            <p:cNvPr id="17428" name="Oval 10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29" name="Line 11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4" name="Line 30"/>
          <p:cNvSpPr>
            <a:spLocks noChangeShapeType="1"/>
          </p:cNvSpPr>
          <p:nvPr/>
        </p:nvSpPr>
        <p:spPr bwMode="auto">
          <a:xfrm flipH="1" flipV="1">
            <a:off x="1076325" y="2755900"/>
            <a:ext cx="1098550" cy="969963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Text Box 31"/>
          <p:cNvSpPr txBox="1">
            <a:spLocks noChangeArrowheads="1"/>
          </p:cNvSpPr>
          <p:nvPr/>
        </p:nvSpPr>
        <p:spPr bwMode="auto">
          <a:xfrm>
            <a:off x="2117725" y="2867025"/>
            <a:ext cx="37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  <p:sp>
        <p:nvSpPr>
          <p:cNvPr id="94240" name="Text Box 32"/>
          <p:cNvSpPr txBox="1">
            <a:spLocks noChangeArrowheads="1"/>
          </p:cNvSpPr>
          <p:nvPr/>
        </p:nvSpPr>
        <p:spPr bwMode="auto">
          <a:xfrm>
            <a:off x="3836988" y="39322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ahoma" pitchFamily="34" charset="0"/>
              </a:rPr>
              <a:t>v</a:t>
            </a:r>
          </a:p>
        </p:txBody>
      </p:sp>
      <p:grpSp>
        <p:nvGrpSpPr>
          <p:cNvPr id="94241" name="Group 33"/>
          <p:cNvGrpSpPr>
            <a:grpSpLocks/>
          </p:cNvGrpSpPr>
          <p:nvPr/>
        </p:nvGrpSpPr>
        <p:grpSpPr bwMode="auto">
          <a:xfrm rot="-1328712">
            <a:off x="4606925" y="3562350"/>
            <a:ext cx="238125" cy="1152525"/>
            <a:chOff x="3695" y="1878"/>
            <a:chExt cx="150" cy="726"/>
          </a:xfrm>
        </p:grpSpPr>
        <p:sp>
          <p:nvSpPr>
            <p:cNvPr id="17426" name="Oval 34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27" name="Line 35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44" name="Group 36"/>
          <p:cNvGrpSpPr>
            <a:grpSpLocks/>
          </p:cNvGrpSpPr>
          <p:nvPr/>
        </p:nvGrpSpPr>
        <p:grpSpPr bwMode="auto">
          <a:xfrm rot="1092308">
            <a:off x="4940300" y="3554413"/>
            <a:ext cx="238125" cy="1152525"/>
            <a:chOff x="3695" y="1878"/>
            <a:chExt cx="150" cy="726"/>
          </a:xfrm>
        </p:grpSpPr>
        <p:sp>
          <p:nvSpPr>
            <p:cNvPr id="17424" name="Oval 37"/>
            <p:cNvSpPr>
              <a:spLocks noChangeArrowheads="1"/>
            </p:cNvSpPr>
            <p:nvPr/>
          </p:nvSpPr>
          <p:spPr bwMode="auto">
            <a:xfrm>
              <a:off x="3695" y="2454"/>
              <a:ext cx="150" cy="15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7425" name="Line 38"/>
            <p:cNvSpPr>
              <a:spLocks noChangeShapeType="1"/>
            </p:cNvSpPr>
            <p:nvPr/>
          </p:nvSpPr>
          <p:spPr bwMode="auto">
            <a:xfrm flipV="1">
              <a:off x="3771" y="1878"/>
              <a:ext cx="0" cy="6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47" name="AutoShape 39"/>
          <p:cNvSpPr>
            <a:spLocks noChangeArrowheads="1"/>
          </p:cNvSpPr>
          <p:nvPr/>
        </p:nvSpPr>
        <p:spPr bwMode="auto">
          <a:xfrm>
            <a:off x="4370388" y="3244850"/>
            <a:ext cx="876300" cy="376238"/>
          </a:xfrm>
          <a:prstGeom prst="leftArrow">
            <a:avLst>
              <a:gd name="adj1" fmla="val 50000"/>
              <a:gd name="adj2" fmla="val 58228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94248" name="Text Box 40"/>
          <p:cNvSpPr txBox="1">
            <a:spLocks noChangeArrowheads="1"/>
          </p:cNvSpPr>
          <p:nvPr/>
        </p:nvSpPr>
        <p:spPr bwMode="auto">
          <a:xfrm>
            <a:off x="4492625" y="2441575"/>
            <a:ext cx="808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latin typeface="Tahoma" pitchFamily="34" charset="0"/>
              </a:rPr>
              <a:t>a</a:t>
            </a:r>
            <a:r>
              <a:rPr lang="en-US" altLang="en-US" sz="3600" baseline="-25000">
                <a:latin typeface="Tahoma" pitchFamily="34" charset="0"/>
              </a:rPr>
              <a:t>C</a:t>
            </a:r>
            <a:endParaRPr lang="en-US" altLang="en-US" sz="3600">
              <a:latin typeface="Tahoma" pitchFamily="34" charset="0"/>
            </a:endParaRPr>
          </a:p>
        </p:txBody>
      </p:sp>
      <p:sp>
        <p:nvSpPr>
          <p:cNvPr id="94251" name="Line 43"/>
          <p:cNvSpPr>
            <a:spLocks noChangeShapeType="1"/>
          </p:cNvSpPr>
          <p:nvPr/>
        </p:nvSpPr>
        <p:spPr bwMode="auto">
          <a:xfrm flipH="1">
            <a:off x="2946400" y="1335088"/>
            <a:ext cx="1597025" cy="46164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BD2EC-BCBC-4D0C-8DCA-354C41E854C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23" name="Rectangular Callout 2"/>
          <p:cNvSpPr>
            <a:spLocks noChangeArrowheads="1"/>
          </p:cNvSpPr>
          <p:nvPr/>
        </p:nvSpPr>
        <p:spPr bwMode="auto">
          <a:xfrm>
            <a:off x="6181725" y="2782888"/>
            <a:ext cx="2828925" cy="1300162"/>
          </a:xfrm>
          <a:prstGeom prst="wedgeRectCallout">
            <a:avLst>
              <a:gd name="adj1" fmla="val -79384"/>
              <a:gd name="adj2" fmla="val 1708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2400"/>
              <a:t>The acceleration</a:t>
            </a:r>
          </a:p>
          <a:p>
            <a:r>
              <a:rPr lang="en-US" altLang="en-US" sz="2400"/>
              <a:t>points toward the</a:t>
            </a:r>
          </a:p>
          <a:p>
            <a:r>
              <a:rPr lang="en-US" altLang="en-US" sz="2400"/>
              <a:t>center of the circle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0" grpId="0"/>
      <p:bldP spid="94247" grpId="0" animBg="1"/>
      <p:bldP spid="94248" grpId="0"/>
      <p:bldP spid="942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892175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Centripetal acceleration and force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425" y="1243013"/>
            <a:ext cx="8207375" cy="497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centripetal acceleration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magnitude: a</a:t>
            </a:r>
            <a:r>
              <a:rPr lang="en-US" altLang="en-US" baseline="-25000" dirty="0" smtClean="0"/>
              <a:t>c</a:t>
            </a:r>
            <a:r>
              <a:rPr lang="en-US" altLang="en-US" dirty="0" smtClean="0"/>
              <a:t> = v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/ 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direction:  toward the</a:t>
            </a:r>
            <a:br>
              <a:rPr lang="en-US" altLang="en-US" dirty="0" smtClean="0"/>
            </a:br>
            <a:r>
              <a:rPr lang="en-US" altLang="en-US" i="1" dirty="0" smtClean="0">
                <a:solidFill>
                  <a:srgbClr val="FF0000"/>
                </a:solidFill>
              </a:rPr>
              <a:t>center</a:t>
            </a:r>
            <a:r>
              <a:rPr lang="en-US" altLang="en-US" dirty="0" smtClean="0"/>
              <a:t> of the circle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since F = ma , a force is</a:t>
            </a:r>
            <a:br>
              <a:rPr lang="en-US" altLang="en-US" sz="2800" dirty="0" smtClean="0"/>
            </a:br>
            <a:r>
              <a:rPr lang="en-US" altLang="en-US" sz="2800" dirty="0" smtClean="0"/>
              <a:t>necessary to produce this</a:t>
            </a:r>
            <a:br>
              <a:rPr lang="en-US" altLang="en-US" sz="2800" dirty="0" smtClean="0"/>
            </a:br>
            <a:r>
              <a:rPr lang="en-US" altLang="en-US" sz="2800" dirty="0" smtClean="0"/>
              <a:t>centripetal acceleration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The force that produces the centripetal acceleration is called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Centripetal Force</a:t>
            </a:r>
            <a:endParaRPr lang="en-US" alt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In any particular situation, the source of the centripetal force must be identified.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grpSp>
        <p:nvGrpSpPr>
          <p:cNvPr id="165915" name="Group 27"/>
          <p:cNvGrpSpPr>
            <a:grpSpLocks/>
          </p:cNvGrpSpPr>
          <p:nvPr/>
        </p:nvGrpSpPr>
        <p:grpSpPr bwMode="auto">
          <a:xfrm>
            <a:off x="6073775" y="1716088"/>
            <a:ext cx="2311400" cy="2322512"/>
            <a:chOff x="3763" y="1380"/>
            <a:chExt cx="1456" cy="1463"/>
          </a:xfrm>
        </p:grpSpPr>
        <p:sp>
          <p:nvSpPr>
            <p:cNvPr id="18446" name="AutoShape 12"/>
            <p:cNvSpPr>
              <a:spLocks noChangeArrowheads="1"/>
            </p:cNvSpPr>
            <p:nvPr/>
          </p:nvSpPr>
          <p:spPr bwMode="auto">
            <a:xfrm>
              <a:off x="3763" y="2014"/>
              <a:ext cx="389" cy="218"/>
            </a:xfrm>
            <a:prstGeom prst="rightArrow">
              <a:avLst>
                <a:gd name="adj1" fmla="val 50000"/>
                <a:gd name="adj2" fmla="val 4461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7" name="AutoShape 13"/>
            <p:cNvSpPr>
              <a:spLocks noChangeArrowheads="1"/>
            </p:cNvSpPr>
            <p:nvPr/>
          </p:nvSpPr>
          <p:spPr bwMode="auto">
            <a:xfrm rot="10800000">
              <a:off x="4831" y="2010"/>
              <a:ext cx="388" cy="217"/>
            </a:xfrm>
            <a:prstGeom prst="rightArrow">
              <a:avLst>
                <a:gd name="adj1" fmla="val 50000"/>
                <a:gd name="adj2" fmla="val 447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8" name="AutoShape 14"/>
            <p:cNvSpPr>
              <a:spLocks noChangeArrowheads="1"/>
            </p:cNvSpPr>
            <p:nvPr/>
          </p:nvSpPr>
          <p:spPr bwMode="auto">
            <a:xfrm rot="5400000">
              <a:off x="4283" y="1466"/>
              <a:ext cx="389" cy="218"/>
            </a:xfrm>
            <a:prstGeom prst="rightArrow">
              <a:avLst>
                <a:gd name="adj1" fmla="val 50000"/>
                <a:gd name="adj2" fmla="val 4461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9" name="AutoShape 15"/>
            <p:cNvSpPr>
              <a:spLocks noChangeArrowheads="1"/>
            </p:cNvSpPr>
            <p:nvPr/>
          </p:nvSpPr>
          <p:spPr bwMode="auto">
            <a:xfrm rot="-5400000">
              <a:off x="4287" y="2540"/>
              <a:ext cx="389" cy="218"/>
            </a:xfrm>
            <a:prstGeom prst="rightArrow">
              <a:avLst>
                <a:gd name="adj1" fmla="val 50000"/>
                <a:gd name="adj2" fmla="val 4461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0" name="AutoShape 16"/>
            <p:cNvSpPr>
              <a:spLocks noChangeArrowheads="1"/>
            </p:cNvSpPr>
            <p:nvPr/>
          </p:nvSpPr>
          <p:spPr bwMode="auto">
            <a:xfrm rot="-7923860">
              <a:off x="4679" y="2381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1" name="AutoShape 17"/>
            <p:cNvSpPr>
              <a:spLocks noChangeArrowheads="1"/>
            </p:cNvSpPr>
            <p:nvPr/>
          </p:nvSpPr>
          <p:spPr bwMode="auto">
            <a:xfrm rot="8492793">
              <a:off x="4682" y="1642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2" name="AutoShape 18"/>
            <p:cNvSpPr>
              <a:spLocks noChangeArrowheads="1"/>
            </p:cNvSpPr>
            <p:nvPr/>
          </p:nvSpPr>
          <p:spPr bwMode="auto">
            <a:xfrm rot="2635237">
              <a:off x="3926" y="1620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53" name="AutoShape 19"/>
            <p:cNvSpPr>
              <a:spLocks noChangeArrowheads="1"/>
            </p:cNvSpPr>
            <p:nvPr/>
          </p:nvSpPr>
          <p:spPr bwMode="auto">
            <a:xfrm rot="-2421384">
              <a:off x="3871" y="2332"/>
              <a:ext cx="388" cy="218"/>
            </a:xfrm>
            <a:prstGeom prst="rightArrow">
              <a:avLst>
                <a:gd name="adj1" fmla="val 50000"/>
                <a:gd name="adj2" fmla="val 4449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grpSp>
        <p:nvGrpSpPr>
          <p:cNvPr id="165916" name="Group 28"/>
          <p:cNvGrpSpPr>
            <a:grpSpLocks/>
          </p:cNvGrpSpPr>
          <p:nvPr/>
        </p:nvGrpSpPr>
        <p:grpSpPr bwMode="auto">
          <a:xfrm>
            <a:off x="5868988" y="1365250"/>
            <a:ext cx="1397000" cy="519113"/>
            <a:chOff x="3634" y="1159"/>
            <a:chExt cx="880" cy="327"/>
          </a:xfrm>
        </p:grpSpPr>
        <p:sp>
          <p:nvSpPr>
            <p:cNvPr id="18444" name="Text Box 6"/>
            <p:cNvSpPr txBox="1">
              <a:spLocks noChangeArrowheads="1"/>
            </p:cNvSpPr>
            <p:nvPr/>
          </p:nvSpPr>
          <p:spPr bwMode="auto">
            <a:xfrm>
              <a:off x="3634" y="1159"/>
              <a:ext cx="1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v</a:t>
              </a:r>
            </a:p>
          </p:txBody>
        </p:sp>
        <p:sp>
          <p:nvSpPr>
            <p:cNvPr id="18445" name="Line 20"/>
            <p:cNvSpPr>
              <a:spLocks noChangeShapeType="1"/>
            </p:cNvSpPr>
            <p:nvPr/>
          </p:nvSpPr>
          <p:spPr bwMode="auto">
            <a:xfrm flipH="1">
              <a:off x="3944" y="1367"/>
              <a:ext cx="570" cy="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5909" name="Text Box 21"/>
          <p:cNvSpPr txBox="1">
            <a:spLocks noChangeArrowheads="1"/>
          </p:cNvSpPr>
          <p:nvPr/>
        </p:nvSpPr>
        <p:spPr bwMode="auto">
          <a:xfrm>
            <a:off x="6996113" y="2308225"/>
            <a:ext cx="4968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ahoma" pitchFamily="34" charset="0"/>
              </a:rPr>
              <a:t>a</a:t>
            </a:r>
            <a:r>
              <a:rPr lang="en-US" altLang="en-US" sz="2000" b="1" baseline="-25000">
                <a:solidFill>
                  <a:srgbClr val="FF0000"/>
                </a:solidFill>
                <a:latin typeface="Tahoma" pitchFamily="34" charset="0"/>
              </a:rPr>
              <a:t>c</a:t>
            </a:r>
            <a:endParaRPr lang="en-US" altLang="en-US" sz="20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18439" name="Group 25"/>
          <p:cNvGrpSpPr>
            <a:grpSpLocks/>
          </p:cNvGrpSpPr>
          <p:nvPr/>
        </p:nvGrpSpPr>
        <p:grpSpPr bwMode="auto">
          <a:xfrm>
            <a:off x="6042025" y="1711325"/>
            <a:ext cx="2341563" cy="2341563"/>
            <a:chOff x="3743" y="1377"/>
            <a:chExt cx="1475" cy="1475"/>
          </a:xfrm>
        </p:grpSpPr>
        <p:sp>
          <p:nvSpPr>
            <p:cNvPr id="18441" name="Oval 11"/>
            <p:cNvSpPr>
              <a:spLocks noChangeArrowheads="1"/>
            </p:cNvSpPr>
            <p:nvPr/>
          </p:nvSpPr>
          <p:spPr bwMode="auto">
            <a:xfrm>
              <a:off x="3743" y="1377"/>
              <a:ext cx="1475" cy="1475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18442" name="Line 22"/>
            <p:cNvSpPr>
              <a:spLocks noChangeShapeType="1"/>
            </p:cNvSpPr>
            <p:nvPr/>
          </p:nvSpPr>
          <p:spPr bwMode="auto">
            <a:xfrm flipV="1">
              <a:off x="4514" y="1836"/>
              <a:ext cx="643" cy="2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Text Box 23"/>
            <p:cNvSpPr txBox="1">
              <a:spLocks noChangeArrowheads="1"/>
            </p:cNvSpPr>
            <p:nvPr/>
          </p:nvSpPr>
          <p:spPr bwMode="auto">
            <a:xfrm>
              <a:off x="4599" y="2010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Tahoma" pitchFamily="34" charset="0"/>
                </a:rPr>
                <a:t>R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DB7CB-A01B-407A-A438-3A589015291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65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9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1603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Ball on a string</a:t>
            </a:r>
          </a:p>
        </p:txBody>
      </p:sp>
      <p:sp>
        <p:nvSpPr>
          <p:cNvPr id="19459" name="Oval 4"/>
          <p:cNvSpPr>
            <a:spLocks noChangeArrowheads="1"/>
          </p:cNvSpPr>
          <p:nvPr/>
        </p:nvSpPr>
        <p:spPr bwMode="auto">
          <a:xfrm>
            <a:off x="1203325" y="2305050"/>
            <a:ext cx="2341563" cy="23415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9460" name="Oval 5"/>
          <p:cNvSpPr>
            <a:spLocks noChangeArrowheads="1"/>
          </p:cNvSpPr>
          <p:nvPr/>
        </p:nvSpPr>
        <p:spPr bwMode="auto">
          <a:xfrm>
            <a:off x="3368675" y="3332163"/>
            <a:ext cx="300038" cy="300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>
            <a:off x="2343150" y="3506788"/>
            <a:ext cx="1050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7"/>
          <p:cNvSpPr>
            <a:spLocks/>
          </p:cNvSpPr>
          <p:nvPr/>
        </p:nvSpPr>
        <p:spPr bwMode="auto">
          <a:xfrm>
            <a:off x="3722688" y="3057525"/>
            <a:ext cx="136525" cy="1003300"/>
          </a:xfrm>
          <a:custGeom>
            <a:avLst/>
            <a:gdLst>
              <a:gd name="T0" fmla="*/ 2147483647 w 86"/>
              <a:gd name="T1" fmla="*/ 2147483647 h 632"/>
              <a:gd name="T2" fmla="*/ 2147483647 w 86"/>
              <a:gd name="T3" fmla="*/ 2147483647 h 632"/>
              <a:gd name="T4" fmla="*/ 0 w 86"/>
              <a:gd name="T5" fmla="*/ 0 h 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" h="632">
                <a:moveTo>
                  <a:pt x="8" y="632"/>
                </a:moveTo>
                <a:cubicBezTo>
                  <a:pt x="21" y="581"/>
                  <a:pt x="86" y="429"/>
                  <a:pt x="85" y="324"/>
                </a:cubicBezTo>
                <a:cubicBezTo>
                  <a:pt x="84" y="219"/>
                  <a:pt x="18" y="67"/>
                  <a:pt x="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2606675" y="3281363"/>
            <a:ext cx="663575" cy="450850"/>
          </a:xfrm>
          <a:prstGeom prst="leftArrow">
            <a:avLst>
              <a:gd name="adj1" fmla="val 50000"/>
              <a:gd name="adj2" fmla="val 36796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4592638" y="1943100"/>
            <a:ext cx="41259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tension in the 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provides the necessary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centripetal force to keep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ball going in a circle.</a:t>
            </a:r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 flipV="1">
            <a:off x="3532188" y="3432175"/>
            <a:ext cx="0" cy="2392363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4433888" y="4597400"/>
            <a:ext cx="4310062" cy="1100138"/>
          </a:xfrm>
          <a:prstGeom prst="wedgeRoundRectCallout">
            <a:avLst>
              <a:gd name="adj1" fmla="val -70000"/>
              <a:gd name="adj2" fmla="val -47403"/>
              <a:gd name="adj3" fmla="val 16667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ahoma" pitchFamily="34" charset="0"/>
              </a:rPr>
              <a:t>path of ball if the string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ahoma" pitchFamily="34" charset="0"/>
              </a:rPr>
              <a:t>breaks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0B950-F64F-4A4D-8A89-206219C6572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6" grpId="0" animBg="1"/>
      <p:bldP spid="104457" grpId="0"/>
      <p:bldP spid="104459" grpId="0" animBg="1"/>
      <p:bldP spid="1044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Example</a:t>
            </a:r>
          </a:p>
        </p:txBody>
      </p:sp>
      <p:sp>
        <p:nvSpPr>
          <p:cNvPr id="10650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176213" y="1271588"/>
            <a:ext cx="8745537" cy="5365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the tension in a string used to twirl a 0.3 kg ball at a speed of 2 m/s in a circle of 1 meter radius?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Force = mass x acceleration [ m </a:t>
            </a:r>
            <a:r>
              <a:rPr lang="en-US" altLang="en-US" smtClean="0">
                <a:sym typeface="Symbol" pitchFamily="18" charset="2"/>
              </a:rPr>
              <a:t> a</a:t>
            </a:r>
            <a:r>
              <a:rPr lang="en-US" altLang="en-US" baseline="-25000" smtClean="0">
                <a:sym typeface="Symbol" pitchFamily="18" charset="2"/>
              </a:rPr>
              <a:t>C</a:t>
            </a:r>
            <a:r>
              <a:rPr lang="en-US" altLang="en-US" smtClean="0">
                <a:sym typeface="Symbol" pitchFamily="18" charset="2"/>
              </a:rPr>
              <a:t> 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acceleration a</a:t>
            </a:r>
            <a:r>
              <a:rPr lang="en-US" altLang="en-US" baseline="-25000" smtClean="0">
                <a:solidFill>
                  <a:srgbClr val="0000FF"/>
                </a:solidFill>
                <a:sym typeface="Symbol" pitchFamily="18" charset="2"/>
              </a:rPr>
              <a:t>C</a:t>
            </a: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 = v</a:t>
            </a:r>
            <a:r>
              <a:rPr lang="en-US" altLang="en-US" baseline="3000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 / R = (2 m/s)</a:t>
            </a:r>
            <a:r>
              <a:rPr lang="en-US" altLang="en-US" baseline="3000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/ 1 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				= 4 m/s</a:t>
            </a:r>
            <a:r>
              <a:rPr lang="en-US" altLang="en-US" baseline="30000" smtClean="0">
                <a:solidFill>
                  <a:srgbClr val="0000FF"/>
                </a:solidFill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force = m a</a:t>
            </a:r>
            <a:r>
              <a:rPr lang="en-US" altLang="en-US" baseline="-25000" smtClean="0"/>
              <a:t>C</a:t>
            </a:r>
            <a:r>
              <a:rPr lang="en-US" altLang="en-US" smtClean="0"/>
              <a:t> = 0.3 </a:t>
            </a:r>
            <a:r>
              <a:rPr lang="en-US" altLang="en-US" smtClean="0">
                <a:sym typeface="Symbol" pitchFamily="18" charset="2"/>
              </a:rPr>
              <a:t> 4 = 1.2 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  <a:sym typeface="Symbol" pitchFamily="18" charset="2"/>
              </a:rPr>
              <a:t>If the string is not strong enough to handle this tension it will break and the ball goes off in a straight line.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554E3-F6D6-42F9-A170-7A679E69D330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93663"/>
            <a:ext cx="5022850" cy="954087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latin typeface="Calibri" pitchFamily="34" charset="0"/>
                <a:cs typeface="Calibri" pitchFamily="34" charset="0"/>
              </a:rPr>
              <a:t>Kinetic energy (KE)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323975"/>
            <a:ext cx="534352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If something moves, it has </a:t>
            </a:r>
            <a:r>
              <a:rPr lang="en-US" altLang="en-US" b="1" dirty="0" smtClean="0">
                <a:latin typeface="Calibri" pitchFamily="34" charset="0"/>
                <a:cs typeface="Calibri" pitchFamily="34" charset="0"/>
              </a:rPr>
              <a:t>kinetic energy KE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kinetic energy is energy of motion: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KE = ½ m v</a:t>
            </a:r>
            <a:r>
              <a:rPr lang="en-US" altLang="en-US" sz="3200" b="1" baseline="3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altLang="en-US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units: kg m</a:t>
            </a:r>
            <a:r>
              <a:rPr lang="en-US" altLang="en-US" sz="3200" baseline="3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en-US" altLang="en-US" sz="3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/s</a:t>
            </a:r>
            <a:r>
              <a:rPr lang="en-US" altLang="en-US" sz="3200" baseline="3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en-US" altLang="en-US" sz="3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= Joules (J)</a:t>
            </a:r>
            <a:endParaRPr lang="en-US" altLang="en-US" sz="3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If I drive my car into a tree, the car’s KE is used to </a:t>
            </a: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perform work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on the tree to knock it over</a:t>
            </a:r>
          </a:p>
        </p:txBody>
      </p:sp>
      <p:pic>
        <p:nvPicPr>
          <p:cNvPr id="166916" name="Picture 4" descr="MCTN00095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29300" y="3232150"/>
            <a:ext cx="3117850" cy="2460625"/>
          </a:xfrm>
        </p:spPr>
      </p:pic>
      <p:grpSp>
        <p:nvGrpSpPr>
          <p:cNvPr id="166918" name="Group 6"/>
          <p:cNvGrpSpPr>
            <a:grpSpLocks/>
          </p:cNvGrpSpPr>
          <p:nvPr/>
        </p:nvGrpSpPr>
        <p:grpSpPr bwMode="auto">
          <a:xfrm>
            <a:off x="5557838" y="1808163"/>
            <a:ext cx="3152775" cy="1289050"/>
            <a:chOff x="3334" y="2017"/>
            <a:chExt cx="1986" cy="812"/>
          </a:xfrm>
        </p:grpSpPr>
        <p:pic>
          <p:nvPicPr>
            <p:cNvPr id="3079" name="Picture 7" descr="j021295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34" y="2105"/>
              <a:ext cx="1153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4596" y="2391"/>
              <a:ext cx="724" cy="368"/>
            </a:xfrm>
            <a:prstGeom prst="rightArrow">
              <a:avLst>
                <a:gd name="adj1" fmla="val 50000"/>
                <a:gd name="adj2" fmla="val 4918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4175" y="2017"/>
              <a:ext cx="97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m         v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1E32F-F871-4DF6-BD0F-9AA8FD41DEC4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2994817" y="0"/>
            <a:ext cx="3630612" cy="805656"/>
          </a:xfrm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</a:extLst>
        </p:spPr>
        <p:txBody>
          <a:bodyPr/>
          <a:lstStyle/>
          <a:p>
            <a:pPr algn="l" eaLnBrk="1" hangingPunct="1"/>
            <a:r>
              <a:rPr lang="en-US" altLang="en-US" u="sng" dirty="0" smtClean="0">
                <a:solidFill>
                  <a:schemeClr val="tx1"/>
                </a:solidFill>
              </a:rPr>
              <a:t>Carnival Ride</a:t>
            </a:r>
          </a:p>
        </p:txBody>
      </p:sp>
      <p:sp>
        <p:nvSpPr>
          <p:cNvPr id="177171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266699" y="4094163"/>
            <a:ext cx="8793162" cy="2582862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There are 2 forces on the tennis ball- weight, mg and the tension, 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vertical part of the tension force T</a:t>
            </a:r>
            <a:r>
              <a:rPr lang="en-US" altLang="en-US" baseline="-25000" dirty="0" smtClean="0"/>
              <a:t>V</a:t>
            </a:r>
            <a:r>
              <a:rPr lang="en-US" altLang="en-US" dirty="0" smtClean="0"/>
              <a:t> supports the weight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centripetal force is provided by the horizontal part, T</a:t>
            </a:r>
            <a:r>
              <a:rPr lang="en-US" altLang="en-US" baseline="-25000" dirty="0" smtClean="0"/>
              <a:t>H </a:t>
            </a:r>
            <a:r>
              <a:rPr lang="en-US" altLang="en-US" dirty="0" smtClean="0"/>
              <a:t>= mv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/R</a:t>
            </a:r>
          </a:p>
        </p:txBody>
      </p:sp>
      <p:pic>
        <p:nvPicPr>
          <p:cNvPr id="177157" name="Picture 5" descr="1d5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2"/>
          <a:stretch/>
        </p:blipFill>
        <p:spPr bwMode="auto">
          <a:xfrm>
            <a:off x="171447" y="716756"/>
            <a:ext cx="4410075" cy="302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 descr="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781" y="723106"/>
            <a:ext cx="4516219" cy="3018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7170" name="Group 18"/>
          <p:cNvGrpSpPr>
            <a:grpSpLocks/>
          </p:cNvGrpSpPr>
          <p:nvPr/>
        </p:nvGrpSpPr>
        <p:grpSpPr bwMode="auto">
          <a:xfrm>
            <a:off x="638169" y="1279521"/>
            <a:ext cx="1335087" cy="898525"/>
            <a:chOff x="341" y="2693"/>
            <a:chExt cx="841" cy="566"/>
          </a:xfrm>
        </p:grpSpPr>
        <p:sp>
          <p:nvSpPr>
            <p:cNvPr id="21519" name="Line 10"/>
            <p:cNvSpPr>
              <a:spLocks noChangeShapeType="1"/>
            </p:cNvSpPr>
            <p:nvPr/>
          </p:nvSpPr>
          <p:spPr bwMode="auto">
            <a:xfrm>
              <a:off x="341" y="2974"/>
              <a:ext cx="5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11"/>
            <p:cNvSpPr>
              <a:spLocks noChangeShapeType="1"/>
            </p:cNvSpPr>
            <p:nvPr/>
          </p:nvSpPr>
          <p:spPr bwMode="auto">
            <a:xfrm flipV="1">
              <a:off x="855" y="2693"/>
              <a:ext cx="0" cy="27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Text Box 14"/>
            <p:cNvSpPr txBox="1">
              <a:spLocks noChangeArrowheads="1"/>
            </p:cNvSpPr>
            <p:nvPr/>
          </p:nvSpPr>
          <p:spPr bwMode="auto">
            <a:xfrm>
              <a:off x="898" y="2729"/>
              <a:ext cx="2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ahoma" pitchFamily="34" charset="0"/>
                </a:rPr>
                <a:t>T</a:t>
              </a:r>
              <a:r>
                <a:rPr lang="en-US" altLang="en-US" sz="2000" b="1" baseline="-25000">
                  <a:solidFill>
                    <a:srgbClr val="FF0000"/>
                  </a:solidFill>
                  <a:latin typeface="Tahoma" pitchFamily="34" charset="0"/>
                </a:rPr>
                <a:t>V</a:t>
              </a:r>
              <a:endParaRPr lang="en-US" altLang="en-US" sz="20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1522" name="Text Box 15"/>
            <p:cNvSpPr txBox="1">
              <a:spLocks noChangeArrowheads="1"/>
            </p:cNvSpPr>
            <p:nvPr/>
          </p:nvSpPr>
          <p:spPr bwMode="auto">
            <a:xfrm>
              <a:off x="509" y="3009"/>
              <a:ext cx="2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Tahoma" pitchFamily="34" charset="0"/>
                </a:rPr>
                <a:t>T</a:t>
              </a:r>
              <a:r>
                <a:rPr lang="en-US" altLang="en-US" sz="2000" b="1" baseline="-25000">
                  <a:latin typeface="Tahoma" pitchFamily="34" charset="0"/>
                </a:rPr>
                <a:t>H</a:t>
              </a:r>
              <a:endParaRPr lang="en-US" altLang="en-US" sz="2000" b="1">
                <a:latin typeface="Tahoma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0019" y="1040606"/>
            <a:ext cx="1250950" cy="1733550"/>
            <a:chOff x="200019" y="1040606"/>
            <a:chExt cx="1250950" cy="1733550"/>
          </a:xfrm>
        </p:grpSpPr>
        <p:sp>
          <p:nvSpPr>
            <p:cNvPr id="21515" name="Line 9"/>
            <p:cNvSpPr>
              <a:spLocks noChangeShapeType="1"/>
            </p:cNvSpPr>
            <p:nvPr/>
          </p:nvSpPr>
          <p:spPr bwMode="auto">
            <a:xfrm flipV="1">
              <a:off x="638169" y="1239044"/>
              <a:ext cx="812800" cy="481012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>
              <a:off x="465134" y="1942306"/>
              <a:ext cx="0" cy="4349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200019" y="2377281"/>
              <a:ext cx="587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FF0000"/>
                  </a:solidFill>
                  <a:latin typeface="Tahoma" pitchFamily="34" charset="0"/>
                </a:rPr>
                <a:t>mg</a:t>
              </a:r>
            </a:p>
          </p:txBody>
        </p:sp>
        <p:sp>
          <p:nvSpPr>
            <p:cNvPr id="21518" name="Text Box 16"/>
            <p:cNvSpPr txBox="1">
              <a:spLocks noChangeArrowheads="1"/>
            </p:cNvSpPr>
            <p:nvPr/>
          </p:nvSpPr>
          <p:spPr bwMode="auto">
            <a:xfrm>
              <a:off x="787394" y="1040606"/>
              <a:ext cx="3397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3366FF"/>
                  </a:solidFill>
                  <a:latin typeface="Tahoma" pitchFamily="34" charset="0"/>
                </a:rPr>
                <a:t>T</a:t>
              </a:r>
            </a:p>
          </p:txBody>
        </p:sp>
      </p:grpSp>
      <p:sp>
        <p:nvSpPr>
          <p:cNvPr id="177173" name="Line 21"/>
          <p:cNvSpPr>
            <a:spLocks noChangeShapeType="1"/>
          </p:cNvSpPr>
          <p:nvPr/>
        </p:nvSpPr>
        <p:spPr bwMode="auto">
          <a:xfrm>
            <a:off x="2609850" y="1834356"/>
            <a:ext cx="1647031" cy="0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05850" y="6397625"/>
            <a:ext cx="438150" cy="374650"/>
          </a:xfrm>
        </p:spPr>
        <p:txBody>
          <a:bodyPr/>
          <a:lstStyle/>
          <a:p>
            <a:pPr>
              <a:defRPr/>
            </a:pPr>
            <a:fld id="{B523C938-9823-488C-9150-A0D44B0AB0A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3138375" y="1535108"/>
            <a:ext cx="482824" cy="5847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9966"/>
                </a:solidFill>
                <a:latin typeface="Tahoma" pitchFamily="34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uiExpand="1" build="p" animBg="1"/>
      <p:bldP spid="177173" grpId="0" animBg="1"/>
      <p:bldP spid="1771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title"/>
          </p:nvPr>
        </p:nvSpPr>
        <p:spPr>
          <a:xfrm>
            <a:off x="5238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Going around a curve </a:t>
            </a:r>
          </a:p>
        </p:txBody>
      </p:sp>
      <p:pic>
        <p:nvPicPr>
          <p:cNvPr id="22531" name="Picture 2" descr="MCj0305663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2525" y="1052513"/>
            <a:ext cx="2263775" cy="1876425"/>
          </a:xfrm>
        </p:spPr>
      </p:pic>
      <p:sp>
        <p:nvSpPr>
          <p:cNvPr id="22532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150019" y="1105917"/>
            <a:ext cx="8577262" cy="49657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When you drive around a curve,</a:t>
            </a:r>
            <a:br>
              <a:rPr lang="en-US" altLang="en-US" sz="2800" dirty="0" smtClean="0"/>
            </a:br>
            <a:r>
              <a:rPr lang="en-US" altLang="en-US" sz="2800" dirty="0" smtClean="0"/>
              <a:t>you are travelling in part of a</a:t>
            </a:r>
            <a:br>
              <a:rPr lang="en-US" altLang="en-US" sz="2800" dirty="0" smtClean="0"/>
            </a:br>
            <a:r>
              <a:rPr lang="en-US" altLang="en-US" sz="2800" dirty="0" smtClean="0"/>
              <a:t>circular path</a:t>
            </a:r>
          </a:p>
          <a:p>
            <a:pPr eaLnBrk="1" hangingPunct="1"/>
            <a:r>
              <a:rPr lang="en-US" altLang="en-US" sz="2800" dirty="0" smtClean="0"/>
              <a:t>When going around the curve</a:t>
            </a:r>
            <a:br>
              <a:rPr lang="en-US" altLang="en-US" sz="2800" dirty="0" smtClean="0"/>
            </a:br>
            <a:r>
              <a:rPr lang="en-US" altLang="en-US" sz="2800" dirty="0" smtClean="0"/>
              <a:t>you experience centripetal</a:t>
            </a:r>
            <a:br>
              <a:rPr lang="en-US" altLang="en-US" sz="2800" dirty="0" smtClean="0"/>
            </a:br>
            <a:r>
              <a:rPr lang="en-US" altLang="en-US" sz="2800" dirty="0" smtClean="0"/>
              <a:t>acceleration, and thus a centripetal</a:t>
            </a:r>
            <a:br>
              <a:rPr lang="en-US" altLang="en-US" sz="2800" dirty="0" smtClean="0"/>
            </a:br>
            <a:r>
              <a:rPr lang="en-US" altLang="en-US" sz="2800" dirty="0" smtClean="0"/>
              <a:t>force is necessary to make the turn</a:t>
            </a:r>
          </a:p>
          <a:p>
            <a:pPr eaLnBrk="1" hangingPunct="1"/>
            <a:r>
              <a:rPr lang="en-US" altLang="en-US" sz="2800" dirty="0" smtClean="0"/>
              <a:t>The centripetal force is provided by the inward friction force between your tires and the road.</a:t>
            </a:r>
          </a:p>
          <a:p>
            <a:pPr eaLnBrk="1" hangingPunct="1"/>
            <a:r>
              <a:rPr lang="en-US" altLang="en-US" sz="2800" dirty="0" smtClean="0"/>
              <a:t>If the road is slippery, the friction force may be insufficient, as a result you go off the road. </a:t>
            </a:r>
          </a:p>
        </p:txBody>
      </p:sp>
      <p:grpSp>
        <p:nvGrpSpPr>
          <p:cNvPr id="22533" name="Group 2"/>
          <p:cNvGrpSpPr>
            <a:grpSpLocks/>
          </p:cNvGrpSpPr>
          <p:nvPr/>
        </p:nvGrpSpPr>
        <p:grpSpPr bwMode="auto">
          <a:xfrm>
            <a:off x="5911850" y="1957388"/>
            <a:ext cx="3114675" cy="2557462"/>
            <a:chOff x="5866696" y="2262665"/>
            <a:chExt cx="3113792" cy="2556985"/>
          </a:xfrm>
        </p:grpSpPr>
        <p:sp>
          <p:nvSpPr>
            <p:cNvPr id="22537" name="Freeform 4"/>
            <p:cNvSpPr>
              <a:spLocks/>
            </p:cNvSpPr>
            <p:nvPr/>
          </p:nvSpPr>
          <p:spPr bwMode="auto">
            <a:xfrm>
              <a:off x="5866696" y="3110706"/>
              <a:ext cx="1433513" cy="1566069"/>
            </a:xfrm>
            <a:custGeom>
              <a:avLst/>
              <a:gdLst>
                <a:gd name="T0" fmla="*/ 2147483647 w 903"/>
                <a:gd name="T1" fmla="*/ 0 h 1263"/>
                <a:gd name="T2" fmla="*/ 2147483647 w 903"/>
                <a:gd name="T3" fmla="*/ 2147483647 h 1263"/>
                <a:gd name="T4" fmla="*/ 2147483647 w 903"/>
                <a:gd name="T5" fmla="*/ 2147483647 h 1263"/>
                <a:gd name="T6" fmla="*/ 2147483647 w 903"/>
                <a:gd name="T7" fmla="*/ 2147483647 h 1263"/>
                <a:gd name="T8" fmla="*/ 2147483647 w 903"/>
                <a:gd name="T9" fmla="*/ 2147483647 h 1263"/>
                <a:gd name="T10" fmla="*/ 2147483647 w 903"/>
                <a:gd name="T11" fmla="*/ 2147483647 h 1263"/>
                <a:gd name="T12" fmla="*/ 2147483647 w 903"/>
                <a:gd name="T13" fmla="*/ 2147483647 h 1263"/>
                <a:gd name="T14" fmla="*/ 0 w 903"/>
                <a:gd name="T15" fmla="*/ 2147483647 h 12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3" h="1263">
                  <a:moveTo>
                    <a:pt x="856" y="0"/>
                  </a:moveTo>
                  <a:cubicBezTo>
                    <a:pt x="861" y="41"/>
                    <a:pt x="903" y="155"/>
                    <a:pt x="888" y="249"/>
                  </a:cubicBezTo>
                  <a:cubicBezTo>
                    <a:pt x="873" y="343"/>
                    <a:pt x="813" y="480"/>
                    <a:pt x="768" y="567"/>
                  </a:cubicBezTo>
                  <a:cubicBezTo>
                    <a:pt x="723" y="654"/>
                    <a:pt x="675" y="704"/>
                    <a:pt x="618" y="771"/>
                  </a:cubicBezTo>
                  <a:cubicBezTo>
                    <a:pt x="561" y="838"/>
                    <a:pt x="478" y="920"/>
                    <a:pt x="426" y="969"/>
                  </a:cubicBezTo>
                  <a:cubicBezTo>
                    <a:pt x="374" y="1018"/>
                    <a:pt x="349" y="1032"/>
                    <a:pt x="306" y="1065"/>
                  </a:cubicBezTo>
                  <a:cubicBezTo>
                    <a:pt x="263" y="1098"/>
                    <a:pt x="219" y="1134"/>
                    <a:pt x="168" y="1167"/>
                  </a:cubicBezTo>
                  <a:cubicBezTo>
                    <a:pt x="117" y="1200"/>
                    <a:pt x="35" y="1243"/>
                    <a:pt x="0" y="1263"/>
                  </a:cubicBezTo>
                </a:path>
              </a:pathLst>
            </a:custGeom>
            <a:noFill/>
            <a:ln w="57150" cmpd="sng">
              <a:solidFill>
                <a:srgbClr val="A9C0D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Freeform 7"/>
            <p:cNvSpPr>
              <a:spLocks/>
            </p:cNvSpPr>
            <p:nvPr/>
          </p:nvSpPr>
          <p:spPr bwMode="auto">
            <a:xfrm>
              <a:off x="8248650" y="2262665"/>
              <a:ext cx="731838" cy="2556985"/>
            </a:xfrm>
            <a:custGeom>
              <a:avLst/>
              <a:gdLst>
                <a:gd name="T0" fmla="*/ 2147483647 w 461"/>
                <a:gd name="T1" fmla="*/ 0 h 1761"/>
                <a:gd name="T2" fmla="*/ 2147483647 w 461"/>
                <a:gd name="T3" fmla="*/ 2147483647 h 1761"/>
                <a:gd name="T4" fmla="*/ 2147483647 w 461"/>
                <a:gd name="T5" fmla="*/ 2147483647 h 1761"/>
                <a:gd name="T6" fmla="*/ 2147483647 w 461"/>
                <a:gd name="T7" fmla="*/ 2147483647 h 1761"/>
                <a:gd name="T8" fmla="*/ 2147483647 w 461"/>
                <a:gd name="T9" fmla="*/ 2147483647 h 1761"/>
                <a:gd name="T10" fmla="*/ 2147483647 w 461"/>
                <a:gd name="T11" fmla="*/ 2147483647 h 1761"/>
                <a:gd name="T12" fmla="*/ 2147483647 w 461"/>
                <a:gd name="T13" fmla="*/ 2147483647 h 1761"/>
                <a:gd name="T14" fmla="*/ 0 w 461"/>
                <a:gd name="T15" fmla="*/ 2147483647 h 17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1" h="1761">
                  <a:moveTo>
                    <a:pt x="69" y="0"/>
                  </a:moveTo>
                  <a:cubicBezTo>
                    <a:pt x="125" y="30"/>
                    <a:pt x="178" y="63"/>
                    <a:pt x="227" y="118"/>
                  </a:cubicBezTo>
                  <a:cubicBezTo>
                    <a:pt x="276" y="173"/>
                    <a:pt x="329" y="241"/>
                    <a:pt x="366" y="333"/>
                  </a:cubicBezTo>
                  <a:cubicBezTo>
                    <a:pt x="403" y="425"/>
                    <a:pt x="435" y="559"/>
                    <a:pt x="448" y="670"/>
                  </a:cubicBezTo>
                  <a:cubicBezTo>
                    <a:pt x="461" y="781"/>
                    <a:pt x="457" y="902"/>
                    <a:pt x="444" y="999"/>
                  </a:cubicBezTo>
                  <a:cubicBezTo>
                    <a:pt x="431" y="1096"/>
                    <a:pt x="412" y="1167"/>
                    <a:pt x="369" y="1254"/>
                  </a:cubicBezTo>
                  <a:cubicBezTo>
                    <a:pt x="326" y="1341"/>
                    <a:pt x="248" y="1437"/>
                    <a:pt x="187" y="1522"/>
                  </a:cubicBezTo>
                  <a:cubicBezTo>
                    <a:pt x="126" y="1607"/>
                    <a:pt x="39" y="1711"/>
                    <a:pt x="0" y="1761"/>
                  </a:cubicBezTo>
                </a:path>
              </a:pathLst>
            </a:custGeom>
            <a:noFill/>
            <a:ln w="57150" cmpd="sng">
              <a:solidFill>
                <a:srgbClr val="A9C0D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4" name="AutoShape 8"/>
          <p:cNvSpPr>
            <a:spLocks noChangeArrowheads="1"/>
          </p:cNvSpPr>
          <p:nvPr/>
        </p:nvSpPr>
        <p:spPr bwMode="auto">
          <a:xfrm rot="-3021424">
            <a:off x="6551612" y="2573338"/>
            <a:ext cx="701675" cy="222250"/>
          </a:xfrm>
          <a:prstGeom prst="leftArrow">
            <a:avLst>
              <a:gd name="adj1" fmla="val 50000"/>
              <a:gd name="adj2" fmla="val 33442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2535" name="AutoShape 9"/>
          <p:cNvSpPr>
            <a:spLocks noChangeArrowheads="1"/>
          </p:cNvSpPr>
          <p:nvPr/>
        </p:nvSpPr>
        <p:spPr bwMode="auto">
          <a:xfrm rot="-2996993">
            <a:off x="5952331" y="2199482"/>
            <a:ext cx="701675" cy="261938"/>
          </a:xfrm>
          <a:prstGeom prst="leftArrow">
            <a:avLst>
              <a:gd name="adj1" fmla="val 50000"/>
              <a:gd name="adj2" fmla="val 3348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93FF1-A114-41B3-A2BE-B9644A9A4A93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uiExpand="1" build="p"/>
      <p:bldP spid="22534" grpId="0" animBg="1"/>
      <p:bldP spid="225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85" name="Group 9"/>
          <p:cNvGrpSpPr>
            <a:grpSpLocks/>
          </p:cNvGrpSpPr>
          <p:nvPr/>
        </p:nvGrpSpPr>
        <p:grpSpPr bwMode="auto">
          <a:xfrm>
            <a:off x="476250" y="1208088"/>
            <a:ext cx="3544888" cy="2725737"/>
            <a:chOff x="923" y="1396"/>
            <a:chExt cx="2233" cy="1717"/>
          </a:xfrm>
        </p:grpSpPr>
        <p:sp>
          <p:nvSpPr>
            <p:cNvPr id="23570" name="Arc 4"/>
            <p:cNvSpPr>
              <a:spLocks/>
            </p:cNvSpPr>
            <p:nvPr/>
          </p:nvSpPr>
          <p:spPr bwMode="auto">
            <a:xfrm rot="-5400000">
              <a:off x="923" y="1396"/>
              <a:ext cx="994" cy="99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Line 6"/>
            <p:cNvSpPr>
              <a:spLocks noChangeShapeType="1"/>
            </p:cNvSpPr>
            <p:nvPr/>
          </p:nvSpPr>
          <p:spPr bwMode="auto">
            <a:xfrm flipV="1">
              <a:off x="923" y="2351"/>
              <a:ext cx="0" cy="7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7"/>
            <p:cNvSpPr>
              <a:spLocks noChangeShapeType="1"/>
            </p:cNvSpPr>
            <p:nvPr/>
          </p:nvSpPr>
          <p:spPr bwMode="auto">
            <a:xfrm>
              <a:off x="1917" y="1396"/>
              <a:ext cx="123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86" name="Oval 10"/>
          <p:cNvSpPr>
            <a:spLocks noChangeArrowheads="1"/>
          </p:cNvSpPr>
          <p:nvPr/>
        </p:nvSpPr>
        <p:spPr bwMode="auto">
          <a:xfrm>
            <a:off x="571500" y="1276350"/>
            <a:ext cx="2416175" cy="2465388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1779588" y="2541588"/>
            <a:ext cx="850900" cy="8651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1865313" y="1658938"/>
            <a:ext cx="1938337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Wide turn </a:t>
            </a: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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Large radius</a:t>
            </a:r>
            <a:endParaRPr lang="en-US" altLang="en-US" sz="2400">
              <a:solidFill>
                <a:srgbClr val="0000FF"/>
              </a:solidFill>
              <a:latin typeface="Tahoma" pitchFamily="34" charset="0"/>
            </a:endParaRPr>
          </a:p>
        </p:txBody>
      </p:sp>
      <p:grpSp>
        <p:nvGrpSpPr>
          <p:cNvPr id="101389" name="Group 13"/>
          <p:cNvGrpSpPr>
            <a:grpSpLocks/>
          </p:cNvGrpSpPr>
          <p:nvPr/>
        </p:nvGrpSpPr>
        <p:grpSpPr bwMode="auto">
          <a:xfrm>
            <a:off x="5033963" y="1416050"/>
            <a:ext cx="1917700" cy="1905000"/>
            <a:chOff x="923" y="1396"/>
            <a:chExt cx="2226" cy="2218"/>
          </a:xfrm>
        </p:grpSpPr>
        <p:sp>
          <p:nvSpPr>
            <p:cNvPr id="23567" name="Arc 14"/>
            <p:cNvSpPr>
              <a:spLocks/>
            </p:cNvSpPr>
            <p:nvPr/>
          </p:nvSpPr>
          <p:spPr bwMode="auto">
            <a:xfrm rot="-5400000">
              <a:off x="923" y="1396"/>
              <a:ext cx="994" cy="99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15"/>
            <p:cNvSpPr>
              <a:spLocks noChangeShapeType="1"/>
            </p:cNvSpPr>
            <p:nvPr/>
          </p:nvSpPr>
          <p:spPr bwMode="auto">
            <a:xfrm flipV="1">
              <a:off x="923" y="2351"/>
              <a:ext cx="0" cy="1263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16"/>
            <p:cNvSpPr>
              <a:spLocks noChangeShapeType="1"/>
            </p:cNvSpPr>
            <p:nvPr/>
          </p:nvSpPr>
          <p:spPr bwMode="auto">
            <a:xfrm>
              <a:off x="1910" y="1397"/>
              <a:ext cx="1239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93" name="Oval 17"/>
          <p:cNvSpPr>
            <a:spLocks noChangeArrowheads="1"/>
          </p:cNvSpPr>
          <p:nvPr/>
        </p:nvSpPr>
        <p:spPr bwMode="auto">
          <a:xfrm>
            <a:off x="5110163" y="1479550"/>
            <a:ext cx="1311275" cy="13335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01394" name="Line 18"/>
          <p:cNvSpPr>
            <a:spLocks noChangeShapeType="1"/>
          </p:cNvSpPr>
          <p:nvPr/>
        </p:nvSpPr>
        <p:spPr bwMode="auto">
          <a:xfrm>
            <a:off x="5694363" y="2141538"/>
            <a:ext cx="488950" cy="4508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6621463" y="1982788"/>
            <a:ext cx="2338387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“tight turn” </a:t>
            </a: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</a:t>
            </a:r>
            <a:b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</a:br>
            <a:r>
              <a:rPr lang="en-US" altLang="en-US" sz="240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small radius</a:t>
            </a: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3562" name="Rectangle 21"/>
          <p:cNvSpPr>
            <a:spLocks noGrp="1" noChangeArrowheads="1"/>
          </p:cNvSpPr>
          <p:nvPr>
            <p:ph type="title"/>
          </p:nvPr>
        </p:nvSpPr>
        <p:spPr>
          <a:xfrm>
            <a:off x="730250" y="131763"/>
            <a:ext cx="8229600" cy="830262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Wide turns and tight turns</a:t>
            </a:r>
          </a:p>
        </p:txBody>
      </p:sp>
      <p:sp>
        <p:nvSpPr>
          <p:cNvPr id="23563" name="Content Placeholder 2"/>
          <p:cNvSpPr>
            <a:spLocks noGrp="1"/>
          </p:cNvSpPr>
          <p:nvPr>
            <p:ph idx="1"/>
          </p:nvPr>
        </p:nvSpPr>
        <p:spPr>
          <a:xfrm>
            <a:off x="695325" y="4286250"/>
            <a:ext cx="8229600" cy="2106613"/>
          </a:xfrm>
        </p:spPr>
        <p:txBody>
          <a:bodyPr/>
          <a:lstStyle/>
          <a:p>
            <a:r>
              <a:rPr lang="en-US" altLang="en-US" sz="2800" dirty="0" smtClean="0"/>
              <a:t>Since the centripetal acceleration is v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/R, a larger centripetal force is needed for a tight turn or a turn taken at high speed</a:t>
            </a:r>
          </a:p>
          <a:p>
            <a:r>
              <a:rPr lang="en-US" altLang="en-US" sz="2800" dirty="0" smtClean="0"/>
              <a:t>“Safe” speeds are sometimes posted on turns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67750" y="6445250"/>
            <a:ext cx="409575" cy="327025"/>
          </a:xfrm>
        </p:spPr>
        <p:txBody>
          <a:bodyPr/>
          <a:lstStyle/>
          <a:p>
            <a:pPr>
              <a:defRPr/>
            </a:pPr>
            <a:fld id="{7784C766-66AC-493A-AB34-1F10A3D1ED25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779588" y="2959100"/>
            <a:ext cx="374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5938838" y="1843088"/>
            <a:ext cx="3746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ahoma" pitchFamily="34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6" grpId="0" animBg="1"/>
      <p:bldP spid="101387" grpId="0" animBg="1"/>
      <p:bldP spid="101388" grpId="0" animBg="1"/>
      <p:bldP spid="101393" grpId="0" animBg="1"/>
      <p:bldP spid="101394" grpId="0" animBg="1"/>
      <p:bldP spid="101395" grpId="0"/>
      <p:bldP spid="23563" grpId="0" uiExpand="1" build="p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4" name="Rectangle 12"/>
          <p:cNvSpPr>
            <a:spLocks noChangeArrowheads="1"/>
          </p:cNvSpPr>
          <p:nvPr/>
        </p:nvSpPr>
        <p:spPr bwMode="auto">
          <a:xfrm rot="-1925001">
            <a:off x="2143125" y="2433638"/>
            <a:ext cx="900113" cy="1392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2381250" y="4210050"/>
            <a:ext cx="900113" cy="1392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1225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What is </a:t>
            </a:r>
            <a:r>
              <a:rPr lang="en-US" altLang="en-US" i="1" u="sng" smtClean="0">
                <a:solidFill>
                  <a:schemeClr val="tx1"/>
                </a:solidFill>
              </a:rPr>
              <a:t>centrifugal</a:t>
            </a:r>
            <a:r>
              <a:rPr lang="en-US" altLang="en-US" u="sng" smtClean="0">
                <a:solidFill>
                  <a:schemeClr val="tx1"/>
                </a:solidFill>
              </a:rPr>
              <a:t>  force ? </a:t>
            </a:r>
          </a:p>
        </p:txBody>
      </p:sp>
      <p:sp>
        <p:nvSpPr>
          <p:cNvPr id="141330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3540125" y="1304925"/>
            <a:ext cx="5446713" cy="522605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The red object will make the turn only if there is enough friction between it and the dash, otherwise it moves in a straight line</a:t>
            </a:r>
          </a:p>
          <a:p>
            <a:pPr eaLnBrk="1" hangingPunct="1"/>
            <a:r>
              <a:rPr lang="en-US" altLang="en-US" sz="2400" smtClean="0">
                <a:solidFill>
                  <a:srgbClr val="0000FF"/>
                </a:solidFill>
              </a:rPr>
              <a:t>The car actually slides out from under the object</a:t>
            </a:r>
          </a:p>
          <a:p>
            <a:pPr eaLnBrk="1" hangingPunct="1"/>
            <a:r>
              <a:rPr lang="en-US" altLang="en-US" sz="2400" smtClean="0">
                <a:solidFill>
                  <a:srgbClr val="FF0000"/>
                </a:solidFill>
              </a:rPr>
              <a:t>the </a:t>
            </a:r>
            <a:r>
              <a:rPr lang="en-US" altLang="en-US" sz="2400" u="sng" smtClean="0">
                <a:solidFill>
                  <a:srgbClr val="FF0000"/>
                </a:solidFill>
              </a:rPr>
              <a:t>apparent</a:t>
            </a:r>
            <a:r>
              <a:rPr lang="en-US" altLang="en-US" sz="2400" smtClean="0">
                <a:solidFill>
                  <a:srgbClr val="FF0000"/>
                </a:solidFill>
              </a:rPr>
              <a:t> outward force (as seen by someone in the car) is called the </a:t>
            </a:r>
            <a:r>
              <a:rPr lang="en-US" altLang="en-US" sz="2400" b="1" smtClean="0">
                <a:solidFill>
                  <a:srgbClr val="FF0000"/>
                </a:solidFill>
              </a:rPr>
              <a:t>centrifugal force</a:t>
            </a:r>
          </a:p>
          <a:p>
            <a:pPr eaLnBrk="1" hangingPunct="1"/>
            <a:r>
              <a:rPr lang="en-US" altLang="en-US" sz="2400" smtClean="0"/>
              <a:t>it is</a:t>
            </a:r>
            <a:r>
              <a:rPr lang="en-US" altLang="en-US" sz="2400" b="1" smtClean="0"/>
              <a:t> </a:t>
            </a:r>
            <a:r>
              <a:rPr lang="en-US" altLang="en-US" sz="2400" b="1" smtClean="0">
                <a:solidFill>
                  <a:srgbClr val="0000FF"/>
                </a:solidFill>
              </a:rPr>
              <a:t>NOT A REAL force</a:t>
            </a:r>
            <a:r>
              <a:rPr lang="en-US" altLang="en-US" sz="2400" b="1" smtClean="0"/>
              <a:t>! </a:t>
            </a:r>
            <a:r>
              <a:rPr lang="en-US" altLang="en-US" sz="2400" smtClean="0"/>
              <a:t>It is</a:t>
            </a:r>
            <a:r>
              <a:rPr lang="en-US" altLang="en-US" sz="2400" b="1" smtClean="0"/>
              <a:t> </a:t>
            </a:r>
            <a:r>
              <a:rPr lang="en-US" altLang="en-US" sz="2400" smtClean="0"/>
              <a:t>a </a:t>
            </a:r>
            <a:r>
              <a:rPr lang="en-US" altLang="en-US" sz="2400" u="sng" smtClean="0"/>
              <a:t>fictitious force</a:t>
            </a:r>
          </a:p>
          <a:p>
            <a:pPr eaLnBrk="1" hangingPunct="1"/>
            <a:r>
              <a:rPr lang="en-US" altLang="en-US" sz="2400" smtClean="0"/>
              <a:t>an object will not move in a circle until something makes it!</a:t>
            </a:r>
          </a:p>
        </p:txBody>
      </p:sp>
      <p:grpSp>
        <p:nvGrpSpPr>
          <p:cNvPr id="24582" name="Group 16"/>
          <p:cNvGrpSpPr>
            <a:grpSpLocks/>
          </p:cNvGrpSpPr>
          <p:nvPr/>
        </p:nvGrpSpPr>
        <p:grpSpPr bwMode="auto">
          <a:xfrm>
            <a:off x="187325" y="1624013"/>
            <a:ext cx="2671763" cy="4819650"/>
            <a:chOff x="1462" y="1041"/>
            <a:chExt cx="1683" cy="3036"/>
          </a:xfrm>
        </p:grpSpPr>
        <p:sp>
          <p:nvSpPr>
            <p:cNvPr id="24592" name="Arc 7"/>
            <p:cNvSpPr>
              <a:spLocks/>
            </p:cNvSpPr>
            <p:nvPr/>
          </p:nvSpPr>
          <p:spPr bwMode="auto">
            <a:xfrm>
              <a:off x="1462" y="1041"/>
              <a:ext cx="1682" cy="1682"/>
            </a:xfrm>
            <a:custGeom>
              <a:avLst/>
              <a:gdLst>
                <a:gd name="T0" fmla="*/ 0 w 21594"/>
                <a:gd name="T1" fmla="*/ 0 h 21600"/>
                <a:gd name="T2" fmla="*/ 0 w 21594"/>
                <a:gd name="T3" fmla="*/ 0 h 21600"/>
                <a:gd name="T4" fmla="*/ 0 w 2159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4" h="21600" fill="none" extrusionOk="0">
                  <a:moveTo>
                    <a:pt x="-1" y="0"/>
                  </a:moveTo>
                  <a:cubicBezTo>
                    <a:pt x="11731" y="0"/>
                    <a:pt x="21317" y="9363"/>
                    <a:pt x="21594" y="21090"/>
                  </a:cubicBezTo>
                </a:path>
                <a:path w="21594" h="21600" stroke="0" extrusionOk="0">
                  <a:moveTo>
                    <a:pt x="-1" y="0"/>
                  </a:moveTo>
                  <a:cubicBezTo>
                    <a:pt x="11731" y="0"/>
                    <a:pt x="21317" y="9363"/>
                    <a:pt x="21594" y="2109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Line 8"/>
            <p:cNvSpPr>
              <a:spLocks noChangeShapeType="1"/>
            </p:cNvSpPr>
            <p:nvPr/>
          </p:nvSpPr>
          <p:spPr bwMode="auto">
            <a:xfrm>
              <a:off x="3145" y="2696"/>
              <a:ext cx="0" cy="1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25" name="Oval 13"/>
          <p:cNvSpPr>
            <a:spLocks noChangeArrowheads="1"/>
          </p:cNvSpPr>
          <p:nvPr/>
        </p:nvSpPr>
        <p:spPr bwMode="auto">
          <a:xfrm>
            <a:off x="2570163" y="4311650"/>
            <a:ext cx="158750" cy="15875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 flipV="1">
            <a:off x="2641600" y="1320800"/>
            <a:ext cx="0" cy="4021138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7" name="Oval 15"/>
          <p:cNvSpPr>
            <a:spLocks noChangeArrowheads="1"/>
          </p:cNvSpPr>
          <p:nvPr/>
        </p:nvSpPr>
        <p:spPr bwMode="auto">
          <a:xfrm>
            <a:off x="2535238" y="2343150"/>
            <a:ext cx="158750" cy="15875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0" y="3614738"/>
            <a:ext cx="2117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object 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dashboard</a:t>
            </a:r>
          </a:p>
        </p:txBody>
      </p:sp>
      <p:sp>
        <p:nvSpPr>
          <p:cNvPr id="141332" name="Line 20"/>
          <p:cNvSpPr>
            <a:spLocks noChangeShapeType="1"/>
          </p:cNvSpPr>
          <p:nvPr/>
        </p:nvSpPr>
        <p:spPr bwMode="auto">
          <a:xfrm>
            <a:off x="1814513" y="3875088"/>
            <a:ext cx="711200" cy="46513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0" y="5159375"/>
            <a:ext cx="1920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straight line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object naturally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follows</a:t>
            </a:r>
          </a:p>
        </p:txBody>
      </p:sp>
      <p:sp>
        <p:nvSpPr>
          <p:cNvPr id="141335" name="Line 23"/>
          <p:cNvSpPr>
            <a:spLocks noChangeShapeType="1"/>
          </p:cNvSpPr>
          <p:nvPr/>
        </p:nvSpPr>
        <p:spPr bwMode="auto">
          <a:xfrm flipV="1">
            <a:off x="1538288" y="4732338"/>
            <a:ext cx="1074737" cy="4492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6" name="Line 24"/>
          <p:cNvSpPr>
            <a:spLocks noChangeShapeType="1"/>
          </p:cNvSpPr>
          <p:nvPr/>
        </p:nvSpPr>
        <p:spPr bwMode="auto">
          <a:xfrm flipH="1">
            <a:off x="2373313" y="2411413"/>
            <a:ext cx="258762" cy="18415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20125" y="6311900"/>
            <a:ext cx="523875" cy="476250"/>
          </a:xfrm>
        </p:spPr>
        <p:txBody>
          <a:bodyPr/>
          <a:lstStyle/>
          <a:p>
            <a:pPr>
              <a:defRPr/>
            </a:pPr>
            <a:fld id="{CD06C752-9423-47FB-A446-E395D33F4CA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1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1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1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1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1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4" grpId="0" animBg="1"/>
      <p:bldP spid="141323" grpId="0" animBg="1"/>
      <p:bldP spid="141330" grpId="0" build="p"/>
      <p:bldP spid="141325" grpId="0" animBg="1"/>
      <p:bldP spid="141326" grpId="0" animBg="1"/>
      <p:bldP spid="141327" grpId="0" animBg="1"/>
      <p:bldP spid="141331" grpId="0"/>
      <p:bldP spid="141332" grpId="0" animBg="1"/>
      <p:bldP spid="141333" grpId="0"/>
      <p:bldP spid="141335" grpId="0" animBg="1"/>
      <p:bldP spid="1413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0"/>
            <a:ext cx="9118600" cy="952500"/>
          </a:xfrm>
        </p:spPr>
        <p:txBody>
          <a:bodyPr/>
          <a:lstStyle/>
          <a:p>
            <a:pPr eaLnBrk="1" hangingPunct="1"/>
            <a:r>
              <a:rPr lang="en-US" altLang="en-US" sz="3600" u="sng" smtClean="0">
                <a:latin typeface="Calibri" pitchFamily="34" charset="0"/>
                <a:cs typeface="Calibri" pitchFamily="34" charset="0"/>
              </a:rPr>
              <a:t>Work and Gravitational Potential Energy (GPE)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1111250"/>
            <a:ext cx="7616825" cy="5251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lift an object, I must do </a:t>
            </a:r>
            <a:r>
              <a:rPr lang="en-US" alt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this creates </a:t>
            </a:r>
            <a:r>
              <a:rPr lang="en-US" alt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gravitational potential energy  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(GPE)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work done when I lift a mass m up a distance h is, </a:t>
            </a:r>
            <a:r>
              <a:rPr lang="en-US" alt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= F s = (mg) h = </a:t>
            </a:r>
            <a:r>
              <a:rPr lang="en-US" alt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mgh</a:t>
            </a:r>
            <a:endParaRPr lang="en-US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units of work:  F in N, h in m, W in </a:t>
            </a:r>
            <a:r>
              <a:rPr lang="en-US" alt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Joules (J)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By lifting an object a distance h, the object gains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GPE =  m g 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 in kg, g = 10 m/s</a:t>
            </a:r>
            <a:r>
              <a:rPr lang="en-US" altLang="en-US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h in m, GPE in </a:t>
            </a:r>
            <a:r>
              <a:rPr lang="en-US" altLang="en-US" b="1" dirty="0" smtClean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Joules (J)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higher I lift the object the more GPE it has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Gravitational potential energy is the energy an object has due to its position above the Earth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the raised object is released, the GPE is converted to KE which can be used to do work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92777-7F93-4944-9326-2FF82267B29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869238" y="1727200"/>
            <a:ext cx="1066800" cy="2603500"/>
            <a:chOff x="7869238" y="1727200"/>
            <a:chExt cx="1066800" cy="2603500"/>
          </a:xfrm>
        </p:grpSpPr>
        <p:grpSp>
          <p:nvGrpSpPr>
            <p:cNvPr id="167947" name="Group 11"/>
            <p:cNvGrpSpPr>
              <a:grpSpLocks/>
            </p:cNvGrpSpPr>
            <p:nvPr/>
          </p:nvGrpSpPr>
          <p:grpSpPr bwMode="auto">
            <a:xfrm>
              <a:off x="7947025" y="1727200"/>
              <a:ext cx="822325" cy="2603500"/>
              <a:chOff x="5132" y="456"/>
              <a:chExt cx="517" cy="1640"/>
            </a:xfrm>
          </p:grpSpPr>
          <p:sp>
            <p:nvSpPr>
              <p:cNvPr id="4103" name="Line 5"/>
              <p:cNvSpPr>
                <a:spLocks noChangeShapeType="1"/>
              </p:cNvSpPr>
              <p:nvPr/>
            </p:nvSpPr>
            <p:spPr bwMode="auto">
              <a:xfrm>
                <a:off x="5424" y="1134"/>
                <a:ext cx="0" cy="73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Oval 4"/>
              <p:cNvSpPr>
                <a:spLocks noChangeArrowheads="1"/>
              </p:cNvSpPr>
              <p:nvPr/>
            </p:nvSpPr>
            <p:spPr bwMode="auto">
              <a:xfrm>
                <a:off x="5370" y="1434"/>
                <a:ext cx="120" cy="12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Tahoma" pitchFamily="34" charset="0"/>
                </a:endParaRPr>
              </a:p>
            </p:txBody>
          </p:sp>
          <p:sp>
            <p:nvSpPr>
              <p:cNvPr id="4105" name="Text Box 6"/>
              <p:cNvSpPr txBox="1">
                <a:spLocks noChangeArrowheads="1"/>
              </p:cNvSpPr>
              <p:nvPr/>
            </p:nvSpPr>
            <p:spPr bwMode="auto">
              <a:xfrm>
                <a:off x="5264" y="1846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Tahoma" pitchFamily="34" charset="0"/>
                  </a:rPr>
                  <a:t>mg</a:t>
                </a:r>
              </a:p>
            </p:txBody>
          </p:sp>
          <p:sp>
            <p:nvSpPr>
              <p:cNvPr id="4106" name="Text Box 7"/>
              <p:cNvSpPr txBox="1">
                <a:spLocks noChangeArrowheads="1"/>
              </p:cNvSpPr>
              <p:nvPr/>
            </p:nvSpPr>
            <p:spPr bwMode="auto">
              <a:xfrm>
                <a:off x="5450" y="1162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Tahoma" pitchFamily="34" charset="0"/>
                  </a:rPr>
                  <a:t>F</a:t>
                </a:r>
              </a:p>
            </p:txBody>
          </p:sp>
          <p:sp>
            <p:nvSpPr>
              <p:cNvPr id="4107" name="Line 8"/>
              <p:cNvSpPr>
                <a:spLocks noChangeShapeType="1"/>
              </p:cNvSpPr>
              <p:nvPr/>
            </p:nvSpPr>
            <p:spPr bwMode="auto">
              <a:xfrm flipV="1">
                <a:off x="5418" y="456"/>
                <a:ext cx="0" cy="1026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AutoShape 9"/>
              <p:cNvSpPr>
                <a:spLocks/>
              </p:cNvSpPr>
              <p:nvPr/>
            </p:nvSpPr>
            <p:spPr bwMode="auto">
              <a:xfrm>
                <a:off x="5262" y="468"/>
                <a:ext cx="90" cy="1026"/>
              </a:xfrm>
              <a:prstGeom prst="leftBrace">
                <a:avLst>
                  <a:gd name="adj1" fmla="val 95000"/>
                  <a:gd name="adj2" fmla="val 50000"/>
                </a:avLst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Tahoma" pitchFamily="34" charset="0"/>
                </a:endParaRPr>
              </a:p>
            </p:txBody>
          </p:sp>
          <p:sp>
            <p:nvSpPr>
              <p:cNvPr id="4109" name="Text Box 10"/>
              <p:cNvSpPr txBox="1">
                <a:spLocks noChangeArrowheads="1"/>
              </p:cNvSpPr>
              <p:nvPr/>
            </p:nvSpPr>
            <p:spPr bwMode="auto">
              <a:xfrm>
                <a:off x="5132" y="880"/>
                <a:ext cx="8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Tahoma" pitchFamily="34" charset="0"/>
                  </a:rPr>
                  <a:t>h</a:t>
                </a:r>
              </a:p>
            </p:txBody>
          </p:sp>
        </p:grpSp>
        <p:cxnSp>
          <p:nvCxnSpPr>
            <p:cNvPr id="4102" name="Straight Connector 3"/>
            <p:cNvCxnSpPr>
              <a:cxnSpLocks noChangeShapeType="1"/>
            </p:cNvCxnSpPr>
            <p:nvPr/>
          </p:nvCxnSpPr>
          <p:spPr bwMode="auto">
            <a:xfrm>
              <a:off x="7869238" y="3470275"/>
              <a:ext cx="10668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5663"/>
          </a:xfrm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Conservation of energy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112838"/>
            <a:ext cx="4378325" cy="526415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something has energy it doesn’t loose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It may change from one form to another </a:t>
            </a:r>
            <a:r>
              <a:rPr lang="en-US" altLang="en-US" sz="2800" dirty="0" smtClean="0">
                <a:solidFill>
                  <a:srgbClr val="0000FF"/>
                </a:solidFill>
              </a:rPr>
              <a:t>(potential to kinetic and back)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KE + PE = constant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example – roller coaster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when we do work in lifting the object, the work is stored as potential energy.</a:t>
            </a:r>
          </a:p>
        </p:txBody>
      </p:sp>
      <p:sp>
        <p:nvSpPr>
          <p:cNvPr id="168964" name="Line 4"/>
          <p:cNvSpPr>
            <a:spLocks noChangeShapeType="1"/>
          </p:cNvSpPr>
          <p:nvPr/>
        </p:nvSpPr>
        <p:spPr bwMode="auto">
          <a:xfrm>
            <a:off x="5588000" y="4694238"/>
            <a:ext cx="822325" cy="0"/>
          </a:xfrm>
          <a:prstGeom prst="line">
            <a:avLst/>
          </a:pr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5900738" y="4421188"/>
            <a:ext cx="195262" cy="19526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66" name="Line 6"/>
          <p:cNvSpPr>
            <a:spLocks noChangeShapeType="1"/>
          </p:cNvSpPr>
          <p:nvPr/>
        </p:nvSpPr>
        <p:spPr bwMode="auto">
          <a:xfrm flipV="1">
            <a:off x="6013450" y="2233613"/>
            <a:ext cx="1588" cy="23764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5097463" y="3265488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h</a:t>
            </a:r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>
            <a:off x="5875338" y="3592513"/>
            <a:ext cx="268287" cy="573087"/>
          </a:xfrm>
          <a:prstGeom prst="downArrow">
            <a:avLst>
              <a:gd name="adj1" fmla="val 50000"/>
              <a:gd name="adj2" fmla="val 53402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6162675" y="3849688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mg</a:t>
            </a:r>
          </a:p>
        </p:txBody>
      </p:sp>
      <p:sp>
        <p:nvSpPr>
          <p:cNvPr id="168971" name="AutoShape 11"/>
          <p:cNvSpPr>
            <a:spLocks/>
          </p:cNvSpPr>
          <p:nvPr/>
        </p:nvSpPr>
        <p:spPr bwMode="auto">
          <a:xfrm>
            <a:off x="5459413" y="2260600"/>
            <a:ext cx="276225" cy="2366963"/>
          </a:xfrm>
          <a:prstGeom prst="leftBrace">
            <a:avLst>
              <a:gd name="adj1" fmla="val 71408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5459413" y="4865688"/>
            <a:ext cx="1090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W=mgh</a:t>
            </a:r>
          </a:p>
        </p:txBody>
      </p:sp>
      <p:sp>
        <p:nvSpPr>
          <p:cNvPr id="168973" name="Line 13"/>
          <p:cNvSpPr>
            <a:spLocks noChangeShapeType="1"/>
          </p:cNvSpPr>
          <p:nvPr/>
        </p:nvSpPr>
        <p:spPr bwMode="auto">
          <a:xfrm>
            <a:off x="5391150" y="2243138"/>
            <a:ext cx="2559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4" name="Line 14"/>
          <p:cNvSpPr>
            <a:spLocks noChangeShapeType="1"/>
          </p:cNvSpPr>
          <p:nvPr/>
        </p:nvSpPr>
        <p:spPr bwMode="auto">
          <a:xfrm>
            <a:off x="6850063" y="4699000"/>
            <a:ext cx="822325" cy="0"/>
          </a:xfrm>
          <a:prstGeom prst="line">
            <a:avLst/>
          </a:pr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5832475" y="1346200"/>
            <a:ext cx="15192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W stored as</a:t>
            </a:r>
            <a:br>
              <a:rPr lang="en-US" altLang="en-US" sz="2000">
                <a:latin typeface="Tahoma" pitchFamily="34" charset="0"/>
              </a:rPr>
            </a:br>
            <a:r>
              <a:rPr lang="en-US" altLang="en-US" sz="2000">
                <a:latin typeface="Tahoma" pitchFamily="34" charset="0"/>
              </a:rPr>
              <a:t>GPE = mgh</a:t>
            </a:r>
          </a:p>
        </p:txBody>
      </p:sp>
      <p:sp>
        <p:nvSpPr>
          <p:cNvPr id="168976" name="Oval 16"/>
          <p:cNvSpPr>
            <a:spLocks noChangeArrowheads="1"/>
          </p:cNvSpPr>
          <p:nvPr/>
        </p:nvSpPr>
        <p:spPr bwMode="auto">
          <a:xfrm>
            <a:off x="7127875" y="2219325"/>
            <a:ext cx="195263" cy="1952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 flipV="1">
            <a:off x="7218363" y="2322513"/>
            <a:ext cx="1587" cy="2311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8" name="AutoShape 18"/>
          <p:cNvSpPr>
            <a:spLocks noChangeArrowheads="1"/>
          </p:cNvSpPr>
          <p:nvPr/>
        </p:nvSpPr>
        <p:spPr bwMode="auto">
          <a:xfrm>
            <a:off x="7080250" y="3616325"/>
            <a:ext cx="268288" cy="573088"/>
          </a:xfrm>
          <a:prstGeom prst="downArrow">
            <a:avLst>
              <a:gd name="adj1" fmla="val 50000"/>
              <a:gd name="adj2" fmla="val 53402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79" name="Text Box 19"/>
          <p:cNvSpPr txBox="1">
            <a:spLocks noChangeArrowheads="1"/>
          </p:cNvSpPr>
          <p:nvPr/>
        </p:nvSpPr>
        <p:spPr bwMode="auto">
          <a:xfrm>
            <a:off x="7367588" y="3873500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mg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6761163" y="4803775"/>
            <a:ext cx="1517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itchFamily="34" charset="0"/>
              </a:rPr>
              <a:t>PE regained</a:t>
            </a:r>
            <a:br>
              <a:rPr lang="en-US" altLang="en-US" sz="2000" dirty="0">
                <a:latin typeface="Tahoma" pitchFamily="34" charset="0"/>
              </a:rPr>
            </a:br>
            <a:r>
              <a:rPr lang="en-US" altLang="en-US" sz="2000" dirty="0">
                <a:latin typeface="Tahoma" pitchFamily="34" charset="0"/>
              </a:rPr>
              <a:t>as KE</a:t>
            </a:r>
          </a:p>
        </p:txBody>
      </p:sp>
      <p:sp>
        <p:nvSpPr>
          <p:cNvPr id="168981" name="AutoShape 21"/>
          <p:cNvSpPr>
            <a:spLocks noChangeArrowheads="1"/>
          </p:cNvSpPr>
          <p:nvPr/>
        </p:nvSpPr>
        <p:spPr bwMode="auto">
          <a:xfrm>
            <a:off x="5872163" y="3040063"/>
            <a:ext cx="252412" cy="517525"/>
          </a:xfrm>
          <a:prstGeom prst="upArrow">
            <a:avLst>
              <a:gd name="adj1" fmla="val 50000"/>
              <a:gd name="adj2" fmla="val 51258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6219825" y="304006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itchFamily="34" charset="0"/>
              </a:rPr>
              <a:t>F</a:t>
            </a:r>
          </a:p>
        </p:txBody>
      </p:sp>
      <p:sp>
        <p:nvSpPr>
          <p:cNvPr id="5142" name="Rectangle 23"/>
          <p:cNvSpPr>
            <a:spLocks noChangeArrowheads="1"/>
          </p:cNvSpPr>
          <p:nvPr/>
        </p:nvSpPr>
        <p:spPr bwMode="auto">
          <a:xfrm>
            <a:off x="4811713" y="1154113"/>
            <a:ext cx="3906837" cy="48212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0798A-DBF6-4EA2-828A-CA496F9E4A9A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83646E-7 L -2.77778E-6 -0.333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6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45825E-6 L -3.61111E-6 0.333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nimBg="1"/>
      <p:bldP spid="168964" grpId="0" animBg="1"/>
      <p:bldP spid="168965" grpId="0" animBg="1"/>
      <p:bldP spid="168965" grpId="1" animBg="1"/>
      <p:bldP spid="168966" grpId="0" animBg="1"/>
      <p:bldP spid="168967" grpId="0"/>
      <p:bldP spid="168969" grpId="0" animBg="1"/>
      <p:bldP spid="168970" grpId="0"/>
      <p:bldP spid="168971" grpId="0" animBg="1"/>
      <p:bldP spid="168972" grpId="0"/>
      <p:bldP spid="168973" grpId="0" animBg="1"/>
      <p:bldP spid="168974" grpId="0" animBg="1"/>
      <p:bldP spid="168975" grpId="0"/>
      <p:bldP spid="168976" grpId="0" animBg="1"/>
      <p:bldP spid="168976" grpId="1" animBg="1"/>
      <p:bldP spid="168977" grpId="0" animBg="1"/>
      <p:bldP spid="168978" grpId="0" animBg="1"/>
      <p:bldP spid="168979" grpId="0"/>
      <p:bldP spid="168980" grpId="0"/>
      <p:bldP spid="168981" grpId="0" animBg="1"/>
      <p:bldP spid="168982" grpId="0"/>
      <p:bldP spid="51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3613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Amusement park physics</a:t>
            </a:r>
          </a:p>
        </p:txBody>
      </p:sp>
      <p:pic>
        <p:nvPicPr>
          <p:cNvPr id="169987" name="Picture 3" descr="MCj01501570000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1913" y="1300163"/>
            <a:ext cx="3668712" cy="2749550"/>
          </a:xfrm>
        </p:spPr>
      </p:pic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0975" y="1066800"/>
            <a:ext cx="8782050" cy="532606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roller coaster is an</a:t>
            </a:r>
            <a:br>
              <a:rPr lang="en-US" altLang="en-US" sz="2800" dirty="0" smtClean="0"/>
            </a:br>
            <a:r>
              <a:rPr lang="en-US" altLang="en-US" sz="2800" dirty="0" smtClean="0"/>
              <a:t>excellent example of the</a:t>
            </a:r>
            <a:br>
              <a:rPr lang="en-US" altLang="en-US" sz="2800" dirty="0" smtClean="0"/>
            </a:br>
            <a:r>
              <a:rPr lang="en-US" altLang="en-US" sz="2800" dirty="0" smtClean="0">
                <a:solidFill>
                  <a:srgbClr val="FF0000"/>
                </a:solidFill>
              </a:rPr>
              <a:t>conversion of energy</a:t>
            </a:r>
            <a:r>
              <a:rPr lang="en-US" altLang="en-US" sz="2800" dirty="0" smtClean="0"/>
              <a:t> from</a:t>
            </a:r>
            <a:br>
              <a:rPr lang="en-US" altLang="en-US" sz="2800" dirty="0" smtClean="0"/>
            </a:br>
            <a:r>
              <a:rPr lang="en-US" altLang="en-US" sz="2800" dirty="0" smtClean="0"/>
              <a:t>one form into another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work</a:t>
            </a:r>
            <a:r>
              <a:rPr lang="en-US" altLang="en-US" sz="2800" dirty="0" smtClean="0"/>
              <a:t> must first be done in</a:t>
            </a:r>
            <a:br>
              <a:rPr lang="en-US" altLang="en-US" sz="2800" dirty="0" smtClean="0"/>
            </a:br>
            <a:r>
              <a:rPr lang="en-US" altLang="en-US" sz="2800" dirty="0" smtClean="0"/>
              <a:t>lifting the cars to the top</a:t>
            </a:r>
            <a:br>
              <a:rPr lang="en-US" altLang="en-US" sz="2800" dirty="0" smtClean="0"/>
            </a:br>
            <a:r>
              <a:rPr lang="en-US" altLang="en-US" sz="2800" dirty="0" smtClean="0"/>
              <a:t>of the first hill.</a:t>
            </a:r>
          </a:p>
          <a:p>
            <a:pPr eaLnBrk="1" hangingPunct="1"/>
            <a:r>
              <a:rPr lang="en-US" altLang="en-US" sz="2800" dirty="0" smtClean="0"/>
              <a:t>the work is stored as </a:t>
            </a:r>
            <a:r>
              <a:rPr lang="en-US" altLang="en-US" sz="2800" dirty="0" smtClean="0">
                <a:solidFill>
                  <a:srgbClr val="FF0000"/>
                </a:solidFill>
              </a:rPr>
              <a:t>gravitational potential energy</a:t>
            </a:r>
          </a:p>
          <a:p>
            <a:pPr eaLnBrk="1" hangingPunct="1"/>
            <a:r>
              <a:rPr lang="en-US" altLang="en-US" sz="2800" dirty="0" smtClean="0"/>
              <a:t>as the cars fall down the hill, </a:t>
            </a:r>
            <a:r>
              <a:rPr lang="en-US" altLang="en-US" sz="2800" dirty="0" smtClean="0">
                <a:solidFill>
                  <a:srgbClr val="FF0000"/>
                </a:solidFill>
              </a:rPr>
              <a:t>GPE is converted to KE, </a:t>
            </a:r>
            <a:r>
              <a:rPr lang="en-US" altLang="en-US" sz="2800" dirty="0" smtClean="0"/>
              <a:t>which then propels the car up the next hill, creating PE.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86775" y="6381750"/>
            <a:ext cx="561975" cy="476250"/>
          </a:xfrm>
        </p:spPr>
        <p:txBody>
          <a:bodyPr/>
          <a:lstStyle/>
          <a:p>
            <a:pPr>
              <a:defRPr/>
            </a:pPr>
            <a:fld id="{7AF0C7A8-006D-4715-ACC7-B5BBCDFCA44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Up and down the track</a:t>
            </a:r>
          </a:p>
        </p:txBody>
      </p:sp>
      <p:sp>
        <p:nvSpPr>
          <p:cNvPr id="171011" name="Oval 3"/>
          <p:cNvSpPr>
            <a:spLocks noChangeArrowheads="1"/>
          </p:cNvSpPr>
          <p:nvPr/>
        </p:nvSpPr>
        <p:spPr bwMode="auto">
          <a:xfrm>
            <a:off x="1225550" y="1257300"/>
            <a:ext cx="428625" cy="42862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668338" y="3829050"/>
            <a:ext cx="8243887" cy="0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4" name="Line 6"/>
          <p:cNvSpPr>
            <a:spLocks noChangeShapeType="1"/>
          </p:cNvSpPr>
          <p:nvPr/>
        </p:nvSpPr>
        <p:spPr bwMode="auto">
          <a:xfrm flipV="1">
            <a:off x="1411288" y="1730375"/>
            <a:ext cx="0" cy="2055813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5" name="Line 7"/>
          <p:cNvSpPr>
            <a:spLocks noChangeShapeType="1"/>
          </p:cNvSpPr>
          <p:nvPr/>
        </p:nvSpPr>
        <p:spPr bwMode="auto">
          <a:xfrm flipV="1">
            <a:off x="8820150" y="1776413"/>
            <a:ext cx="9525" cy="2022475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1104900" y="3879850"/>
            <a:ext cx="657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</a:t>
            </a: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3933825" y="4751388"/>
            <a:ext cx="24796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Kinetic Energy</a:t>
            </a:r>
          </a:p>
        </p:txBody>
      </p:sp>
      <p:sp>
        <p:nvSpPr>
          <p:cNvPr id="171018" name="AutoShape 10"/>
          <p:cNvSpPr>
            <a:spLocks/>
          </p:cNvSpPr>
          <p:nvPr/>
        </p:nvSpPr>
        <p:spPr bwMode="auto">
          <a:xfrm rot="5400000">
            <a:off x="4718844" y="1050131"/>
            <a:ext cx="700088" cy="6486525"/>
          </a:xfrm>
          <a:prstGeom prst="rightBrace">
            <a:avLst>
              <a:gd name="adj1" fmla="val 7721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8486775" y="3917950"/>
            <a:ext cx="657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</a:t>
            </a:r>
          </a:p>
        </p:txBody>
      </p:sp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2620963" y="5564188"/>
            <a:ext cx="63420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If friction is not too big the ball will get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up to the same height on the right side.</a:t>
            </a:r>
          </a:p>
        </p:txBody>
      </p:sp>
      <p:sp>
        <p:nvSpPr>
          <p:cNvPr id="7180" name="Freeform 13"/>
          <p:cNvSpPr>
            <a:spLocks/>
          </p:cNvSpPr>
          <p:nvPr/>
        </p:nvSpPr>
        <p:spPr bwMode="auto">
          <a:xfrm>
            <a:off x="285750" y="4705350"/>
            <a:ext cx="1943100" cy="1447800"/>
          </a:xfrm>
          <a:custGeom>
            <a:avLst/>
            <a:gdLst>
              <a:gd name="T0" fmla="*/ 0 w 1224"/>
              <a:gd name="T1" fmla="*/ 0 h 912"/>
              <a:gd name="T2" fmla="*/ 0 w 1224"/>
              <a:gd name="T3" fmla="*/ 2147483647 h 912"/>
              <a:gd name="T4" fmla="*/ 2147483647 w 1224"/>
              <a:gd name="T5" fmla="*/ 2147483647 h 9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24" h="912">
                <a:moveTo>
                  <a:pt x="0" y="0"/>
                </a:moveTo>
                <a:lnTo>
                  <a:pt x="0" y="912"/>
                </a:lnTo>
                <a:lnTo>
                  <a:pt x="1224" y="91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>
            <a:off x="304800" y="5010150"/>
            <a:ext cx="19050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666750" y="5019675"/>
            <a:ext cx="238125" cy="11239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1295400" y="5019675"/>
            <a:ext cx="238125" cy="11239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536575" y="61579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PE</a:t>
            </a:r>
            <a:r>
              <a:rPr lang="en-US" altLang="en-US" sz="1800"/>
              <a:t>      </a:t>
            </a:r>
            <a:r>
              <a:rPr lang="en-US" altLang="en-US" sz="1800">
                <a:solidFill>
                  <a:srgbClr val="33CC33"/>
                </a:solidFill>
              </a:rPr>
              <a:t>KE</a:t>
            </a:r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441325" y="4637088"/>
            <a:ext cx="145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Total energy</a:t>
            </a:r>
          </a:p>
        </p:txBody>
      </p:sp>
      <p:sp>
        <p:nvSpPr>
          <p:cNvPr id="7186" name="Freeform 19"/>
          <p:cNvSpPr>
            <a:spLocks/>
          </p:cNvSpPr>
          <p:nvPr/>
        </p:nvSpPr>
        <p:spPr bwMode="auto">
          <a:xfrm>
            <a:off x="674688" y="1606550"/>
            <a:ext cx="8469312" cy="2211388"/>
          </a:xfrm>
          <a:custGeom>
            <a:avLst/>
            <a:gdLst>
              <a:gd name="T0" fmla="*/ 0 w 5335"/>
              <a:gd name="T1" fmla="*/ 0 h 1393"/>
              <a:gd name="T2" fmla="*/ 2147483647 w 5335"/>
              <a:gd name="T3" fmla="*/ 2147483647 h 1393"/>
              <a:gd name="T4" fmla="*/ 2147483647 w 5335"/>
              <a:gd name="T5" fmla="*/ 2147483647 h 1393"/>
              <a:gd name="T6" fmla="*/ 2147483647 w 5335"/>
              <a:gd name="T7" fmla="*/ 2147483647 h 1393"/>
              <a:gd name="T8" fmla="*/ 2147483647 w 5335"/>
              <a:gd name="T9" fmla="*/ 2147483647 h 1393"/>
              <a:gd name="T10" fmla="*/ 2147483647 w 5335"/>
              <a:gd name="T11" fmla="*/ 2147483647 h 1393"/>
              <a:gd name="T12" fmla="*/ 2147483647 w 5335"/>
              <a:gd name="T13" fmla="*/ 2147483647 h 1393"/>
              <a:gd name="T14" fmla="*/ 2147483647 w 5335"/>
              <a:gd name="T15" fmla="*/ 2147483647 h 1393"/>
              <a:gd name="T16" fmla="*/ 2147483647 w 5335"/>
              <a:gd name="T17" fmla="*/ 2147483647 h 1393"/>
              <a:gd name="T18" fmla="*/ 2147483647 w 5335"/>
              <a:gd name="T19" fmla="*/ 2147483647 h 1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35" h="1393">
                <a:moveTo>
                  <a:pt x="0" y="0"/>
                </a:moveTo>
                <a:cubicBezTo>
                  <a:pt x="156" y="34"/>
                  <a:pt x="656" y="13"/>
                  <a:pt x="943" y="204"/>
                </a:cubicBezTo>
                <a:cubicBezTo>
                  <a:pt x="1230" y="395"/>
                  <a:pt x="1433" y="950"/>
                  <a:pt x="1724" y="1146"/>
                </a:cubicBezTo>
                <a:cubicBezTo>
                  <a:pt x="2015" y="1341"/>
                  <a:pt x="2440" y="1367"/>
                  <a:pt x="2691" y="1380"/>
                </a:cubicBezTo>
                <a:cubicBezTo>
                  <a:pt x="2942" y="1393"/>
                  <a:pt x="3091" y="1293"/>
                  <a:pt x="3233" y="1227"/>
                </a:cubicBezTo>
                <a:cubicBezTo>
                  <a:pt x="3374" y="1162"/>
                  <a:pt x="3459" y="1068"/>
                  <a:pt x="3536" y="987"/>
                </a:cubicBezTo>
                <a:cubicBezTo>
                  <a:pt x="3613" y="907"/>
                  <a:pt x="3628" y="848"/>
                  <a:pt x="3698" y="743"/>
                </a:cubicBezTo>
                <a:cubicBezTo>
                  <a:pt x="3768" y="638"/>
                  <a:pt x="3792" y="454"/>
                  <a:pt x="3954" y="355"/>
                </a:cubicBezTo>
                <a:cubicBezTo>
                  <a:pt x="4117" y="257"/>
                  <a:pt x="4441" y="205"/>
                  <a:pt x="4671" y="154"/>
                </a:cubicBezTo>
                <a:cubicBezTo>
                  <a:pt x="4902" y="103"/>
                  <a:pt x="5197" y="72"/>
                  <a:pt x="5335" y="51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4903B-1D2B-4B26-900F-566BF6C3C0D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624 C 0.01736 -0.00717 0.03854 -0.00809 0.06388 0.01782 C 0.08923 0.04372 0.12343 0.10965 0.14809 0.14944 C 0.17274 0.18922 0.18298 0.22947 0.21197 0.257 C 0.24097 0.28453 0.28941 0.30465 0.3217 0.31483 C 0.35399 0.32501 0.37777 0.32848 0.40607 0.31807 C 0.43437 0.30766 0.46979 0.27713 0.49149 0.25238 C 0.51319 0.22762 0.52447 0.19339 0.53611 0.16887 C 0.54774 0.14435 0.54496 0.12446 0.56145 0.10456 C 0.57795 0.08467 0.59079 0.06662 0.63489 0.04997 C 0.67899 0.03331 0.7526 0.0192 0.82638 0.00509 " pathEditMode="relative" rAng="0" ptsTypes="aaaaaaaaaaA">
                                      <p:cBhvr>
                                        <p:cTn id="18" dur="2000" fill="hold"/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3" y="166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30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3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animBg="1"/>
      <p:bldP spid="171011" grpId="1" animBg="1"/>
      <p:bldP spid="171014" grpId="0" animBg="1"/>
      <p:bldP spid="171015" grpId="0" animBg="1"/>
      <p:bldP spid="171016" grpId="0"/>
      <p:bldP spid="171017" grpId="0"/>
      <p:bldP spid="171018" grpId="0" animBg="1"/>
      <p:bldP spid="171019" grpId="0"/>
      <p:bldP spid="171020" grpId="0"/>
      <p:bldP spid="171023" grpId="0" animBg="1"/>
      <p:bldP spid="171023" grpId="1" animBg="1"/>
      <p:bldP spid="171024" grpId="0" animBg="1"/>
      <p:bldP spid="17102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28575"/>
            <a:ext cx="9144000" cy="906463"/>
          </a:xfrm>
        </p:spPr>
        <p:txBody>
          <a:bodyPr/>
          <a:lstStyle/>
          <a:p>
            <a:r>
              <a:rPr lang="en-US" altLang="en-US" u="sng" smtClean="0"/>
              <a:t>Springs have potential energy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8C381-1337-4DBC-B8F0-5C0E9754A59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157163" y="1114425"/>
            <a:ext cx="6062662" cy="1279525"/>
            <a:chOff x="424431" y="1294949"/>
            <a:chExt cx="6062091" cy="1279587"/>
          </a:xfrm>
        </p:grpSpPr>
        <p:pic>
          <p:nvPicPr>
            <p:cNvPr id="821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431" y="1488686"/>
              <a:ext cx="4243837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15" name="Straight Connector 6"/>
            <p:cNvCxnSpPr>
              <a:cxnSpLocks noChangeShapeType="1"/>
            </p:cNvCxnSpPr>
            <p:nvPr/>
          </p:nvCxnSpPr>
          <p:spPr bwMode="auto">
            <a:xfrm rot="5400000">
              <a:off x="193253" y="2056951"/>
              <a:ext cx="828675" cy="0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16" name="Straight Connector 31"/>
            <p:cNvCxnSpPr>
              <a:cxnSpLocks noChangeShapeType="1"/>
            </p:cNvCxnSpPr>
            <p:nvPr/>
          </p:nvCxnSpPr>
          <p:spPr bwMode="auto">
            <a:xfrm>
              <a:off x="603829" y="2452464"/>
              <a:ext cx="5882693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17" name="Rectangle 32"/>
            <p:cNvSpPr>
              <a:spLocks noChangeArrowheads="1"/>
            </p:cNvSpPr>
            <p:nvPr/>
          </p:nvSpPr>
          <p:spPr bwMode="auto">
            <a:xfrm>
              <a:off x="4471080" y="1294949"/>
              <a:ext cx="773681" cy="1123503"/>
            </a:xfrm>
            <a:prstGeom prst="rect">
              <a:avLst/>
            </a:prstGeom>
            <a:solidFill>
              <a:srgbClr val="00BCE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cxnSp>
          <p:nvCxnSpPr>
            <p:cNvPr id="8218" name="Straight Connector 34"/>
            <p:cNvCxnSpPr>
              <a:cxnSpLocks noChangeShapeType="1"/>
            </p:cNvCxnSpPr>
            <p:nvPr/>
          </p:nvCxnSpPr>
          <p:spPr bwMode="auto">
            <a:xfrm>
              <a:off x="4471081" y="1514475"/>
              <a:ext cx="0" cy="88852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341313" y="3013075"/>
            <a:ext cx="5983287" cy="1192213"/>
            <a:chOff x="340891" y="3013051"/>
            <a:chExt cx="5983706" cy="1191788"/>
          </a:xfrm>
        </p:grpSpPr>
        <p:pic>
          <p:nvPicPr>
            <p:cNvPr id="8209" name="Picture 3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91" y="3118989"/>
              <a:ext cx="1555179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10" name="Straight Connector 39"/>
            <p:cNvCxnSpPr>
              <a:cxnSpLocks noChangeShapeType="1"/>
            </p:cNvCxnSpPr>
            <p:nvPr/>
          </p:nvCxnSpPr>
          <p:spPr bwMode="auto">
            <a:xfrm rot="5400000">
              <a:off x="31328" y="3790501"/>
              <a:ext cx="828675" cy="0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11" name="Straight Connector 40"/>
            <p:cNvCxnSpPr>
              <a:cxnSpLocks noChangeShapeType="1"/>
            </p:cNvCxnSpPr>
            <p:nvPr/>
          </p:nvCxnSpPr>
          <p:spPr bwMode="auto">
            <a:xfrm>
              <a:off x="441904" y="4186014"/>
              <a:ext cx="5882693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12" name="Rectangle 41"/>
            <p:cNvSpPr>
              <a:spLocks noChangeArrowheads="1"/>
            </p:cNvSpPr>
            <p:nvPr/>
          </p:nvSpPr>
          <p:spPr bwMode="auto">
            <a:xfrm>
              <a:off x="1718356" y="3013051"/>
              <a:ext cx="773681" cy="1136793"/>
            </a:xfrm>
            <a:prstGeom prst="rect">
              <a:avLst/>
            </a:prstGeom>
            <a:solidFill>
              <a:srgbClr val="00BCE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cxnSp>
          <p:nvCxnSpPr>
            <p:cNvPr id="8213" name="Straight Connector 42"/>
            <p:cNvCxnSpPr>
              <a:cxnSpLocks noChangeShapeType="1"/>
            </p:cNvCxnSpPr>
            <p:nvPr/>
          </p:nvCxnSpPr>
          <p:spPr bwMode="auto">
            <a:xfrm>
              <a:off x="1718356" y="3310410"/>
              <a:ext cx="0" cy="703006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6" name="TextBox 45"/>
          <p:cNvSpPr txBox="1">
            <a:spLocks noChangeArrowheads="1"/>
          </p:cNvSpPr>
          <p:nvPr/>
        </p:nvSpPr>
        <p:spPr bwMode="auto">
          <a:xfrm flipH="1">
            <a:off x="5686425" y="1204913"/>
            <a:ext cx="22002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Uncompressed spring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 flipH="1">
            <a:off x="3660775" y="3090863"/>
            <a:ext cx="51181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ahoma" pitchFamily="34" charset="0"/>
              </a:rPr>
              <a:t>Work is done to compress the spring </a:t>
            </a:r>
            <a:r>
              <a:rPr lang="en-US" altLang="en-US" sz="2400" dirty="0">
                <a:latin typeface="Tahoma" pitchFamily="34" charset="0"/>
                <a:sym typeface="Wingdings" pitchFamily="2" charset="2"/>
              </a:rPr>
              <a:t> </a:t>
            </a:r>
            <a:r>
              <a:rPr lang="en-US" altLang="en-US" sz="2400" dirty="0">
                <a:latin typeface="Tahoma" pitchFamily="34" charset="0"/>
              </a:rPr>
              <a:t>Spring has potential energy</a:t>
            </a:r>
          </a:p>
        </p:txBody>
      </p: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222250" y="4876800"/>
            <a:ext cx="6089650" cy="1185863"/>
            <a:chOff x="233937" y="4895400"/>
            <a:chExt cx="6089076" cy="1185863"/>
          </a:xfrm>
        </p:grpSpPr>
        <p:pic>
          <p:nvPicPr>
            <p:cNvPr id="8203" name="Picture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37" y="4995413"/>
              <a:ext cx="4243837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04" name="Straight Connector 49"/>
            <p:cNvCxnSpPr>
              <a:cxnSpLocks noChangeShapeType="1"/>
            </p:cNvCxnSpPr>
            <p:nvPr/>
          </p:nvCxnSpPr>
          <p:spPr bwMode="auto">
            <a:xfrm rot="5400000">
              <a:off x="29744" y="5666926"/>
              <a:ext cx="828675" cy="0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5" name="Straight Connector 50"/>
            <p:cNvCxnSpPr>
              <a:cxnSpLocks noChangeShapeType="1"/>
            </p:cNvCxnSpPr>
            <p:nvPr/>
          </p:nvCxnSpPr>
          <p:spPr bwMode="auto">
            <a:xfrm>
              <a:off x="440320" y="6062439"/>
              <a:ext cx="5882693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06" name="Rectangle 51"/>
            <p:cNvSpPr>
              <a:spLocks noChangeArrowheads="1"/>
            </p:cNvSpPr>
            <p:nvPr/>
          </p:nvSpPr>
          <p:spPr bwMode="auto">
            <a:xfrm>
              <a:off x="4812396" y="4895400"/>
              <a:ext cx="773681" cy="1133027"/>
            </a:xfrm>
            <a:prstGeom prst="rect">
              <a:avLst/>
            </a:prstGeom>
            <a:solidFill>
              <a:srgbClr val="00BCE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  <p:cxnSp>
          <p:nvCxnSpPr>
            <p:cNvPr id="8207" name="Straight Connector 52"/>
            <p:cNvCxnSpPr>
              <a:cxnSpLocks noChangeShapeType="1"/>
            </p:cNvCxnSpPr>
            <p:nvPr/>
          </p:nvCxnSpPr>
          <p:spPr bwMode="auto">
            <a:xfrm>
              <a:off x="4307572" y="5124450"/>
              <a:ext cx="0" cy="88852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08" name="Straight Arrow Connector 54"/>
            <p:cNvCxnSpPr>
              <a:cxnSpLocks noChangeShapeType="1"/>
            </p:cNvCxnSpPr>
            <p:nvPr/>
          </p:nvCxnSpPr>
          <p:spPr bwMode="auto">
            <a:xfrm>
              <a:off x="5269010" y="5461913"/>
              <a:ext cx="855663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6" name="TextBox 55"/>
          <p:cNvSpPr txBox="1">
            <a:spLocks noChangeArrowheads="1"/>
          </p:cNvSpPr>
          <p:nvPr/>
        </p:nvSpPr>
        <p:spPr bwMode="auto">
          <a:xfrm flipH="1">
            <a:off x="6311900" y="4779963"/>
            <a:ext cx="2619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When released,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spring PE is given</a:t>
            </a:r>
            <a:br>
              <a:rPr lang="en-US" altLang="en-US" sz="2400" dirty="0">
                <a:latin typeface="Tahoma" pitchFamily="34" charset="0"/>
              </a:rPr>
            </a:br>
            <a:r>
              <a:rPr lang="en-US" altLang="en-US" sz="2400" dirty="0">
                <a:latin typeface="Tahoma" pitchFamily="34" charset="0"/>
              </a:rPr>
              <a:t>to block as </a:t>
            </a:r>
            <a:r>
              <a:rPr lang="en-US" altLang="en-US" sz="2400" dirty="0">
                <a:solidFill>
                  <a:srgbClr val="FF0000"/>
                </a:solidFill>
                <a:latin typeface="Tahoma" pitchFamily="34" charset="0"/>
              </a:rPr>
              <a:t>KE</a:t>
            </a:r>
          </a:p>
        </p:txBody>
      </p:sp>
      <p:pic>
        <p:nvPicPr>
          <p:cNvPr id="8202" name="Picture 26" descr="C:\Documents and Settings\Bob\Local Settings\Temporary Internet Files\Content.IE5\JQPK55YX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70"/>
          <a:stretch>
            <a:fillRect/>
          </a:stretch>
        </p:blipFill>
        <p:spPr bwMode="auto">
          <a:xfrm>
            <a:off x="2528784" y="2552974"/>
            <a:ext cx="1131991" cy="175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 flipH="1">
            <a:off x="2492310" y="3898213"/>
            <a:ext cx="136590" cy="2653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1603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FRICTION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490663"/>
            <a:ext cx="8229600" cy="4367212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Friction is a force that acts between two surfaces that are in contact</a:t>
            </a:r>
          </a:p>
          <a:p>
            <a:pPr eaLnBrk="1" hangingPunct="1"/>
            <a:r>
              <a:rPr lang="en-US" altLang="en-US" sz="3600" dirty="0" smtClean="0"/>
              <a:t>It always acts to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oppose</a:t>
            </a:r>
            <a:r>
              <a:rPr lang="en-US" altLang="en-US" sz="3600" dirty="0" smtClean="0"/>
              <a:t> motion</a:t>
            </a:r>
          </a:p>
          <a:p>
            <a:pPr eaLnBrk="1" hangingPunct="1"/>
            <a:r>
              <a:rPr lang="en-US" altLang="en-US" sz="3600" dirty="0" smtClean="0"/>
              <a:t>It is different depending on whether or there is motion or not.</a:t>
            </a:r>
          </a:p>
          <a:p>
            <a:pPr eaLnBrk="1" hangingPunct="1"/>
            <a:r>
              <a:rPr lang="en-US" altLang="en-US" sz="3600" dirty="0" smtClean="0"/>
              <a:t>It is actually a force that occurs at the microscopic level.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327C9-4187-460A-B3F4-9A0E5363D9C8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1457325" y="150813"/>
            <a:ext cx="5808663" cy="1143000"/>
          </a:xfrm>
        </p:spPr>
        <p:txBody>
          <a:bodyPr/>
          <a:lstStyle/>
          <a:p>
            <a:pPr algn="l" eaLnBrk="1" hangingPunct="1"/>
            <a:r>
              <a:rPr lang="en-US" altLang="en-US" u="sng" smtClean="0"/>
              <a:t>A closer look at friction</a:t>
            </a:r>
          </a:p>
        </p:txBody>
      </p:sp>
      <p:grpSp>
        <p:nvGrpSpPr>
          <p:cNvPr id="69645" name="Group 13"/>
          <p:cNvGrpSpPr>
            <a:grpSpLocks/>
          </p:cNvGrpSpPr>
          <p:nvPr/>
        </p:nvGrpSpPr>
        <p:grpSpPr bwMode="auto">
          <a:xfrm>
            <a:off x="1343025" y="2055813"/>
            <a:ext cx="4143375" cy="758825"/>
            <a:chOff x="846" y="1295"/>
            <a:chExt cx="2610" cy="478"/>
          </a:xfrm>
        </p:grpSpPr>
        <p:sp>
          <p:nvSpPr>
            <p:cNvPr id="10251" name="Line 5"/>
            <p:cNvSpPr>
              <a:spLocks noChangeShapeType="1"/>
            </p:cNvSpPr>
            <p:nvPr/>
          </p:nvSpPr>
          <p:spPr bwMode="auto">
            <a:xfrm>
              <a:off x="846" y="1773"/>
              <a:ext cx="261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6"/>
            <p:cNvSpPr>
              <a:spLocks noChangeArrowheads="1"/>
            </p:cNvSpPr>
            <p:nvPr/>
          </p:nvSpPr>
          <p:spPr bwMode="auto">
            <a:xfrm>
              <a:off x="1510" y="1295"/>
              <a:ext cx="778" cy="45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latin typeface="Tahoma" pitchFamily="34" charset="0"/>
              </a:endParaRPr>
            </a:p>
          </p:txBody>
        </p:sp>
      </p:grpSp>
      <p:sp>
        <p:nvSpPr>
          <p:cNvPr id="69642" name="Oval 10"/>
          <p:cNvSpPr>
            <a:spLocks noChangeArrowheads="1"/>
          </p:cNvSpPr>
          <p:nvPr/>
        </p:nvSpPr>
        <p:spPr bwMode="auto">
          <a:xfrm>
            <a:off x="3041650" y="2608263"/>
            <a:ext cx="317500" cy="3444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285750" y="5392738"/>
            <a:ext cx="8329613" cy="9842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At the microscopic level even two smooth surfaces look bumpy </a:t>
            </a:r>
            <a:r>
              <a:rPr lang="en-US" altLang="en-US" sz="2800">
                <a:latin typeface="Tahoma" pitchFamily="34" charset="0"/>
                <a:sym typeface="Wingdings" pitchFamily="2" charset="2"/>
              </a:rPr>
              <a:t> this is what produces friction</a:t>
            </a:r>
            <a:endParaRPr lang="en-US" altLang="en-US" sz="2800">
              <a:latin typeface="Tahoma" pitchFamily="34" charset="0"/>
            </a:endParaRPr>
          </a:p>
        </p:txBody>
      </p:sp>
      <p:sp>
        <p:nvSpPr>
          <p:cNvPr id="69648" name="Freeform 16"/>
          <p:cNvSpPr>
            <a:spLocks/>
          </p:cNvSpPr>
          <p:nvPr/>
        </p:nvSpPr>
        <p:spPr bwMode="auto">
          <a:xfrm>
            <a:off x="1625600" y="3714750"/>
            <a:ext cx="3430588" cy="973138"/>
          </a:xfrm>
          <a:custGeom>
            <a:avLst/>
            <a:gdLst>
              <a:gd name="T0" fmla="*/ 2147483647 w 1854"/>
              <a:gd name="T1" fmla="*/ 2147483647 h 613"/>
              <a:gd name="T2" fmla="*/ 2147483647 w 1854"/>
              <a:gd name="T3" fmla="*/ 2147483647 h 613"/>
              <a:gd name="T4" fmla="*/ 2147483647 w 1854"/>
              <a:gd name="T5" fmla="*/ 2147483647 h 613"/>
              <a:gd name="T6" fmla="*/ 2147483647 w 1854"/>
              <a:gd name="T7" fmla="*/ 2147483647 h 613"/>
              <a:gd name="T8" fmla="*/ 2147483647 w 1854"/>
              <a:gd name="T9" fmla="*/ 2147483647 h 613"/>
              <a:gd name="T10" fmla="*/ 2147483647 w 1854"/>
              <a:gd name="T11" fmla="*/ 2147483647 h 613"/>
              <a:gd name="T12" fmla="*/ 2147483647 w 1854"/>
              <a:gd name="T13" fmla="*/ 2147483647 h 613"/>
              <a:gd name="T14" fmla="*/ 2147483647 w 1854"/>
              <a:gd name="T15" fmla="*/ 2147483647 h 613"/>
              <a:gd name="T16" fmla="*/ 2147483647 w 1854"/>
              <a:gd name="T17" fmla="*/ 0 h 613"/>
              <a:gd name="T18" fmla="*/ 2147483647 w 1854"/>
              <a:gd name="T19" fmla="*/ 2147483647 h 613"/>
              <a:gd name="T20" fmla="*/ 2147483647 w 1854"/>
              <a:gd name="T21" fmla="*/ 2147483647 h 613"/>
              <a:gd name="T22" fmla="*/ 2147483647 w 1854"/>
              <a:gd name="T23" fmla="*/ 2147483647 h 613"/>
              <a:gd name="T24" fmla="*/ 2147483647 w 1854"/>
              <a:gd name="T25" fmla="*/ 2147483647 h 613"/>
              <a:gd name="T26" fmla="*/ 2147483647 w 1854"/>
              <a:gd name="T27" fmla="*/ 2147483647 h 613"/>
              <a:gd name="T28" fmla="*/ 2147483647 w 1854"/>
              <a:gd name="T29" fmla="*/ 2147483647 h 613"/>
              <a:gd name="T30" fmla="*/ 2147483647 w 1854"/>
              <a:gd name="T31" fmla="*/ 2147483647 h 613"/>
              <a:gd name="T32" fmla="*/ 2147483647 w 1854"/>
              <a:gd name="T33" fmla="*/ 2147483647 h 613"/>
              <a:gd name="T34" fmla="*/ 2147483647 w 1854"/>
              <a:gd name="T35" fmla="*/ 2147483647 h 613"/>
              <a:gd name="T36" fmla="*/ 2147483647 w 1854"/>
              <a:gd name="T37" fmla="*/ 2147483647 h 613"/>
              <a:gd name="T38" fmla="*/ 2147483647 w 1854"/>
              <a:gd name="T39" fmla="*/ 2147483647 h 613"/>
              <a:gd name="T40" fmla="*/ 2147483647 w 1854"/>
              <a:gd name="T41" fmla="*/ 2147483647 h 613"/>
              <a:gd name="T42" fmla="*/ 2147483647 w 1854"/>
              <a:gd name="T43" fmla="*/ 2147483647 h 613"/>
              <a:gd name="T44" fmla="*/ 2147483647 w 1854"/>
              <a:gd name="T45" fmla="*/ 2147483647 h 613"/>
              <a:gd name="T46" fmla="*/ 2147483647 w 1854"/>
              <a:gd name="T47" fmla="*/ 2147483647 h 613"/>
              <a:gd name="T48" fmla="*/ 2147483647 w 1854"/>
              <a:gd name="T49" fmla="*/ 2147483647 h 613"/>
              <a:gd name="T50" fmla="*/ 2147483647 w 1854"/>
              <a:gd name="T51" fmla="*/ 2147483647 h 613"/>
              <a:gd name="T52" fmla="*/ 2147483647 w 1854"/>
              <a:gd name="T53" fmla="*/ 2147483647 h 613"/>
              <a:gd name="T54" fmla="*/ 2147483647 w 1854"/>
              <a:gd name="T55" fmla="*/ 2147483647 h 613"/>
              <a:gd name="T56" fmla="*/ 2147483647 w 1854"/>
              <a:gd name="T57" fmla="*/ 2147483647 h 613"/>
              <a:gd name="T58" fmla="*/ 2147483647 w 1854"/>
              <a:gd name="T59" fmla="*/ 2147483647 h 613"/>
              <a:gd name="T60" fmla="*/ 2147483647 w 1854"/>
              <a:gd name="T61" fmla="*/ 2147483647 h 613"/>
              <a:gd name="T62" fmla="*/ 0 w 1854"/>
              <a:gd name="T63" fmla="*/ 2147483647 h 613"/>
              <a:gd name="T64" fmla="*/ 2147483647 w 1854"/>
              <a:gd name="T65" fmla="*/ 2147483647 h 613"/>
              <a:gd name="T66" fmla="*/ 2147483647 w 1854"/>
              <a:gd name="T67" fmla="*/ 2147483647 h 613"/>
              <a:gd name="T68" fmla="*/ 2147483647 w 1854"/>
              <a:gd name="T69" fmla="*/ 2147483647 h 61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54" h="613">
                <a:moveTo>
                  <a:pt x="217" y="52"/>
                </a:moveTo>
                <a:cubicBezTo>
                  <a:pt x="300" y="22"/>
                  <a:pt x="392" y="32"/>
                  <a:pt x="478" y="44"/>
                </a:cubicBezTo>
                <a:cubicBezTo>
                  <a:pt x="686" y="37"/>
                  <a:pt x="619" y="65"/>
                  <a:pt x="695" y="30"/>
                </a:cubicBezTo>
                <a:cubicBezTo>
                  <a:pt x="840" y="32"/>
                  <a:pt x="984" y="33"/>
                  <a:pt x="1129" y="37"/>
                </a:cubicBezTo>
                <a:cubicBezTo>
                  <a:pt x="1155" y="38"/>
                  <a:pt x="1197" y="74"/>
                  <a:pt x="1197" y="74"/>
                </a:cubicBezTo>
                <a:cubicBezTo>
                  <a:pt x="1237" y="72"/>
                  <a:pt x="1276" y="71"/>
                  <a:pt x="1316" y="67"/>
                </a:cubicBezTo>
                <a:cubicBezTo>
                  <a:pt x="1343" y="64"/>
                  <a:pt x="1381" y="38"/>
                  <a:pt x="1406" y="30"/>
                </a:cubicBezTo>
                <a:cubicBezTo>
                  <a:pt x="1442" y="19"/>
                  <a:pt x="1481" y="25"/>
                  <a:pt x="1518" y="22"/>
                </a:cubicBezTo>
                <a:cubicBezTo>
                  <a:pt x="1543" y="14"/>
                  <a:pt x="1567" y="6"/>
                  <a:pt x="1593" y="0"/>
                </a:cubicBezTo>
                <a:cubicBezTo>
                  <a:pt x="1640" y="6"/>
                  <a:pt x="1682" y="19"/>
                  <a:pt x="1728" y="30"/>
                </a:cubicBezTo>
                <a:cubicBezTo>
                  <a:pt x="1738" y="32"/>
                  <a:pt x="1748" y="34"/>
                  <a:pt x="1758" y="37"/>
                </a:cubicBezTo>
                <a:cubicBezTo>
                  <a:pt x="1773" y="41"/>
                  <a:pt x="1803" y="52"/>
                  <a:pt x="1803" y="52"/>
                </a:cubicBezTo>
                <a:cubicBezTo>
                  <a:pt x="1854" y="132"/>
                  <a:pt x="1824" y="176"/>
                  <a:pt x="1817" y="299"/>
                </a:cubicBezTo>
                <a:cubicBezTo>
                  <a:pt x="1813" y="362"/>
                  <a:pt x="1806" y="442"/>
                  <a:pt x="1788" y="501"/>
                </a:cubicBezTo>
                <a:cubicBezTo>
                  <a:pt x="1777" y="470"/>
                  <a:pt x="1768" y="461"/>
                  <a:pt x="1743" y="441"/>
                </a:cubicBezTo>
                <a:cubicBezTo>
                  <a:pt x="1735" y="434"/>
                  <a:pt x="1727" y="427"/>
                  <a:pt x="1720" y="419"/>
                </a:cubicBezTo>
                <a:cubicBezTo>
                  <a:pt x="1714" y="412"/>
                  <a:pt x="1705" y="396"/>
                  <a:pt x="1705" y="396"/>
                </a:cubicBezTo>
                <a:lnTo>
                  <a:pt x="1541" y="523"/>
                </a:lnTo>
                <a:lnTo>
                  <a:pt x="1428" y="396"/>
                </a:lnTo>
                <a:lnTo>
                  <a:pt x="1361" y="576"/>
                </a:lnTo>
                <a:lnTo>
                  <a:pt x="1234" y="381"/>
                </a:lnTo>
                <a:lnTo>
                  <a:pt x="1092" y="591"/>
                </a:lnTo>
                <a:lnTo>
                  <a:pt x="980" y="396"/>
                </a:lnTo>
                <a:lnTo>
                  <a:pt x="838" y="561"/>
                </a:lnTo>
                <a:lnTo>
                  <a:pt x="710" y="359"/>
                </a:lnTo>
                <a:lnTo>
                  <a:pt x="598" y="613"/>
                </a:lnTo>
                <a:lnTo>
                  <a:pt x="486" y="374"/>
                </a:lnTo>
                <a:lnTo>
                  <a:pt x="299" y="531"/>
                </a:lnTo>
                <a:lnTo>
                  <a:pt x="276" y="321"/>
                </a:lnTo>
                <a:lnTo>
                  <a:pt x="179" y="546"/>
                </a:lnTo>
                <a:cubicBezTo>
                  <a:pt x="127" y="496"/>
                  <a:pt x="72" y="448"/>
                  <a:pt x="22" y="396"/>
                </a:cubicBezTo>
                <a:cubicBezTo>
                  <a:pt x="8" y="381"/>
                  <a:pt x="15" y="353"/>
                  <a:pt x="0" y="336"/>
                </a:cubicBezTo>
                <a:lnTo>
                  <a:pt x="22" y="119"/>
                </a:lnTo>
                <a:lnTo>
                  <a:pt x="157" y="44"/>
                </a:lnTo>
                <a:lnTo>
                  <a:pt x="217" y="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9" name="Freeform 17"/>
          <p:cNvSpPr>
            <a:spLocks/>
          </p:cNvSpPr>
          <p:nvPr/>
        </p:nvSpPr>
        <p:spPr bwMode="auto">
          <a:xfrm>
            <a:off x="1651000" y="4405313"/>
            <a:ext cx="3395663" cy="498475"/>
          </a:xfrm>
          <a:custGeom>
            <a:avLst/>
            <a:gdLst>
              <a:gd name="T0" fmla="*/ 2147483647 w 2139"/>
              <a:gd name="T1" fmla="*/ 2147483647 h 314"/>
              <a:gd name="T2" fmla="*/ 2147483647 w 2139"/>
              <a:gd name="T3" fmla="*/ 2147483647 h 314"/>
              <a:gd name="T4" fmla="*/ 2147483647 w 2139"/>
              <a:gd name="T5" fmla="*/ 2147483647 h 314"/>
              <a:gd name="T6" fmla="*/ 2147483647 w 2139"/>
              <a:gd name="T7" fmla="*/ 2147483647 h 314"/>
              <a:gd name="T8" fmla="*/ 2147483647 w 2139"/>
              <a:gd name="T9" fmla="*/ 2147483647 h 314"/>
              <a:gd name="T10" fmla="*/ 2147483647 w 2139"/>
              <a:gd name="T11" fmla="*/ 2147483647 h 314"/>
              <a:gd name="T12" fmla="*/ 2147483647 w 2139"/>
              <a:gd name="T13" fmla="*/ 2147483647 h 314"/>
              <a:gd name="T14" fmla="*/ 2147483647 w 2139"/>
              <a:gd name="T15" fmla="*/ 2147483647 h 314"/>
              <a:gd name="T16" fmla="*/ 2147483647 w 2139"/>
              <a:gd name="T17" fmla="*/ 2147483647 h 314"/>
              <a:gd name="T18" fmla="*/ 2147483647 w 2139"/>
              <a:gd name="T19" fmla="*/ 2147483647 h 314"/>
              <a:gd name="T20" fmla="*/ 2147483647 w 2139"/>
              <a:gd name="T21" fmla="*/ 2147483647 h 314"/>
              <a:gd name="T22" fmla="*/ 2147483647 w 2139"/>
              <a:gd name="T23" fmla="*/ 2147483647 h 314"/>
              <a:gd name="T24" fmla="*/ 2147483647 w 2139"/>
              <a:gd name="T25" fmla="*/ 2147483647 h 314"/>
              <a:gd name="T26" fmla="*/ 2147483647 w 2139"/>
              <a:gd name="T27" fmla="*/ 2147483647 h 314"/>
              <a:gd name="T28" fmla="*/ 2147483647 w 2139"/>
              <a:gd name="T29" fmla="*/ 0 h 314"/>
              <a:gd name="T30" fmla="*/ 2147483647 w 2139"/>
              <a:gd name="T31" fmla="*/ 2147483647 h 314"/>
              <a:gd name="T32" fmla="*/ 2147483647 w 2139"/>
              <a:gd name="T33" fmla="*/ 0 h 314"/>
              <a:gd name="T34" fmla="*/ 2147483647 w 2139"/>
              <a:gd name="T35" fmla="*/ 2147483647 h 314"/>
              <a:gd name="T36" fmla="*/ 2147483647 w 2139"/>
              <a:gd name="T37" fmla="*/ 2147483647 h 314"/>
              <a:gd name="T38" fmla="*/ 2147483647 w 2139"/>
              <a:gd name="T39" fmla="*/ 2147483647 h 314"/>
              <a:gd name="T40" fmla="*/ 2147483647 w 2139"/>
              <a:gd name="T41" fmla="*/ 2147483647 h 314"/>
              <a:gd name="T42" fmla="*/ 0 w 2139"/>
              <a:gd name="T43" fmla="*/ 2147483647 h 314"/>
              <a:gd name="T44" fmla="*/ 2147483647 w 2139"/>
              <a:gd name="T45" fmla="*/ 2147483647 h 314"/>
              <a:gd name="T46" fmla="*/ 2147483647 w 2139"/>
              <a:gd name="T47" fmla="*/ 2147483647 h 3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139" h="314">
                <a:moveTo>
                  <a:pt x="90" y="172"/>
                </a:moveTo>
                <a:cubicBezTo>
                  <a:pt x="104" y="151"/>
                  <a:pt x="123" y="135"/>
                  <a:pt x="134" y="112"/>
                </a:cubicBezTo>
                <a:lnTo>
                  <a:pt x="209" y="53"/>
                </a:lnTo>
                <a:lnTo>
                  <a:pt x="277" y="217"/>
                </a:lnTo>
                <a:lnTo>
                  <a:pt x="419" y="83"/>
                </a:lnTo>
                <a:lnTo>
                  <a:pt x="516" y="195"/>
                </a:lnTo>
                <a:lnTo>
                  <a:pt x="546" y="8"/>
                </a:lnTo>
                <a:lnTo>
                  <a:pt x="688" y="240"/>
                </a:lnTo>
                <a:lnTo>
                  <a:pt x="793" y="45"/>
                </a:lnTo>
                <a:lnTo>
                  <a:pt x="942" y="217"/>
                </a:lnTo>
                <a:lnTo>
                  <a:pt x="1055" y="60"/>
                </a:lnTo>
                <a:lnTo>
                  <a:pt x="1257" y="225"/>
                </a:lnTo>
                <a:lnTo>
                  <a:pt x="1406" y="23"/>
                </a:lnTo>
                <a:lnTo>
                  <a:pt x="1616" y="202"/>
                </a:lnTo>
                <a:lnTo>
                  <a:pt x="1638" y="0"/>
                </a:lnTo>
                <a:lnTo>
                  <a:pt x="1795" y="157"/>
                </a:lnTo>
                <a:lnTo>
                  <a:pt x="1847" y="0"/>
                </a:lnTo>
                <a:lnTo>
                  <a:pt x="1945" y="142"/>
                </a:lnTo>
                <a:lnTo>
                  <a:pt x="2072" y="98"/>
                </a:lnTo>
                <a:lnTo>
                  <a:pt x="2139" y="232"/>
                </a:lnTo>
                <a:lnTo>
                  <a:pt x="2072" y="314"/>
                </a:lnTo>
                <a:lnTo>
                  <a:pt x="0" y="314"/>
                </a:lnTo>
                <a:lnTo>
                  <a:pt x="7" y="180"/>
                </a:lnTo>
                <a:lnTo>
                  <a:pt x="90" y="172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AutoShape 18"/>
          <p:cNvSpPr>
            <a:spLocks noChangeArrowheads="1"/>
          </p:cNvSpPr>
          <p:nvPr/>
        </p:nvSpPr>
        <p:spPr bwMode="auto">
          <a:xfrm>
            <a:off x="3040063" y="3051175"/>
            <a:ext cx="355600" cy="439738"/>
          </a:xfrm>
          <a:prstGeom prst="downArrow">
            <a:avLst>
              <a:gd name="adj1" fmla="val 50000"/>
              <a:gd name="adj2" fmla="val 3091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ahoma" pitchFamily="34" charset="0"/>
            </a:endParaRPr>
          </a:p>
        </p:txBody>
      </p:sp>
      <p:sp>
        <p:nvSpPr>
          <p:cNvPr id="69651" name="AutoShape 19"/>
          <p:cNvSpPr>
            <a:spLocks noChangeArrowheads="1"/>
          </p:cNvSpPr>
          <p:nvPr/>
        </p:nvSpPr>
        <p:spPr bwMode="auto">
          <a:xfrm>
            <a:off x="5986463" y="3241675"/>
            <a:ext cx="2801937" cy="1358900"/>
          </a:xfrm>
          <a:prstGeom prst="wedgeRectCallout">
            <a:avLst>
              <a:gd name="adj1" fmla="val -80593"/>
              <a:gd name="adj2" fmla="val 38787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Magnified view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of a “smooth”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surface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475CDF-8374-4FE7-8673-D65E18053200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 animBg="1"/>
      <p:bldP spid="69646" grpId="0" animBg="1"/>
      <p:bldP spid="69648" grpId="0" animBg="1"/>
      <p:bldP spid="69649" grpId="0" animBg="1"/>
      <p:bldP spid="69650" grpId="0" animBg="1"/>
      <p:bldP spid="6965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1107</Words>
  <Application>Microsoft Office PowerPoint</Application>
  <PresentationFormat>On-screen Show (4:3)</PresentationFormat>
  <Paragraphs>213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Tahoma</vt:lpstr>
      <vt:lpstr>Wingdings</vt:lpstr>
      <vt:lpstr>Default Design</vt:lpstr>
      <vt:lpstr>L-9 (M-8) I. Conservation of Energy      II. Friction   III. Circular Motion</vt:lpstr>
      <vt:lpstr>Kinetic energy (KE)</vt:lpstr>
      <vt:lpstr>Work and Gravitational Potential Energy (GPE)</vt:lpstr>
      <vt:lpstr>Conservation of energy</vt:lpstr>
      <vt:lpstr>Amusement park physics</vt:lpstr>
      <vt:lpstr>Up and down the track</vt:lpstr>
      <vt:lpstr>Springs have potential energy</vt:lpstr>
      <vt:lpstr>FRICTION</vt:lpstr>
      <vt:lpstr>A closer look at friction</vt:lpstr>
      <vt:lpstr>Static friction</vt:lpstr>
      <vt:lpstr>Kinetic friction</vt:lpstr>
      <vt:lpstr>Homer discovers the hard way that kinetic friction is less than static friction!</vt:lpstr>
      <vt:lpstr>Friction forces</vt:lpstr>
      <vt:lpstr>Going in circles: centripetal force</vt:lpstr>
      <vt:lpstr>Uniform circular motion</vt:lpstr>
      <vt:lpstr>Centripetal acceleration, aC</vt:lpstr>
      <vt:lpstr>Centripetal acceleration and force</vt:lpstr>
      <vt:lpstr>Ball on a string</vt:lpstr>
      <vt:lpstr>Example</vt:lpstr>
      <vt:lpstr>Carnival Ride</vt:lpstr>
      <vt:lpstr>Going around a curve </vt:lpstr>
      <vt:lpstr>Wide turns and tight turns</vt:lpstr>
      <vt:lpstr>What is centrifugal  force ? 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168</cp:revision>
  <cp:lastPrinted>2013-09-13T19:06:55Z</cp:lastPrinted>
  <dcterms:created xsi:type="dcterms:W3CDTF">2004-09-11T19:53:40Z</dcterms:created>
  <dcterms:modified xsi:type="dcterms:W3CDTF">2015-02-09T15:08:27Z</dcterms:modified>
</cp:coreProperties>
</file>