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95" r:id="rId3"/>
    <p:sldId id="291" r:id="rId4"/>
    <p:sldId id="281" r:id="rId5"/>
    <p:sldId id="293" r:id="rId6"/>
    <p:sldId id="292" r:id="rId7"/>
    <p:sldId id="290" r:id="rId8"/>
    <p:sldId id="288" r:id="rId9"/>
    <p:sldId id="289" r:id="rId10"/>
    <p:sldId id="268" r:id="rId11"/>
    <p:sldId id="294" r:id="rId12"/>
    <p:sldId id="269" r:id="rId13"/>
    <p:sldId id="265" r:id="rId14"/>
    <p:sldId id="264" r:id="rId15"/>
    <p:sldId id="266" r:id="rId16"/>
    <p:sldId id="270" r:id="rId17"/>
    <p:sldId id="271" r:id="rId18"/>
    <p:sldId id="272" r:id="rId19"/>
    <p:sldId id="280" r:id="rId20"/>
    <p:sldId id="274" r:id="rId21"/>
    <p:sldId id="275" r:id="rId22"/>
    <p:sldId id="276" r:id="rId23"/>
    <p:sldId id="298" r:id="rId24"/>
    <p:sldId id="278" r:id="rId2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CC33"/>
    <a:srgbClr val="FF0000"/>
    <a:srgbClr val="99CCFF"/>
    <a:srgbClr val="CC6600"/>
    <a:srgbClr val="CC9900"/>
    <a:srgbClr val="CCECFF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58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12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DDFC0BDC-95C2-4869-BB1E-DD613A4E2C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045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4C6850D-DE18-431E-A220-58E4FB4E1C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46095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DB1864F-AF04-4BE0-9AB3-57F699F76E05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715482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84276E7-E801-4859-AFFD-B8470BCD18D2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301362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267F336-1380-44F1-A9B7-916314874649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862692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CE0D2CD-B322-45B6-8C0B-99A8A0F2C4D8}" type="slidenum">
              <a:rPr lang="en-US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888502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43008BD-F4C1-411D-AE60-351A6138EFAE}" type="slidenum">
              <a:rPr lang="en-US"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593792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3DC5384-083A-4D4C-8943-31F394B203DF}" type="slidenum">
              <a:rPr lang="en-US"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433851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31939A9-CF37-4FDE-B357-3B9F9011E1BE}" type="slidenum">
              <a:rPr lang="en-US"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985748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4F721DA-0268-41DA-A47A-E401F26559EB}" type="slidenum">
              <a:rPr lang="en-US"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218943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DF7F7F9-5132-48BD-BF40-66A00BA6A49D}" type="slidenum">
              <a:rPr lang="en-US"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851761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4B080D9-0FC7-4B3D-8174-CFD0F11FEA7B}" type="slidenum">
              <a:rPr lang="en-US"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204266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31AA333-1931-4F7E-B551-F0E2392433D1}" type="slidenum">
              <a:rPr lang="en-US"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24900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21E7767-E1D0-4F2A-87C6-3AB9603C3B5E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43754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9442D2B-2B4B-43BE-83A6-E223D128AE6E}" type="slidenum">
              <a:rPr lang="en-US"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430933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FEF9B4C-8D73-43C1-BA54-DD4095CA61B2}" type="slidenum">
              <a:rPr lang="en-US"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900558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DCDDEE4-F663-4CA4-B6EF-32CEFAF78781}" type="slidenum">
              <a:rPr lang="en-US"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736422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FC1B9D1-FDB7-4875-A160-528EE5B803CC}" type="slidenum">
              <a:rPr lang="en-US" altLang="en-US" smtClean="0"/>
              <a:pPr eaLnBrk="1" hangingPunct="1"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56366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835778E-EB08-4AA9-AA28-3BF957B6DE03}" type="slidenum">
              <a:rPr lang="en-US" altLang="en-US" smtClean="0"/>
              <a:pPr eaLnBrk="1" hangingPunct="1"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54713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BB34AE-F89A-4E5E-A8E8-35B95A315FDC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06312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393702E-0AA9-4ABD-A2C4-967AB6CB541D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012015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B4073EA-E682-441C-B8E8-7F252472E5F2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47924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726EB71-8991-45E1-A387-AC3EEA8E7C22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89435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2BCE07A-D66F-4BB0-820C-E3DC73B67E52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632683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AFEB732-6989-4DF4-9DB2-E34F6A3506AB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758836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2DA1FDD-6E4A-4985-880B-6A86C125A954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31874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BA461-0BBC-47AC-9CFD-F7CC5C37B0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749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285D9-8D76-47FA-AB3A-7175E49DEB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1780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F2E3C-E904-4ADA-AF2A-022BFEF4AA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4756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41284-46C0-407B-9F86-6FBB449FBF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87331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E2BD5-2947-4AC5-AF6E-EF231C1C68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89865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C42D8-B64B-46B3-AEBE-286DFA5BE7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35654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F2ED9-AD49-4CDF-A411-F14872851D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5009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40E18-322B-4F21-9269-9E153B1163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1446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A457B-E4CC-4B8B-9A96-4D22E1ACFF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837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17D94-24DF-4185-A149-FEAD4F0BA2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019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6A197-EF39-4415-A139-F1BA267BFB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3789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ACF98-768D-4BF3-A7E4-CA787E37FF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6979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8CE1C-846D-4E8B-81FE-7C833B5895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3402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5474B-F81A-4DE9-8582-DC13085E41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1001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75951-92BE-438D-BA96-808ABA1A1F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167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BCDF82-A7E8-4000-A4DD-BCA3626D5A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microsoft.com/office/2007/relationships/hdphoto" Target="../media/hdphoto2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1.jpg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forecast.weather.gov/MapClick.php?CityName=Iowa+City&amp;state=IA&amp;site=DVN&amp;textField1=41.6583&amp;textField2=-91.5351&amp;e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20812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L 13 Fluids - 2  </a:t>
            </a:r>
            <a:r>
              <a:rPr lang="en-US" altLang="en-US" u="sng" dirty="0" smtClean="0">
                <a:solidFill>
                  <a:schemeClr val="tx1"/>
                </a:solidFill>
              </a:rPr>
              <a:t/>
            </a:r>
            <a:br>
              <a:rPr lang="en-US" altLang="en-US" u="sng" dirty="0" smtClean="0">
                <a:solidFill>
                  <a:schemeClr val="tx1"/>
                </a:solidFill>
              </a:rPr>
            </a:br>
            <a:r>
              <a:rPr lang="en-US" altLang="en-US" u="sng" dirty="0" smtClean="0">
                <a:solidFill>
                  <a:schemeClr val="tx1"/>
                </a:solidFill>
              </a:rPr>
              <a:t>Fluid Statics: </a:t>
            </a:r>
            <a:r>
              <a:rPr lang="en-US" altLang="en-US" u="sng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altLang="en-US" u="sng" dirty="0" smtClean="0">
                <a:solidFill>
                  <a:schemeClr val="tx1"/>
                </a:solidFill>
              </a:rPr>
              <a:t>fluids at rest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2483643"/>
            <a:ext cx="8229600" cy="2973388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FF00"/>
                </a:solidFill>
              </a:rPr>
              <a:t>More on fluids at rest</a:t>
            </a:r>
            <a:br>
              <a:rPr lang="en-US" altLang="en-US" dirty="0" smtClean="0">
                <a:solidFill>
                  <a:srgbClr val="FFFF00"/>
                </a:solidFill>
              </a:rPr>
            </a:br>
            <a:endParaRPr lang="en-US" altLang="en-US" dirty="0" smtClean="0">
              <a:solidFill>
                <a:srgbClr val="FFFF00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rgbClr val="FFFF00"/>
                </a:solidFill>
              </a:rPr>
              <a:t>How is atmospheric pressure measured?</a:t>
            </a:r>
            <a:br>
              <a:rPr lang="en-US" altLang="en-US" dirty="0" smtClean="0">
                <a:solidFill>
                  <a:srgbClr val="FFFF00"/>
                </a:solidFill>
              </a:rPr>
            </a:br>
            <a:endParaRPr lang="en-US" altLang="en-US" dirty="0" smtClean="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>
                <a:solidFill>
                  <a:srgbClr val="FFFF00"/>
                </a:solidFill>
              </a:rPr>
              <a:t>Buoyancy: How can a steel boat  float?</a:t>
            </a:r>
          </a:p>
          <a:p>
            <a:pPr eaLnBrk="1" hangingPunct="1"/>
            <a:endParaRPr lang="en-US" altLang="en-US" dirty="0" smtClean="0">
              <a:solidFill>
                <a:srgbClr val="FFFF00"/>
              </a:solidFill>
            </a:endParaRPr>
          </a:p>
        </p:txBody>
      </p:sp>
      <p:sp>
        <p:nvSpPr>
          <p:cNvPr id="205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2C0AB17-B7DB-4ACB-B334-FADCCAD6FF9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39738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Pascal’s Principle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6195" y="1673538"/>
            <a:ext cx="4930912" cy="4041148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latin typeface="Verdana" pitchFamily="34" charset="0"/>
              </a:rPr>
              <a:t>If you apply pressure to an enclosed fluid, that pressure is transmitted equally to all parts of the fluid</a:t>
            </a:r>
          </a:p>
          <a:p>
            <a:pPr eaLnBrk="1" hangingPunct="1"/>
            <a:r>
              <a:rPr lang="en-US" altLang="en-US" sz="2400" dirty="0" smtClean="0">
                <a:latin typeface="Verdana" pitchFamily="34" charset="0"/>
              </a:rPr>
              <a:t>If I exert </a:t>
            </a:r>
            <a:r>
              <a:rPr lang="en-US" altLang="en-US" sz="2400" i="1" dirty="0" smtClean="0">
                <a:solidFill>
                  <a:srgbClr val="FF0000"/>
                </a:solidFill>
                <a:latin typeface="Verdana" pitchFamily="34" charset="0"/>
              </a:rPr>
              <a:t>extra pressure</a:t>
            </a:r>
            <a:r>
              <a:rPr lang="en-US" altLang="en-US" sz="2400" dirty="0" smtClean="0">
                <a:latin typeface="Verdana" pitchFamily="34" charset="0"/>
              </a:rPr>
              <a:t> on the fluid with a piston, the pressure in the fluid increases </a:t>
            </a:r>
            <a:r>
              <a:rPr lang="en-US" altLang="en-US" sz="2400" i="1" dirty="0" smtClean="0">
                <a:solidFill>
                  <a:srgbClr val="FF0000"/>
                </a:solidFill>
                <a:latin typeface="Verdana" pitchFamily="34" charset="0"/>
              </a:rPr>
              <a:t>everywhere</a:t>
            </a:r>
            <a:r>
              <a:rPr lang="en-US" altLang="en-US" sz="2400" dirty="0" smtClean="0">
                <a:latin typeface="Verdana" pitchFamily="34" charset="0"/>
              </a:rPr>
              <a:t> by that amount</a:t>
            </a:r>
          </a:p>
          <a:p>
            <a:pPr eaLnBrk="1" hangingPunct="1"/>
            <a:r>
              <a:rPr lang="en-US" altLang="en-US" sz="2400" dirty="0" smtClean="0">
                <a:latin typeface="Verdana" pitchFamily="34" charset="0"/>
              </a:rPr>
              <a:t>Cartesian diver</a:t>
            </a:r>
          </a:p>
        </p:txBody>
      </p:sp>
      <p:grpSp>
        <p:nvGrpSpPr>
          <p:cNvPr id="28684" name="Group 12"/>
          <p:cNvGrpSpPr>
            <a:grpSpLocks/>
          </p:cNvGrpSpPr>
          <p:nvPr/>
        </p:nvGrpSpPr>
        <p:grpSpPr bwMode="auto">
          <a:xfrm>
            <a:off x="6141673" y="1639700"/>
            <a:ext cx="2489200" cy="3348038"/>
            <a:chOff x="3511" y="1939"/>
            <a:chExt cx="1481" cy="1874"/>
          </a:xfrm>
        </p:grpSpPr>
        <p:sp>
          <p:nvSpPr>
            <p:cNvPr id="12301" name="AutoShape 8"/>
            <p:cNvSpPr>
              <a:spLocks noChangeArrowheads="1"/>
            </p:cNvSpPr>
            <p:nvPr/>
          </p:nvSpPr>
          <p:spPr bwMode="auto">
            <a:xfrm>
              <a:off x="3511" y="1939"/>
              <a:ext cx="1481" cy="1874"/>
            </a:xfrm>
            <a:prstGeom prst="can">
              <a:avLst>
                <a:gd name="adj" fmla="val 21939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302" name="AutoShape 11"/>
            <p:cNvSpPr>
              <a:spLocks noChangeArrowheads="1"/>
            </p:cNvSpPr>
            <p:nvPr/>
          </p:nvSpPr>
          <p:spPr bwMode="auto">
            <a:xfrm>
              <a:off x="3529" y="2752"/>
              <a:ext cx="1454" cy="1042"/>
            </a:xfrm>
            <a:prstGeom prst="can">
              <a:avLst>
                <a:gd name="adj" fmla="val 25000"/>
              </a:avLst>
            </a:pr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28685" name="Group 13"/>
          <p:cNvGrpSpPr>
            <a:grpSpLocks/>
          </p:cNvGrpSpPr>
          <p:nvPr/>
        </p:nvGrpSpPr>
        <p:grpSpPr bwMode="auto">
          <a:xfrm>
            <a:off x="6167867" y="2296131"/>
            <a:ext cx="2463006" cy="1393825"/>
            <a:chOff x="3494" y="2131"/>
            <a:chExt cx="1509" cy="878"/>
          </a:xfrm>
        </p:grpSpPr>
        <p:sp>
          <p:nvSpPr>
            <p:cNvPr id="12299" name="AutoShape 6"/>
            <p:cNvSpPr>
              <a:spLocks noChangeArrowheads="1"/>
            </p:cNvSpPr>
            <p:nvPr/>
          </p:nvSpPr>
          <p:spPr bwMode="auto">
            <a:xfrm>
              <a:off x="3494" y="2662"/>
              <a:ext cx="1509" cy="347"/>
            </a:xfrm>
            <a:prstGeom prst="can">
              <a:avLst>
                <a:gd name="adj" fmla="val 40921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300" name="AutoShape 10"/>
            <p:cNvSpPr>
              <a:spLocks noChangeArrowheads="1"/>
            </p:cNvSpPr>
            <p:nvPr/>
          </p:nvSpPr>
          <p:spPr bwMode="auto">
            <a:xfrm rot="10800000">
              <a:off x="3913" y="2131"/>
              <a:ext cx="704" cy="631"/>
            </a:xfrm>
            <a:custGeom>
              <a:avLst/>
              <a:gdLst>
                <a:gd name="T0" fmla="*/ 1 w 21600"/>
                <a:gd name="T1" fmla="*/ 0 h 21600"/>
                <a:gd name="T2" fmla="*/ 0 w 21600"/>
                <a:gd name="T3" fmla="*/ 1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0 w 21600"/>
                <a:gd name="T13" fmla="*/ 4484 h 21600"/>
                <a:gd name="T14" fmla="*/ 17090 w 21600"/>
                <a:gd name="T15" fmla="*/ 1711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86" name="AutoShape 14"/>
          <p:cNvSpPr>
            <a:spLocks noChangeArrowheads="1"/>
          </p:cNvSpPr>
          <p:nvPr/>
        </p:nvSpPr>
        <p:spPr bwMode="auto">
          <a:xfrm>
            <a:off x="7158013" y="3223232"/>
            <a:ext cx="536575" cy="674688"/>
          </a:xfrm>
          <a:prstGeom prst="downArrow">
            <a:avLst>
              <a:gd name="adj1" fmla="val 50000"/>
              <a:gd name="adj2" fmla="val 31435"/>
            </a:avLst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8687" name="AutoShape 15"/>
          <p:cNvSpPr>
            <a:spLocks noChangeArrowheads="1"/>
          </p:cNvSpPr>
          <p:nvPr/>
        </p:nvSpPr>
        <p:spPr bwMode="auto">
          <a:xfrm>
            <a:off x="7135448" y="4298762"/>
            <a:ext cx="536575" cy="674687"/>
          </a:xfrm>
          <a:prstGeom prst="downArrow">
            <a:avLst>
              <a:gd name="adj1" fmla="val 50000"/>
              <a:gd name="adj2" fmla="val 31435"/>
            </a:avLst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8688" name="AutoShape 16"/>
          <p:cNvSpPr>
            <a:spLocks noChangeArrowheads="1"/>
          </p:cNvSpPr>
          <p:nvPr/>
        </p:nvSpPr>
        <p:spPr bwMode="auto">
          <a:xfrm rot="5400000">
            <a:off x="6199617" y="3856643"/>
            <a:ext cx="536575" cy="674687"/>
          </a:xfrm>
          <a:prstGeom prst="downArrow">
            <a:avLst>
              <a:gd name="adj1" fmla="val 50000"/>
              <a:gd name="adj2" fmla="val 31435"/>
            </a:avLst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8689" name="AutoShape 17"/>
          <p:cNvSpPr>
            <a:spLocks noChangeArrowheads="1"/>
          </p:cNvSpPr>
          <p:nvPr/>
        </p:nvSpPr>
        <p:spPr bwMode="auto">
          <a:xfrm rot="-5400000">
            <a:off x="8010116" y="3856641"/>
            <a:ext cx="536575" cy="674688"/>
          </a:xfrm>
          <a:prstGeom prst="downArrow">
            <a:avLst>
              <a:gd name="adj1" fmla="val 50000"/>
              <a:gd name="adj2" fmla="val 31435"/>
            </a:avLst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5C7127D-3CC2-48B1-A995-32592172B02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  <p:sp>
        <p:nvSpPr>
          <p:cNvPr id="2" name="TextBox 1"/>
          <p:cNvSpPr txBox="1"/>
          <p:nvPr/>
        </p:nvSpPr>
        <p:spPr>
          <a:xfrm>
            <a:off x="7135448" y="2515999"/>
            <a:ext cx="6206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W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  <p:bldP spid="28686" grpId="0" animBg="1"/>
      <p:bldP spid="28687" grpId="0" animBg="1"/>
      <p:bldP spid="28688" grpId="0" animBg="1"/>
      <p:bldP spid="28689" grpId="0" animBg="1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838200" y="1390650"/>
            <a:ext cx="7361238" cy="158273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A change in pressure in an enclosed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Fluid at rest is transmitted </a:t>
            </a:r>
            <a:r>
              <a:rPr lang="en-US" altLang="en-US" i="1"/>
              <a:t>undiminished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to all points in the fluid</a:t>
            </a:r>
          </a:p>
        </p:txBody>
      </p:sp>
      <p:sp>
        <p:nvSpPr>
          <p:cNvPr id="13315" name="Rectangle 2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Pascal’s Principle</a:t>
            </a:r>
          </a:p>
        </p:txBody>
      </p:sp>
      <p:grpSp>
        <p:nvGrpSpPr>
          <p:cNvPr id="13316" name="Group 27"/>
          <p:cNvGrpSpPr>
            <a:grpSpLocks/>
          </p:cNvGrpSpPr>
          <p:nvPr/>
        </p:nvGrpSpPr>
        <p:grpSpPr bwMode="auto">
          <a:xfrm>
            <a:off x="1365250" y="3470275"/>
            <a:ext cx="6851650" cy="3068638"/>
            <a:chOff x="725" y="2247"/>
            <a:chExt cx="4316" cy="1933"/>
          </a:xfrm>
        </p:grpSpPr>
        <p:sp>
          <p:nvSpPr>
            <p:cNvPr id="13318" name="Text Box 5"/>
            <p:cNvSpPr txBox="1">
              <a:spLocks noChangeArrowheads="1"/>
            </p:cNvSpPr>
            <p:nvPr/>
          </p:nvSpPr>
          <p:spPr bwMode="auto">
            <a:xfrm>
              <a:off x="936" y="2679"/>
              <a:ext cx="363" cy="185"/>
            </a:xfrm>
            <a:prstGeom prst="rect">
              <a:avLst/>
            </a:prstGeom>
            <a:solidFill>
              <a:srgbClr val="00B05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chemeClr val="bg1"/>
                  </a:solidFill>
                </a:rPr>
                <a:t>1kg </a:t>
              </a:r>
            </a:p>
          </p:txBody>
        </p:sp>
        <p:sp>
          <p:nvSpPr>
            <p:cNvPr id="13319" name="Freeform 7"/>
            <p:cNvSpPr>
              <a:spLocks/>
            </p:cNvSpPr>
            <p:nvPr/>
          </p:nvSpPr>
          <p:spPr bwMode="auto">
            <a:xfrm>
              <a:off x="902" y="2885"/>
              <a:ext cx="3550" cy="1295"/>
            </a:xfrm>
            <a:custGeom>
              <a:avLst/>
              <a:gdLst>
                <a:gd name="T0" fmla="*/ 0 w 4670"/>
                <a:gd name="T1" fmla="*/ 23 h 1261"/>
                <a:gd name="T2" fmla="*/ 0 w 4670"/>
                <a:gd name="T3" fmla="*/ 1366 h 1261"/>
                <a:gd name="T4" fmla="*/ 2052 w 4670"/>
                <a:gd name="T5" fmla="*/ 1366 h 1261"/>
                <a:gd name="T6" fmla="*/ 2052 w 4670"/>
                <a:gd name="T7" fmla="*/ 0 h 1261"/>
                <a:gd name="T8" fmla="*/ 1494 w 4670"/>
                <a:gd name="T9" fmla="*/ 0 h 1261"/>
                <a:gd name="T10" fmla="*/ 1494 w 4670"/>
                <a:gd name="T11" fmla="*/ 876 h 1261"/>
                <a:gd name="T12" fmla="*/ 247 w 4670"/>
                <a:gd name="T13" fmla="*/ 876 h 1261"/>
                <a:gd name="T14" fmla="*/ 247 w 4670"/>
                <a:gd name="T15" fmla="*/ 13 h 1261"/>
                <a:gd name="T16" fmla="*/ 0 w 4670"/>
                <a:gd name="T17" fmla="*/ 23 h 126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670" h="1261">
                  <a:moveTo>
                    <a:pt x="0" y="20"/>
                  </a:moveTo>
                  <a:lnTo>
                    <a:pt x="0" y="1261"/>
                  </a:lnTo>
                  <a:lnTo>
                    <a:pt x="4670" y="1261"/>
                  </a:lnTo>
                  <a:lnTo>
                    <a:pt x="4670" y="0"/>
                  </a:lnTo>
                  <a:lnTo>
                    <a:pt x="3401" y="0"/>
                  </a:lnTo>
                  <a:lnTo>
                    <a:pt x="3401" y="809"/>
                  </a:lnTo>
                  <a:lnTo>
                    <a:pt x="562" y="809"/>
                  </a:lnTo>
                  <a:lnTo>
                    <a:pt x="562" y="13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99CCFF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0" name="Rectangle 8"/>
            <p:cNvSpPr>
              <a:spLocks noChangeArrowheads="1"/>
            </p:cNvSpPr>
            <p:nvPr/>
          </p:nvSpPr>
          <p:spPr bwMode="auto">
            <a:xfrm>
              <a:off x="917" y="2858"/>
              <a:ext cx="407" cy="8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21" name="Rectangle 9"/>
            <p:cNvSpPr>
              <a:spLocks noChangeArrowheads="1"/>
            </p:cNvSpPr>
            <p:nvPr/>
          </p:nvSpPr>
          <p:spPr bwMode="auto">
            <a:xfrm>
              <a:off x="3494" y="2828"/>
              <a:ext cx="948" cy="12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22" name="Text Box 10"/>
            <p:cNvSpPr txBox="1">
              <a:spLocks noChangeArrowheads="1"/>
            </p:cNvSpPr>
            <p:nvPr/>
          </p:nvSpPr>
          <p:spPr bwMode="auto">
            <a:xfrm>
              <a:off x="1489" y="3223"/>
              <a:ext cx="8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area 1 m</a:t>
              </a:r>
              <a:r>
                <a:rPr lang="en-US" altLang="en-US" sz="2000" baseline="30000"/>
                <a:t>2</a:t>
              </a:r>
              <a:endParaRPr lang="en-US" altLang="en-US" sz="2000"/>
            </a:p>
          </p:txBody>
        </p:sp>
        <p:sp>
          <p:nvSpPr>
            <p:cNvPr id="13323" name="Text Box 11"/>
            <p:cNvSpPr txBox="1">
              <a:spLocks noChangeArrowheads="1"/>
            </p:cNvSpPr>
            <p:nvPr/>
          </p:nvSpPr>
          <p:spPr bwMode="auto">
            <a:xfrm>
              <a:off x="2588" y="3207"/>
              <a:ext cx="8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area 5 m</a:t>
              </a:r>
              <a:r>
                <a:rPr lang="en-US" altLang="en-US" sz="2000" baseline="30000"/>
                <a:t>2</a:t>
              </a:r>
              <a:endParaRPr lang="en-US" altLang="en-US" sz="2000"/>
            </a:p>
          </p:txBody>
        </p:sp>
        <p:sp>
          <p:nvSpPr>
            <p:cNvPr id="13324" name="Line 14"/>
            <p:cNvSpPr>
              <a:spLocks noChangeShapeType="1"/>
            </p:cNvSpPr>
            <p:nvPr/>
          </p:nvSpPr>
          <p:spPr bwMode="auto">
            <a:xfrm>
              <a:off x="725" y="2942"/>
              <a:ext cx="3883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5" name="Line 15"/>
            <p:cNvSpPr>
              <a:spLocks noChangeShapeType="1"/>
            </p:cNvSpPr>
            <p:nvPr/>
          </p:nvSpPr>
          <p:spPr bwMode="auto">
            <a:xfrm>
              <a:off x="1021" y="2949"/>
              <a:ext cx="0" cy="122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6" name="Line 16"/>
            <p:cNvSpPr>
              <a:spLocks noChangeShapeType="1"/>
            </p:cNvSpPr>
            <p:nvPr/>
          </p:nvSpPr>
          <p:spPr bwMode="auto">
            <a:xfrm>
              <a:off x="4104" y="2967"/>
              <a:ext cx="0" cy="121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7" name="Text Box 17"/>
            <p:cNvSpPr txBox="1">
              <a:spLocks noChangeArrowheads="1"/>
            </p:cNvSpPr>
            <p:nvPr/>
          </p:nvSpPr>
          <p:spPr bwMode="auto">
            <a:xfrm>
              <a:off x="946" y="3535"/>
              <a:ext cx="204" cy="231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0000"/>
                  </a:solidFill>
                </a:rPr>
                <a:t>h</a:t>
              </a:r>
            </a:p>
          </p:txBody>
        </p:sp>
        <p:sp>
          <p:nvSpPr>
            <p:cNvPr id="13328" name="Text Box 18"/>
            <p:cNvSpPr txBox="1">
              <a:spLocks noChangeArrowheads="1"/>
            </p:cNvSpPr>
            <p:nvPr/>
          </p:nvSpPr>
          <p:spPr bwMode="auto">
            <a:xfrm>
              <a:off x="4017" y="3480"/>
              <a:ext cx="204" cy="231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0000"/>
                  </a:solidFill>
                </a:rPr>
                <a:t>h</a:t>
              </a:r>
            </a:p>
          </p:txBody>
        </p:sp>
        <p:sp>
          <p:nvSpPr>
            <p:cNvPr id="13329" name="Text Box 20"/>
            <p:cNvSpPr txBox="1">
              <a:spLocks noChangeArrowheads="1"/>
            </p:cNvSpPr>
            <p:nvPr/>
          </p:nvSpPr>
          <p:spPr bwMode="auto">
            <a:xfrm>
              <a:off x="797" y="2393"/>
              <a:ext cx="7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W = 10 N</a:t>
              </a:r>
            </a:p>
          </p:txBody>
        </p:sp>
        <p:sp>
          <p:nvSpPr>
            <p:cNvPr id="13330" name="Text Box 21"/>
            <p:cNvSpPr txBox="1">
              <a:spLocks noChangeArrowheads="1"/>
            </p:cNvSpPr>
            <p:nvPr/>
          </p:nvSpPr>
          <p:spPr bwMode="auto">
            <a:xfrm>
              <a:off x="4321" y="2392"/>
              <a:ext cx="7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W = 50 N</a:t>
              </a:r>
            </a:p>
          </p:txBody>
        </p:sp>
        <p:sp>
          <p:nvSpPr>
            <p:cNvPr id="13331" name="Line 22"/>
            <p:cNvSpPr>
              <a:spLocks noChangeShapeType="1"/>
            </p:cNvSpPr>
            <p:nvPr/>
          </p:nvSpPr>
          <p:spPr bwMode="auto">
            <a:xfrm flipH="1" flipV="1">
              <a:off x="1186" y="2981"/>
              <a:ext cx="324" cy="4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2" name="Line 23"/>
            <p:cNvSpPr>
              <a:spLocks noChangeShapeType="1"/>
            </p:cNvSpPr>
            <p:nvPr/>
          </p:nvSpPr>
          <p:spPr bwMode="auto">
            <a:xfrm flipV="1">
              <a:off x="3367" y="2987"/>
              <a:ext cx="469" cy="3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3" name="Text Box 26"/>
            <p:cNvSpPr txBox="1">
              <a:spLocks noChangeArrowheads="1"/>
            </p:cNvSpPr>
            <p:nvPr/>
          </p:nvSpPr>
          <p:spPr bwMode="auto">
            <a:xfrm>
              <a:off x="3605" y="2247"/>
              <a:ext cx="729" cy="577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/>
                <a:t>    5 kg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b="1" dirty="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b="1" dirty="0"/>
            </a:p>
          </p:txBody>
        </p:sp>
      </p:grpSp>
      <p:sp>
        <p:nvSpPr>
          <p:cNvPr id="1331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1B4BF3C-2300-45BD-8C29-DAC3D5D1479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086769" y="114300"/>
            <a:ext cx="4970462" cy="1143000"/>
          </a:xfrm>
        </p:spPr>
        <p:txBody>
          <a:bodyPr/>
          <a:lstStyle/>
          <a:p>
            <a:pPr algn="r" eaLnBrk="1" hangingPunct="1"/>
            <a:r>
              <a:rPr lang="en-US" altLang="en-US" u="sng" dirty="0" smtClean="0"/>
              <a:t>A hydraulic car lift</a:t>
            </a: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010025" y="1470025"/>
            <a:ext cx="4676775" cy="5062538"/>
          </a:xfrm>
        </p:spPr>
        <p:txBody>
          <a:bodyPr/>
          <a:lstStyle/>
          <a:p>
            <a:pPr eaLnBrk="1" hangingPunct="1"/>
            <a:r>
              <a:rPr lang="en-US" altLang="en-US" sz="2800" u="sng" smtClean="0">
                <a:solidFill>
                  <a:srgbClr val="FF0000"/>
                </a:solidFill>
              </a:rPr>
              <a:t>Pressure is F / A</a:t>
            </a:r>
          </a:p>
          <a:p>
            <a:pPr eaLnBrk="1" hangingPunct="1"/>
            <a:r>
              <a:rPr lang="en-US" altLang="en-US" sz="2800" smtClean="0"/>
              <a:t>At the same depth the pressures are the same</a:t>
            </a:r>
          </a:p>
          <a:p>
            <a:pPr eaLnBrk="1" hangingPunct="1"/>
            <a:r>
              <a:rPr lang="en-US" altLang="en-US" sz="2800" smtClean="0"/>
              <a:t>so  F</a:t>
            </a:r>
            <a:r>
              <a:rPr lang="en-US" altLang="en-US" sz="2800" baseline="-25000" smtClean="0"/>
              <a:t>1</a:t>
            </a:r>
            <a:r>
              <a:rPr lang="en-US" altLang="en-US" sz="2800" smtClean="0"/>
              <a:t> /A</a:t>
            </a:r>
            <a:r>
              <a:rPr lang="en-US" altLang="en-US" sz="2800" baseline="-25000" smtClean="0"/>
              <a:t>1</a:t>
            </a:r>
            <a:r>
              <a:rPr lang="en-US" altLang="en-US" sz="2800" smtClean="0"/>
              <a:t> = F</a:t>
            </a:r>
            <a:r>
              <a:rPr lang="en-US" altLang="en-US" sz="2800" baseline="-25000" smtClean="0"/>
              <a:t>2 </a:t>
            </a:r>
            <a:r>
              <a:rPr lang="en-US" altLang="en-US" sz="2800" smtClean="0"/>
              <a:t>/A</a:t>
            </a:r>
            <a:r>
              <a:rPr lang="en-US" altLang="en-US" sz="2800" baseline="-25000" smtClean="0"/>
              <a:t>2</a:t>
            </a:r>
            <a:r>
              <a:rPr lang="en-US" altLang="en-US" sz="2800" smtClean="0"/>
              <a:t>, or</a:t>
            </a:r>
          </a:p>
          <a:p>
            <a:pPr eaLnBrk="1" hangingPunct="1"/>
            <a:endParaRPr lang="en-US" altLang="en-US" sz="2800" smtClean="0"/>
          </a:p>
          <a:p>
            <a:pPr eaLnBrk="1" hangingPunct="1"/>
            <a:endParaRPr lang="en-US" altLang="en-US" sz="2800" smtClean="0"/>
          </a:p>
          <a:p>
            <a:pPr eaLnBrk="1" hangingPunct="1"/>
            <a:endParaRPr lang="en-US" altLang="en-US" sz="2800" smtClean="0"/>
          </a:p>
          <a:p>
            <a:pPr eaLnBrk="1" hangingPunct="1"/>
            <a:r>
              <a:rPr lang="en-US" altLang="en-US" sz="2800" smtClean="0"/>
              <a:t>with a little force you can lift a heavy object!</a:t>
            </a:r>
          </a:p>
          <a:p>
            <a:pPr eaLnBrk="1" hangingPunct="1"/>
            <a:r>
              <a:rPr lang="en-US" altLang="en-US" sz="2800" smtClean="0"/>
              <a:t>the jack</a:t>
            </a:r>
          </a:p>
          <a:p>
            <a:pPr eaLnBrk="1" hangingPunct="1"/>
            <a:endParaRPr lang="en-US" altLang="en-US" sz="2800" smtClean="0"/>
          </a:p>
          <a:p>
            <a:pPr eaLnBrk="1" hangingPunct="1"/>
            <a:endParaRPr lang="en-US" altLang="en-US" sz="2800" smtClean="0"/>
          </a:p>
        </p:txBody>
      </p:sp>
      <p:pic>
        <p:nvPicPr>
          <p:cNvPr id="14340" name="Picture 6" descr="W0419_11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0678"/>
          <a:stretch/>
        </p:blipFill>
        <p:spPr>
          <a:xfrm>
            <a:off x="477838" y="1422400"/>
            <a:ext cx="2773362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434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3270391"/>
              </p:ext>
            </p:extLst>
          </p:nvPr>
        </p:nvGraphicFramePr>
        <p:xfrm>
          <a:off x="4897438" y="3590925"/>
          <a:ext cx="2049462" cy="117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0" name="Equation" r:id="rId6" imgW="837836" imgH="482391" progId="Equation.DSMT4">
                  <p:embed/>
                </p:oleObj>
              </mc:Choice>
              <mc:Fallback>
                <p:oleObj name="Equation" r:id="rId6" imgW="837836" imgH="482391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7438" y="3590925"/>
                        <a:ext cx="2049462" cy="1179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42FD55F-7A36-4DAF-8B26-332DCCDE82C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3288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Water pumps and drinking straws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609975" y="1131888"/>
            <a:ext cx="5349875" cy="5119687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800" smtClean="0"/>
              <a:t>A ground level pump can only be used to cause water to rise to a certain maximum height since it uses atmospheric pressure to lift the water</a:t>
            </a:r>
          </a:p>
          <a:p>
            <a:pPr eaLnBrk="1" hangingPunct="1"/>
            <a:r>
              <a:rPr lang="en-US" altLang="en-US" sz="2800" smtClean="0"/>
              <a:t>for deeper wells the pump must be located at the bottom</a:t>
            </a:r>
          </a:p>
          <a:p>
            <a:pPr eaLnBrk="1" hangingPunct="1"/>
            <a:r>
              <a:rPr lang="en-US" altLang="en-US" sz="2800" smtClean="0"/>
              <a:t>When you use a straw, you create a vacuum in your mouth and atmospheric pressure pushes the liquid up</a:t>
            </a:r>
          </a:p>
          <a:p>
            <a:pPr eaLnBrk="1" hangingPunct="1"/>
            <a:endParaRPr lang="en-US" altLang="en-US" sz="2800" smtClean="0"/>
          </a:p>
        </p:txBody>
      </p:sp>
      <p:pic>
        <p:nvPicPr>
          <p:cNvPr id="15364" name="Picture 6" descr="W0415_11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6133"/>
          <a:stretch/>
        </p:blipFill>
        <p:spPr>
          <a:xfrm>
            <a:off x="442913" y="1951038"/>
            <a:ext cx="2684462" cy="34686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5" name="Rectangle 7"/>
          <p:cNvSpPr>
            <a:spLocks noChangeArrowheads="1"/>
          </p:cNvSpPr>
          <p:nvPr/>
        </p:nvSpPr>
        <p:spPr bwMode="auto">
          <a:xfrm>
            <a:off x="1171575" y="5202238"/>
            <a:ext cx="1455738" cy="10572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2C99012-C3A2-4AA8-A395-9D83402F8590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03225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u="sng" smtClean="0"/>
              <a:t>Pressure depends only on depth</a:t>
            </a:r>
          </a:p>
        </p:txBody>
      </p:sp>
      <p:pic>
        <p:nvPicPr>
          <p:cNvPr id="16387" name="Picture 10" descr="W0412_1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3563" y="1897063"/>
            <a:ext cx="3021012" cy="3609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21" name="Rectangle 1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The pressure at the bottom of the lake is higher than at the top</a:t>
            </a:r>
          </a:p>
          <a:p>
            <a:pPr eaLnBrk="1" hangingPunct="1"/>
            <a:r>
              <a:rPr lang="en-US" altLang="en-US" sz="2800" smtClean="0"/>
              <a:t>The dam must be thicker at its base</a:t>
            </a:r>
          </a:p>
          <a:p>
            <a:pPr eaLnBrk="1" hangingPunct="1"/>
            <a:r>
              <a:rPr lang="en-US" altLang="en-US" sz="2800" smtClean="0"/>
              <a:t>The pressure does not depend on how far back the lake extends</a:t>
            </a:r>
          </a:p>
        </p:txBody>
      </p:sp>
      <p:sp>
        <p:nvSpPr>
          <p:cNvPr id="16389" name="Text Box 14"/>
          <p:cNvSpPr txBox="1">
            <a:spLocks noChangeArrowheads="1"/>
          </p:cNvSpPr>
          <p:nvPr/>
        </p:nvSpPr>
        <p:spPr bwMode="auto">
          <a:xfrm>
            <a:off x="546100" y="1566863"/>
            <a:ext cx="9366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Dam</a:t>
            </a:r>
          </a:p>
        </p:txBody>
      </p:sp>
      <p:sp>
        <p:nvSpPr>
          <p:cNvPr id="16390" name="Line 15"/>
          <p:cNvSpPr>
            <a:spLocks noChangeShapeType="1"/>
          </p:cNvSpPr>
          <p:nvPr/>
        </p:nvSpPr>
        <p:spPr bwMode="auto">
          <a:xfrm>
            <a:off x="987425" y="2147888"/>
            <a:ext cx="595313" cy="5937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7429" name="Group 21"/>
          <p:cNvGrpSpPr>
            <a:grpSpLocks/>
          </p:cNvGrpSpPr>
          <p:nvPr/>
        </p:nvGrpSpPr>
        <p:grpSpPr bwMode="auto">
          <a:xfrm>
            <a:off x="1603375" y="1341438"/>
            <a:ext cx="3155950" cy="2176462"/>
            <a:chOff x="1234" y="1098"/>
            <a:chExt cx="1872" cy="1358"/>
          </a:xfrm>
        </p:grpSpPr>
        <p:grpSp>
          <p:nvGrpSpPr>
            <p:cNvPr id="16398" name="Group 18"/>
            <p:cNvGrpSpPr>
              <a:grpSpLocks/>
            </p:cNvGrpSpPr>
            <p:nvPr/>
          </p:nvGrpSpPr>
          <p:grpSpPr bwMode="auto">
            <a:xfrm>
              <a:off x="1234" y="1436"/>
              <a:ext cx="1617" cy="979"/>
              <a:chOff x="1335" y="1445"/>
              <a:chExt cx="1617" cy="979"/>
            </a:xfrm>
          </p:grpSpPr>
          <p:sp>
            <p:nvSpPr>
              <p:cNvPr id="16401" name="Rectangle 16"/>
              <p:cNvSpPr>
                <a:spLocks noChangeArrowheads="1"/>
              </p:cNvSpPr>
              <p:nvPr/>
            </p:nvSpPr>
            <p:spPr bwMode="auto">
              <a:xfrm>
                <a:off x="1398" y="1738"/>
                <a:ext cx="1554" cy="686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rgbClr val="3333FF"/>
                  </a:solidFill>
                </a:endParaRPr>
              </a:p>
            </p:txBody>
          </p:sp>
          <p:sp>
            <p:nvSpPr>
              <p:cNvPr id="16402" name="Rectangle 17"/>
              <p:cNvSpPr>
                <a:spLocks noChangeArrowheads="1"/>
              </p:cNvSpPr>
              <p:nvPr/>
            </p:nvSpPr>
            <p:spPr bwMode="auto">
              <a:xfrm>
                <a:off x="1335" y="1445"/>
                <a:ext cx="1134" cy="29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16399" name="Freeform 19"/>
            <p:cNvSpPr>
              <a:spLocks/>
            </p:cNvSpPr>
            <p:nvPr/>
          </p:nvSpPr>
          <p:spPr bwMode="auto">
            <a:xfrm>
              <a:off x="2480" y="1558"/>
              <a:ext cx="626" cy="898"/>
            </a:xfrm>
            <a:custGeom>
              <a:avLst/>
              <a:gdLst>
                <a:gd name="T0" fmla="*/ 71 w 626"/>
                <a:gd name="T1" fmla="*/ 875 h 898"/>
                <a:gd name="T2" fmla="*/ 455 w 626"/>
                <a:gd name="T3" fmla="*/ 847 h 898"/>
                <a:gd name="T4" fmla="*/ 546 w 626"/>
                <a:gd name="T5" fmla="*/ 802 h 898"/>
                <a:gd name="T6" fmla="*/ 592 w 626"/>
                <a:gd name="T7" fmla="*/ 756 h 898"/>
                <a:gd name="T8" fmla="*/ 620 w 626"/>
                <a:gd name="T9" fmla="*/ 399 h 898"/>
                <a:gd name="T10" fmla="*/ 610 w 626"/>
                <a:gd name="T11" fmla="*/ 79 h 898"/>
                <a:gd name="T12" fmla="*/ 583 w 626"/>
                <a:gd name="T13" fmla="*/ 70 h 898"/>
                <a:gd name="T14" fmla="*/ 537 w 626"/>
                <a:gd name="T15" fmla="*/ 24 h 898"/>
                <a:gd name="T16" fmla="*/ 482 w 626"/>
                <a:gd name="T17" fmla="*/ 6 h 898"/>
                <a:gd name="T18" fmla="*/ 345 w 626"/>
                <a:gd name="T19" fmla="*/ 15 h 898"/>
                <a:gd name="T20" fmla="*/ 290 w 626"/>
                <a:gd name="T21" fmla="*/ 34 h 898"/>
                <a:gd name="T22" fmla="*/ 62 w 626"/>
                <a:gd name="T23" fmla="*/ 15 h 898"/>
                <a:gd name="T24" fmla="*/ 16 w 626"/>
                <a:gd name="T25" fmla="*/ 107 h 898"/>
                <a:gd name="T26" fmla="*/ 44 w 626"/>
                <a:gd name="T27" fmla="*/ 491 h 898"/>
                <a:gd name="T28" fmla="*/ 34 w 626"/>
                <a:gd name="T29" fmla="*/ 683 h 898"/>
                <a:gd name="T30" fmla="*/ 44 w 626"/>
                <a:gd name="T31" fmla="*/ 829 h 898"/>
                <a:gd name="T32" fmla="*/ 71 w 626"/>
                <a:gd name="T33" fmla="*/ 875 h 8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26" h="898">
                  <a:moveTo>
                    <a:pt x="71" y="875"/>
                  </a:moveTo>
                  <a:cubicBezTo>
                    <a:pt x="285" y="869"/>
                    <a:pt x="309" y="876"/>
                    <a:pt x="455" y="847"/>
                  </a:cubicBezTo>
                  <a:cubicBezTo>
                    <a:pt x="483" y="828"/>
                    <a:pt x="519" y="823"/>
                    <a:pt x="546" y="802"/>
                  </a:cubicBezTo>
                  <a:cubicBezTo>
                    <a:pt x="563" y="789"/>
                    <a:pt x="592" y="756"/>
                    <a:pt x="592" y="756"/>
                  </a:cubicBezTo>
                  <a:cubicBezTo>
                    <a:pt x="626" y="617"/>
                    <a:pt x="612" y="639"/>
                    <a:pt x="620" y="399"/>
                  </a:cubicBezTo>
                  <a:cubicBezTo>
                    <a:pt x="617" y="292"/>
                    <a:pt x="622" y="185"/>
                    <a:pt x="610" y="79"/>
                  </a:cubicBezTo>
                  <a:cubicBezTo>
                    <a:pt x="609" y="70"/>
                    <a:pt x="591" y="76"/>
                    <a:pt x="583" y="70"/>
                  </a:cubicBezTo>
                  <a:cubicBezTo>
                    <a:pt x="566" y="57"/>
                    <a:pt x="552" y="39"/>
                    <a:pt x="537" y="24"/>
                  </a:cubicBezTo>
                  <a:cubicBezTo>
                    <a:pt x="523" y="10"/>
                    <a:pt x="482" y="6"/>
                    <a:pt x="482" y="6"/>
                  </a:cubicBezTo>
                  <a:cubicBezTo>
                    <a:pt x="436" y="9"/>
                    <a:pt x="390" y="8"/>
                    <a:pt x="345" y="15"/>
                  </a:cubicBezTo>
                  <a:cubicBezTo>
                    <a:pt x="326" y="18"/>
                    <a:pt x="290" y="34"/>
                    <a:pt x="290" y="34"/>
                  </a:cubicBezTo>
                  <a:cubicBezTo>
                    <a:pt x="123" y="0"/>
                    <a:pt x="199" y="1"/>
                    <a:pt x="62" y="15"/>
                  </a:cubicBezTo>
                  <a:cubicBezTo>
                    <a:pt x="43" y="45"/>
                    <a:pt x="27" y="73"/>
                    <a:pt x="16" y="107"/>
                  </a:cubicBezTo>
                  <a:cubicBezTo>
                    <a:pt x="20" y="236"/>
                    <a:pt x="0" y="368"/>
                    <a:pt x="44" y="491"/>
                  </a:cubicBezTo>
                  <a:cubicBezTo>
                    <a:pt x="41" y="555"/>
                    <a:pt x="34" y="619"/>
                    <a:pt x="34" y="683"/>
                  </a:cubicBezTo>
                  <a:cubicBezTo>
                    <a:pt x="34" y="732"/>
                    <a:pt x="37" y="781"/>
                    <a:pt x="44" y="829"/>
                  </a:cubicBezTo>
                  <a:cubicBezTo>
                    <a:pt x="54" y="898"/>
                    <a:pt x="51" y="895"/>
                    <a:pt x="71" y="875"/>
                  </a:cubicBez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0" name="Freeform 20"/>
            <p:cNvSpPr>
              <a:spLocks/>
            </p:cNvSpPr>
            <p:nvPr/>
          </p:nvSpPr>
          <p:spPr bwMode="auto">
            <a:xfrm>
              <a:off x="2651" y="1098"/>
              <a:ext cx="357" cy="643"/>
            </a:xfrm>
            <a:custGeom>
              <a:avLst/>
              <a:gdLst>
                <a:gd name="T0" fmla="*/ 128 w 357"/>
                <a:gd name="T1" fmla="*/ 640 h 643"/>
                <a:gd name="T2" fmla="*/ 156 w 357"/>
                <a:gd name="T3" fmla="*/ 466 h 643"/>
                <a:gd name="T4" fmla="*/ 147 w 357"/>
                <a:gd name="T5" fmla="*/ 329 h 643"/>
                <a:gd name="T6" fmla="*/ 128 w 357"/>
                <a:gd name="T7" fmla="*/ 347 h 643"/>
                <a:gd name="T8" fmla="*/ 73 w 357"/>
                <a:gd name="T9" fmla="*/ 365 h 643"/>
                <a:gd name="T10" fmla="*/ 46 w 357"/>
                <a:gd name="T11" fmla="*/ 384 h 643"/>
                <a:gd name="T12" fmla="*/ 28 w 357"/>
                <a:gd name="T13" fmla="*/ 411 h 643"/>
                <a:gd name="T14" fmla="*/ 37 w 357"/>
                <a:gd name="T15" fmla="*/ 384 h 643"/>
                <a:gd name="T16" fmla="*/ 83 w 357"/>
                <a:gd name="T17" fmla="*/ 311 h 643"/>
                <a:gd name="T18" fmla="*/ 0 w 357"/>
                <a:gd name="T19" fmla="*/ 301 h 643"/>
                <a:gd name="T20" fmla="*/ 147 w 357"/>
                <a:gd name="T21" fmla="*/ 155 h 643"/>
                <a:gd name="T22" fmla="*/ 64 w 357"/>
                <a:gd name="T23" fmla="*/ 146 h 643"/>
                <a:gd name="T24" fmla="*/ 137 w 357"/>
                <a:gd name="T25" fmla="*/ 45 h 643"/>
                <a:gd name="T26" fmla="*/ 183 w 357"/>
                <a:gd name="T27" fmla="*/ 0 h 643"/>
                <a:gd name="T28" fmla="*/ 256 w 357"/>
                <a:gd name="T29" fmla="*/ 91 h 643"/>
                <a:gd name="T30" fmla="*/ 229 w 357"/>
                <a:gd name="T31" fmla="*/ 100 h 643"/>
                <a:gd name="T32" fmla="*/ 275 w 357"/>
                <a:gd name="T33" fmla="*/ 155 h 643"/>
                <a:gd name="T34" fmla="*/ 357 w 357"/>
                <a:gd name="T35" fmla="*/ 256 h 643"/>
                <a:gd name="T36" fmla="*/ 265 w 357"/>
                <a:gd name="T37" fmla="*/ 301 h 643"/>
                <a:gd name="T38" fmla="*/ 247 w 357"/>
                <a:gd name="T39" fmla="*/ 338 h 643"/>
                <a:gd name="T40" fmla="*/ 192 w 357"/>
                <a:gd name="T41" fmla="*/ 356 h 643"/>
                <a:gd name="T42" fmla="*/ 147 w 357"/>
                <a:gd name="T43" fmla="*/ 585 h 643"/>
                <a:gd name="T44" fmla="*/ 128 w 357"/>
                <a:gd name="T45" fmla="*/ 640 h 64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57" h="643">
                  <a:moveTo>
                    <a:pt x="128" y="640"/>
                  </a:moveTo>
                  <a:cubicBezTo>
                    <a:pt x="146" y="584"/>
                    <a:pt x="148" y="524"/>
                    <a:pt x="156" y="466"/>
                  </a:cubicBezTo>
                  <a:cubicBezTo>
                    <a:pt x="153" y="420"/>
                    <a:pt x="157" y="374"/>
                    <a:pt x="147" y="329"/>
                  </a:cubicBezTo>
                  <a:cubicBezTo>
                    <a:pt x="145" y="321"/>
                    <a:pt x="136" y="343"/>
                    <a:pt x="128" y="347"/>
                  </a:cubicBezTo>
                  <a:cubicBezTo>
                    <a:pt x="111" y="355"/>
                    <a:pt x="73" y="365"/>
                    <a:pt x="73" y="365"/>
                  </a:cubicBezTo>
                  <a:cubicBezTo>
                    <a:pt x="64" y="371"/>
                    <a:pt x="54" y="376"/>
                    <a:pt x="46" y="384"/>
                  </a:cubicBezTo>
                  <a:cubicBezTo>
                    <a:pt x="38" y="392"/>
                    <a:pt x="39" y="411"/>
                    <a:pt x="28" y="411"/>
                  </a:cubicBezTo>
                  <a:cubicBezTo>
                    <a:pt x="19" y="411"/>
                    <a:pt x="33" y="393"/>
                    <a:pt x="37" y="384"/>
                  </a:cubicBezTo>
                  <a:cubicBezTo>
                    <a:pt x="50" y="358"/>
                    <a:pt x="62" y="331"/>
                    <a:pt x="83" y="311"/>
                  </a:cubicBezTo>
                  <a:cubicBezTo>
                    <a:pt x="106" y="238"/>
                    <a:pt x="37" y="289"/>
                    <a:pt x="0" y="301"/>
                  </a:cubicBezTo>
                  <a:cubicBezTo>
                    <a:pt x="22" y="235"/>
                    <a:pt x="99" y="201"/>
                    <a:pt x="147" y="155"/>
                  </a:cubicBezTo>
                  <a:cubicBezTo>
                    <a:pt x="113" y="144"/>
                    <a:pt x="98" y="157"/>
                    <a:pt x="64" y="146"/>
                  </a:cubicBezTo>
                  <a:cubicBezTo>
                    <a:pt x="83" y="109"/>
                    <a:pt x="110" y="76"/>
                    <a:pt x="137" y="45"/>
                  </a:cubicBezTo>
                  <a:cubicBezTo>
                    <a:pt x="151" y="29"/>
                    <a:pt x="183" y="0"/>
                    <a:pt x="183" y="0"/>
                  </a:cubicBezTo>
                  <a:cubicBezTo>
                    <a:pt x="205" y="33"/>
                    <a:pt x="234" y="58"/>
                    <a:pt x="256" y="91"/>
                  </a:cubicBezTo>
                  <a:cubicBezTo>
                    <a:pt x="247" y="94"/>
                    <a:pt x="231" y="91"/>
                    <a:pt x="229" y="100"/>
                  </a:cubicBezTo>
                  <a:cubicBezTo>
                    <a:pt x="223" y="129"/>
                    <a:pt x="258" y="144"/>
                    <a:pt x="275" y="155"/>
                  </a:cubicBezTo>
                  <a:cubicBezTo>
                    <a:pt x="298" y="213"/>
                    <a:pt x="315" y="214"/>
                    <a:pt x="357" y="256"/>
                  </a:cubicBezTo>
                  <a:cubicBezTo>
                    <a:pt x="341" y="304"/>
                    <a:pt x="310" y="290"/>
                    <a:pt x="265" y="301"/>
                  </a:cubicBezTo>
                  <a:cubicBezTo>
                    <a:pt x="259" y="313"/>
                    <a:pt x="258" y="330"/>
                    <a:pt x="247" y="338"/>
                  </a:cubicBezTo>
                  <a:cubicBezTo>
                    <a:pt x="232" y="350"/>
                    <a:pt x="192" y="356"/>
                    <a:pt x="192" y="356"/>
                  </a:cubicBezTo>
                  <a:cubicBezTo>
                    <a:pt x="186" y="432"/>
                    <a:pt x="190" y="519"/>
                    <a:pt x="147" y="585"/>
                  </a:cubicBezTo>
                  <a:cubicBezTo>
                    <a:pt x="136" y="643"/>
                    <a:pt x="156" y="640"/>
                    <a:pt x="128" y="640"/>
                  </a:cubicBezTo>
                  <a:close/>
                </a:path>
              </a:pathLst>
            </a:cu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392" name="Rectangle 22"/>
          <p:cNvSpPr>
            <a:spLocks noChangeArrowheads="1"/>
          </p:cNvSpPr>
          <p:nvPr/>
        </p:nvSpPr>
        <p:spPr bwMode="auto">
          <a:xfrm>
            <a:off x="552450" y="3895725"/>
            <a:ext cx="3867150" cy="25717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17435" name="Group 27"/>
          <p:cNvGrpSpPr>
            <a:grpSpLocks/>
          </p:cNvGrpSpPr>
          <p:nvPr/>
        </p:nvGrpSpPr>
        <p:grpSpPr bwMode="auto">
          <a:xfrm>
            <a:off x="571500" y="3790950"/>
            <a:ext cx="3838575" cy="2697163"/>
            <a:chOff x="360" y="2381"/>
            <a:chExt cx="2418" cy="1699"/>
          </a:xfrm>
        </p:grpSpPr>
        <p:sp>
          <p:nvSpPr>
            <p:cNvPr id="16395" name="Freeform 24"/>
            <p:cNvSpPr>
              <a:spLocks/>
            </p:cNvSpPr>
            <p:nvPr/>
          </p:nvSpPr>
          <p:spPr bwMode="auto">
            <a:xfrm>
              <a:off x="360" y="2381"/>
              <a:ext cx="576" cy="1699"/>
            </a:xfrm>
            <a:custGeom>
              <a:avLst/>
              <a:gdLst>
                <a:gd name="T0" fmla="*/ 0 w 582"/>
                <a:gd name="T1" fmla="*/ 1989 h 1561"/>
                <a:gd name="T2" fmla="*/ 129 w 582"/>
                <a:gd name="T3" fmla="*/ 1820 h 1561"/>
                <a:gd name="T4" fmla="*/ 332 w 582"/>
                <a:gd name="T5" fmla="*/ 1184 h 1561"/>
                <a:gd name="T6" fmla="*/ 447 w 582"/>
                <a:gd name="T7" fmla="*/ 287 h 1561"/>
                <a:gd name="T8" fmla="*/ 513 w 582"/>
                <a:gd name="T9" fmla="*/ 287 h 1561"/>
                <a:gd name="T10" fmla="*/ 564 w 582"/>
                <a:gd name="T11" fmla="*/ 2012 h 156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82" h="1561">
                  <a:moveTo>
                    <a:pt x="0" y="1543"/>
                  </a:moveTo>
                  <a:cubicBezTo>
                    <a:pt x="37" y="1529"/>
                    <a:pt x="75" y="1515"/>
                    <a:pt x="132" y="1411"/>
                  </a:cubicBezTo>
                  <a:cubicBezTo>
                    <a:pt x="189" y="1307"/>
                    <a:pt x="287" y="1117"/>
                    <a:pt x="342" y="919"/>
                  </a:cubicBezTo>
                  <a:cubicBezTo>
                    <a:pt x="397" y="721"/>
                    <a:pt x="431" y="339"/>
                    <a:pt x="462" y="223"/>
                  </a:cubicBezTo>
                  <a:cubicBezTo>
                    <a:pt x="493" y="107"/>
                    <a:pt x="508" y="0"/>
                    <a:pt x="528" y="223"/>
                  </a:cubicBezTo>
                  <a:cubicBezTo>
                    <a:pt x="548" y="446"/>
                    <a:pt x="565" y="1003"/>
                    <a:pt x="582" y="1561"/>
                  </a:cubicBezTo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6" name="Rectangle 25"/>
            <p:cNvSpPr>
              <a:spLocks noChangeArrowheads="1"/>
            </p:cNvSpPr>
            <p:nvPr/>
          </p:nvSpPr>
          <p:spPr bwMode="auto">
            <a:xfrm>
              <a:off x="870" y="2538"/>
              <a:ext cx="252" cy="1542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97" name="Rectangle 26"/>
            <p:cNvSpPr>
              <a:spLocks noChangeArrowheads="1"/>
            </p:cNvSpPr>
            <p:nvPr/>
          </p:nvSpPr>
          <p:spPr bwMode="auto">
            <a:xfrm>
              <a:off x="1122" y="2466"/>
              <a:ext cx="1656" cy="1614"/>
            </a:xfrm>
            <a:prstGeom prst="rect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639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40B96D2-FB58-4417-9E84-47B72CC75F7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7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4364038" y="177800"/>
            <a:ext cx="4278312" cy="1143000"/>
          </a:xfrm>
        </p:spPr>
        <p:txBody>
          <a:bodyPr/>
          <a:lstStyle/>
          <a:p>
            <a:pPr algn="r" eaLnBrk="1" hangingPunct="1"/>
            <a:r>
              <a:rPr lang="en-US" altLang="en-US" u="sng" smtClean="0"/>
              <a:t>Blood Pressure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body" sz="half" idx="3"/>
          </p:nvPr>
        </p:nvSpPr>
        <p:spPr>
          <a:xfrm>
            <a:off x="4943475" y="1914525"/>
            <a:ext cx="4038600" cy="4525963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Sphygmomanometer </a:t>
            </a:r>
            <a:br>
              <a:rPr lang="en-US" altLang="en-US" sz="2800" smtClean="0"/>
            </a:br>
            <a:endParaRPr lang="en-US" altLang="en-US" sz="2800" smtClean="0"/>
          </a:p>
          <a:p>
            <a:pPr eaLnBrk="1" hangingPunct="1"/>
            <a:r>
              <a:rPr lang="en-US" altLang="en-US" sz="2800" smtClean="0"/>
              <a:t>The blood pressure in your feet can be greater than the blood pressure in your head depending on whether a person is standing or reclining</a:t>
            </a:r>
          </a:p>
        </p:txBody>
      </p:sp>
      <p:pic>
        <p:nvPicPr>
          <p:cNvPr id="23560" name="Picture 8" descr="W0418_1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590"/>
          <a:stretch>
            <a:fillRect/>
          </a:stretch>
        </p:blipFill>
        <p:spPr>
          <a:xfrm>
            <a:off x="187325" y="161925"/>
            <a:ext cx="2720975" cy="3816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3559" name="Picture 7" descr="W0414_1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987"/>
          <a:stretch>
            <a:fillRect/>
          </a:stretch>
        </p:blipFill>
        <p:spPr>
          <a:xfrm>
            <a:off x="2220913" y="2411413"/>
            <a:ext cx="2719387" cy="4446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5936D24-FD00-416F-AD05-110116FF25D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3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50838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Buoyancy – why things float</a:t>
            </a:r>
          </a:p>
        </p:txBody>
      </p:sp>
      <p:sp>
        <p:nvSpPr>
          <p:cNvPr id="32777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346075" y="4459288"/>
            <a:ext cx="8451850" cy="2151062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The trick is to keep the water on the outside, and</a:t>
            </a:r>
          </a:p>
          <a:p>
            <a:pPr eaLnBrk="1" hangingPunct="1"/>
            <a:r>
              <a:rPr lang="en-US" altLang="en-US" sz="2800" dirty="0" smtClean="0"/>
              <a:t>avoid hitting icebergs (which also float</a:t>
            </a:r>
            <a:r>
              <a:rPr lang="en-US" altLang="en-US" sz="2800" dirty="0" smtClean="0"/>
              <a:t>), and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are </a:t>
            </a:r>
            <a:r>
              <a:rPr lang="en-US" altLang="en-US" sz="2800" dirty="0" smtClean="0"/>
              <a:t>not easily seen, since 90% of it is submerged</a:t>
            </a:r>
          </a:p>
          <a:p>
            <a:pPr eaLnBrk="1" hangingPunct="1"/>
            <a:r>
              <a:rPr lang="en-US" altLang="en-US" sz="2800" dirty="0" smtClean="0"/>
              <a:t>The hole in the Titanic hull was only about 1 m</a:t>
            </a:r>
            <a:r>
              <a:rPr lang="en-US" altLang="en-US" sz="2800" baseline="30000" dirty="0" smtClean="0"/>
              <a:t>2</a:t>
            </a:r>
            <a:endParaRPr lang="en-US" altLang="en-US" sz="2800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1568450" y="1298575"/>
            <a:ext cx="5349875" cy="2187575"/>
            <a:chOff x="1568450" y="1298575"/>
            <a:chExt cx="5349875" cy="2187575"/>
          </a:xfrm>
        </p:grpSpPr>
        <p:pic>
          <p:nvPicPr>
            <p:cNvPr id="32775" name="Picture 7" descr="titanic"/>
            <p:cNvPicPr>
              <a:picLocks noGrp="1" noChangeAspect="1" noChangeArrowheads="1"/>
            </p:cNvPicPr>
            <p:nvPr>
              <p:ph sz="half" idx="1"/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568450" y="1298575"/>
              <a:ext cx="5349875" cy="2187575"/>
            </a:xfr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32778" name="Text Box 10"/>
            <p:cNvSpPr txBox="1">
              <a:spLocks noChangeArrowheads="1"/>
            </p:cNvSpPr>
            <p:nvPr/>
          </p:nvSpPr>
          <p:spPr bwMode="auto">
            <a:xfrm rot="374116">
              <a:off x="1716089" y="2571450"/>
              <a:ext cx="1078052" cy="36933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chemeClr val="bg1"/>
                  </a:solidFill>
                </a:rPr>
                <a:t>TITANIC</a:t>
              </a:r>
            </a:p>
          </p:txBody>
        </p:sp>
      </p:grpSp>
      <p:sp>
        <p:nvSpPr>
          <p:cNvPr id="1843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29650" y="6464300"/>
            <a:ext cx="514350" cy="307975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9606D59-17E9-41E3-A7D5-B5DF3463D44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114" y="1017033"/>
            <a:ext cx="4462463" cy="32577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hiphrn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7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7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7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7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7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/>
              <a:t>Buoyant Force</a:t>
            </a:r>
          </a:p>
        </p:txBody>
      </p:sp>
      <p:sp>
        <p:nvSpPr>
          <p:cNvPr id="19459" name="AutoShape 4"/>
          <p:cNvSpPr>
            <a:spLocks noChangeArrowheads="1"/>
          </p:cNvSpPr>
          <p:nvPr/>
        </p:nvSpPr>
        <p:spPr bwMode="auto">
          <a:xfrm>
            <a:off x="228600" y="1765300"/>
            <a:ext cx="4986338" cy="4297363"/>
          </a:xfrm>
          <a:prstGeom prst="cube">
            <a:avLst>
              <a:gd name="adj" fmla="val 25000"/>
            </a:avLst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0" name="AutoShape 5"/>
          <p:cNvSpPr>
            <a:spLocks noChangeArrowheads="1"/>
          </p:cNvSpPr>
          <p:nvPr/>
        </p:nvSpPr>
        <p:spPr bwMode="auto">
          <a:xfrm>
            <a:off x="1527175" y="3673475"/>
            <a:ext cx="1404938" cy="1303338"/>
          </a:xfrm>
          <a:prstGeom prst="cube">
            <a:avLst>
              <a:gd name="adj" fmla="val 25000"/>
            </a:avLst>
          </a:prstGeom>
          <a:solidFill>
            <a:srgbClr val="CC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1" name="AutoShape 7"/>
          <p:cNvSpPr>
            <a:spLocks noChangeArrowheads="1"/>
          </p:cNvSpPr>
          <p:nvPr/>
        </p:nvSpPr>
        <p:spPr bwMode="auto">
          <a:xfrm>
            <a:off x="2157413" y="4975225"/>
            <a:ext cx="363537" cy="576263"/>
          </a:xfrm>
          <a:prstGeom prst="downArrow">
            <a:avLst>
              <a:gd name="adj1" fmla="val 50000"/>
              <a:gd name="adj2" fmla="val 39629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2" name="AutoShape 8"/>
          <p:cNvSpPr>
            <a:spLocks noChangeArrowheads="1"/>
          </p:cNvSpPr>
          <p:nvPr/>
        </p:nvSpPr>
        <p:spPr bwMode="auto">
          <a:xfrm rot="10800000">
            <a:off x="1655763" y="4953000"/>
            <a:ext cx="363537" cy="576263"/>
          </a:xfrm>
          <a:prstGeom prst="downArrow">
            <a:avLst>
              <a:gd name="adj1" fmla="val 50000"/>
              <a:gd name="adj2" fmla="val 39629"/>
            </a:avLst>
          </a:prstGeom>
          <a:solidFill>
            <a:srgbClr val="CC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3" name="AutoShape 9"/>
          <p:cNvSpPr>
            <a:spLocks noChangeArrowheads="1"/>
          </p:cNvSpPr>
          <p:nvPr/>
        </p:nvSpPr>
        <p:spPr bwMode="auto">
          <a:xfrm>
            <a:off x="2124075" y="3238500"/>
            <a:ext cx="363538" cy="576263"/>
          </a:xfrm>
          <a:prstGeom prst="downArrow">
            <a:avLst>
              <a:gd name="adj1" fmla="val 50000"/>
              <a:gd name="adj2" fmla="val 39629"/>
            </a:avLst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4" name="Text Box 10"/>
          <p:cNvSpPr txBox="1">
            <a:spLocks noChangeArrowheads="1"/>
          </p:cNvSpPr>
          <p:nvPr/>
        </p:nvSpPr>
        <p:spPr bwMode="auto">
          <a:xfrm>
            <a:off x="2657475" y="5221288"/>
            <a:ext cx="47307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/>
              <a:t>W</a:t>
            </a:r>
          </a:p>
        </p:txBody>
      </p:sp>
      <p:sp>
        <p:nvSpPr>
          <p:cNvPr id="19465" name="Text Box 11"/>
          <p:cNvSpPr txBox="1">
            <a:spLocks noChangeArrowheads="1"/>
          </p:cNvSpPr>
          <p:nvPr/>
        </p:nvSpPr>
        <p:spPr bwMode="auto">
          <a:xfrm>
            <a:off x="974725" y="3233738"/>
            <a:ext cx="939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33CC33"/>
                </a:solidFill>
              </a:rPr>
              <a:t>P</a:t>
            </a:r>
            <a:r>
              <a:rPr lang="en-US" altLang="en-US" sz="2400" baseline="-25000">
                <a:solidFill>
                  <a:srgbClr val="33CC33"/>
                </a:solidFill>
              </a:rPr>
              <a:t>Top</a:t>
            </a:r>
            <a:r>
              <a:rPr lang="en-US" altLang="en-US" sz="2400">
                <a:solidFill>
                  <a:srgbClr val="33CC33"/>
                </a:solidFill>
              </a:rPr>
              <a:t>A</a:t>
            </a:r>
          </a:p>
        </p:txBody>
      </p:sp>
      <p:sp>
        <p:nvSpPr>
          <p:cNvPr id="19466" name="Text Box 12"/>
          <p:cNvSpPr txBox="1">
            <a:spLocks noChangeArrowheads="1"/>
          </p:cNvSpPr>
          <p:nvPr/>
        </p:nvSpPr>
        <p:spPr bwMode="auto">
          <a:xfrm>
            <a:off x="474663" y="5235575"/>
            <a:ext cx="1235075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6600"/>
                </a:solidFill>
              </a:rPr>
              <a:t>P</a:t>
            </a:r>
            <a:r>
              <a:rPr lang="en-US" altLang="en-US" sz="2400" baseline="-25000">
                <a:solidFill>
                  <a:srgbClr val="CC6600"/>
                </a:solidFill>
              </a:rPr>
              <a:t>Bottom</a:t>
            </a:r>
            <a:r>
              <a:rPr lang="en-US" altLang="en-US" sz="2400">
                <a:solidFill>
                  <a:srgbClr val="CC6600"/>
                </a:solidFill>
              </a:rPr>
              <a:t>A</a:t>
            </a:r>
          </a:p>
        </p:txBody>
      </p:sp>
      <p:sp>
        <p:nvSpPr>
          <p:cNvPr id="19467" name="Line 13"/>
          <p:cNvSpPr>
            <a:spLocks noChangeShapeType="1"/>
          </p:cNvSpPr>
          <p:nvPr/>
        </p:nvSpPr>
        <p:spPr bwMode="auto">
          <a:xfrm flipH="1">
            <a:off x="2989263" y="2757488"/>
            <a:ext cx="2760662" cy="15081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Text Box 14"/>
          <p:cNvSpPr txBox="1">
            <a:spLocks noChangeArrowheads="1"/>
          </p:cNvSpPr>
          <p:nvPr/>
        </p:nvSpPr>
        <p:spPr bwMode="auto">
          <a:xfrm>
            <a:off x="5713413" y="1625600"/>
            <a:ext cx="3017837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submerged object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that has a mass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density </a:t>
            </a:r>
            <a:r>
              <a:rPr lang="el-GR" altLang="en-US" sz="2800">
                <a:cs typeface="Arial" charset="0"/>
              </a:rPr>
              <a:t>ρ</a:t>
            </a:r>
            <a:r>
              <a:rPr lang="en-US" altLang="en-US" sz="2800" baseline="-25000">
                <a:cs typeface="Arial" charset="0"/>
              </a:rPr>
              <a:t>O</a:t>
            </a:r>
            <a:endParaRPr lang="en-US" altLang="en-US" sz="2800"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cs typeface="Arial" charset="0"/>
              </a:rPr>
              <a:t>The density of the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cs typeface="Arial" charset="0"/>
              </a:rPr>
              <a:t>water is </a:t>
            </a:r>
            <a:r>
              <a:rPr lang="en-US" altLang="en-US" sz="2800">
                <a:latin typeface="Symbol" pitchFamily="18" charset="2"/>
                <a:cs typeface="Arial" charset="0"/>
              </a:rPr>
              <a:t>r</a:t>
            </a:r>
            <a:endParaRPr lang="el-GR" altLang="en-US" sz="2800">
              <a:cs typeface="Arial" charset="0"/>
            </a:endParaRPr>
          </a:p>
        </p:txBody>
      </p:sp>
      <p:sp>
        <p:nvSpPr>
          <p:cNvPr id="19469" name="Line 15"/>
          <p:cNvSpPr>
            <a:spLocks noChangeShapeType="1"/>
          </p:cNvSpPr>
          <p:nvPr/>
        </p:nvSpPr>
        <p:spPr bwMode="auto">
          <a:xfrm flipH="1">
            <a:off x="4557713" y="4716463"/>
            <a:ext cx="1262062" cy="1746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Text Box 16"/>
          <p:cNvSpPr txBox="1">
            <a:spLocks noChangeArrowheads="1"/>
          </p:cNvSpPr>
          <p:nvPr/>
        </p:nvSpPr>
        <p:spPr bwMode="auto">
          <a:xfrm>
            <a:off x="1127125" y="4187825"/>
            <a:ext cx="354013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h</a:t>
            </a:r>
          </a:p>
        </p:txBody>
      </p:sp>
      <p:sp>
        <p:nvSpPr>
          <p:cNvPr id="19471" name="Text Box 17"/>
          <p:cNvSpPr txBox="1">
            <a:spLocks noChangeArrowheads="1"/>
          </p:cNvSpPr>
          <p:nvPr/>
        </p:nvSpPr>
        <p:spPr bwMode="auto">
          <a:xfrm>
            <a:off x="6091238" y="3289300"/>
            <a:ext cx="15652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F = P </a:t>
            </a:r>
            <a:r>
              <a:rPr lang="en-US" altLang="en-US" sz="2800">
                <a:sym typeface="Symbol" pitchFamily="18" charset="2"/>
              </a:rPr>
              <a:t></a:t>
            </a:r>
            <a:r>
              <a:rPr lang="en-US" altLang="en-US" sz="2800"/>
              <a:t> A</a:t>
            </a:r>
          </a:p>
        </p:txBody>
      </p:sp>
      <p:sp>
        <p:nvSpPr>
          <p:cNvPr id="1947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292E9DE-63A1-4DD3-AD28-9D1AC6B8D66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5763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Buoyant force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013" y="1049338"/>
            <a:ext cx="8229600" cy="53609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 water pushes down on the top of the object, and pushes up on the bottom of the object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 difference between the upward force and the downward force is the </a:t>
            </a:r>
            <a:r>
              <a:rPr lang="en-US" altLang="en-US" sz="3600" dirty="0" smtClean="0">
                <a:solidFill>
                  <a:srgbClr val="FF0000"/>
                </a:solidFill>
              </a:rPr>
              <a:t>buoyant force </a:t>
            </a:r>
            <a:r>
              <a:rPr lang="en-US" altLang="en-US" sz="3600" b="1" dirty="0" smtClean="0">
                <a:solidFill>
                  <a:srgbClr val="FF0000"/>
                </a:solidFill>
              </a:rPr>
              <a:t>F</a:t>
            </a:r>
            <a:r>
              <a:rPr lang="en-US" altLang="en-US" sz="3600" b="1" baseline="-25000" dirty="0" smtClean="0">
                <a:solidFill>
                  <a:srgbClr val="FF0000"/>
                </a:solidFill>
              </a:rPr>
              <a:t>B</a:t>
            </a:r>
            <a:r>
              <a:rPr lang="en-US" altLang="en-US" sz="3600" b="1" dirty="0" smtClean="0">
                <a:solidFill>
                  <a:srgbClr val="FF0000"/>
                </a:solidFill>
              </a:rPr>
              <a:t>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600" dirty="0" smtClean="0"/>
              <a:t>since the pressure is larger on the bottom the buoyant force is </a:t>
            </a:r>
            <a:r>
              <a:rPr lang="en-US" altLang="en-US" sz="3600" dirty="0" smtClean="0">
                <a:solidFill>
                  <a:srgbClr val="FF0000"/>
                </a:solidFill>
              </a:rPr>
              <a:t>UPWARD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600" i="1" dirty="0" smtClean="0">
                <a:solidFill>
                  <a:srgbClr val="33CC33"/>
                </a:solidFill>
              </a:rPr>
              <a:t>There is a buoyant force even if the object does not float </a:t>
            </a:r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5179E21-538A-44CD-9A07-06160401558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</a:rPr>
              <a:t>Archimedes’ principle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5229" y="1271587"/>
            <a:ext cx="8064500" cy="22764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smtClean="0">
                <a:solidFill>
                  <a:srgbClr val="0000FF"/>
                </a:solidFill>
                <a:sym typeface="Symbol" pitchFamily="18" charset="2"/>
              </a:rPr>
              <a:t></a:t>
            </a:r>
            <a:r>
              <a:rPr lang="en-US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en-US" sz="2400" dirty="0" smtClean="0">
                <a:solidFill>
                  <a:srgbClr val="0000FF"/>
                </a:solidFill>
              </a:rPr>
              <a:t>The buoyant force on an object in a fluid equals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smtClean="0">
                <a:solidFill>
                  <a:srgbClr val="0000FF"/>
                </a:solidFill>
              </a:rPr>
              <a:t>    the </a:t>
            </a:r>
            <a:r>
              <a:rPr lang="en-US" altLang="en-US" sz="2400" i="1" dirty="0" smtClean="0">
                <a:solidFill>
                  <a:srgbClr val="0000FF"/>
                </a:solidFill>
              </a:rPr>
              <a:t>weight of the fluid which it displaces</a:t>
            </a:r>
            <a:r>
              <a:rPr lang="en-US" altLang="en-US" sz="2400" dirty="0" smtClean="0">
                <a:solidFill>
                  <a:srgbClr val="0000FF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smtClean="0">
                <a:solidFill>
                  <a:srgbClr val="FF0000"/>
                </a:solidFill>
                <a:sym typeface="Symbol" pitchFamily="18" charset="2"/>
              </a:rPr>
              <a:t> Any solid object less dense than water will float in water</a:t>
            </a:r>
            <a:endParaRPr lang="en-US" altLang="en-US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 smtClean="0">
                <a:solidFill>
                  <a:srgbClr val="0000FF"/>
                </a:solidFill>
                <a:sym typeface="Symbol" pitchFamily="18" charset="2"/>
              </a:rPr>
              <a:t> </a:t>
            </a:r>
            <a:r>
              <a:rPr lang="en-US" altLang="en-US" sz="2400" dirty="0" smtClean="0">
                <a:solidFill>
                  <a:srgbClr val="0000FF"/>
                </a:solidFill>
              </a:rPr>
              <a:t>water weighs 10 N/liter </a:t>
            </a:r>
            <a:r>
              <a:rPr lang="en-US" altLang="en-US" sz="2400" dirty="0" smtClean="0">
                <a:solidFill>
                  <a:srgbClr val="0000FF"/>
                </a:solidFill>
                <a:sym typeface="Wingdings" pitchFamily="2" charset="2"/>
              </a:rPr>
              <a:t> each liter of displaced water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 smtClean="0">
                <a:solidFill>
                  <a:srgbClr val="0000FF"/>
                </a:solidFill>
              </a:rPr>
              <a:t>    provides 10 N of buoyant force</a:t>
            </a:r>
          </a:p>
        </p:txBody>
      </p:sp>
      <p:pic>
        <p:nvPicPr>
          <p:cNvPr id="63492" name="Picture 4" descr="hotairballoon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64425" y="4640263"/>
            <a:ext cx="1168400" cy="16144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142875" y="3840163"/>
            <a:ext cx="6816725" cy="28686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/>
            <a:r>
              <a:rPr lang="en-US" altLang="en-US" sz="2400"/>
              <a:t>this works for objects in water</a:t>
            </a:r>
          </a:p>
          <a:p>
            <a:pPr lvl="1" eaLnBrk="1" hangingPunct="1"/>
            <a:r>
              <a:rPr lang="en-US" altLang="en-US" sz="2400"/>
              <a:t>helium balloons (density of He = 0.18 kg/m</a:t>
            </a:r>
            <a:r>
              <a:rPr lang="en-US" altLang="en-US" sz="2400" baseline="30000"/>
              <a:t>3</a:t>
            </a:r>
            <a:r>
              <a:rPr lang="en-US" altLang="en-US" sz="2400"/>
              <a:t>)</a:t>
            </a:r>
          </a:p>
          <a:p>
            <a:pPr lvl="1" eaLnBrk="1" hangingPunct="1"/>
            <a:r>
              <a:rPr lang="en-US" altLang="en-US" sz="2400"/>
              <a:t>hot air balloons </a:t>
            </a:r>
            <a:r>
              <a:rPr lang="en-US" altLang="en-US" sz="2400">
                <a:sym typeface="Wingdings" pitchFamily="2" charset="2"/>
              </a:rPr>
              <a:t> the density of hot air</a:t>
            </a:r>
          </a:p>
          <a:p>
            <a:pPr lvl="1" eaLnBrk="1" hangingPunct="1">
              <a:buFontTx/>
              <a:buNone/>
            </a:pPr>
            <a:r>
              <a:rPr lang="en-US" altLang="en-US" sz="2400">
                <a:sym typeface="Wingdings" pitchFamily="2" charset="2"/>
              </a:rPr>
              <a:t>is lower than the density of cool air so</a:t>
            </a:r>
            <a:br>
              <a:rPr lang="en-US" altLang="en-US" sz="2400">
                <a:sym typeface="Wingdings" pitchFamily="2" charset="2"/>
              </a:rPr>
            </a:br>
            <a:r>
              <a:rPr lang="en-US" altLang="en-US" sz="2400">
                <a:sym typeface="Wingdings" pitchFamily="2" charset="2"/>
              </a:rPr>
              <a:t>the weight of the cool air that is displaced</a:t>
            </a:r>
          </a:p>
          <a:p>
            <a:pPr lvl="1" eaLnBrk="1" hangingPunct="1">
              <a:buFontTx/>
              <a:buNone/>
            </a:pPr>
            <a:r>
              <a:rPr lang="en-US" altLang="en-US" sz="2400">
                <a:sym typeface="Wingdings" pitchFamily="2" charset="2"/>
              </a:rPr>
              <a:t>is larger than the weight of the balloon</a:t>
            </a: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51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A05E7EC-5862-4AA6-89F7-B1F796475B7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96296E-6 L 0.00312 -0.59838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29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/>
      <p:bldP spid="6349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rallelogram 2"/>
          <p:cNvSpPr/>
          <p:nvPr/>
        </p:nvSpPr>
        <p:spPr>
          <a:xfrm rot="10800000" flipV="1">
            <a:off x="3059906" y="1893886"/>
            <a:ext cx="6122194" cy="2647951"/>
          </a:xfrm>
          <a:prstGeom prst="parallelogram">
            <a:avLst>
              <a:gd name="adj" fmla="val 1004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6350"/>
            <a:ext cx="9144000" cy="795337"/>
          </a:xfrm>
        </p:spPr>
        <p:txBody>
          <a:bodyPr/>
          <a:lstStyle/>
          <a:p>
            <a:pPr algn="l" eaLnBrk="1" hangingPunct="1"/>
            <a:r>
              <a:rPr lang="en-US" altLang="en-US" sz="3600" b="1" u="sng" smtClean="0"/>
              <a:t>Review</a:t>
            </a:r>
            <a:r>
              <a:rPr lang="en-US" altLang="en-US" sz="3600" u="sng" smtClean="0"/>
              <a:t>: Pressure = force per unit area</a:t>
            </a:r>
          </a:p>
        </p:txBody>
      </p:sp>
      <p:sp>
        <p:nvSpPr>
          <p:cNvPr id="89105" name="AutoShape 17"/>
          <p:cNvSpPr>
            <a:spLocks noChangeArrowheads="1"/>
          </p:cNvSpPr>
          <p:nvPr/>
        </p:nvSpPr>
        <p:spPr bwMode="auto">
          <a:xfrm rot="-5400000">
            <a:off x="5182791" y="1984374"/>
            <a:ext cx="1422400" cy="1908175"/>
          </a:xfrm>
          <a:prstGeom prst="cube">
            <a:avLst>
              <a:gd name="adj" fmla="val 43750"/>
            </a:avLst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9106" name="AutoShape 18"/>
          <p:cNvSpPr>
            <a:spLocks noChangeArrowheads="1"/>
          </p:cNvSpPr>
          <p:nvPr/>
        </p:nvSpPr>
        <p:spPr bwMode="auto">
          <a:xfrm>
            <a:off x="5955903" y="3617913"/>
            <a:ext cx="433387" cy="506412"/>
          </a:xfrm>
          <a:prstGeom prst="downArrow">
            <a:avLst>
              <a:gd name="adj1" fmla="val 50000"/>
              <a:gd name="adj2" fmla="val 29212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9107" name="Text Box 19"/>
          <p:cNvSpPr txBox="1">
            <a:spLocks noChangeArrowheads="1"/>
          </p:cNvSpPr>
          <p:nvPr/>
        </p:nvSpPr>
        <p:spPr bwMode="auto">
          <a:xfrm>
            <a:off x="4623990" y="3224213"/>
            <a:ext cx="56515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4 m</a:t>
            </a:r>
          </a:p>
        </p:txBody>
      </p:sp>
      <p:sp>
        <p:nvSpPr>
          <p:cNvPr id="89108" name="Text Box 20"/>
          <p:cNvSpPr txBox="1">
            <a:spLocks noChangeArrowheads="1"/>
          </p:cNvSpPr>
          <p:nvPr/>
        </p:nvSpPr>
        <p:spPr bwMode="auto">
          <a:xfrm>
            <a:off x="5808265" y="2425700"/>
            <a:ext cx="56515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3 m</a:t>
            </a:r>
          </a:p>
        </p:txBody>
      </p:sp>
      <p:sp>
        <p:nvSpPr>
          <p:cNvPr id="89109" name="Text Box 21"/>
          <p:cNvSpPr txBox="1">
            <a:spLocks noChangeArrowheads="1"/>
          </p:cNvSpPr>
          <p:nvPr/>
        </p:nvSpPr>
        <p:spPr bwMode="auto">
          <a:xfrm>
            <a:off x="6902053" y="3097213"/>
            <a:ext cx="430212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 m</a:t>
            </a:r>
          </a:p>
        </p:txBody>
      </p:sp>
      <p:sp>
        <p:nvSpPr>
          <p:cNvPr id="89111" name="Text Box 23"/>
          <p:cNvSpPr txBox="1">
            <a:spLocks noChangeArrowheads="1"/>
          </p:cNvSpPr>
          <p:nvPr/>
        </p:nvSpPr>
        <p:spPr bwMode="auto">
          <a:xfrm>
            <a:off x="5673328" y="4114800"/>
            <a:ext cx="1174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w = mg</a:t>
            </a:r>
          </a:p>
        </p:txBody>
      </p:sp>
      <p:sp>
        <p:nvSpPr>
          <p:cNvPr id="89119" name="Text Box 31"/>
          <p:cNvSpPr txBox="1">
            <a:spLocks noChangeArrowheads="1"/>
          </p:cNvSpPr>
          <p:nvPr/>
        </p:nvSpPr>
        <p:spPr bwMode="auto">
          <a:xfrm>
            <a:off x="241299" y="5619291"/>
            <a:ext cx="4462463" cy="9255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</a:t>
            </a:r>
            <a:r>
              <a:rPr lang="en-US" altLang="en-US" sz="1800" baseline="-25000"/>
              <a:t>1</a:t>
            </a:r>
            <a:r>
              <a:rPr lang="en-US" altLang="en-US" sz="1800"/>
              <a:t> = w/A</a:t>
            </a:r>
            <a:r>
              <a:rPr lang="en-US" altLang="en-US" sz="1800" baseline="-25000"/>
              <a:t>1</a:t>
            </a:r>
            <a:r>
              <a:rPr lang="en-US" altLang="en-US" sz="1800"/>
              <a:t> = 48 N / 6 m</a:t>
            </a:r>
            <a:r>
              <a:rPr lang="en-US" altLang="en-US" sz="1800" baseline="30000"/>
              <a:t>2 </a:t>
            </a:r>
            <a:r>
              <a:rPr lang="en-US" altLang="en-US" sz="1800"/>
              <a:t> = 8 N/m</a:t>
            </a:r>
            <a:r>
              <a:rPr lang="en-US" altLang="en-US" sz="1800" baseline="30000"/>
              <a:t>2</a:t>
            </a:r>
            <a:r>
              <a:rPr lang="en-US" altLang="en-US" sz="1800"/>
              <a:t> =   8 Pa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</a:t>
            </a:r>
            <a:r>
              <a:rPr lang="en-US" altLang="en-US" sz="1800" baseline="-25000"/>
              <a:t>2</a:t>
            </a:r>
            <a:r>
              <a:rPr lang="en-US" altLang="en-US" sz="1800"/>
              <a:t> = w/A</a:t>
            </a:r>
            <a:r>
              <a:rPr lang="en-US" altLang="en-US" sz="1800" baseline="-25000"/>
              <a:t>2</a:t>
            </a:r>
            <a:r>
              <a:rPr lang="en-US" altLang="en-US" sz="1800"/>
              <a:t> = 48 N / 8 m2  = 6 N/m</a:t>
            </a:r>
            <a:r>
              <a:rPr lang="en-US" altLang="en-US" sz="1800" baseline="30000"/>
              <a:t>2</a:t>
            </a:r>
            <a:r>
              <a:rPr lang="en-US" altLang="en-US" sz="1800"/>
              <a:t> =  6 Pa</a:t>
            </a:r>
            <a:br>
              <a:rPr lang="en-US" altLang="en-US" sz="1800"/>
            </a:br>
            <a:r>
              <a:rPr lang="en-US" altLang="en-US" sz="1800"/>
              <a:t>P</a:t>
            </a:r>
            <a:r>
              <a:rPr lang="en-US" altLang="en-US" sz="1800" baseline="-25000"/>
              <a:t>3</a:t>
            </a:r>
            <a:r>
              <a:rPr lang="en-US" altLang="en-US" sz="1800"/>
              <a:t> = w/A</a:t>
            </a:r>
            <a:r>
              <a:rPr lang="en-US" altLang="en-US" sz="1800" baseline="-25000"/>
              <a:t>3</a:t>
            </a:r>
            <a:r>
              <a:rPr lang="en-US" altLang="en-US" sz="1800"/>
              <a:t> = 48 N / 12 m</a:t>
            </a:r>
            <a:r>
              <a:rPr lang="en-US" altLang="en-US" sz="1800" baseline="30000"/>
              <a:t>2</a:t>
            </a:r>
            <a:r>
              <a:rPr lang="en-US" altLang="en-US" sz="1800"/>
              <a:t>  = 4 N/m</a:t>
            </a:r>
            <a:r>
              <a:rPr lang="en-US" altLang="en-US" sz="1800" baseline="30000"/>
              <a:t>2</a:t>
            </a:r>
            <a:r>
              <a:rPr lang="en-US" altLang="en-US" sz="1800"/>
              <a:t> = 4 Pa</a:t>
            </a:r>
          </a:p>
        </p:txBody>
      </p:sp>
      <p:sp>
        <p:nvSpPr>
          <p:cNvPr id="89121" name="Text Box 33"/>
          <p:cNvSpPr txBox="1">
            <a:spLocks noChangeArrowheads="1"/>
          </p:cNvSpPr>
          <p:nvPr/>
        </p:nvSpPr>
        <p:spPr bwMode="auto">
          <a:xfrm>
            <a:off x="109537" y="916206"/>
            <a:ext cx="8939213" cy="646331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/>
              <a:t>Example</a:t>
            </a:r>
            <a:r>
              <a:rPr lang="en-US" altLang="en-US" sz="1800" dirty="0"/>
              <a:t>: A large rectangular box </a:t>
            </a:r>
            <a:r>
              <a:rPr lang="en-US" altLang="en-US" sz="1800" dirty="0" smtClean="0"/>
              <a:t>of mass 4.8 </a:t>
            </a:r>
            <a:r>
              <a:rPr lang="en-US" altLang="en-US" sz="1800" dirty="0"/>
              <a:t>kg has dimensions of 2 m x 3 m x 4 </a:t>
            </a:r>
            <a:r>
              <a:rPr lang="en-US" altLang="en-US" sz="1800" dirty="0" smtClean="0"/>
              <a:t>m. </a:t>
            </a:r>
            <a:r>
              <a:rPr lang="en-US" altLang="en-US" sz="1800" dirty="0" smtClean="0">
                <a:solidFill>
                  <a:srgbClr val="FF0000"/>
                </a:solidFill>
              </a:rPr>
              <a:t>What </a:t>
            </a:r>
            <a:r>
              <a:rPr lang="en-US" altLang="en-US" sz="1800" dirty="0">
                <a:solidFill>
                  <a:srgbClr val="FF0000"/>
                </a:solidFill>
              </a:rPr>
              <a:t>pressure would </a:t>
            </a:r>
            <a:r>
              <a:rPr lang="en-US" altLang="en-US" sz="1800" dirty="0" smtClean="0">
                <a:solidFill>
                  <a:srgbClr val="FF0000"/>
                </a:solidFill>
              </a:rPr>
              <a:t>the </a:t>
            </a:r>
            <a:r>
              <a:rPr lang="en-US" altLang="en-US" sz="1800" dirty="0">
                <a:solidFill>
                  <a:srgbClr val="FF0000"/>
                </a:solidFill>
              </a:rPr>
              <a:t>box exert on the </a:t>
            </a:r>
            <a:r>
              <a:rPr lang="en-US" altLang="en-US" sz="1800" dirty="0" smtClean="0">
                <a:solidFill>
                  <a:srgbClr val="FF0000"/>
                </a:solidFill>
              </a:rPr>
              <a:t>floor depending </a:t>
            </a:r>
            <a:r>
              <a:rPr lang="en-US" altLang="en-US" sz="1800" dirty="0">
                <a:solidFill>
                  <a:srgbClr val="FF0000"/>
                </a:solidFill>
              </a:rPr>
              <a:t>on which side it is set on?</a:t>
            </a:r>
          </a:p>
        </p:txBody>
      </p:sp>
      <p:sp>
        <p:nvSpPr>
          <p:cNvPr id="89122" name="Text Box 34"/>
          <p:cNvSpPr txBox="1">
            <a:spLocks noChangeArrowheads="1"/>
          </p:cNvSpPr>
          <p:nvPr/>
        </p:nvSpPr>
        <p:spPr bwMode="auto">
          <a:xfrm>
            <a:off x="241299" y="2938461"/>
            <a:ext cx="3710782" cy="267765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/>
              <a:t>P </a:t>
            </a:r>
            <a:r>
              <a:rPr lang="en-US" altLang="en-US" sz="2400" b="1" dirty="0"/>
              <a:t>= </a:t>
            </a:r>
            <a:r>
              <a:rPr lang="en-US" altLang="en-US" sz="2400" b="1" dirty="0" smtClean="0"/>
              <a:t>F/A</a:t>
            </a:r>
            <a:r>
              <a:rPr lang="en-US" altLang="en-US" sz="1800" dirty="0"/>
              <a:t> </a:t>
            </a:r>
            <a:r>
              <a:rPr lang="en-US" altLang="en-US" sz="1800" dirty="0" smtClean="0">
                <a:sym typeface="Wingdings" panose="05000000000000000000" pitchFamily="2" charset="2"/>
              </a:rPr>
              <a:t> </a:t>
            </a:r>
            <a:r>
              <a:rPr lang="en-US" altLang="en-US" sz="1800" dirty="0" smtClean="0"/>
              <a:t>The </a:t>
            </a:r>
            <a:r>
              <a:rPr lang="en-US" altLang="en-US" sz="1800" dirty="0"/>
              <a:t>force exerted by the </a:t>
            </a:r>
            <a:r>
              <a:rPr lang="en-US" altLang="en-US" sz="1800" dirty="0" smtClean="0"/>
              <a:t>box on the floor </a:t>
            </a:r>
            <a:r>
              <a:rPr lang="en-US" altLang="en-US" sz="1800" dirty="0"/>
              <a:t>is equal to </a:t>
            </a:r>
            <a:r>
              <a:rPr lang="en-US" altLang="en-US" sz="1800" dirty="0" smtClean="0"/>
              <a:t>its weight </a:t>
            </a:r>
            <a:r>
              <a:rPr lang="en-US" altLang="en-US" sz="1800" b="1" dirty="0" smtClean="0"/>
              <a:t>w </a:t>
            </a:r>
            <a:r>
              <a:rPr lang="en-US" altLang="en-US" sz="1800" b="1" dirty="0"/>
              <a:t>= m g</a:t>
            </a:r>
            <a:r>
              <a:rPr lang="en-US" altLang="en-US" sz="1800" dirty="0"/>
              <a:t>  = 4.8 kg x 10 m/s</a:t>
            </a:r>
            <a:r>
              <a:rPr lang="en-US" altLang="en-US" sz="1800" baseline="30000" dirty="0"/>
              <a:t>2</a:t>
            </a:r>
            <a:r>
              <a:rPr lang="en-US" altLang="en-US" sz="1800" dirty="0"/>
              <a:t> = 48 </a:t>
            </a:r>
            <a:r>
              <a:rPr lang="en-US" altLang="en-US" sz="1800" dirty="0" smtClean="0"/>
              <a:t>N. There </a:t>
            </a:r>
            <a:r>
              <a:rPr lang="en-US" altLang="en-US" sz="1800" dirty="0"/>
              <a:t>are 3 possible values of the area A </a:t>
            </a:r>
            <a:r>
              <a:rPr lang="en-US" altLang="en-US" sz="1800" dirty="0" smtClean="0"/>
              <a:t> depending </a:t>
            </a:r>
            <a:r>
              <a:rPr lang="en-US" altLang="en-US" sz="1800" dirty="0"/>
              <a:t>on which side rests on the floor</a:t>
            </a:r>
            <a:r>
              <a:rPr lang="en-US" altLang="en-US" sz="1800" dirty="0" smtClean="0"/>
              <a:t>:</a:t>
            </a: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A</a:t>
            </a:r>
            <a:r>
              <a:rPr lang="en-US" altLang="en-US" sz="1800" baseline="-25000" dirty="0" smtClean="0"/>
              <a:t>1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= 2 m x 3 m = 6 </a:t>
            </a:r>
            <a:r>
              <a:rPr lang="en-US" altLang="en-US" sz="1800" dirty="0" smtClean="0"/>
              <a:t>m</a:t>
            </a:r>
            <a:r>
              <a:rPr lang="en-US" altLang="en-US" sz="1800" baseline="30000" dirty="0" smtClean="0"/>
              <a:t>2</a:t>
            </a: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A</a:t>
            </a:r>
            <a:r>
              <a:rPr lang="en-US" altLang="en-US" sz="1800" baseline="-25000" dirty="0" smtClean="0"/>
              <a:t>2</a:t>
            </a:r>
            <a:r>
              <a:rPr lang="en-US" altLang="en-US" sz="1800" dirty="0" smtClean="0"/>
              <a:t>  </a:t>
            </a:r>
            <a:r>
              <a:rPr lang="en-US" altLang="en-US" sz="1800" dirty="0"/>
              <a:t>= 2 m x 4 m = 8 m</a:t>
            </a:r>
            <a:r>
              <a:rPr lang="en-US" altLang="en-US" sz="1800" baseline="30000" dirty="0"/>
              <a:t>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A</a:t>
            </a:r>
            <a:r>
              <a:rPr lang="en-US" altLang="en-US" sz="1800" baseline="-25000" dirty="0" smtClean="0"/>
              <a:t>3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= 3 m x 4 m = 12 m</a:t>
            </a:r>
            <a:r>
              <a:rPr lang="en-US" altLang="en-US" sz="1800" baseline="30000" dirty="0"/>
              <a:t>2</a:t>
            </a:r>
            <a:r>
              <a:rPr lang="en-US" altLang="en-US" sz="1800" dirty="0"/>
              <a:t>. </a:t>
            </a:r>
          </a:p>
        </p:txBody>
      </p:sp>
      <p:sp>
        <p:nvSpPr>
          <p:cNvPr id="308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381874" y="6245225"/>
            <a:ext cx="1304925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1CD7421-BBE7-4F3A-ACAD-BFEE501B828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9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9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9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9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9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89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89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9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9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89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9105" grpId="0" animBg="1"/>
      <p:bldP spid="89106" grpId="0" animBg="1"/>
      <p:bldP spid="89107" grpId="0" animBg="1"/>
      <p:bldP spid="89108" grpId="0" animBg="1"/>
      <p:bldP spid="89109" grpId="0" animBg="1"/>
      <p:bldP spid="89111" grpId="0"/>
      <p:bldP spid="89119" grpId="0" animBg="1"/>
      <p:bldP spid="89121" grpId="0" animBg="1"/>
      <p:bldP spid="8912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22275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Will it float?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275" y="1503289"/>
            <a:ext cx="8318500" cy="4587118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solidFill>
                  <a:srgbClr val="0000FF"/>
                </a:solidFill>
              </a:rPr>
              <a:t>The object will float if the buoyant force is enough to support the object’s weight</a:t>
            </a:r>
          </a:p>
          <a:p>
            <a:pPr eaLnBrk="1" hangingPunct="1"/>
            <a:r>
              <a:rPr lang="en-US" altLang="en-US" sz="2800" dirty="0" smtClean="0">
                <a:solidFill>
                  <a:srgbClr val="FF0000"/>
                </a:solidFill>
              </a:rPr>
              <a:t>The object will displace just enough water so that the buoyant force = its weight</a:t>
            </a:r>
          </a:p>
          <a:p>
            <a:pPr eaLnBrk="1" hangingPunct="1"/>
            <a:r>
              <a:rPr lang="en-US" altLang="en-US" sz="2800" dirty="0" smtClean="0">
                <a:solidFill>
                  <a:srgbClr val="0000FF"/>
                </a:solidFill>
              </a:rPr>
              <a:t>If it displaces as much water as possible and this does not match its weight, it will sink.</a:t>
            </a:r>
          </a:p>
          <a:p>
            <a:pPr eaLnBrk="1" hangingPunct="1"/>
            <a:r>
              <a:rPr lang="en-US" altLang="en-US" sz="2800" dirty="0" smtClean="0">
                <a:solidFill>
                  <a:srgbClr val="FF0000"/>
                </a:solidFill>
              </a:rPr>
              <a:t>Objects that have a density less than water will always float in water, e.g., oil</a:t>
            </a:r>
          </a:p>
          <a:p>
            <a:pPr eaLnBrk="1" hangingPunct="1"/>
            <a:r>
              <a:rPr lang="en-US" altLang="en-US" sz="2800" dirty="0" smtClean="0">
                <a:solidFill>
                  <a:srgbClr val="0000FF"/>
                </a:solidFill>
              </a:rPr>
              <a:t>A steel bolt will float in mercury (</a:t>
            </a:r>
            <a:r>
              <a:rPr lang="en-US" altLang="en-US" sz="2800" dirty="0" smtClean="0">
                <a:solidFill>
                  <a:srgbClr val="0000FF"/>
                </a:solidFill>
                <a:latin typeface="Symbol" pitchFamily="18" charset="2"/>
              </a:rPr>
              <a:t>r</a:t>
            </a:r>
            <a:r>
              <a:rPr lang="en-US" altLang="en-US" sz="2800" dirty="0" smtClean="0">
                <a:solidFill>
                  <a:srgbClr val="0000FF"/>
                </a:solidFill>
              </a:rPr>
              <a:t> = 13.6 g/cm</a:t>
            </a:r>
            <a:r>
              <a:rPr lang="en-US" altLang="en-US" sz="2800" baseline="30000" dirty="0" smtClean="0">
                <a:solidFill>
                  <a:srgbClr val="0000FF"/>
                </a:solidFill>
              </a:rPr>
              <a:t>3</a:t>
            </a:r>
            <a:r>
              <a:rPr lang="en-US" altLang="en-US" sz="2800" dirty="0" smtClean="0">
                <a:solidFill>
                  <a:srgbClr val="0000FF"/>
                </a:solidFill>
              </a:rPr>
              <a:t>)</a:t>
            </a:r>
          </a:p>
          <a:p>
            <a:pPr eaLnBrk="1" hangingPunct="1"/>
            <a:endParaRPr lang="en-US" altLang="en-US" sz="2800" dirty="0" smtClean="0">
              <a:solidFill>
                <a:srgbClr val="0000FF"/>
              </a:solidFill>
            </a:endParaRPr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E640BD2-BDCB-49B9-A30E-DC71DBAAC7A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/>
              <a:t>Floating objects</a:t>
            </a:r>
          </a:p>
        </p:txBody>
      </p:sp>
      <p:sp>
        <p:nvSpPr>
          <p:cNvPr id="40968" name="Freeform 8"/>
          <p:cNvSpPr>
            <a:spLocks/>
          </p:cNvSpPr>
          <p:nvPr/>
        </p:nvSpPr>
        <p:spPr bwMode="auto">
          <a:xfrm>
            <a:off x="1450975" y="3324225"/>
            <a:ext cx="2366963" cy="1770063"/>
          </a:xfrm>
          <a:custGeom>
            <a:avLst/>
            <a:gdLst>
              <a:gd name="T0" fmla="*/ 0 w 1491"/>
              <a:gd name="T1" fmla="*/ 0 h 1115"/>
              <a:gd name="T2" fmla="*/ 0 w 1491"/>
              <a:gd name="T3" fmla="*/ 2147483647 h 1115"/>
              <a:gd name="T4" fmla="*/ 2147483647 w 1491"/>
              <a:gd name="T5" fmla="*/ 2147483647 h 1115"/>
              <a:gd name="T6" fmla="*/ 2147483647 w 1491"/>
              <a:gd name="T7" fmla="*/ 2147483647 h 111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91" h="1115">
                <a:moveTo>
                  <a:pt x="0" y="0"/>
                </a:moveTo>
                <a:lnTo>
                  <a:pt x="0" y="1115"/>
                </a:lnTo>
                <a:lnTo>
                  <a:pt x="1491" y="1115"/>
                </a:lnTo>
                <a:lnTo>
                  <a:pt x="1491" y="9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1481138" y="3802063"/>
            <a:ext cx="2320925" cy="1263650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2120900" y="3175000"/>
            <a:ext cx="928688" cy="928688"/>
          </a:xfrm>
          <a:prstGeom prst="can">
            <a:avLst>
              <a:gd name="adj" fmla="val 25000"/>
            </a:avLst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0970" name="Freeform 10"/>
          <p:cNvSpPr>
            <a:spLocks/>
          </p:cNvSpPr>
          <p:nvPr/>
        </p:nvSpPr>
        <p:spPr bwMode="auto">
          <a:xfrm>
            <a:off x="4927600" y="3270250"/>
            <a:ext cx="2366963" cy="1770063"/>
          </a:xfrm>
          <a:custGeom>
            <a:avLst/>
            <a:gdLst>
              <a:gd name="T0" fmla="*/ 0 w 1491"/>
              <a:gd name="T1" fmla="*/ 0 h 1115"/>
              <a:gd name="T2" fmla="*/ 0 w 1491"/>
              <a:gd name="T3" fmla="*/ 2147483647 h 1115"/>
              <a:gd name="T4" fmla="*/ 2147483647 w 1491"/>
              <a:gd name="T5" fmla="*/ 2147483647 h 1115"/>
              <a:gd name="T6" fmla="*/ 2147483647 w 1491"/>
              <a:gd name="T7" fmla="*/ 2147483647 h 111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91" h="1115">
                <a:moveTo>
                  <a:pt x="0" y="0"/>
                </a:moveTo>
                <a:lnTo>
                  <a:pt x="0" y="1115"/>
                </a:lnTo>
                <a:lnTo>
                  <a:pt x="1491" y="1115"/>
                </a:lnTo>
                <a:lnTo>
                  <a:pt x="1491" y="9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4957763" y="3748088"/>
            <a:ext cx="2320925" cy="1263650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0972" name="AutoShape 12"/>
          <p:cNvSpPr>
            <a:spLocks noChangeArrowheads="1"/>
          </p:cNvSpPr>
          <p:nvPr/>
        </p:nvSpPr>
        <p:spPr bwMode="auto">
          <a:xfrm>
            <a:off x="5611813" y="3440113"/>
            <a:ext cx="928687" cy="928687"/>
          </a:xfrm>
          <a:prstGeom prst="can">
            <a:avLst>
              <a:gd name="adj" fmla="val 25000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1663700" y="2474913"/>
            <a:ext cx="1914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lighter object</a:t>
            </a:r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5154613" y="2468563"/>
            <a:ext cx="2084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heavier object</a:t>
            </a:r>
          </a:p>
        </p:txBody>
      </p:sp>
      <p:sp>
        <p:nvSpPr>
          <p:cNvPr id="2356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1835230-A814-4909-B5D5-2579297A3EB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8" grpId="0" animBg="1"/>
      <p:bldP spid="40969" grpId="0" animBg="1"/>
      <p:bldP spid="40966" grpId="0" animBg="1"/>
      <p:bldP spid="40970" grpId="0" animBg="1"/>
      <p:bldP spid="40971" grpId="0" animBg="1"/>
      <p:bldP spid="40972" grpId="0" animBg="1"/>
      <p:bldP spid="40973" grpId="0"/>
      <p:bldP spid="4097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/>
              <a:t>Oil Tankers</a:t>
            </a:r>
          </a:p>
        </p:txBody>
      </p:sp>
      <p:pic>
        <p:nvPicPr>
          <p:cNvPr id="43013" name="Picture 5" descr="MCj03266600000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2300" y="2735263"/>
            <a:ext cx="3497263" cy="1211262"/>
          </a:xfrm>
        </p:spPr>
      </p:pic>
      <p:pic>
        <p:nvPicPr>
          <p:cNvPr id="43016" name="Picture 8" descr="MCj0326660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72038" y="2909888"/>
            <a:ext cx="3424237" cy="1185862"/>
          </a:xfrm>
        </p:spPr>
      </p:pic>
      <p:sp>
        <p:nvSpPr>
          <p:cNvPr id="43018" name="Freeform 10"/>
          <p:cNvSpPr>
            <a:spLocks/>
          </p:cNvSpPr>
          <p:nvPr/>
        </p:nvSpPr>
        <p:spPr bwMode="auto">
          <a:xfrm>
            <a:off x="727075" y="3933825"/>
            <a:ext cx="3105150" cy="246063"/>
          </a:xfrm>
          <a:custGeom>
            <a:avLst/>
            <a:gdLst>
              <a:gd name="T0" fmla="*/ 0 w 1956"/>
              <a:gd name="T1" fmla="*/ 0 h 155"/>
              <a:gd name="T2" fmla="*/ 2147483647 w 1956"/>
              <a:gd name="T3" fmla="*/ 0 h 155"/>
              <a:gd name="T4" fmla="*/ 2147483647 w 1956"/>
              <a:gd name="T5" fmla="*/ 2147483647 h 155"/>
              <a:gd name="T6" fmla="*/ 2147483647 w 1956"/>
              <a:gd name="T7" fmla="*/ 2147483647 h 155"/>
              <a:gd name="T8" fmla="*/ 0 w 1956"/>
              <a:gd name="T9" fmla="*/ 0 h 1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56" h="155">
                <a:moveTo>
                  <a:pt x="0" y="0"/>
                </a:moveTo>
                <a:lnTo>
                  <a:pt x="1956" y="0"/>
                </a:lnTo>
                <a:lnTo>
                  <a:pt x="1819" y="155"/>
                </a:lnTo>
                <a:lnTo>
                  <a:pt x="55" y="155"/>
                </a:lnTo>
                <a:lnTo>
                  <a:pt x="0" y="0"/>
                </a:lnTo>
                <a:close/>
              </a:path>
            </a:pathLst>
          </a:custGeom>
          <a:solidFill>
            <a:srgbClr val="6666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9" name="Freeform 11"/>
          <p:cNvSpPr>
            <a:spLocks/>
          </p:cNvSpPr>
          <p:nvPr/>
        </p:nvSpPr>
        <p:spPr bwMode="auto">
          <a:xfrm>
            <a:off x="4941888" y="4086225"/>
            <a:ext cx="3105150" cy="246063"/>
          </a:xfrm>
          <a:custGeom>
            <a:avLst/>
            <a:gdLst>
              <a:gd name="T0" fmla="*/ 0 w 1956"/>
              <a:gd name="T1" fmla="*/ 0 h 155"/>
              <a:gd name="T2" fmla="*/ 2147483647 w 1956"/>
              <a:gd name="T3" fmla="*/ 0 h 155"/>
              <a:gd name="T4" fmla="*/ 2147483647 w 1956"/>
              <a:gd name="T5" fmla="*/ 2147483647 h 155"/>
              <a:gd name="T6" fmla="*/ 2147483647 w 1956"/>
              <a:gd name="T7" fmla="*/ 2147483647 h 155"/>
              <a:gd name="T8" fmla="*/ 0 w 1956"/>
              <a:gd name="T9" fmla="*/ 0 h 1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56" h="155">
                <a:moveTo>
                  <a:pt x="0" y="0"/>
                </a:moveTo>
                <a:lnTo>
                  <a:pt x="1956" y="0"/>
                </a:lnTo>
                <a:lnTo>
                  <a:pt x="1819" y="155"/>
                </a:lnTo>
                <a:lnTo>
                  <a:pt x="55" y="155"/>
                </a:lnTo>
                <a:lnTo>
                  <a:pt x="0" y="0"/>
                </a:lnTo>
                <a:close/>
              </a:path>
            </a:pathLst>
          </a:custGeom>
          <a:solidFill>
            <a:srgbClr val="6666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3" name="Line 12"/>
          <p:cNvSpPr>
            <a:spLocks noChangeShapeType="1"/>
          </p:cNvSpPr>
          <p:nvPr/>
        </p:nvSpPr>
        <p:spPr bwMode="auto">
          <a:xfrm>
            <a:off x="0" y="3990975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1476375" y="4598988"/>
            <a:ext cx="11747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empty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tanker</a:t>
            </a:r>
          </a:p>
        </p:txBody>
      </p:sp>
      <p:sp>
        <p:nvSpPr>
          <p:cNvPr id="43022" name="Text Box 14"/>
          <p:cNvSpPr txBox="1">
            <a:spLocks noChangeArrowheads="1"/>
          </p:cNvSpPr>
          <p:nvPr/>
        </p:nvSpPr>
        <p:spPr bwMode="auto">
          <a:xfrm>
            <a:off x="6245225" y="4605338"/>
            <a:ext cx="11747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full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tanker</a:t>
            </a:r>
          </a:p>
        </p:txBody>
      </p:sp>
      <p:sp>
        <p:nvSpPr>
          <p:cNvPr id="2458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92DE55D-EDEB-4B00-9CF2-979CE698030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8" grpId="0" animBg="1"/>
      <p:bldP spid="43019" grpId="0" animBg="1"/>
      <p:bldP spid="43021" grpId="0"/>
      <p:bldP spid="4302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3350"/>
            <a:ext cx="8229600" cy="719138"/>
          </a:xfrm>
        </p:spPr>
        <p:txBody>
          <a:bodyPr/>
          <a:lstStyle/>
          <a:p>
            <a:pPr eaLnBrk="1" hangingPunct="1"/>
            <a:r>
              <a:rPr lang="en-US" altLang="en-US" sz="4000" u="sng" smtClean="0"/>
              <a:t>example problem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957263"/>
            <a:ext cx="8610600" cy="4329112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An object having a volume of 6 liters and weighing W = 30 N is placed in a tank of water.  </a:t>
            </a:r>
            <a:r>
              <a:rPr lang="en-US" altLang="en-US" sz="2800" i="1" smtClean="0">
                <a:solidFill>
                  <a:srgbClr val="FF0000"/>
                </a:solidFill>
              </a:rPr>
              <a:t>What will happen?</a:t>
            </a:r>
            <a:r>
              <a:rPr lang="en-US" altLang="en-US" sz="2800" i="1" smtClean="0"/>
              <a:t> Will it sink? Will it float? </a:t>
            </a:r>
            <a:r>
              <a:rPr lang="en-US" altLang="en-US" sz="2800" i="1" smtClean="0">
                <a:solidFill>
                  <a:srgbClr val="0000FF"/>
                </a:solidFill>
              </a:rPr>
              <a:t>What fraction of its volume will be submerged if it floats?</a:t>
            </a:r>
          </a:p>
          <a:p>
            <a:pPr eaLnBrk="1" hangingPunct="1"/>
            <a:r>
              <a:rPr lang="en-US" altLang="en-US" sz="2800" smtClean="0"/>
              <a:t>If the object were completely submerged, the buoyant force would be</a:t>
            </a:r>
            <a:br>
              <a:rPr lang="en-US" altLang="en-US" sz="2800" smtClean="0"/>
            </a:br>
            <a:r>
              <a:rPr lang="en-US" altLang="en-US" sz="2800" smtClean="0"/>
              <a:t>        </a:t>
            </a:r>
            <a:r>
              <a:rPr lang="en-US" altLang="en-US" sz="3600" smtClean="0">
                <a:solidFill>
                  <a:srgbClr val="0000FF"/>
                </a:solidFill>
              </a:rPr>
              <a:t>F</a:t>
            </a:r>
            <a:r>
              <a:rPr lang="en-US" altLang="en-US" sz="3600" baseline="-25000" smtClean="0">
                <a:solidFill>
                  <a:srgbClr val="0000FF"/>
                </a:solidFill>
              </a:rPr>
              <a:t>B, max</a:t>
            </a:r>
            <a:r>
              <a:rPr lang="en-US" altLang="en-US" sz="2800" smtClean="0">
                <a:solidFill>
                  <a:srgbClr val="0000FF"/>
                </a:solidFill>
              </a:rPr>
              <a:t> = 10N/liter x 6 liters = 60 N</a:t>
            </a:r>
          </a:p>
          <a:p>
            <a:pPr eaLnBrk="1" hangingPunct="1"/>
            <a:r>
              <a:rPr lang="en-US" altLang="en-US" sz="2800" smtClean="0">
                <a:solidFill>
                  <a:srgbClr val="FF0000"/>
                </a:solidFill>
              </a:rPr>
              <a:t>thus, the object will float with </a:t>
            </a:r>
            <a:r>
              <a:rPr lang="en-US" altLang="en-US" sz="2800" i="1" smtClean="0">
                <a:solidFill>
                  <a:srgbClr val="0000FF"/>
                </a:solidFill>
              </a:rPr>
              <a:t>half</a:t>
            </a:r>
            <a:r>
              <a:rPr lang="en-US" altLang="en-US" sz="2800" smtClean="0">
                <a:solidFill>
                  <a:srgbClr val="0000FF"/>
                </a:solidFill>
              </a:rPr>
              <a:t> of its volume</a:t>
            </a:r>
            <a:r>
              <a:rPr lang="en-US" altLang="en-US" sz="2800" smtClean="0">
                <a:solidFill>
                  <a:srgbClr val="FF0000"/>
                </a:solidFill>
              </a:rPr>
              <a:t> </a:t>
            </a:r>
            <a:r>
              <a:rPr lang="en-US" altLang="en-US" sz="2800" smtClean="0">
                <a:solidFill>
                  <a:srgbClr val="0000FF"/>
                </a:solidFill>
              </a:rPr>
              <a:t>submerged</a:t>
            </a:r>
            <a:r>
              <a:rPr lang="en-US" altLang="en-US" sz="2800" smtClean="0">
                <a:solidFill>
                  <a:srgbClr val="FF0000"/>
                </a:solidFill>
              </a:rPr>
              <a:t>, so that F</a:t>
            </a:r>
            <a:r>
              <a:rPr lang="en-US" altLang="en-US" sz="2800" baseline="-25000" smtClean="0">
                <a:solidFill>
                  <a:srgbClr val="FF0000"/>
                </a:solidFill>
              </a:rPr>
              <a:t>B</a:t>
            </a:r>
            <a:r>
              <a:rPr lang="en-US" altLang="en-US" sz="2800" smtClean="0">
                <a:solidFill>
                  <a:srgbClr val="FF0000"/>
                </a:solidFill>
              </a:rPr>
              <a:t> = W = 30 N</a:t>
            </a:r>
          </a:p>
        </p:txBody>
      </p:sp>
      <p:grpSp>
        <p:nvGrpSpPr>
          <p:cNvPr id="131076" name="Group 4"/>
          <p:cNvGrpSpPr>
            <a:grpSpLocks/>
          </p:cNvGrpSpPr>
          <p:nvPr/>
        </p:nvGrpSpPr>
        <p:grpSpPr bwMode="auto">
          <a:xfrm>
            <a:off x="2968625" y="5568950"/>
            <a:ext cx="1874838" cy="1016000"/>
            <a:chOff x="1870" y="3508"/>
            <a:chExt cx="1181" cy="640"/>
          </a:xfrm>
        </p:grpSpPr>
        <p:grpSp>
          <p:nvGrpSpPr>
            <p:cNvPr id="25606" name="Group 5"/>
            <p:cNvGrpSpPr>
              <a:grpSpLocks/>
            </p:cNvGrpSpPr>
            <p:nvPr/>
          </p:nvGrpSpPr>
          <p:grpSpPr bwMode="auto">
            <a:xfrm>
              <a:off x="1870" y="3508"/>
              <a:ext cx="1181" cy="640"/>
              <a:chOff x="489" y="3473"/>
              <a:chExt cx="1181" cy="640"/>
            </a:xfrm>
          </p:grpSpPr>
          <p:sp>
            <p:nvSpPr>
              <p:cNvPr id="25611" name="Freeform 6"/>
              <p:cNvSpPr>
                <a:spLocks/>
              </p:cNvSpPr>
              <p:nvPr/>
            </p:nvSpPr>
            <p:spPr bwMode="auto">
              <a:xfrm>
                <a:off x="489" y="3578"/>
                <a:ext cx="1181" cy="535"/>
              </a:xfrm>
              <a:custGeom>
                <a:avLst/>
                <a:gdLst>
                  <a:gd name="T0" fmla="*/ 0 w 1181"/>
                  <a:gd name="T1" fmla="*/ 6 h 535"/>
                  <a:gd name="T2" fmla="*/ 0 w 1181"/>
                  <a:gd name="T3" fmla="*/ 535 h 535"/>
                  <a:gd name="T4" fmla="*/ 1181 w 1181"/>
                  <a:gd name="T5" fmla="*/ 535 h 535"/>
                  <a:gd name="T6" fmla="*/ 1181 w 1181"/>
                  <a:gd name="T7" fmla="*/ 0 h 53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81" h="535">
                    <a:moveTo>
                      <a:pt x="0" y="6"/>
                    </a:moveTo>
                    <a:lnTo>
                      <a:pt x="0" y="535"/>
                    </a:lnTo>
                    <a:lnTo>
                      <a:pt x="1181" y="535"/>
                    </a:lnTo>
                    <a:lnTo>
                      <a:pt x="1181" y="0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2" name="Rectangle 7"/>
              <p:cNvSpPr>
                <a:spLocks noChangeArrowheads="1"/>
              </p:cNvSpPr>
              <p:nvPr/>
            </p:nvSpPr>
            <p:spPr bwMode="auto">
              <a:xfrm>
                <a:off x="506" y="3636"/>
                <a:ext cx="1152" cy="460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66CC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5613" name="Rectangle 8"/>
              <p:cNvSpPr>
                <a:spLocks noChangeArrowheads="1"/>
              </p:cNvSpPr>
              <p:nvPr/>
            </p:nvSpPr>
            <p:spPr bwMode="auto">
              <a:xfrm>
                <a:off x="861" y="3473"/>
                <a:ext cx="390" cy="32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25607" name="Line 9"/>
            <p:cNvSpPr>
              <a:spLocks noChangeShapeType="1"/>
            </p:cNvSpPr>
            <p:nvPr/>
          </p:nvSpPr>
          <p:spPr bwMode="auto">
            <a:xfrm>
              <a:off x="2351" y="3729"/>
              <a:ext cx="0" cy="2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8" name="Line 10"/>
            <p:cNvSpPr>
              <a:spLocks noChangeShapeType="1"/>
            </p:cNvSpPr>
            <p:nvPr/>
          </p:nvSpPr>
          <p:spPr bwMode="auto">
            <a:xfrm flipV="1">
              <a:off x="2526" y="3718"/>
              <a:ext cx="0" cy="2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9" name="Text Box 11"/>
            <p:cNvSpPr txBox="1">
              <a:spLocks noChangeArrowheads="1"/>
            </p:cNvSpPr>
            <p:nvPr/>
          </p:nvSpPr>
          <p:spPr bwMode="auto">
            <a:xfrm>
              <a:off x="2147" y="3863"/>
              <a:ext cx="1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W</a:t>
              </a:r>
            </a:p>
          </p:txBody>
        </p:sp>
        <p:sp>
          <p:nvSpPr>
            <p:cNvPr id="25610" name="Text Box 12"/>
            <p:cNvSpPr txBox="1">
              <a:spLocks noChangeArrowheads="1"/>
            </p:cNvSpPr>
            <p:nvPr/>
          </p:nvSpPr>
          <p:spPr bwMode="auto">
            <a:xfrm>
              <a:off x="2580" y="3877"/>
              <a:ext cx="22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F</a:t>
              </a:r>
              <a:r>
                <a:rPr lang="en-US" altLang="en-US" sz="1800" baseline="-25000"/>
                <a:t>B</a:t>
              </a:r>
              <a:endParaRPr lang="en-US" altLang="en-US" sz="1800"/>
            </a:p>
          </p:txBody>
        </p:sp>
      </p:grpSp>
      <p:sp>
        <p:nvSpPr>
          <p:cNvPr id="2560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E3840EA-D6A4-47F9-82CA-56F2C775882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Grp="1" noChangeArrowheads="1"/>
          </p:cNvSpPr>
          <p:nvPr>
            <p:ph type="title"/>
          </p:nvPr>
        </p:nvSpPr>
        <p:spPr>
          <a:xfrm>
            <a:off x="4826000" y="377825"/>
            <a:ext cx="3509963" cy="1143000"/>
          </a:xfrm>
        </p:spPr>
        <p:txBody>
          <a:bodyPr/>
          <a:lstStyle/>
          <a:p>
            <a:pPr algn="r" eaLnBrk="1" hangingPunct="1"/>
            <a:r>
              <a:rPr lang="en-US" altLang="en-US" sz="4000" u="sng" dirty="0" smtClean="0"/>
              <a:t>Floating in a</a:t>
            </a:r>
            <a:br>
              <a:rPr lang="en-US" altLang="en-US" sz="4000" u="sng" dirty="0" smtClean="0"/>
            </a:br>
            <a:r>
              <a:rPr lang="en-US" altLang="en-US" sz="4000" dirty="0" smtClean="0"/>
              <a:t> </a:t>
            </a:r>
            <a:r>
              <a:rPr lang="en-US" altLang="en-US" sz="4000" u="sng" dirty="0" smtClean="0"/>
              <a:t>cup of water</a:t>
            </a:r>
          </a:p>
        </p:txBody>
      </p:sp>
      <p:pic>
        <p:nvPicPr>
          <p:cNvPr id="26627" name="Picture 4" descr="W0423_11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18"/>
          <a:stretch>
            <a:fillRect/>
          </a:stretch>
        </p:blipFill>
        <p:spPr>
          <a:xfrm>
            <a:off x="596900" y="190500"/>
            <a:ext cx="3736975" cy="6372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6628" name="Text Box 9"/>
          <p:cNvSpPr txBox="1">
            <a:spLocks noChangeArrowheads="1"/>
          </p:cNvSpPr>
          <p:nvPr/>
        </p:nvSpPr>
        <p:spPr bwMode="auto">
          <a:xfrm>
            <a:off x="4908550" y="2957513"/>
            <a:ext cx="3600450" cy="18097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Only a thin layer of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water around the hull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is needed for the ship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to float!</a:t>
            </a:r>
          </a:p>
        </p:txBody>
      </p:sp>
      <p:sp>
        <p:nvSpPr>
          <p:cNvPr id="2662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352D710-A55A-473D-B023-E8808A48DDE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7275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sz="3600" u="sng" smtClean="0">
                <a:solidFill>
                  <a:schemeClr val="tx1"/>
                </a:solidFill>
              </a:rPr>
              <a:t>Pressure in a fluid increases with depth h</a:t>
            </a:r>
          </a:p>
        </p:txBody>
      </p:sp>
      <p:sp>
        <p:nvSpPr>
          <p:cNvPr id="4099" name="AutoShape 5"/>
          <p:cNvSpPr>
            <a:spLocks noChangeArrowheads="1"/>
          </p:cNvSpPr>
          <p:nvPr/>
        </p:nvSpPr>
        <p:spPr bwMode="auto">
          <a:xfrm>
            <a:off x="408046" y="2424345"/>
            <a:ext cx="2590800" cy="3406775"/>
          </a:xfrm>
          <a:prstGeom prst="can">
            <a:avLst>
              <a:gd name="adj" fmla="val 32874"/>
            </a:avLst>
          </a:prstGeom>
          <a:solidFill>
            <a:srgbClr val="99CC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00" name="Line 6"/>
          <p:cNvSpPr>
            <a:spLocks noChangeShapeType="1"/>
          </p:cNvSpPr>
          <p:nvPr/>
        </p:nvSpPr>
        <p:spPr bwMode="auto">
          <a:xfrm>
            <a:off x="1703446" y="2989496"/>
            <a:ext cx="0" cy="1193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1768533" y="338084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h</a:t>
            </a:r>
          </a:p>
        </p:txBody>
      </p:sp>
      <p:sp>
        <p:nvSpPr>
          <p:cNvPr id="4102" name="Text Box 9"/>
          <p:cNvSpPr txBox="1">
            <a:spLocks noChangeArrowheads="1"/>
          </p:cNvSpPr>
          <p:nvPr/>
        </p:nvSpPr>
        <p:spPr bwMode="auto">
          <a:xfrm>
            <a:off x="1095432" y="1523219"/>
            <a:ext cx="12160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P</a:t>
            </a:r>
            <a:r>
              <a:rPr lang="en-US" altLang="en-US" sz="2400" baseline="-25000" dirty="0"/>
              <a:t>o </a:t>
            </a:r>
            <a:r>
              <a:rPr lang="en-US" altLang="en-US" sz="2400" dirty="0"/>
              <a:t>= </a:t>
            </a:r>
            <a:r>
              <a:rPr lang="en-US" altLang="en-US" sz="2400" dirty="0" err="1"/>
              <a:t>P</a:t>
            </a:r>
            <a:r>
              <a:rPr lang="en-US" altLang="en-US" sz="2400" baseline="-25000" dirty="0" err="1"/>
              <a:t>atm</a:t>
            </a:r>
            <a:endParaRPr lang="en-US" altLang="en-US" sz="2400" dirty="0"/>
          </a:p>
        </p:txBody>
      </p:sp>
      <p:sp>
        <p:nvSpPr>
          <p:cNvPr id="4103" name="Text Box 10"/>
          <p:cNvSpPr txBox="1">
            <a:spLocks noChangeArrowheads="1"/>
          </p:cNvSpPr>
          <p:nvPr/>
        </p:nvSpPr>
        <p:spPr bwMode="auto">
          <a:xfrm>
            <a:off x="1023996" y="3772133"/>
            <a:ext cx="7493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P(h)</a:t>
            </a:r>
          </a:p>
        </p:txBody>
      </p:sp>
      <p:sp>
        <p:nvSpPr>
          <p:cNvPr id="4104" name="Text Box 12"/>
          <p:cNvSpPr txBox="1">
            <a:spLocks noChangeArrowheads="1"/>
          </p:cNvSpPr>
          <p:nvPr/>
        </p:nvSpPr>
        <p:spPr bwMode="auto">
          <a:xfrm>
            <a:off x="3776721" y="2481589"/>
            <a:ext cx="5050041" cy="3600986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spcBef>
                <a:spcPct val="0"/>
              </a:spcBef>
            </a:pPr>
            <a:r>
              <a:rPr lang="en-US" altLang="en-US" sz="2800" dirty="0" smtClean="0"/>
              <a:t>Pressure </a:t>
            </a:r>
            <a:r>
              <a:rPr lang="en-US" altLang="en-US" sz="2800" dirty="0"/>
              <a:t>at depth </a:t>
            </a:r>
            <a:r>
              <a:rPr lang="en-US" altLang="en-US" sz="2800" dirty="0" smtClean="0"/>
              <a:t>h:</a:t>
            </a:r>
          </a:p>
          <a:p>
            <a:pPr marL="457200" indent="-457200" eaLnBrk="1" hangingPunct="1">
              <a:spcBef>
                <a:spcPct val="0"/>
              </a:spcBef>
            </a:pPr>
            <a:r>
              <a:rPr lang="en-US" altLang="en-US" sz="2800" dirty="0" smtClean="0">
                <a:solidFill>
                  <a:srgbClr val="FF0000"/>
                </a:solidFill>
              </a:rPr>
              <a:t>P(h</a:t>
            </a:r>
            <a:r>
              <a:rPr lang="en-US" altLang="en-US" sz="2800" dirty="0">
                <a:solidFill>
                  <a:srgbClr val="FF0000"/>
                </a:solidFill>
              </a:rPr>
              <a:t>) = P</a:t>
            </a:r>
            <a:r>
              <a:rPr lang="en-US" altLang="en-US" sz="2800" baseline="-25000" dirty="0">
                <a:solidFill>
                  <a:srgbClr val="FF0000"/>
                </a:solidFill>
              </a:rPr>
              <a:t>o</a:t>
            </a:r>
            <a:r>
              <a:rPr lang="en-US" altLang="en-US" sz="2800" dirty="0">
                <a:solidFill>
                  <a:srgbClr val="FF0000"/>
                </a:solidFill>
              </a:rPr>
              <a:t> + </a:t>
            </a:r>
            <a:r>
              <a:rPr lang="en-US" altLang="en-US" sz="2800" dirty="0">
                <a:solidFill>
                  <a:srgbClr val="FF0000"/>
                </a:solidFill>
                <a:latin typeface="Symbol" pitchFamily="18" charset="2"/>
              </a:rPr>
              <a:t>r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</a:rPr>
              <a:t>g</a:t>
            </a:r>
          </a:p>
          <a:p>
            <a:pPr marL="457200" indent="-457200" eaLnBrk="1" hangingPunct="1">
              <a:spcBef>
                <a:spcPct val="0"/>
              </a:spcBef>
            </a:pPr>
            <a:r>
              <a:rPr lang="en-US" altLang="en-US" sz="2800" dirty="0"/>
              <a:t>w</a:t>
            </a:r>
            <a:r>
              <a:rPr lang="en-US" altLang="en-US" sz="2800" dirty="0" smtClean="0"/>
              <a:t>here </a:t>
            </a:r>
            <a:r>
              <a:rPr lang="en-US" altLang="en-US" sz="2400" dirty="0" smtClean="0">
                <a:latin typeface="Symbol" pitchFamily="18" charset="2"/>
              </a:rPr>
              <a:t>r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= density (kg/m</a:t>
            </a:r>
            <a:r>
              <a:rPr lang="en-US" altLang="en-US" sz="2400" baseline="30000" dirty="0"/>
              <a:t>3</a:t>
            </a:r>
            <a:r>
              <a:rPr lang="en-US" altLang="en-US" sz="2400" dirty="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        </a:t>
            </a:r>
            <a:r>
              <a:rPr lang="en-US" altLang="en-US" sz="2400" dirty="0">
                <a:sym typeface="Symbol" pitchFamily="18" charset="2"/>
              </a:rPr>
              <a:t></a:t>
            </a:r>
            <a:r>
              <a:rPr lang="en-US" altLang="en-US" sz="2400" dirty="0"/>
              <a:t> 1000 kg/m</a:t>
            </a:r>
            <a:r>
              <a:rPr lang="en-US" altLang="en-US" sz="2400" baseline="30000" dirty="0"/>
              <a:t>3</a:t>
            </a:r>
            <a:r>
              <a:rPr lang="en-US" altLang="en-US" sz="2400" dirty="0"/>
              <a:t> for </a:t>
            </a:r>
            <a:r>
              <a:rPr lang="en-US" altLang="en-US" sz="2400" dirty="0" smtClean="0"/>
              <a:t>water</a:t>
            </a:r>
          </a:p>
          <a:p>
            <a:pPr marL="342900" indent="-342900" eaLnBrk="1" hangingPunct="1">
              <a:spcBef>
                <a:spcPct val="0"/>
              </a:spcBef>
            </a:pPr>
            <a:r>
              <a:rPr lang="en-US" altLang="en-US" sz="2400" dirty="0">
                <a:latin typeface="+mj-lt"/>
              </a:rPr>
              <a:t> </a:t>
            </a:r>
            <a:r>
              <a:rPr lang="en-US" altLang="en-US" sz="2400" dirty="0" smtClean="0">
                <a:latin typeface="Symbol" pitchFamily="18" charset="2"/>
              </a:rPr>
              <a:t>r </a:t>
            </a:r>
            <a:r>
              <a:rPr lang="en-US" altLang="en-US" sz="2400" dirty="0"/>
              <a:t>g h </a:t>
            </a:r>
            <a:r>
              <a:rPr lang="en-US" altLang="en-US" sz="2400" dirty="0">
                <a:sym typeface="Symbol" pitchFamily="18" charset="2"/>
              </a:rPr>
              <a:t> 1000 x 10 x h = 10</a:t>
            </a:r>
            <a:r>
              <a:rPr lang="en-US" altLang="en-US" sz="2400" baseline="30000" dirty="0">
                <a:sym typeface="Symbol" pitchFamily="18" charset="2"/>
              </a:rPr>
              <a:t>4 </a:t>
            </a:r>
            <a:r>
              <a:rPr lang="en-US" altLang="en-US" sz="2400" dirty="0" smtClean="0">
                <a:sym typeface="Symbol" pitchFamily="18" charset="2"/>
              </a:rPr>
              <a:t>h</a:t>
            </a:r>
          </a:p>
          <a:p>
            <a:pPr marL="342900" indent="-342900" eaLnBrk="1" hangingPunct="1">
              <a:spcBef>
                <a:spcPct val="0"/>
              </a:spcBef>
            </a:pPr>
            <a:r>
              <a:rPr lang="en-US" altLang="en-US" sz="2400" dirty="0" smtClean="0">
                <a:sym typeface="Symbol" pitchFamily="18" charset="2"/>
              </a:rPr>
              <a:t>The pressure increases with depth because the fluid is at rest and a given fluid layer must be supported by the fluid below it. </a:t>
            </a:r>
            <a:endParaRPr lang="en-US" altLang="en-US" sz="2400" dirty="0">
              <a:sym typeface="Symbol" pitchFamily="18" charset="2"/>
            </a:endParaRPr>
          </a:p>
        </p:txBody>
      </p:sp>
      <p:sp>
        <p:nvSpPr>
          <p:cNvPr id="4105" name="Text Box 13"/>
          <p:cNvSpPr txBox="1">
            <a:spLocks noChangeArrowheads="1"/>
          </p:cNvSpPr>
          <p:nvPr/>
        </p:nvSpPr>
        <p:spPr bwMode="auto">
          <a:xfrm>
            <a:off x="3258904" y="950868"/>
            <a:ext cx="5809595" cy="138499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The pressure at the surface is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smtClean="0">
                <a:solidFill>
                  <a:srgbClr val="0000FF"/>
                </a:solidFill>
              </a:rPr>
              <a:t>P</a:t>
            </a:r>
            <a:r>
              <a:rPr lang="en-US" altLang="en-US" sz="2800" baseline="-25000" dirty="0" smtClean="0">
                <a:solidFill>
                  <a:srgbClr val="0000FF"/>
                </a:solidFill>
              </a:rPr>
              <a:t>0</a:t>
            </a:r>
            <a:r>
              <a:rPr lang="en-US" altLang="en-US" sz="2800" dirty="0" smtClean="0">
                <a:solidFill>
                  <a:srgbClr val="0000FF"/>
                </a:solidFill>
              </a:rPr>
              <a:t> = atmospheric </a:t>
            </a:r>
            <a:r>
              <a:rPr lang="en-US" altLang="en-US" sz="2800" dirty="0">
                <a:solidFill>
                  <a:srgbClr val="0000FF"/>
                </a:solidFill>
              </a:rPr>
              <a:t>pressure (1 </a:t>
            </a:r>
            <a:r>
              <a:rPr lang="en-US" altLang="en-US" sz="2800" dirty="0" err="1">
                <a:solidFill>
                  <a:srgbClr val="0000FF"/>
                </a:solidFill>
              </a:rPr>
              <a:t>atm</a:t>
            </a:r>
            <a:r>
              <a:rPr lang="en-US" altLang="en-US" sz="2800" dirty="0">
                <a:solidFill>
                  <a:srgbClr val="0000FF"/>
                </a:solidFill>
              </a:rPr>
              <a:t>)</a:t>
            </a: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solidFill>
                  <a:srgbClr val="FF0000"/>
                </a:solidFill>
                <a:sym typeface="Symbol" pitchFamily="18" charset="2"/>
              </a:rPr>
              <a:t> </a:t>
            </a:r>
            <a:r>
              <a:rPr lang="en-US" altLang="en-US" sz="2800" dirty="0">
                <a:solidFill>
                  <a:srgbClr val="FF0000"/>
                </a:solidFill>
                <a:sym typeface="Symbol" pitchFamily="18" charset="2"/>
              </a:rPr>
              <a:t>10</a:t>
            </a:r>
            <a:r>
              <a:rPr lang="en-US" altLang="en-US" sz="2800" baseline="30000" dirty="0">
                <a:solidFill>
                  <a:srgbClr val="FF0000"/>
                </a:solidFill>
                <a:sym typeface="Symbol" pitchFamily="18" charset="2"/>
              </a:rPr>
              <a:t>5</a:t>
            </a:r>
            <a:r>
              <a:rPr lang="en-US" altLang="en-US" sz="2800" dirty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  <a:sym typeface="Symbol" pitchFamily="18" charset="2"/>
              </a:rPr>
              <a:t>N / m</a:t>
            </a:r>
            <a:r>
              <a:rPr lang="en-US" altLang="en-US" sz="2800" baseline="30000" dirty="0" smtClean="0">
                <a:solidFill>
                  <a:srgbClr val="FF0000"/>
                </a:solidFill>
                <a:sym typeface="Symbol" pitchFamily="18" charset="2"/>
              </a:rPr>
              <a:t>2</a:t>
            </a:r>
            <a:r>
              <a:rPr lang="en-US" altLang="en-US" sz="2800" dirty="0" smtClean="0">
                <a:solidFill>
                  <a:srgbClr val="FF0000"/>
                </a:solidFill>
                <a:sym typeface="Symbol" pitchFamily="18" charset="2"/>
              </a:rPr>
              <a:t>   = 10</a:t>
            </a:r>
            <a:r>
              <a:rPr lang="en-US" altLang="en-US" sz="2800" baseline="30000" dirty="0" smtClean="0">
                <a:solidFill>
                  <a:srgbClr val="FF0000"/>
                </a:solidFill>
                <a:sym typeface="Symbol" pitchFamily="18" charset="2"/>
              </a:rPr>
              <a:t>5</a:t>
            </a:r>
            <a:r>
              <a:rPr lang="en-US" altLang="en-US" sz="2800" dirty="0" smtClean="0">
                <a:solidFill>
                  <a:srgbClr val="FF0000"/>
                </a:solidFill>
                <a:sym typeface="Symbol" pitchFamily="18" charset="2"/>
              </a:rPr>
              <a:t> Pa</a:t>
            </a:r>
            <a:endParaRPr lang="en-US" altLang="en-US" sz="2800" baseline="30000" dirty="0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41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E9E005C-12BF-441B-9B50-E4E4214773EF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  <p:sp>
        <p:nvSpPr>
          <p:cNvPr id="2" name="Can 1"/>
          <p:cNvSpPr/>
          <p:nvPr/>
        </p:nvSpPr>
        <p:spPr>
          <a:xfrm>
            <a:off x="408046" y="4528551"/>
            <a:ext cx="2590800" cy="586606"/>
          </a:xfrm>
          <a:prstGeom prst="can">
            <a:avLst>
              <a:gd name="adj" fmla="val 50000"/>
            </a:avLst>
          </a:prstGeom>
          <a:solidFill>
            <a:srgbClr val="99CCFF"/>
          </a:solid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1393118" y="1953035"/>
            <a:ext cx="620655" cy="84772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53" name="Rectangle 17"/>
          <p:cNvSpPr>
            <a:spLocks noChangeArrowheads="1"/>
          </p:cNvSpPr>
          <p:nvPr/>
        </p:nvSpPr>
        <p:spPr bwMode="auto">
          <a:xfrm>
            <a:off x="1385888" y="1393825"/>
            <a:ext cx="220662" cy="47498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5551" name="AutoShape 15"/>
          <p:cNvSpPr>
            <a:spLocks noChangeArrowheads="1"/>
          </p:cNvSpPr>
          <p:nvPr/>
        </p:nvSpPr>
        <p:spPr bwMode="auto">
          <a:xfrm>
            <a:off x="463550" y="1828800"/>
            <a:ext cx="3405188" cy="4395788"/>
          </a:xfrm>
          <a:prstGeom prst="can">
            <a:avLst>
              <a:gd name="adj" fmla="val 32273"/>
            </a:avLst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427038" y="1262063"/>
            <a:ext cx="3465512" cy="5014912"/>
          </a:xfrm>
          <a:prstGeom prst="can">
            <a:avLst>
              <a:gd name="adj" fmla="val 3617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9" name="Line 6"/>
          <p:cNvSpPr>
            <a:spLocks noChangeShapeType="1"/>
          </p:cNvSpPr>
          <p:nvPr/>
        </p:nvSpPr>
        <p:spPr bwMode="auto">
          <a:xfrm>
            <a:off x="3894138" y="2647950"/>
            <a:ext cx="0" cy="147638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Line 7"/>
          <p:cNvSpPr>
            <a:spLocks noChangeShapeType="1"/>
          </p:cNvSpPr>
          <p:nvPr/>
        </p:nvSpPr>
        <p:spPr bwMode="auto">
          <a:xfrm>
            <a:off x="3898900" y="3935413"/>
            <a:ext cx="0" cy="14763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Line 8"/>
          <p:cNvSpPr>
            <a:spLocks noChangeShapeType="1"/>
          </p:cNvSpPr>
          <p:nvPr/>
        </p:nvSpPr>
        <p:spPr bwMode="auto">
          <a:xfrm>
            <a:off x="3889375" y="5224463"/>
            <a:ext cx="0" cy="14763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6" name="Freeform 10"/>
          <p:cNvSpPr>
            <a:spLocks/>
          </p:cNvSpPr>
          <p:nvPr/>
        </p:nvSpPr>
        <p:spPr bwMode="auto">
          <a:xfrm>
            <a:off x="3817938" y="5311775"/>
            <a:ext cx="2832100" cy="949325"/>
          </a:xfrm>
          <a:custGeom>
            <a:avLst/>
            <a:gdLst>
              <a:gd name="T0" fmla="*/ 0 w 1784"/>
              <a:gd name="T1" fmla="*/ 2147483647 h 598"/>
              <a:gd name="T2" fmla="*/ 2147483647 w 1784"/>
              <a:gd name="T3" fmla="*/ 2147483647 h 598"/>
              <a:gd name="T4" fmla="*/ 2147483647 w 1784"/>
              <a:gd name="T5" fmla="*/ 2147483647 h 598"/>
              <a:gd name="T6" fmla="*/ 2147483647 w 1784"/>
              <a:gd name="T7" fmla="*/ 2147483647 h 598"/>
              <a:gd name="T8" fmla="*/ 2147483647 w 1784"/>
              <a:gd name="T9" fmla="*/ 2147483647 h 598"/>
              <a:gd name="T10" fmla="*/ 2147483647 w 1784"/>
              <a:gd name="T11" fmla="*/ 2147483647 h 59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784" h="598">
                <a:moveTo>
                  <a:pt x="0" y="3"/>
                </a:moveTo>
                <a:cubicBezTo>
                  <a:pt x="69" y="1"/>
                  <a:pt x="138" y="0"/>
                  <a:pt x="251" y="12"/>
                </a:cubicBezTo>
                <a:cubicBezTo>
                  <a:pt x="364" y="24"/>
                  <a:pt x="531" y="48"/>
                  <a:pt x="678" y="77"/>
                </a:cubicBezTo>
                <a:cubicBezTo>
                  <a:pt x="825" y="106"/>
                  <a:pt x="989" y="138"/>
                  <a:pt x="1133" y="189"/>
                </a:cubicBezTo>
                <a:cubicBezTo>
                  <a:pt x="1277" y="240"/>
                  <a:pt x="1433" y="316"/>
                  <a:pt x="1542" y="384"/>
                </a:cubicBezTo>
                <a:cubicBezTo>
                  <a:pt x="1651" y="452"/>
                  <a:pt x="1717" y="525"/>
                  <a:pt x="1784" y="598"/>
                </a:cubicBezTo>
              </a:path>
            </a:pathLst>
          </a:custGeom>
          <a:noFill/>
          <a:ln w="57150" cmpd="sng">
            <a:solidFill>
              <a:srgbClr val="99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8" name="Freeform 12"/>
          <p:cNvSpPr>
            <a:spLocks/>
          </p:cNvSpPr>
          <p:nvPr/>
        </p:nvSpPr>
        <p:spPr bwMode="auto">
          <a:xfrm>
            <a:off x="3863975" y="4019550"/>
            <a:ext cx="1755775" cy="2286000"/>
          </a:xfrm>
          <a:custGeom>
            <a:avLst/>
            <a:gdLst>
              <a:gd name="T0" fmla="*/ 0 w 1106"/>
              <a:gd name="T1" fmla="*/ 0 h 1440"/>
              <a:gd name="T2" fmla="*/ 2147483647 w 1106"/>
              <a:gd name="T3" fmla="*/ 2147483647 h 1440"/>
              <a:gd name="T4" fmla="*/ 2147483647 w 1106"/>
              <a:gd name="T5" fmla="*/ 2147483647 h 1440"/>
              <a:gd name="T6" fmla="*/ 2147483647 w 1106"/>
              <a:gd name="T7" fmla="*/ 2147483647 h 1440"/>
              <a:gd name="T8" fmla="*/ 2147483647 w 1106"/>
              <a:gd name="T9" fmla="*/ 2147483647 h 1440"/>
              <a:gd name="T10" fmla="*/ 2147483647 w 1106"/>
              <a:gd name="T11" fmla="*/ 2147483647 h 1440"/>
              <a:gd name="T12" fmla="*/ 2147483647 w 1106"/>
              <a:gd name="T13" fmla="*/ 2147483647 h 1440"/>
              <a:gd name="T14" fmla="*/ 2147483647 w 1106"/>
              <a:gd name="T15" fmla="*/ 2147483647 h 1440"/>
              <a:gd name="T16" fmla="*/ 2147483647 w 1106"/>
              <a:gd name="T17" fmla="*/ 2147483647 h 1440"/>
              <a:gd name="T18" fmla="*/ 2147483647 w 1106"/>
              <a:gd name="T19" fmla="*/ 2147483647 h 144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106" h="1440">
                <a:moveTo>
                  <a:pt x="0" y="0"/>
                </a:moveTo>
                <a:cubicBezTo>
                  <a:pt x="126" y="12"/>
                  <a:pt x="249" y="24"/>
                  <a:pt x="353" y="65"/>
                </a:cubicBezTo>
                <a:cubicBezTo>
                  <a:pt x="457" y="106"/>
                  <a:pt x="564" y="202"/>
                  <a:pt x="624" y="245"/>
                </a:cubicBezTo>
                <a:cubicBezTo>
                  <a:pt x="684" y="288"/>
                  <a:pt x="683" y="294"/>
                  <a:pt x="710" y="325"/>
                </a:cubicBezTo>
                <a:cubicBezTo>
                  <a:pt x="737" y="356"/>
                  <a:pt x="766" y="402"/>
                  <a:pt x="786" y="433"/>
                </a:cubicBezTo>
                <a:cubicBezTo>
                  <a:pt x="806" y="464"/>
                  <a:pt x="812" y="479"/>
                  <a:pt x="829" y="514"/>
                </a:cubicBezTo>
                <a:cubicBezTo>
                  <a:pt x="846" y="549"/>
                  <a:pt x="867" y="593"/>
                  <a:pt x="888" y="643"/>
                </a:cubicBezTo>
                <a:cubicBezTo>
                  <a:pt x="909" y="693"/>
                  <a:pt x="933" y="737"/>
                  <a:pt x="957" y="817"/>
                </a:cubicBezTo>
                <a:cubicBezTo>
                  <a:pt x="981" y="897"/>
                  <a:pt x="1007" y="1020"/>
                  <a:pt x="1032" y="1124"/>
                </a:cubicBezTo>
                <a:cubicBezTo>
                  <a:pt x="1057" y="1228"/>
                  <a:pt x="1081" y="1334"/>
                  <a:pt x="1106" y="1440"/>
                </a:cubicBezTo>
              </a:path>
            </a:pathLst>
          </a:custGeom>
          <a:noFill/>
          <a:ln w="57150" cmpd="sng">
            <a:solidFill>
              <a:srgbClr val="99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9" name="Freeform 13"/>
          <p:cNvSpPr>
            <a:spLocks/>
          </p:cNvSpPr>
          <p:nvPr/>
        </p:nvSpPr>
        <p:spPr bwMode="auto">
          <a:xfrm>
            <a:off x="3849688" y="2686050"/>
            <a:ext cx="1031875" cy="3663950"/>
          </a:xfrm>
          <a:custGeom>
            <a:avLst/>
            <a:gdLst>
              <a:gd name="T0" fmla="*/ 0 w 650"/>
              <a:gd name="T1" fmla="*/ 2147483647 h 2308"/>
              <a:gd name="T2" fmla="*/ 2147483647 w 650"/>
              <a:gd name="T3" fmla="*/ 2147483647 h 2308"/>
              <a:gd name="T4" fmla="*/ 2147483647 w 650"/>
              <a:gd name="T5" fmla="*/ 2147483647 h 2308"/>
              <a:gd name="T6" fmla="*/ 2147483647 w 650"/>
              <a:gd name="T7" fmla="*/ 2147483647 h 2308"/>
              <a:gd name="T8" fmla="*/ 2147483647 w 650"/>
              <a:gd name="T9" fmla="*/ 2147483647 h 2308"/>
              <a:gd name="T10" fmla="*/ 2147483647 w 650"/>
              <a:gd name="T11" fmla="*/ 2147483647 h 2308"/>
              <a:gd name="T12" fmla="*/ 2147483647 w 650"/>
              <a:gd name="T13" fmla="*/ 2147483647 h 230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50" h="2308">
                <a:moveTo>
                  <a:pt x="0" y="13"/>
                </a:moveTo>
                <a:cubicBezTo>
                  <a:pt x="45" y="6"/>
                  <a:pt x="91" y="0"/>
                  <a:pt x="130" y="22"/>
                </a:cubicBezTo>
                <a:cubicBezTo>
                  <a:pt x="169" y="44"/>
                  <a:pt x="184" y="30"/>
                  <a:pt x="232" y="143"/>
                </a:cubicBezTo>
                <a:cubicBezTo>
                  <a:pt x="280" y="256"/>
                  <a:pt x="372" y="541"/>
                  <a:pt x="418" y="700"/>
                </a:cubicBezTo>
                <a:cubicBezTo>
                  <a:pt x="464" y="859"/>
                  <a:pt x="482" y="945"/>
                  <a:pt x="511" y="1100"/>
                </a:cubicBezTo>
                <a:cubicBezTo>
                  <a:pt x="540" y="1255"/>
                  <a:pt x="572" y="1428"/>
                  <a:pt x="595" y="1629"/>
                </a:cubicBezTo>
                <a:cubicBezTo>
                  <a:pt x="618" y="1830"/>
                  <a:pt x="634" y="2069"/>
                  <a:pt x="650" y="2308"/>
                </a:cubicBezTo>
              </a:path>
            </a:pathLst>
          </a:custGeom>
          <a:noFill/>
          <a:ln w="57150" cmpd="sng">
            <a:solidFill>
              <a:srgbClr val="99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5099050" y="1082675"/>
            <a:ext cx="3597275" cy="3090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Since the pressure increases with depth, the speed of the water leaking from the bottom hole is larger than that from the higher ones.</a:t>
            </a:r>
          </a:p>
        </p:txBody>
      </p:sp>
      <p:pic>
        <p:nvPicPr>
          <p:cNvPr id="65552" name="Picture 16" descr="sphig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350838"/>
            <a:ext cx="12319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7" name="Freeform 18"/>
          <p:cNvSpPr>
            <a:spLocks/>
          </p:cNvSpPr>
          <p:nvPr/>
        </p:nvSpPr>
        <p:spPr bwMode="auto">
          <a:xfrm>
            <a:off x="4189413" y="5903913"/>
            <a:ext cx="2973387" cy="477837"/>
          </a:xfrm>
          <a:custGeom>
            <a:avLst/>
            <a:gdLst>
              <a:gd name="T0" fmla="*/ 0 w 1873"/>
              <a:gd name="T1" fmla="*/ 2147483647 h 301"/>
              <a:gd name="T2" fmla="*/ 0 w 1873"/>
              <a:gd name="T3" fmla="*/ 2147483647 h 301"/>
              <a:gd name="T4" fmla="*/ 2147483647 w 1873"/>
              <a:gd name="T5" fmla="*/ 2147483647 h 301"/>
              <a:gd name="T6" fmla="*/ 2147483647 w 1873"/>
              <a:gd name="T7" fmla="*/ 0 h 30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73" h="301">
                <a:moveTo>
                  <a:pt x="0" y="22"/>
                </a:moveTo>
                <a:lnTo>
                  <a:pt x="0" y="301"/>
                </a:lnTo>
                <a:lnTo>
                  <a:pt x="1873" y="301"/>
                </a:lnTo>
                <a:lnTo>
                  <a:pt x="1873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55" name="Rectangle 19"/>
          <p:cNvSpPr>
            <a:spLocks noChangeArrowheads="1"/>
          </p:cNvSpPr>
          <p:nvPr/>
        </p:nvSpPr>
        <p:spPr bwMode="auto">
          <a:xfrm>
            <a:off x="4206875" y="6064250"/>
            <a:ext cx="2947988" cy="307975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65560" name="Group 24"/>
          <p:cNvGrpSpPr>
            <a:grpSpLocks/>
          </p:cNvGrpSpPr>
          <p:nvPr/>
        </p:nvGrpSpPr>
        <p:grpSpPr bwMode="auto">
          <a:xfrm>
            <a:off x="2727325" y="2592388"/>
            <a:ext cx="1074738" cy="2959100"/>
            <a:chOff x="1922" y="1591"/>
            <a:chExt cx="677" cy="1864"/>
          </a:xfrm>
        </p:grpSpPr>
        <p:sp>
          <p:nvSpPr>
            <p:cNvPr id="6166" name="Text Box 21"/>
            <p:cNvSpPr txBox="1">
              <a:spLocks noChangeArrowheads="1"/>
            </p:cNvSpPr>
            <p:nvPr/>
          </p:nvSpPr>
          <p:spPr bwMode="auto">
            <a:xfrm>
              <a:off x="2318" y="1591"/>
              <a:ext cx="28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P</a:t>
              </a:r>
              <a:r>
                <a:rPr lang="en-US" altLang="en-US" sz="2000" b="1" baseline="-25000"/>
                <a:t>1</a:t>
              </a:r>
              <a:endParaRPr lang="en-US" altLang="en-US" sz="2000" b="1"/>
            </a:p>
          </p:txBody>
        </p:sp>
        <p:sp>
          <p:nvSpPr>
            <p:cNvPr id="6167" name="Text Box 22"/>
            <p:cNvSpPr txBox="1">
              <a:spLocks noChangeArrowheads="1"/>
            </p:cNvSpPr>
            <p:nvPr/>
          </p:nvSpPr>
          <p:spPr bwMode="auto">
            <a:xfrm>
              <a:off x="1928" y="2359"/>
              <a:ext cx="67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P</a:t>
              </a:r>
              <a:r>
                <a:rPr lang="en-US" altLang="en-US" sz="2000" b="1" baseline="-25000"/>
                <a:t>2</a:t>
              </a:r>
              <a:r>
                <a:rPr lang="en-US" altLang="en-US" sz="2000"/>
                <a:t>  &gt; </a:t>
              </a:r>
              <a:r>
                <a:rPr lang="en-US" altLang="en-US" sz="2000" b="1"/>
                <a:t>P</a:t>
              </a:r>
              <a:r>
                <a:rPr lang="en-US" altLang="en-US" sz="2000" b="1" baseline="-25000"/>
                <a:t>1</a:t>
              </a:r>
            </a:p>
          </p:txBody>
        </p:sp>
        <p:sp>
          <p:nvSpPr>
            <p:cNvPr id="6168" name="Text Box 23"/>
            <p:cNvSpPr txBox="1">
              <a:spLocks noChangeArrowheads="1"/>
            </p:cNvSpPr>
            <p:nvPr/>
          </p:nvSpPr>
          <p:spPr bwMode="auto">
            <a:xfrm>
              <a:off x="1922" y="3205"/>
              <a:ext cx="67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P</a:t>
              </a:r>
              <a:r>
                <a:rPr lang="en-US" altLang="en-US" sz="2000" b="1" baseline="-25000"/>
                <a:t>3</a:t>
              </a:r>
              <a:r>
                <a:rPr lang="en-US" altLang="en-US" sz="2000"/>
                <a:t>  &gt; </a:t>
              </a:r>
              <a:r>
                <a:rPr lang="en-US" altLang="en-US" sz="2000" b="1"/>
                <a:t>P</a:t>
              </a:r>
              <a:r>
                <a:rPr lang="en-US" altLang="en-US" sz="2000" b="1" baseline="-25000"/>
                <a:t>2</a:t>
              </a:r>
            </a:p>
          </p:txBody>
        </p:sp>
      </p:grpSp>
      <p:grpSp>
        <p:nvGrpSpPr>
          <p:cNvPr id="65564" name="Group 28"/>
          <p:cNvGrpSpPr>
            <a:grpSpLocks/>
          </p:cNvGrpSpPr>
          <p:nvPr/>
        </p:nvGrpSpPr>
        <p:grpSpPr bwMode="auto">
          <a:xfrm>
            <a:off x="3905250" y="2581275"/>
            <a:ext cx="866775" cy="2971800"/>
            <a:chOff x="2634" y="1590"/>
            <a:chExt cx="546" cy="1872"/>
          </a:xfrm>
        </p:grpSpPr>
        <p:sp>
          <p:nvSpPr>
            <p:cNvPr id="6163" name="AutoShape 25"/>
            <p:cNvSpPr>
              <a:spLocks noChangeArrowheads="1"/>
            </p:cNvSpPr>
            <p:nvPr/>
          </p:nvSpPr>
          <p:spPr bwMode="auto">
            <a:xfrm>
              <a:off x="2640" y="3156"/>
              <a:ext cx="540" cy="306"/>
            </a:xfrm>
            <a:prstGeom prst="rightArrow">
              <a:avLst>
                <a:gd name="adj1" fmla="val 50000"/>
                <a:gd name="adj2" fmla="val 44118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164" name="AutoShape 26"/>
            <p:cNvSpPr>
              <a:spLocks noChangeArrowheads="1"/>
            </p:cNvSpPr>
            <p:nvPr/>
          </p:nvSpPr>
          <p:spPr bwMode="auto">
            <a:xfrm>
              <a:off x="2640" y="2394"/>
              <a:ext cx="378" cy="216"/>
            </a:xfrm>
            <a:prstGeom prst="rightArrow">
              <a:avLst>
                <a:gd name="adj1" fmla="val 50000"/>
                <a:gd name="adj2" fmla="val 4375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165" name="AutoShape 27"/>
            <p:cNvSpPr>
              <a:spLocks noChangeArrowheads="1"/>
            </p:cNvSpPr>
            <p:nvPr/>
          </p:nvSpPr>
          <p:spPr bwMode="auto">
            <a:xfrm>
              <a:off x="2634" y="1590"/>
              <a:ext cx="228" cy="156"/>
            </a:xfrm>
            <a:prstGeom prst="rightArrow">
              <a:avLst>
                <a:gd name="adj1" fmla="val 50000"/>
                <a:gd name="adj2" fmla="val 36538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6161" name="Text Box 29"/>
          <p:cNvSpPr txBox="1">
            <a:spLocks noChangeArrowheads="1"/>
          </p:cNvSpPr>
          <p:nvPr/>
        </p:nvSpPr>
        <p:spPr bwMode="auto">
          <a:xfrm>
            <a:off x="2832100" y="180975"/>
            <a:ext cx="33258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u="sng"/>
              <a:t>DEMONSTRATION</a:t>
            </a:r>
          </a:p>
        </p:txBody>
      </p:sp>
      <p:sp>
        <p:nvSpPr>
          <p:cNvPr id="616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0E8F712-1D20-4AF9-A061-FB937A45162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5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65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5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5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5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3000"/>
                                        <p:tgtEl>
                                          <p:spTgt spid="65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5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5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5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5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53" grpId="0" animBg="1"/>
      <p:bldP spid="65546" grpId="0" animBg="1"/>
      <p:bldP spid="65548" grpId="0" animBg="1"/>
      <p:bldP spid="65549" grpId="0" animBg="1"/>
      <p:bldP spid="65550" grpId="0" animBg="1"/>
      <p:bldP spid="655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430213" y="131763"/>
            <a:ext cx="8229600" cy="815975"/>
          </a:xfrm>
        </p:spPr>
        <p:txBody>
          <a:bodyPr/>
          <a:lstStyle/>
          <a:p>
            <a:pPr eaLnBrk="1" hangingPunct="1"/>
            <a:r>
              <a:rPr lang="en-US" altLang="en-US" sz="4000" u="sng" smtClean="0"/>
              <a:t>Pressure depends only on depth</a:t>
            </a:r>
          </a:p>
        </p:txBody>
      </p:sp>
      <p:sp>
        <p:nvSpPr>
          <p:cNvPr id="80901" name="Freeform 5"/>
          <p:cNvSpPr>
            <a:spLocks/>
          </p:cNvSpPr>
          <p:nvPr/>
        </p:nvSpPr>
        <p:spPr bwMode="auto">
          <a:xfrm>
            <a:off x="0" y="2244725"/>
            <a:ext cx="8953500" cy="4252913"/>
          </a:xfrm>
          <a:custGeom>
            <a:avLst/>
            <a:gdLst>
              <a:gd name="T0" fmla="*/ 2147483647 w 5640"/>
              <a:gd name="T1" fmla="*/ 2147483647 h 2679"/>
              <a:gd name="T2" fmla="*/ 2147483647 w 5640"/>
              <a:gd name="T3" fmla="*/ 2147483647 h 2679"/>
              <a:gd name="T4" fmla="*/ 2147483647 w 5640"/>
              <a:gd name="T5" fmla="*/ 2147483647 h 2679"/>
              <a:gd name="T6" fmla="*/ 2147483647 w 5640"/>
              <a:gd name="T7" fmla="*/ 2147483647 h 2679"/>
              <a:gd name="T8" fmla="*/ 2147483647 w 5640"/>
              <a:gd name="T9" fmla="*/ 2147483647 h 2679"/>
              <a:gd name="T10" fmla="*/ 2147483647 w 5640"/>
              <a:gd name="T11" fmla="*/ 2147483647 h 2679"/>
              <a:gd name="T12" fmla="*/ 2147483647 w 5640"/>
              <a:gd name="T13" fmla="*/ 2147483647 h 2679"/>
              <a:gd name="T14" fmla="*/ 2147483647 w 5640"/>
              <a:gd name="T15" fmla="*/ 2147483647 h 2679"/>
              <a:gd name="T16" fmla="*/ 2147483647 w 5640"/>
              <a:gd name="T17" fmla="*/ 2147483647 h 2679"/>
              <a:gd name="T18" fmla="*/ 2147483647 w 5640"/>
              <a:gd name="T19" fmla="*/ 2147483647 h 2679"/>
              <a:gd name="T20" fmla="*/ 2147483647 w 5640"/>
              <a:gd name="T21" fmla="*/ 2147483647 h 2679"/>
              <a:gd name="T22" fmla="*/ 2147483647 w 5640"/>
              <a:gd name="T23" fmla="*/ 2147483647 h 2679"/>
              <a:gd name="T24" fmla="*/ 2147483647 w 5640"/>
              <a:gd name="T25" fmla="*/ 2147483647 h 2679"/>
              <a:gd name="T26" fmla="*/ 2147483647 w 5640"/>
              <a:gd name="T27" fmla="*/ 2147483647 h 2679"/>
              <a:gd name="T28" fmla="*/ 2147483647 w 5640"/>
              <a:gd name="T29" fmla="*/ 2147483647 h 2679"/>
              <a:gd name="T30" fmla="*/ 2147483647 w 5640"/>
              <a:gd name="T31" fmla="*/ 2147483647 h 2679"/>
              <a:gd name="T32" fmla="*/ 2147483647 w 5640"/>
              <a:gd name="T33" fmla="*/ 2147483647 h 2679"/>
              <a:gd name="T34" fmla="*/ 2147483647 w 5640"/>
              <a:gd name="T35" fmla="*/ 2147483647 h 2679"/>
              <a:gd name="T36" fmla="*/ 2147483647 w 5640"/>
              <a:gd name="T37" fmla="*/ 2147483647 h 267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5640" h="2679">
                <a:moveTo>
                  <a:pt x="134" y="53"/>
                </a:moveTo>
                <a:cubicBezTo>
                  <a:pt x="134" y="50"/>
                  <a:pt x="0" y="0"/>
                  <a:pt x="134" y="32"/>
                </a:cubicBezTo>
                <a:cubicBezTo>
                  <a:pt x="268" y="64"/>
                  <a:pt x="758" y="62"/>
                  <a:pt x="937" y="246"/>
                </a:cubicBezTo>
                <a:cubicBezTo>
                  <a:pt x="1116" y="430"/>
                  <a:pt x="1116" y="837"/>
                  <a:pt x="1210" y="1136"/>
                </a:cubicBezTo>
                <a:cubicBezTo>
                  <a:pt x="1303" y="1435"/>
                  <a:pt x="1331" y="1800"/>
                  <a:pt x="1495" y="2040"/>
                </a:cubicBezTo>
                <a:cubicBezTo>
                  <a:pt x="1660" y="2280"/>
                  <a:pt x="1909" y="2475"/>
                  <a:pt x="2196" y="2577"/>
                </a:cubicBezTo>
                <a:cubicBezTo>
                  <a:pt x="2483" y="2679"/>
                  <a:pt x="2799" y="2644"/>
                  <a:pt x="3217" y="2651"/>
                </a:cubicBezTo>
                <a:cubicBezTo>
                  <a:pt x="3636" y="2658"/>
                  <a:pt x="4365" y="2647"/>
                  <a:pt x="4707" y="2618"/>
                </a:cubicBezTo>
                <a:cubicBezTo>
                  <a:pt x="5049" y="2588"/>
                  <a:pt x="5159" y="2626"/>
                  <a:pt x="5272" y="2475"/>
                </a:cubicBezTo>
                <a:cubicBezTo>
                  <a:pt x="5385" y="2323"/>
                  <a:pt x="5640" y="1881"/>
                  <a:pt x="5388" y="1707"/>
                </a:cubicBezTo>
                <a:cubicBezTo>
                  <a:pt x="5136" y="1532"/>
                  <a:pt x="4102" y="1559"/>
                  <a:pt x="3761" y="1428"/>
                </a:cubicBezTo>
                <a:cubicBezTo>
                  <a:pt x="3421" y="1298"/>
                  <a:pt x="3298" y="1047"/>
                  <a:pt x="3346" y="919"/>
                </a:cubicBezTo>
                <a:cubicBezTo>
                  <a:pt x="3395" y="791"/>
                  <a:pt x="3892" y="723"/>
                  <a:pt x="4054" y="660"/>
                </a:cubicBezTo>
                <a:cubicBezTo>
                  <a:pt x="4216" y="598"/>
                  <a:pt x="4245" y="641"/>
                  <a:pt x="4319" y="545"/>
                </a:cubicBezTo>
                <a:cubicBezTo>
                  <a:pt x="4393" y="449"/>
                  <a:pt x="4427" y="171"/>
                  <a:pt x="4498" y="86"/>
                </a:cubicBezTo>
                <a:cubicBezTo>
                  <a:pt x="4569" y="1"/>
                  <a:pt x="4628" y="46"/>
                  <a:pt x="4744" y="38"/>
                </a:cubicBezTo>
                <a:cubicBezTo>
                  <a:pt x="4860" y="30"/>
                  <a:pt x="5065" y="40"/>
                  <a:pt x="5194" y="38"/>
                </a:cubicBezTo>
                <a:cubicBezTo>
                  <a:pt x="5323" y="36"/>
                  <a:pt x="5471" y="24"/>
                  <a:pt x="5517" y="25"/>
                </a:cubicBezTo>
                <a:cubicBezTo>
                  <a:pt x="5563" y="26"/>
                  <a:pt x="5479" y="42"/>
                  <a:pt x="5469" y="46"/>
                </a:cubicBezTo>
              </a:path>
            </a:pathLst>
          </a:custGeom>
          <a:solidFill>
            <a:srgbClr val="99CCFF"/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02" name="Line 6"/>
          <p:cNvSpPr>
            <a:spLocks noChangeShapeType="1"/>
          </p:cNvSpPr>
          <p:nvPr/>
        </p:nvSpPr>
        <p:spPr bwMode="auto">
          <a:xfrm>
            <a:off x="2349500" y="5354638"/>
            <a:ext cx="66087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auto">
          <a:xfrm>
            <a:off x="3673475" y="5370513"/>
            <a:ext cx="447675" cy="32702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0904" name="Rectangle 8"/>
          <p:cNvSpPr>
            <a:spLocks noChangeArrowheads="1"/>
          </p:cNvSpPr>
          <p:nvPr/>
        </p:nvSpPr>
        <p:spPr bwMode="auto">
          <a:xfrm>
            <a:off x="4895850" y="5364163"/>
            <a:ext cx="447675" cy="32702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0905" name="Rectangle 9"/>
          <p:cNvSpPr>
            <a:spLocks noChangeArrowheads="1"/>
          </p:cNvSpPr>
          <p:nvPr/>
        </p:nvSpPr>
        <p:spPr bwMode="auto">
          <a:xfrm>
            <a:off x="7304088" y="5372100"/>
            <a:ext cx="447675" cy="32702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0906" name="Line 10"/>
          <p:cNvSpPr>
            <a:spLocks noChangeShapeType="1"/>
          </p:cNvSpPr>
          <p:nvPr/>
        </p:nvSpPr>
        <p:spPr bwMode="auto">
          <a:xfrm>
            <a:off x="3919538" y="2314575"/>
            <a:ext cx="0" cy="1520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08" name="Line 12"/>
          <p:cNvSpPr>
            <a:spLocks noChangeShapeType="1"/>
          </p:cNvSpPr>
          <p:nvPr/>
        </p:nvSpPr>
        <p:spPr bwMode="auto">
          <a:xfrm>
            <a:off x="3919538" y="3833813"/>
            <a:ext cx="0" cy="1538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09" name="Line 13"/>
          <p:cNvSpPr>
            <a:spLocks noChangeShapeType="1"/>
          </p:cNvSpPr>
          <p:nvPr/>
        </p:nvSpPr>
        <p:spPr bwMode="auto">
          <a:xfrm>
            <a:off x="3559175" y="3854450"/>
            <a:ext cx="709613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10" name="Text Box 14"/>
          <p:cNvSpPr txBox="1">
            <a:spLocks noChangeArrowheads="1"/>
          </p:cNvSpPr>
          <p:nvPr/>
        </p:nvSpPr>
        <p:spPr bwMode="auto">
          <a:xfrm>
            <a:off x="2535238" y="1849438"/>
            <a:ext cx="31829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Verdana" pitchFamily="34" charset="0"/>
              </a:rPr>
              <a:t>P = P</a:t>
            </a:r>
            <a:r>
              <a:rPr lang="en-US" altLang="en-US" sz="1800" b="1" baseline="-25000">
                <a:latin typeface="Verdana" pitchFamily="34" charset="0"/>
              </a:rPr>
              <a:t>o</a:t>
            </a:r>
            <a:r>
              <a:rPr lang="en-US" altLang="en-US" sz="1800" b="1">
                <a:latin typeface="Verdana" pitchFamily="34" charset="0"/>
              </a:rPr>
              <a:t> = 1 atm </a:t>
            </a:r>
            <a:r>
              <a:rPr lang="en-US" altLang="en-US" sz="1800" b="1">
                <a:latin typeface="Verdana" pitchFamily="34" charset="0"/>
                <a:sym typeface="Symbol" pitchFamily="18" charset="2"/>
              </a:rPr>
              <a:t> 10</a:t>
            </a:r>
            <a:r>
              <a:rPr lang="en-US" altLang="en-US" sz="1800" b="1" baseline="30000">
                <a:latin typeface="Verdana" pitchFamily="34" charset="0"/>
                <a:sym typeface="Symbol" pitchFamily="18" charset="2"/>
              </a:rPr>
              <a:t>5</a:t>
            </a:r>
            <a:r>
              <a:rPr lang="en-US" altLang="en-US" sz="1800" b="1">
                <a:latin typeface="Verdana" pitchFamily="34" charset="0"/>
                <a:sym typeface="Symbol" pitchFamily="18" charset="2"/>
              </a:rPr>
              <a:t> Pa</a:t>
            </a:r>
          </a:p>
        </p:txBody>
      </p:sp>
      <p:sp>
        <p:nvSpPr>
          <p:cNvPr id="80911" name="Text Box 15"/>
          <p:cNvSpPr txBox="1">
            <a:spLocks noChangeArrowheads="1"/>
          </p:cNvSpPr>
          <p:nvPr/>
        </p:nvSpPr>
        <p:spPr bwMode="auto">
          <a:xfrm>
            <a:off x="3559175" y="2925763"/>
            <a:ext cx="69215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10 m</a:t>
            </a:r>
          </a:p>
        </p:txBody>
      </p:sp>
      <p:sp>
        <p:nvSpPr>
          <p:cNvPr id="80912" name="Text Box 16"/>
          <p:cNvSpPr txBox="1">
            <a:spLocks noChangeArrowheads="1"/>
          </p:cNvSpPr>
          <p:nvPr/>
        </p:nvSpPr>
        <p:spPr bwMode="auto">
          <a:xfrm>
            <a:off x="165100" y="3681413"/>
            <a:ext cx="33369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 = P</a:t>
            </a:r>
            <a:r>
              <a:rPr lang="en-US" altLang="en-US" sz="1800" baseline="-25000"/>
              <a:t>o</a:t>
            </a:r>
            <a:r>
              <a:rPr lang="en-US" altLang="en-US" sz="1800"/>
              <a:t> + P</a:t>
            </a:r>
            <a:r>
              <a:rPr lang="en-US" altLang="en-US" sz="1800" baseline="-25000"/>
              <a:t>o</a:t>
            </a:r>
            <a:r>
              <a:rPr lang="en-US" altLang="en-US" sz="1800"/>
              <a:t>= 2 atm </a:t>
            </a:r>
            <a:r>
              <a:rPr lang="en-US" altLang="en-US" sz="1800">
                <a:sym typeface="Symbol" pitchFamily="18" charset="2"/>
              </a:rPr>
              <a:t> 2 x10</a:t>
            </a:r>
            <a:r>
              <a:rPr lang="en-US" altLang="en-US" sz="1800" baseline="30000">
                <a:sym typeface="Symbol" pitchFamily="18" charset="2"/>
              </a:rPr>
              <a:t>5</a:t>
            </a:r>
            <a:r>
              <a:rPr lang="en-US" altLang="en-US" sz="1800">
                <a:sym typeface="Symbol" pitchFamily="18" charset="2"/>
              </a:rPr>
              <a:t> Pa</a:t>
            </a:r>
          </a:p>
        </p:txBody>
      </p:sp>
      <p:sp>
        <p:nvSpPr>
          <p:cNvPr id="80913" name="Text Box 17"/>
          <p:cNvSpPr txBox="1">
            <a:spLocks noChangeArrowheads="1"/>
          </p:cNvSpPr>
          <p:nvPr/>
        </p:nvSpPr>
        <p:spPr bwMode="auto">
          <a:xfrm>
            <a:off x="0" y="5138738"/>
            <a:ext cx="34639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 = P</a:t>
            </a:r>
            <a:r>
              <a:rPr lang="en-US" altLang="en-US" sz="1800" baseline="-25000"/>
              <a:t>o</a:t>
            </a:r>
            <a:r>
              <a:rPr lang="en-US" altLang="en-US" sz="1800"/>
              <a:t> + 2P</a:t>
            </a:r>
            <a:r>
              <a:rPr lang="en-US" altLang="en-US" sz="1800" baseline="-25000"/>
              <a:t>o</a:t>
            </a:r>
            <a:r>
              <a:rPr lang="en-US" altLang="en-US" sz="1800"/>
              <a:t>= 3 atm </a:t>
            </a:r>
            <a:r>
              <a:rPr lang="en-US" altLang="en-US" sz="1800">
                <a:sym typeface="Symbol" pitchFamily="18" charset="2"/>
              </a:rPr>
              <a:t> 3 x10</a:t>
            </a:r>
            <a:r>
              <a:rPr lang="en-US" altLang="en-US" sz="1800" baseline="30000">
                <a:sym typeface="Symbol" pitchFamily="18" charset="2"/>
              </a:rPr>
              <a:t>5</a:t>
            </a:r>
            <a:r>
              <a:rPr lang="en-US" altLang="en-US" sz="1800">
                <a:sym typeface="Symbol" pitchFamily="18" charset="2"/>
              </a:rPr>
              <a:t> Pa</a:t>
            </a:r>
          </a:p>
        </p:txBody>
      </p:sp>
      <p:sp>
        <p:nvSpPr>
          <p:cNvPr id="80914" name="Text Box 18"/>
          <p:cNvSpPr txBox="1">
            <a:spLocks noChangeArrowheads="1"/>
          </p:cNvSpPr>
          <p:nvPr/>
        </p:nvSpPr>
        <p:spPr bwMode="auto">
          <a:xfrm>
            <a:off x="3646488" y="4456113"/>
            <a:ext cx="508000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10 m</a:t>
            </a:r>
          </a:p>
        </p:txBody>
      </p:sp>
      <p:sp>
        <p:nvSpPr>
          <p:cNvPr id="80915" name="Text Box 19"/>
          <p:cNvSpPr txBox="1">
            <a:spLocks noChangeArrowheads="1"/>
          </p:cNvSpPr>
          <p:nvPr/>
        </p:nvSpPr>
        <p:spPr bwMode="auto">
          <a:xfrm>
            <a:off x="3432175" y="5865813"/>
            <a:ext cx="446405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All 3 objects experience same pressure</a:t>
            </a:r>
          </a:p>
        </p:txBody>
      </p:sp>
      <p:sp>
        <p:nvSpPr>
          <p:cNvPr id="80916" name="Line 20"/>
          <p:cNvSpPr>
            <a:spLocks noChangeShapeType="1"/>
          </p:cNvSpPr>
          <p:nvPr/>
        </p:nvSpPr>
        <p:spPr bwMode="auto">
          <a:xfrm>
            <a:off x="6329363" y="2308225"/>
            <a:ext cx="0" cy="30273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17" name="Text Box 21"/>
          <p:cNvSpPr txBox="1">
            <a:spLocks noChangeArrowheads="1"/>
          </p:cNvSpPr>
          <p:nvPr/>
        </p:nvSpPr>
        <p:spPr bwMode="auto">
          <a:xfrm>
            <a:off x="6069013" y="3725863"/>
            <a:ext cx="508000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20 m</a:t>
            </a:r>
          </a:p>
        </p:txBody>
      </p:sp>
      <p:sp>
        <p:nvSpPr>
          <p:cNvPr id="718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2EDA076-C91F-4948-8D9C-0876ACD9C04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0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0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0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09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09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0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80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8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8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80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80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80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1" grpId="0" animBg="1"/>
      <p:bldP spid="80902" grpId="0" animBg="1"/>
      <p:bldP spid="80903" grpId="0" animBg="1"/>
      <p:bldP spid="80904" grpId="0" animBg="1"/>
      <p:bldP spid="80905" grpId="0" animBg="1"/>
      <p:bldP spid="80906" grpId="0" animBg="1"/>
      <p:bldP spid="80908" grpId="0" animBg="1"/>
      <p:bldP spid="80909" grpId="0" animBg="1"/>
      <p:bldP spid="80910" grpId="0"/>
      <p:bldP spid="80911" grpId="0" animBg="1"/>
      <p:bldP spid="80912" grpId="0" animBg="1"/>
      <p:bldP spid="80913" grpId="0" animBg="1"/>
      <p:bldP spid="80914" grpId="0" animBg="1"/>
      <p:bldP spid="80915" grpId="0" animBg="1"/>
      <p:bldP spid="80916" grpId="0" animBg="1"/>
      <p:bldP spid="809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5"/>
          <p:cNvSpPr>
            <a:spLocks noChangeArrowheads="1"/>
          </p:cNvSpPr>
          <p:nvPr/>
        </p:nvSpPr>
        <p:spPr bwMode="auto">
          <a:xfrm>
            <a:off x="1257300" y="1755775"/>
            <a:ext cx="6410325" cy="4243388"/>
          </a:xfrm>
          <a:prstGeom prst="can">
            <a:avLst>
              <a:gd name="adj" fmla="val 17338"/>
            </a:avLst>
          </a:prstGeom>
          <a:solidFill>
            <a:srgbClr val="99CC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title"/>
          </p:nvPr>
        </p:nvSpPr>
        <p:spPr>
          <a:xfrm>
            <a:off x="447675" y="2270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u="sng" smtClean="0"/>
              <a:t>Pressure is always </a:t>
            </a:r>
            <a:r>
              <a:rPr lang="en-US" altLang="en-US" sz="4000" u="sng" smtClean="0">
                <a:solidFill>
                  <a:srgbClr val="FF0000"/>
                </a:solidFill>
              </a:rPr>
              <a:t>perpendicular</a:t>
            </a:r>
            <a:r>
              <a:rPr lang="en-US" altLang="en-US" sz="4000" u="sng" smtClean="0"/>
              <a:t/>
            </a:r>
            <a:br>
              <a:rPr lang="en-US" altLang="en-US" sz="4000" u="sng" smtClean="0"/>
            </a:br>
            <a:r>
              <a:rPr lang="en-US" altLang="en-US" sz="4000" u="sng" smtClean="0"/>
              <a:t>to the surface of an object</a:t>
            </a:r>
          </a:p>
        </p:txBody>
      </p:sp>
      <p:sp>
        <p:nvSpPr>
          <p:cNvPr id="78854" name="AutoShape 6"/>
          <p:cNvSpPr>
            <a:spLocks noChangeArrowheads="1"/>
          </p:cNvSpPr>
          <p:nvPr/>
        </p:nvSpPr>
        <p:spPr bwMode="auto">
          <a:xfrm>
            <a:off x="4038600" y="3927475"/>
            <a:ext cx="838200" cy="690563"/>
          </a:xfrm>
          <a:prstGeom prst="hexagon">
            <a:avLst>
              <a:gd name="adj" fmla="val 30345"/>
              <a:gd name="vf" fmla="val 115470"/>
            </a:avLst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8863" name="Text Box 15"/>
          <p:cNvSpPr txBox="1">
            <a:spLocks noChangeArrowheads="1"/>
          </p:cNvSpPr>
          <p:nvPr/>
        </p:nvSpPr>
        <p:spPr bwMode="auto">
          <a:xfrm>
            <a:off x="1384300" y="6240463"/>
            <a:ext cx="6237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Pressure has the same value in all directions</a:t>
            </a:r>
          </a:p>
        </p:txBody>
      </p:sp>
      <p:grpSp>
        <p:nvGrpSpPr>
          <p:cNvPr id="78862" name="Group 14"/>
          <p:cNvGrpSpPr>
            <a:grpSpLocks/>
          </p:cNvGrpSpPr>
          <p:nvPr/>
        </p:nvGrpSpPr>
        <p:grpSpPr bwMode="auto">
          <a:xfrm>
            <a:off x="3863975" y="3656013"/>
            <a:ext cx="1169988" cy="1292225"/>
            <a:chOff x="1894" y="2003"/>
            <a:chExt cx="1829" cy="1906"/>
          </a:xfrm>
        </p:grpSpPr>
        <p:sp>
          <p:nvSpPr>
            <p:cNvPr id="8200" name="AutoShape 7"/>
            <p:cNvSpPr>
              <a:spLocks noChangeArrowheads="1"/>
            </p:cNvSpPr>
            <p:nvPr/>
          </p:nvSpPr>
          <p:spPr bwMode="auto">
            <a:xfrm>
              <a:off x="2674" y="2003"/>
              <a:ext cx="295" cy="425"/>
            </a:xfrm>
            <a:prstGeom prst="downArrow">
              <a:avLst>
                <a:gd name="adj1" fmla="val 50000"/>
                <a:gd name="adj2" fmla="val 36017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01" name="AutoShape 8"/>
            <p:cNvSpPr>
              <a:spLocks noChangeArrowheads="1"/>
            </p:cNvSpPr>
            <p:nvPr/>
          </p:nvSpPr>
          <p:spPr bwMode="auto">
            <a:xfrm rot="10800000">
              <a:off x="2682" y="3484"/>
              <a:ext cx="295" cy="425"/>
            </a:xfrm>
            <a:prstGeom prst="downArrow">
              <a:avLst>
                <a:gd name="adj1" fmla="val 50000"/>
                <a:gd name="adj2" fmla="val 36017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02" name="AutoShape 9"/>
            <p:cNvSpPr>
              <a:spLocks noChangeArrowheads="1"/>
            </p:cNvSpPr>
            <p:nvPr/>
          </p:nvSpPr>
          <p:spPr bwMode="auto">
            <a:xfrm rot="7517935">
              <a:off x="3335" y="3128"/>
              <a:ext cx="295" cy="425"/>
            </a:xfrm>
            <a:prstGeom prst="downArrow">
              <a:avLst>
                <a:gd name="adj1" fmla="val 50000"/>
                <a:gd name="adj2" fmla="val 36017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03" name="AutoShape 10"/>
            <p:cNvSpPr>
              <a:spLocks noChangeArrowheads="1"/>
            </p:cNvSpPr>
            <p:nvPr/>
          </p:nvSpPr>
          <p:spPr bwMode="auto">
            <a:xfrm rot="3204386">
              <a:off x="3363" y="2352"/>
              <a:ext cx="295" cy="425"/>
            </a:xfrm>
            <a:prstGeom prst="downArrow">
              <a:avLst>
                <a:gd name="adj1" fmla="val 50000"/>
                <a:gd name="adj2" fmla="val 36017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04" name="AutoShape 11"/>
            <p:cNvSpPr>
              <a:spLocks noChangeArrowheads="1"/>
            </p:cNvSpPr>
            <p:nvPr/>
          </p:nvSpPr>
          <p:spPr bwMode="auto">
            <a:xfrm rot="-7305868">
              <a:off x="2012" y="3134"/>
              <a:ext cx="295" cy="425"/>
            </a:xfrm>
            <a:prstGeom prst="downArrow">
              <a:avLst>
                <a:gd name="adj1" fmla="val 50000"/>
                <a:gd name="adj2" fmla="val 36017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05" name="AutoShape 12"/>
            <p:cNvSpPr>
              <a:spLocks noChangeArrowheads="1"/>
            </p:cNvSpPr>
            <p:nvPr/>
          </p:nvSpPr>
          <p:spPr bwMode="auto">
            <a:xfrm rot="-3672891">
              <a:off x="1959" y="2359"/>
              <a:ext cx="295" cy="425"/>
            </a:xfrm>
            <a:prstGeom prst="downArrow">
              <a:avLst>
                <a:gd name="adj1" fmla="val 50000"/>
                <a:gd name="adj2" fmla="val 36017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819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C5B3D9D-6FCA-4772-9395-D3498F02E52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88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88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8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4" grpId="0" animBg="1"/>
      <p:bldP spid="788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1508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Pascal’s Vases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166813" y="5297488"/>
            <a:ext cx="7091362" cy="1103312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The fluid levels are the same in all each tube irrespective of their shape</a:t>
            </a:r>
          </a:p>
        </p:txBody>
      </p:sp>
      <p:pic>
        <p:nvPicPr>
          <p:cNvPr id="9220" name="Picture 4" descr="2b20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5713" y="1211263"/>
            <a:ext cx="6146800" cy="400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5781" name="Line 5"/>
          <p:cNvSpPr>
            <a:spLocks noChangeShapeType="1"/>
          </p:cNvSpPr>
          <p:nvPr/>
        </p:nvSpPr>
        <p:spPr bwMode="auto">
          <a:xfrm>
            <a:off x="1479550" y="1873250"/>
            <a:ext cx="4113213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176359B-E335-4D61-95C0-CA1471DDB115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33350"/>
            <a:ext cx="9144000" cy="1227138"/>
          </a:xfrm>
        </p:spPr>
        <p:txBody>
          <a:bodyPr/>
          <a:lstStyle/>
          <a:p>
            <a:pPr eaLnBrk="1" hangingPunct="1"/>
            <a:r>
              <a:rPr lang="en-US" altLang="en-US" sz="3600" u="sng" dirty="0" smtClean="0"/>
              <a:t>Barometer measures atmospheric  pressure</a:t>
            </a:r>
          </a:p>
        </p:txBody>
      </p:sp>
      <p:sp>
        <p:nvSpPr>
          <p:cNvPr id="10243" name="Text Box 14"/>
          <p:cNvSpPr txBox="1">
            <a:spLocks noChangeArrowheads="1"/>
          </p:cNvSpPr>
          <p:nvPr/>
        </p:nvSpPr>
        <p:spPr bwMode="auto">
          <a:xfrm>
            <a:off x="4710113" y="2001838"/>
            <a:ext cx="4221162" cy="3527425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800"/>
              <a:t> The column of liquid is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held up by the pressure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of the liquid in the tank.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/>
          </a:p>
          <a:p>
            <a:pPr>
              <a:spcBef>
                <a:spcPct val="0"/>
              </a:spcBef>
            </a:pPr>
            <a:r>
              <a:rPr lang="en-US" altLang="en-US" sz="2800"/>
              <a:t> P</a:t>
            </a:r>
            <a:r>
              <a:rPr lang="en-US" altLang="en-US" sz="2800" baseline="-25000"/>
              <a:t>liquid </a:t>
            </a:r>
            <a:r>
              <a:rPr lang="en-US" altLang="en-US" sz="2800">
                <a:sym typeface="Symbol" pitchFamily="18" charset="2"/>
              </a:rPr>
              <a:t> P</a:t>
            </a:r>
            <a:r>
              <a:rPr lang="en-US" altLang="en-US" sz="2800" baseline="-25000">
                <a:sym typeface="Symbol" pitchFamily="18" charset="2"/>
              </a:rPr>
              <a:t>ATM</a:t>
            </a:r>
            <a:r>
              <a:rPr lang="en-US" altLang="en-US" sz="2800">
                <a:sym typeface="Symbol" pitchFamily="18" charset="2"/>
              </a:rPr>
              <a:t> at surface,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 i="1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FF0000"/>
                </a:solidFill>
                <a:sym typeface="Wingdings" pitchFamily="2" charset="2"/>
              </a:rPr>
              <a:t> </a:t>
            </a:r>
            <a:r>
              <a:rPr lang="en-US" altLang="en-US" sz="2800" b="1" i="1">
                <a:solidFill>
                  <a:srgbClr val="FF0000"/>
                </a:solidFill>
              </a:rPr>
              <a:t>the atmosphere         holds the liquid up.</a:t>
            </a:r>
          </a:p>
        </p:txBody>
      </p:sp>
      <p:sp>
        <p:nvSpPr>
          <p:cNvPr id="10244" name="AutoShape 19"/>
          <p:cNvSpPr>
            <a:spLocks noChangeArrowheads="1"/>
          </p:cNvSpPr>
          <p:nvPr/>
        </p:nvSpPr>
        <p:spPr bwMode="auto">
          <a:xfrm>
            <a:off x="115888" y="1604963"/>
            <a:ext cx="2060575" cy="1096962"/>
          </a:xfrm>
          <a:prstGeom prst="wedgeRectCallout">
            <a:avLst>
              <a:gd name="adj1" fmla="val 57398"/>
              <a:gd name="adj2" fmla="val 13567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Inverted closed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tube filled with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liquid</a:t>
            </a:r>
          </a:p>
        </p:txBody>
      </p:sp>
      <p:grpSp>
        <p:nvGrpSpPr>
          <p:cNvPr id="10245" name="Group 21"/>
          <p:cNvGrpSpPr>
            <a:grpSpLocks/>
          </p:cNvGrpSpPr>
          <p:nvPr/>
        </p:nvGrpSpPr>
        <p:grpSpPr bwMode="auto">
          <a:xfrm>
            <a:off x="1052513" y="3051175"/>
            <a:ext cx="3148012" cy="3584575"/>
            <a:chOff x="775" y="1877"/>
            <a:chExt cx="1983" cy="2258"/>
          </a:xfrm>
        </p:grpSpPr>
        <p:sp>
          <p:nvSpPr>
            <p:cNvPr id="10247" name="Freeform 3"/>
            <p:cNvSpPr>
              <a:spLocks/>
            </p:cNvSpPr>
            <p:nvPr/>
          </p:nvSpPr>
          <p:spPr bwMode="auto">
            <a:xfrm>
              <a:off x="829" y="3495"/>
              <a:ext cx="1929" cy="640"/>
            </a:xfrm>
            <a:custGeom>
              <a:avLst/>
              <a:gdLst>
                <a:gd name="T0" fmla="*/ 0 w 1929"/>
                <a:gd name="T1" fmla="*/ 9 h 640"/>
                <a:gd name="T2" fmla="*/ 0 w 1929"/>
                <a:gd name="T3" fmla="*/ 640 h 640"/>
                <a:gd name="T4" fmla="*/ 1929 w 1929"/>
                <a:gd name="T5" fmla="*/ 640 h 640"/>
                <a:gd name="T6" fmla="*/ 1929 w 1929"/>
                <a:gd name="T7" fmla="*/ 0 h 6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29" h="640">
                  <a:moveTo>
                    <a:pt x="0" y="9"/>
                  </a:moveTo>
                  <a:lnTo>
                    <a:pt x="0" y="640"/>
                  </a:lnTo>
                  <a:lnTo>
                    <a:pt x="1929" y="640"/>
                  </a:lnTo>
                  <a:lnTo>
                    <a:pt x="1929" y="0"/>
                  </a:lnTo>
                </a:path>
              </a:pathLst>
            </a:custGeom>
            <a:solidFill>
              <a:srgbClr val="99CCFF"/>
            </a:solidFill>
            <a:ln w="571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8" name="AutoShape 5"/>
            <p:cNvSpPr>
              <a:spLocks noChangeArrowheads="1"/>
            </p:cNvSpPr>
            <p:nvPr/>
          </p:nvSpPr>
          <p:spPr bwMode="auto">
            <a:xfrm>
              <a:off x="1620" y="1951"/>
              <a:ext cx="359" cy="1618"/>
            </a:xfrm>
            <a:prstGeom prst="can">
              <a:avLst>
                <a:gd name="adj" fmla="val 35409"/>
              </a:avLst>
            </a:pr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49" name="Oval 6"/>
            <p:cNvSpPr>
              <a:spLocks noChangeArrowheads="1"/>
            </p:cNvSpPr>
            <p:nvPr/>
          </p:nvSpPr>
          <p:spPr bwMode="auto">
            <a:xfrm>
              <a:off x="1611" y="1885"/>
              <a:ext cx="381" cy="121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50" name="AutoShape 7"/>
            <p:cNvSpPr>
              <a:spLocks noChangeArrowheads="1"/>
            </p:cNvSpPr>
            <p:nvPr/>
          </p:nvSpPr>
          <p:spPr bwMode="auto">
            <a:xfrm>
              <a:off x="978" y="2804"/>
              <a:ext cx="356" cy="715"/>
            </a:xfrm>
            <a:prstGeom prst="downArrow">
              <a:avLst>
                <a:gd name="adj1" fmla="val 50000"/>
                <a:gd name="adj2" fmla="val 50211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51" name="AutoShape 8"/>
            <p:cNvSpPr>
              <a:spLocks noChangeArrowheads="1"/>
            </p:cNvSpPr>
            <p:nvPr/>
          </p:nvSpPr>
          <p:spPr bwMode="auto">
            <a:xfrm>
              <a:off x="2240" y="2804"/>
              <a:ext cx="356" cy="715"/>
            </a:xfrm>
            <a:prstGeom prst="downArrow">
              <a:avLst>
                <a:gd name="adj1" fmla="val 50000"/>
                <a:gd name="adj2" fmla="val 50211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52" name="AutoShape 9"/>
            <p:cNvSpPr>
              <a:spLocks noChangeArrowheads="1"/>
            </p:cNvSpPr>
            <p:nvPr/>
          </p:nvSpPr>
          <p:spPr bwMode="auto">
            <a:xfrm>
              <a:off x="1699" y="3566"/>
              <a:ext cx="211" cy="421"/>
            </a:xfrm>
            <a:prstGeom prst="upArrow">
              <a:avLst>
                <a:gd name="adj1" fmla="val 50000"/>
                <a:gd name="adj2" fmla="val 49882"/>
              </a:avLst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53" name="Text Box 10"/>
            <p:cNvSpPr txBox="1">
              <a:spLocks noChangeArrowheads="1"/>
            </p:cNvSpPr>
            <p:nvPr/>
          </p:nvSpPr>
          <p:spPr bwMode="auto">
            <a:xfrm>
              <a:off x="2178" y="2458"/>
              <a:ext cx="51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P</a:t>
              </a:r>
              <a:r>
                <a:rPr lang="en-US" altLang="en-US" sz="2400" baseline="-25000"/>
                <a:t>ATM</a:t>
              </a:r>
              <a:endParaRPr lang="en-US" altLang="en-US" sz="2400"/>
            </a:p>
          </p:txBody>
        </p:sp>
        <p:sp>
          <p:nvSpPr>
            <p:cNvPr id="10254" name="Text Box 11"/>
            <p:cNvSpPr txBox="1">
              <a:spLocks noChangeArrowheads="1"/>
            </p:cNvSpPr>
            <p:nvPr/>
          </p:nvSpPr>
          <p:spPr bwMode="auto">
            <a:xfrm>
              <a:off x="775" y="2438"/>
              <a:ext cx="51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P</a:t>
              </a:r>
              <a:r>
                <a:rPr lang="en-US" altLang="en-US" sz="2400" baseline="-25000"/>
                <a:t>ATM</a:t>
              </a:r>
              <a:endParaRPr lang="en-US" altLang="en-US" sz="2400"/>
            </a:p>
          </p:txBody>
        </p:sp>
        <p:sp>
          <p:nvSpPr>
            <p:cNvPr id="10255" name="Text Box 15"/>
            <p:cNvSpPr txBox="1">
              <a:spLocks noChangeArrowheads="1"/>
            </p:cNvSpPr>
            <p:nvPr/>
          </p:nvSpPr>
          <p:spPr bwMode="auto">
            <a:xfrm>
              <a:off x="1868" y="3774"/>
              <a:ext cx="54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P</a:t>
              </a:r>
              <a:r>
                <a:rPr lang="en-US" altLang="en-US" sz="2400" baseline="-25000"/>
                <a:t>liquid</a:t>
              </a:r>
              <a:endParaRPr lang="en-US" altLang="en-US" sz="2400"/>
            </a:p>
          </p:txBody>
        </p:sp>
        <p:sp>
          <p:nvSpPr>
            <p:cNvPr id="10256" name="AutoShape 20"/>
            <p:cNvSpPr>
              <a:spLocks noChangeArrowheads="1"/>
            </p:cNvSpPr>
            <p:nvPr/>
          </p:nvSpPr>
          <p:spPr bwMode="auto">
            <a:xfrm>
              <a:off x="1606" y="1877"/>
              <a:ext cx="387" cy="1691"/>
            </a:xfrm>
            <a:prstGeom prst="can">
              <a:avLst>
                <a:gd name="adj" fmla="val 34329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024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A8D7DBF-A6DF-46EF-A93E-38D8283FFCA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49263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Barometric pressure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729474" y="2809989"/>
            <a:ext cx="5024438" cy="326811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dirty="0" smtClean="0"/>
              <a:t>  Atmospheric pressure can support a column of water 10.3 m high, or a column of mercury (which is 13.6 times as dense as water) 30 inches high </a:t>
            </a:r>
            <a:r>
              <a:rPr lang="en-US" altLang="en-US" sz="2800" dirty="0" smtClean="0">
                <a:sym typeface="Wingdings" pitchFamily="2" charset="2"/>
              </a:rPr>
              <a:t> the mercury barometer</a:t>
            </a:r>
          </a:p>
        </p:txBody>
      </p:sp>
      <p:pic>
        <p:nvPicPr>
          <p:cNvPr id="11268" name="Picture 4" descr="W0416_1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401"/>
          <a:stretch>
            <a:fillRect/>
          </a:stretch>
        </p:blipFill>
        <p:spPr>
          <a:xfrm>
            <a:off x="315913" y="1217613"/>
            <a:ext cx="3298825" cy="53546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9" name="Rectangle 7"/>
          <p:cNvSpPr>
            <a:spLocks noChangeArrowheads="1"/>
          </p:cNvSpPr>
          <p:nvPr/>
        </p:nvSpPr>
        <p:spPr bwMode="auto">
          <a:xfrm>
            <a:off x="5588000" y="52752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4746072" y="1779434"/>
            <a:ext cx="248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  <a:hlinkClick r:id="rId4"/>
              </a:rPr>
              <a:t>Today’s Weather</a:t>
            </a:r>
            <a:endParaRPr lang="en-US" altLang="en-US" sz="2400" dirty="0">
              <a:solidFill>
                <a:srgbClr val="FF0000"/>
              </a:solidFill>
            </a:endParaRPr>
          </a:p>
        </p:txBody>
      </p:sp>
      <p:sp>
        <p:nvSpPr>
          <p:cNvPr id="112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9CD59FC-9033-4C02-B53A-F9F51B8CCF9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FF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1052</TotalTime>
  <Words>1163</Words>
  <Application>Microsoft Office PowerPoint</Application>
  <PresentationFormat>On-screen Show (4:3)</PresentationFormat>
  <Paragraphs>209</Paragraphs>
  <Slides>24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Symbol</vt:lpstr>
      <vt:lpstr>Verdana</vt:lpstr>
      <vt:lpstr>Wingdings</vt:lpstr>
      <vt:lpstr>Default Design</vt:lpstr>
      <vt:lpstr>Equation</vt:lpstr>
      <vt:lpstr>L 13 Fluids - 2   Fluid Statics:  fluids at rest</vt:lpstr>
      <vt:lpstr>Review: Pressure = force per unit area</vt:lpstr>
      <vt:lpstr>Pressure in a fluid increases with depth h</vt:lpstr>
      <vt:lpstr>PowerPoint Presentation</vt:lpstr>
      <vt:lpstr>Pressure depends only on depth</vt:lpstr>
      <vt:lpstr>Pressure is always perpendicular to the surface of an object</vt:lpstr>
      <vt:lpstr>Pascal’s Vases</vt:lpstr>
      <vt:lpstr>Barometer measures atmospheric  pressure</vt:lpstr>
      <vt:lpstr>Barometric pressure</vt:lpstr>
      <vt:lpstr>Pascal’s Principle</vt:lpstr>
      <vt:lpstr>Pascal’s Principle</vt:lpstr>
      <vt:lpstr>A hydraulic car lift</vt:lpstr>
      <vt:lpstr>Water pumps and drinking straws</vt:lpstr>
      <vt:lpstr>Pressure depends only on depth</vt:lpstr>
      <vt:lpstr>Blood Pressure</vt:lpstr>
      <vt:lpstr>Buoyancy – why things float</vt:lpstr>
      <vt:lpstr>Buoyant Force</vt:lpstr>
      <vt:lpstr>Buoyant force</vt:lpstr>
      <vt:lpstr>Archimedes’ principle</vt:lpstr>
      <vt:lpstr>Will it float?</vt:lpstr>
      <vt:lpstr>Floating objects</vt:lpstr>
      <vt:lpstr>Oil Tankers</vt:lpstr>
      <vt:lpstr>example problem</vt:lpstr>
      <vt:lpstr>Floating in a  cup of water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Merlino, Robert L</cp:lastModifiedBy>
  <cp:revision>179</cp:revision>
  <dcterms:created xsi:type="dcterms:W3CDTF">2004-09-20T16:39:05Z</dcterms:created>
  <dcterms:modified xsi:type="dcterms:W3CDTF">2015-09-28T13:57:59Z</dcterms:modified>
</cp:coreProperties>
</file>