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95" r:id="rId3"/>
    <p:sldId id="260" r:id="rId4"/>
    <p:sldId id="261" r:id="rId5"/>
    <p:sldId id="262" r:id="rId6"/>
    <p:sldId id="263" r:id="rId7"/>
    <p:sldId id="286" r:id="rId8"/>
    <p:sldId id="293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87" r:id="rId20"/>
    <p:sldId id="288" r:id="rId21"/>
    <p:sldId id="289" r:id="rId22"/>
    <p:sldId id="290" r:id="rId23"/>
    <p:sldId id="291" r:id="rId24"/>
    <p:sldId id="292" r:id="rId25"/>
    <p:sldId id="294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00FF"/>
    <a:srgbClr val="FF0000"/>
    <a:srgbClr val="99CCFF"/>
    <a:srgbClr val="FFFF00"/>
    <a:srgbClr val="FFCCFF"/>
    <a:srgbClr val="FFCCCC"/>
    <a:srgbClr val="CCE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7730" autoAdjust="0"/>
  </p:normalViewPr>
  <p:slideViewPr>
    <p:cSldViewPr snapToGrid="0" showGuides="1">
      <p:cViewPr varScale="1">
        <p:scale>
          <a:sx n="109" d="100"/>
          <a:sy n="109" d="100"/>
        </p:scale>
        <p:origin x="109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u="none"/>
            </a:lvl1pPr>
          </a:lstStyle>
          <a:p>
            <a:pPr>
              <a:defRPr/>
            </a:pPr>
            <a:fld id="{85B3F9D3-7AE6-460C-BD37-3CF1251A8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531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u="none"/>
            </a:lvl1pPr>
          </a:lstStyle>
          <a:p>
            <a:pPr>
              <a:defRPr/>
            </a:pPr>
            <a:fld id="{ED89CA17-BF8D-4C6E-B069-7DAB8E864D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69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324DA0-421B-41E1-8A13-9CA81DB8FD86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145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A26B55-457D-472B-91A3-1461A2B1DDA8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400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39BEFA-3ED2-49D3-A609-F8944B312199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3361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6D874F-1522-4265-8D9F-9AB36161868B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7719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2637E5-4985-4788-B386-0D719CE44ED5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3966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0FE11C-3ACD-496E-BBFF-480E96D0A33D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3915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242CF5-A0A1-48E2-8D31-4190864E7963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z="13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8820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2408AD-28D5-4634-A8D3-9EAB6A4087E9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z="1300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56BD87-0E9B-496F-9913-217042E007B2}" type="slidenum">
              <a:rPr lang="en-US" altLang="en-US" u="none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u="none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40" tIns="45720" rIns="91440" bIns="45720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8407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938E2F-AD60-4B55-9BB4-0465B0EF3744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z="1300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DC875D-53BD-4CE5-BF1D-33902EBF7B9B}" type="slidenum">
              <a:rPr lang="en-US" altLang="en-US" u="none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u="none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40" tIns="45720" rIns="91440" bIns="45720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07408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DBAF1B-7DD1-4723-A324-A369728E986D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EEC608-E397-4C94-A6B7-ADC6624E3E84}" type="slidenum">
              <a:rPr lang="en-US" altLang="en-US" u="none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u="none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40" tIns="45720" rIns="91440" bIns="45720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8261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218275-D48C-44B4-8FE9-A962EFB5BB3E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z="1300" smtClean="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A8899E-8879-4071-8D3A-6E45B9356C41}" type="slidenum">
              <a:rPr lang="en-US" altLang="en-US" u="none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 u="none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40" tIns="45720" rIns="91440" bIns="45720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349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617E8E-2D02-45BD-8C6F-9EF7C17D3C00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3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2606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F6CDC8-5A96-4F01-9C47-5A28D365AE2D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z="1300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1C748-9229-480A-964E-8E000572A928}" type="slidenum">
              <a:rPr lang="en-US" altLang="en-US" u="none"/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 u="none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40" tIns="45720" rIns="91440" bIns="45720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1038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822BFC-3E15-43E9-83AB-7A9FED81E082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231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8DDDFC-C963-4885-B172-AE3B1C56C377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756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4105D4-31EE-4DC8-AAC7-50C123B97CF6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961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F368DE-EABF-4056-BE89-5709714DA6D5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z="13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4682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AD1334-B8E5-4C37-B8A1-01281293A8FD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6738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A87103-81A6-4924-A72B-EFE76121E806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3350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856651-7D2E-461A-9870-6C3DAADDC1A1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487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E70C9-9B0D-4CF6-8AE1-F11C62440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16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009BC-ABB8-4E7C-BA9F-D38536CFC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16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419E4-77C9-46DA-BFD9-56CC8A128E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99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8BCB7-8667-4913-8931-F82930374B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503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5E4C8-7FB5-4381-837F-C828B43636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835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3FF9C-BF4D-4472-AF76-EFD8ADF45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675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B8A98-795C-4FB6-83F7-C52FADD75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265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40402-42B8-4385-A750-3F545E3820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39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7FBC-3560-4803-9A54-8FB925B702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64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E0985-5B0F-44BB-8555-95FED4F90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89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4FCA5-E7D9-40DD-A678-15C2B6A2C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85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1361E-23EF-4198-B079-38D2C23EA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58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A2AC5-D539-4A9A-AB59-CBFF6CA929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06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F470F-475F-47AB-A4A5-C1AF3B4FD9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91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327C-F855-4B6A-894E-720255A33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73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CAF09-714D-461A-A735-51A5A65F2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82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5BA42A0E-F419-4287-8FF8-E638C3518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07963"/>
            <a:ext cx="8229600" cy="993775"/>
          </a:xfrm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u="sng" smtClean="0"/>
              <a:t>L 17 - Thermodynamics</a:t>
            </a:r>
            <a:r>
              <a:rPr lang="en-US" altLang="en-US" smtClean="0"/>
              <a:t> [2]</a:t>
            </a: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3870325"/>
            <a:ext cx="8229600" cy="251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  <a:r>
              <a:rPr lang="en-US" altLang="en-US" u="sng" smtClean="0"/>
              <a:t>Today’s topics</a:t>
            </a:r>
          </a:p>
          <a:p>
            <a:pPr lvl="1" eaLnBrk="1" hangingPunct="1"/>
            <a:r>
              <a:rPr lang="en-US" altLang="en-US" smtClean="0"/>
              <a:t>Practical thermal effects</a:t>
            </a:r>
          </a:p>
          <a:p>
            <a:pPr lvl="1" eaLnBrk="1" hangingPunct="1"/>
            <a:r>
              <a:rPr lang="en-US" altLang="en-US" smtClean="0"/>
              <a:t>Devices for temperature measurement</a:t>
            </a:r>
          </a:p>
          <a:p>
            <a:pPr lvl="1" eaLnBrk="1" hangingPunct="1"/>
            <a:r>
              <a:rPr lang="en-US" altLang="en-US" smtClean="0"/>
              <a:t>Mechanisms of heat transfer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052513" y="1301750"/>
            <a:ext cx="6711950" cy="2419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u="none"/>
              <a:t>Science dealing with the relationship</a:t>
            </a:r>
          </a:p>
          <a:p>
            <a:pPr eaLnBrk="1" hangingPunct="1">
              <a:buFontTx/>
              <a:buNone/>
            </a:pPr>
            <a:r>
              <a:rPr lang="en-US" altLang="en-US" sz="2800" u="none"/>
              <a:t>between </a:t>
            </a:r>
            <a:r>
              <a:rPr lang="en-US" altLang="en-US" sz="2800"/>
              <a:t>thermal energy</a:t>
            </a:r>
            <a:r>
              <a:rPr lang="en-US" altLang="en-US" sz="2800" u="none"/>
              <a:t> (</a:t>
            </a:r>
            <a:r>
              <a:rPr lang="en-US" altLang="en-US" sz="2800" u="none">
                <a:solidFill>
                  <a:srgbClr val="FF0000"/>
                </a:solidFill>
              </a:rPr>
              <a:t>random molecular motion</a:t>
            </a:r>
            <a:r>
              <a:rPr lang="en-US" altLang="en-US" sz="2800" u="none"/>
              <a:t>) and </a:t>
            </a:r>
            <a:r>
              <a:rPr lang="en-US" altLang="en-US" sz="2800"/>
              <a:t>work</a:t>
            </a:r>
            <a:r>
              <a:rPr lang="en-US" altLang="en-US" sz="2800" u="none"/>
              <a:t> (</a:t>
            </a:r>
            <a:r>
              <a:rPr lang="en-US" altLang="en-US" sz="2800" u="none">
                <a:solidFill>
                  <a:srgbClr val="FF0000"/>
                </a:solidFill>
              </a:rPr>
              <a:t>organized motion</a:t>
            </a:r>
            <a:r>
              <a:rPr lang="en-US" altLang="en-US" sz="2800" u="none"/>
              <a:t>), and the conversion of one into the other</a:t>
            </a:r>
            <a:endParaRPr lang="en-US" altLang="en-US" sz="2800"/>
          </a:p>
        </p:txBody>
      </p:sp>
      <p:sp>
        <p:nvSpPr>
          <p:cNvPr id="20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6FC0B1-CD8E-435B-AE30-76127BC3495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expan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836613"/>
            <a:ext cx="4640263" cy="559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AutoShape 3"/>
          <p:cNvSpPr>
            <a:spLocks noChangeArrowheads="1"/>
          </p:cNvSpPr>
          <p:nvPr/>
        </p:nvSpPr>
        <p:spPr bwMode="auto">
          <a:xfrm rot="-4391624">
            <a:off x="3893345" y="3155156"/>
            <a:ext cx="1770062" cy="1209675"/>
          </a:xfrm>
          <a:prstGeom prst="leftArrow">
            <a:avLst>
              <a:gd name="adj1" fmla="val 50000"/>
              <a:gd name="adj2" fmla="val 36581"/>
            </a:avLst>
          </a:prstGeom>
          <a:solidFill>
            <a:srgbClr val="FFFF0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42988" y="188913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expansion</a:t>
            </a:r>
            <a:r>
              <a:rPr lang="en-US" altLang="en-US" sz="3600"/>
              <a:t> </a:t>
            </a:r>
            <a:r>
              <a:rPr lang="en-US" altLang="en-US" sz="4000"/>
              <a:t>gaps on bridges</a:t>
            </a:r>
          </a:p>
        </p:txBody>
      </p:sp>
      <p:sp>
        <p:nvSpPr>
          <p:cNvPr id="112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82C35F9-7C9F-4675-A8C7-85C857C71D7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8662"/>
          </a:xfrm>
        </p:spPr>
        <p:txBody>
          <a:bodyPr/>
          <a:lstStyle/>
          <a:p>
            <a:pPr eaLnBrk="1" hangingPunct="1"/>
            <a:r>
              <a:rPr lang="en-US" altLang="en-US" sz="4000" u="sng" smtClean="0"/>
              <a:t>Thermal expansion problems</a:t>
            </a:r>
          </a:p>
        </p:txBody>
      </p:sp>
      <p:pic>
        <p:nvPicPr>
          <p:cNvPr id="12291" name="Picture 3" descr="Tra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21"/>
          <a:stretch>
            <a:fillRect/>
          </a:stretch>
        </p:blipFill>
        <p:spPr bwMode="auto">
          <a:xfrm>
            <a:off x="354013" y="1665288"/>
            <a:ext cx="3703637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39838" y="5229225"/>
            <a:ext cx="6664325" cy="12001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u="none"/>
              <a:t>No room for thermal expansion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u="none"/>
              <a:t>result </a:t>
            </a:r>
            <a:r>
              <a:rPr lang="en-US" altLang="en-US" sz="3600" u="none">
                <a:sym typeface="Wingdings" pitchFamily="2" charset="2"/>
              </a:rPr>
              <a:t></a:t>
            </a:r>
            <a:r>
              <a:rPr lang="en-US" altLang="en-US" sz="3600" u="none"/>
              <a:t> buckling</a:t>
            </a:r>
          </a:p>
        </p:txBody>
      </p:sp>
      <p:pic>
        <p:nvPicPr>
          <p:cNvPr id="12293" name="Picture 5" descr="concrete buckli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8463" y="1681163"/>
            <a:ext cx="4816475" cy="309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159089-F172-4820-9412-B8579F1091E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Areas and volumes expand too!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73088" y="2859088"/>
            <a:ext cx="1403350" cy="14033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185988" y="2724150"/>
            <a:ext cx="1679575" cy="16795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68363" y="45100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/>
              <a:t>cold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33650" y="457200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/>
              <a:t>hot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4529138" y="2771775"/>
            <a:ext cx="1695450" cy="1711325"/>
          </a:xfrm>
          <a:prstGeom prst="cube">
            <a:avLst>
              <a:gd name="adj" fmla="val 25000"/>
            </a:avLst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6357938" y="2106613"/>
            <a:ext cx="2462212" cy="2654300"/>
          </a:xfrm>
          <a:prstGeom prst="cube">
            <a:avLst>
              <a:gd name="adj" fmla="val 25000"/>
            </a:avLst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635500" y="471963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/>
              <a:t>cold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964363" y="4943475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/>
              <a:t>hot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 rot="4600529">
            <a:off x="1023144" y="1207294"/>
            <a:ext cx="1063625" cy="1109663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 rot="4600529">
            <a:off x="4391819" y="1224756"/>
            <a:ext cx="1063625" cy="1109663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5E5FA3A-43A5-432F-895C-AD7A3A46DA4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Does the whole get bigger or smaller when heated?</a:t>
            </a: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2236788" y="1925638"/>
            <a:ext cx="1771650" cy="1771650"/>
            <a:chOff x="2533" y="2565"/>
            <a:chExt cx="1199" cy="1199"/>
          </a:xfrm>
        </p:grpSpPr>
        <p:sp>
          <p:nvSpPr>
            <p:cNvPr id="14352" name="Oval 4"/>
            <p:cNvSpPr>
              <a:spLocks noChangeArrowheads="1"/>
            </p:cNvSpPr>
            <p:nvPr/>
          </p:nvSpPr>
          <p:spPr bwMode="auto">
            <a:xfrm>
              <a:off x="2533" y="2565"/>
              <a:ext cx="1199" cy="1199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3" name="Oval 5"/>
            <p:cNvSpPr>
              <a:spLocks noChangeArrowheads="1"/>
            </p:cNvSpPr>
            <p:nvPr/>
          </p:nvSpPr>
          <p:spPr bwMode="auto">
            <a:xfrm>
              <a:off x="2785" y="2817"/>
              <a:ext cx="694" cy="6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5278438" y="1638300"/>
            <a:ext cx="2305050" cy="2305050"/>
            <a:chOff x="2533" y="2565"/>
            <a:chExt cx="1199" cy="1199"/>
          </a:xfrm>
        </p:grpSpPr>
        <p:sp>
          <p:nvSpPr>
            <p:cNvPr id="14350" name="Oval 7"/>
            <p:cNvSpPr>
              <a:spLocks noChangeArrowheads="1"/>
            </p:cNvSpPr>
            <p:nvPr/>
          </p:nvSpPr>
          <p:spPr bwMode="auto">
            <a:xfrm>
              <a:off x="2533" y="2565"/>
              <a:ext cx="1199" cy="1199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1" name="Oval 8"/>
            <p:cNvSpPr>
              <a:spLocks noChangeArrowheads="1"/>
            </p:cNvSpPr>
            <p:nvPr/>
          </p:nvSpPr>
          <p:spPr bwMode="auto">
            <a:xfrm>
              <a:off x="2785" y="2817"/>
              <a:ext cx="694" cy="6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566988" y="394335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/>
              <a:t>cold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169025" y="403225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/>
              <a:t>hot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455738" y="5237163"/>
            <a:ext cx="6429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/>
              <a:t>Both the inner and outer diameters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/>
              <a:t>increase when the ring is heated</a:t>
            </a:r>
          </a:p>
        </p:txBody>
      </p:sp>
      <p:grpSp>
        <p:nvGrpSpPr>
          <p:cNvPr id="29714" name="Group 18"/>
          <p:cNvGrpSpPr>
            <a:grpSpLocks/>
          </p:cNvGrpSpPr>
          <p:nvPr/>
        </p:nvGrpSpPr>
        <p:grpSpPr bwMode="auto">
          <a:xfrm>
            <a:off x="633413" y="3108325"/>
            <a:ext cx="1760537" cy="2917825"/>
            <a:chOff x="399" y="1958"/>
            <a:chExt cx="1109" cy="1838"/>
          </a:xfrm>
        </p:grpSpPr>
        <p:sp>
          <p:nvSpPr>
            <p:cNvPr id="14346" name="Freeform 15"/>
            <p:cNvSpPr>
              <a:spLocks/>
            </p:cNvSpPr>
            <p:nvPr/>
          </p:nvSpPr>
          <p:spPr bwMode="auto">
            <a:xfrm rot="-963077">
              <a:off x="657" y="2204"/>
              <a:ext cx="576" cy="465"/>
            </a:xfrm>
            <a:custGeom>
              <a:avLst/>
              <a:gdLst>
                <a:gd name="T0" fmla="*/ 0 w 576"/>
                <a:gd name="T1" fmla="*/ 465 h 465"/>
                <a:gd name="T2" fmla="*/ 185 w 576"/>
                <a:gd name="T3" fmla="*/ 195 h 465"/>
                <a:gd name="T4" fmla="*/ 576 w 576"/>
                <a:gd name="T5" fmla="*/ 0 h 4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465">
                  <a:moveTo>
                    <a:pt x="0" y="465"/>
                  </a:moveTo>
                  <a:lnTo>
                    <a:pt x="185" y="195"/>
                  </a:lnTo>
                  <a:lnTo>
                    <a:pt x="576" y="0"/>
                  </a:lnTo>
                </a:path>
              </a:pathLst>
            </a:custGeom>
            <a:noFill/>
            <a:ln w="104775" cmpd="sng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AutoShape 16"/>
            <p:cNvSpPr>
              <a:spLocks noChangeArrowheads="1"/>
            </p:cNvSpPr>
            <p:nvPr/>
          </p:nvSpPr>
          <p:spPr bwMode="auto">
            <a:xfrm rot="3053364">
              <a:off x="1228" y="1811"/>
              <a:ext cx="133" cy="4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47 w 21600"/>
                <a:gd name="T13" fmla="*/ 4502 h 21600"/>
                <a:gd name="T14" fmla="*/ 17053 w 21600"/>
                <a:gd name="T15" fmla="*/ 170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Oval 17"/>
            <p:cNvSpPr>
              <a:spLocks noChangeArrowheads="1"/>
            </p:cNvSpPr>
            <p:nvPr/>
          </p:nvSpPr>
          <p:spPr bwMode="auto">
            <a:xfrm>
              <a:off x="709" y="2501"/>
              <a:ext cx="148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9" name="Rectangle 14"/>
            <p:cNvSpPr>
              <a:spLocks noChangeArrowheads="1"/>
            </p:cNvSpPr>
            <p:nvPr/>
          </p:nvSpPr>
          <p:spPr bwMode="auto">
            <a:xfrm rot="1125498">
              <a:off x="399" y="2662"/>
              <a:ext cx="335" cy="113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43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CF4789-9F04-4B2F-BC54-EC95CC4AF62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utoUpdateAnimBg="0"/>
      <p:bldP spid="29706" grpId="0" autoUpdateAnimBg="0"/>
      <p:bldP spid="297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29612" cy="1865312"/>
          </a:xfr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smtClean="0"/>
              <a:t>Hot water causes the lid to</a:t>
            </a:r>
            <a:br>
              <a:rPr lang="en-US" altLang="en-US" sz="4000" smtClean="0"/>
            </a:br>
            <a:r>
              <a:rPr lang="en-US" altLang="en-US" sz="4000" smtClean="0"/>
              <a:t>expand, making it easier</a:t>
            </a:r>
            <a:br>
              <a:rPr lang="en-US" altLang="en-US" sz="4000" smtClean="0"/>
            </a:br>
            <a:r>
              <a:rPr lang="en-US" altLang="en-US" sz="4000" smtClean="0"/>
              <a:t>to unscrew it.</a:t>
            </a:r>
          </a:p>
        </p:txBody>
      </p:sp>
      <p:pic>
        <p:nvPicPr>
          <p:cNvPr id="15363" name="Picture 2" descr="jarlid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9163" y="2395538"/>
            <a:ext cx="4743450" cy="416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C761FA-1F0F-4F15-91EC-AEBA5C33A89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53425" cy="1079500"/>
          </a:xfr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smtClean="0"/>
              <a:t>Fire sprinklers are triggered by</a:t>
            </a:r>
            <a:br>
              <a:rPr lang="en-US" altLang="en-US" sz="3600" smtClean="0"/>
            </a:br>
            <a:r>
              <a:rPr lang="en-US" altLang="en-US" sz="3600" smtClean="0"/>
              <a:t>thermal expansion of a liquid</a:t>
            </a:r>
            <a:endParaRPr lang="en-US" altLang="en-US" sz="3200" smtClean="0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23850" y="1484313"/>
            <a:ext cx="5616575" cy="5168900"/>
            <a:chOff x="704" y="578"/>
            <a:chExt cx="3823" cy="3602"/>
          </a:xfrm>
        </p:grpSpPr>
        <p:pic>
          <p:nvPicPr>
            <p:cNvPr id="1639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" y="578"/>
              <a:ext cx="3691" cy="3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3" name="Rectangle 5"/>
            <p:cNvSpPr>
              <a:spLocks noChangeArrowheads="1"/>
            </p:cNvSpPr>
            <p:nvPr/>
          </p:nvSpPr>
          <p:spPr bwMode="auto">
            <a:xfrm>
              <a:off x="704" y="1088"/>
              <a:ext cx="250" cy="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94" name="Rectangle 6"/>
            <p:cNvSpPr>
              <a:spLocks noChangeArrowheads="1"/>
            </p:cNvSpPr>
            <p:nvPr/>
          </p:nvSpPr>
          <p:spPr bwMode="auto">
            <a:xfrm>
              <a:off x="733" y="2513"/>
              <a:ext cx="192" cy="1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8072438" y="6049963"/>
            <a:ext cx="665162" cy="534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389" name="Picture 8" descr="sprink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2082800"/>
            <a:ext cx="2459037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no-coathang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06850"/>
            <a:ext cx="1762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8E7250C-9DE4-4AC2-902C-A1F20B3B7BD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412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Bi-Metal strips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382000" cy="16430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thermal expansion of metals is put to good use in a </a:t>
            </a:r>
            <a:r>
              <a:rPr lang="en-US" altLang="en-US" sz="2800" u="sng" smtClean="0"/>
              <a:t>bi-metallic strip.</a:t>
            </a:r>
          </a:p>
          <a:p>
            <a:pPr eaLnBrk="1" hangingPunct="1"/>
            <a:r>
              <a:rPr lang="en-US" altLang="en-US" sz="2800" smtClean="0"/>
              <a:t>it is two strips of </a:t>
            </a:r>
            <a:r>
              <a:rPr lang="en-US" altLang="en-US" sz="2800" u="sng" smtClean="0"/>
              <a:t>different metals</a:t>
            </a:r>
            <a:r>
              <a:rPr lang="en-US" altLang="en-US" sz="2800" smtClean="0"/>
              <a:t> bonded together</a:t>
            </a:r>
          </a:p>
        </p:txBody>
      </p: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1060450" y="4541838"/>
            <a:ext cx="4975225" cy="452437"/>
            <a:chOff x="668" y="2861"/>
            <a:chExt cx="3134" cy="285"/>
          </a:xfrm>
        </p:grpSpPr>
        <p:sp>
          <p:nvSpPr>
            <p:cNvPr id="17418" name="Rectangle 5"/>
            <p:cNvSpPr>
              <a:spLocks noChangeArrowheads="1"/>
            </p:cNvSpPr>
            <p:nvPr/>
          </p:nvSpPr>
          <p:spPr bwMode="auto">
            <a:xfrm>
              <a:off x="668" y="2861"/>
              <a:ext cx="3131" cy="1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19" name="Rectangle 6"/>
            <p:cNvSpPr>
              <a:spLocks noChangeArrowheads="1"/>
            </p:cNvSpPr>
            <p:nvPr/>
          </p:nvSpPr>
          <p:spPr bwMode="auto">
            <a:xfrm>
              <a:off x="671" y="3006"/>
              <a:ext cx="3131" cy="14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7413" name="Line 7"/>
          <p:cNvSpPr>
            <a:spLocks noChangeShapeType="1"/>
          </p:cNvSpPr>
          <p:nvPr/>
        </p:nvSpPr>
        <p:spPr bwMode="auto">
          <a:xfrm flipH="1">
            <a:off x="6105525" y="4144963"/>
            <a:ext cx="738188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 flipH="1" flipV="1">
            <a:off x="6083300" y="4948238"/>
            <a:ext cx="619125" cy="4730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6854825" y="3663950"/>
            <a:ext cx="1411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>
                <a:solidFill>
                  <a:srgbClr val="FF0000"/>
                </a:solidFill>
              </a:rPr>
              <a:t>metal </a:t>
            </a:r>
            <a:r>
              <a:rPr lang="en-US" altLang="en-US" sz="2800" b="1" u="none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6816725" y="5216525"/>
            <a:ext cx="1411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>
                <a:solidFill>
                  <a:srgbClr val="0000FF"/>
                </a:solidFill>
              </a:rPr>
              <a:t>metal </a:t>
            </a:r>
            <a:r>
              <a:rPr lang="en-US" altLang="en-US" sz="2800" b="1" u="none">
                <a:solidFill>
                  <a:srgbClr val="0000FF"/>
                </a:solidFill>
              </a:rPr>
              <a:t>B</a:t>
            </a:r>
            <a:endParaRPr lang="en-US" altLang="en-US" sz="2800" u="none">
              <a:solidFill>
                <a:srgbClr val="0000FF"/>
              </a:solidFill>
            </a:endParaRPr>
          </a:p>
        </p:txBody>
      </p:sp>
      <p:sp>
        <p:nvSpPr>
          <p:cNvPr id="174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6DE32E-B596-4A96-9A86-A4321BB9198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Heating a Bi-metal strip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22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when heat is applied to the bi-metallic strip, both metals expand, but by </a:t>
            </a:r>
            <a:r>
              <a:rPr lang="en-US" altLang="en-US" i="1" smtClean="0"/>
              <a:t>different</a:t>
            </a:r>
            <a:r>
              <a:rPr lang="en-US" altLang="en-US" smtClean="0"/>
              <a:t> amounts!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result:</a:t>
            </a:r>
          </a:p>
        </p:txBody>
      </p:sp>
      <p:grpSp>
        <p:nvGrpSpPr>
          <p:cNvPr id="18436" name="Group 11"/>
          <p:cNvGrpSpPr>
            <a:grpSpLocks/>
          </p:cNvGrpSpPr>
          <p:nvPr/>
        </p:nvGrpSpPr>
        <p:grpSpPr bwMode="auto">
          <a:xfrm>
            <a:off x="468313" y="4508500"/>
            <a:ext cx="5691187" cy="1423988"/>
            <a:chOff x="1179" y="2090"/>
            <a:chExt cx="3585" cy="897"/>
          </a:xfrm>
        </p:grpSpPr>
        <p:sp>
          <p:nvSpPr>
            <p:cNvPr id="18440" name="Freeform 9"/>
            <p:cNvSpPr>
              <a:spLocks/>
            </p:cNvSpPr>
            <p:nvPr/>
          </p:nvSpPr>
          <p:spPr bwMode="auto">
            <a:xfrm>
              <a:off x="1179" y="2090"/>
              <a:ext cx="3585" cy="739"/>
            </a:xfrm>
            <a:custGeom>
              <a:avLst/>
              <a:gdLst>
                <a:gd name="T0" fmla="*/ 0 w 3585"/>
                <a:gd name="T1" fmla="*/ 715 h 739"/>
                <a:gd name="T2" fmla="*/ 1690 w 3585"/>
                <a:gd name="T3" fmla="*/ 4 h 739"/>
                <a:gd name="T4" fmla="*/ 3585 w 3585"/>
                <a:gd name="T5" fmla="*/ 739 h 7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85" h="739">
                  <a:moveTo>
                    <a:pt x="0" y="715"/>
                  </a:moveTo>
                  <a:cubicBezTo>
                    <a:pt x="281" y="596"/>
                    <a:pt x="1093" y="0"/>
                    <a:pt x="1690" y="4"/>
                  </a:cubicBezTo>
                  <a:cubicBezTo>
                    <a:pt x="2287" y="8"/>
                    <a:pt x="3190" y="586"/>
                    <a:pt x="3585" y="739"/>
                  </a:cubicBezTo>
                </a:path>
              </a:pathLst>
            </a:custGeom>
            <a:noFill/>
            <a:ln w="269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10"/>
            <p:cNvSpPr>
              <a:spLocks/>
            </p:cNvSpPr>
            <p:nvPr/>
          </p:nvSpPr>
          <p:spPr bwMode="auto">
            <a:xfrm>
              <a:off x="1247" y="2251"/>
              <a:ext cx="3469" cy="736"/>
            </a:xfrm>
            <a:custGeom>
              <a:avLst/>
              <a:gdLst>
                <a:gd name="T0" fmla="*/ 0 w 3469"/>
                <a:gd name="T1" fmla="*/ 689 h 736"/>
                <a:gd name="T2" fmla="*/ 1718 w 3469"/>
                <a:gd name="T3" fmla="*/ 8 h 736"/>
                <a:gd name="T4" fmla="*/ 3469 w 3469"/>
                <a:gd name="T5" fmla="*/ 736 h 7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69" h="736">
                  <a:moveTo>
                    <a:pt x="0" y="689"/>
                  </a:moveTo>
                  <a:cubicBezTo>
                    <a:pt x="556" y="345"/>
                    <a:pt x="1140" y="0"/>
                    <a:pt x="1718" y="8"/>
                  </a:cubicBezTo>
                  <a:cubicBezTo>
                    <a:pt x="2296" y="16"/>
                    <a:pt x="3104" y="584"/>
                    <a:pt x="3469" y="736"/>
                  </a:cubicBezTo>
                </a:path>
              </a:pathLst>
            </a:custGeom>
            <a:noFill/>
            <a:ln w="2698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7" name="AutoShape 14"/>
          <p:cNvSpPr>
            <a:spLocks/>
          </p:cNvSpPr>
          <p:nvPr/>
        </p:nvSpPr>
        <p:spPr bwMode="auto">
          <a:xfrm>
            <a:off x="5580063" y="3213100"/>
            <a:ext cx="3097212" cy="1698625"/>
          </a:xfrm>
          <a:prstGeom prst="borderCallout2">
            <a:avLst>
              <a:gd name="adj1" fmla="val 6727"/>
              <a:gd name="adj2" fmla="val -2458"/>
              <a:gd name="adj3" fmla="val 6727"/>
              <a:gd name="adj4" fmla="val -2458"/>
              <a:gd name="adj5" fmla="val 80282"/>
              <a:gd name="adj6" fmla="val -47819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none"/>
              <a:t>The metal with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none"/>
              <a:t>higher thermal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none"/>
              <a:t>expansion coefficient is on top</a:t>
            </a:r>
          </a:p>
        </p:txBody>
      </p:sp>
      <p:sp>
        <p:nvSpPr>
          <p:cNvPr id="18438" name="Text Box 16"/>
          <p:cNvSpPr txBox="1">
            <a:spLocks noChangeArrowheads="1"/>
          </p:cNvSpPr>
          <p:nvPr/>
        </p:nvSpPr>
        <p:spPr bwMode="auto">
          <a:xfrm>
            <a:off x="1258888" y="5661025"/>
            <a:ext cx="40338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/>
              <a:t>The red side expanded more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/>
              <a:t>than the blue side, so the strip bends toward the blue side. </a:t>
            </a: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6F43D19-848C-4D45-8DF7-458BF488AF9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88146"/>
            <a:ext cx="8229600" cy="201295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Bi-Metal strip thermal switch</a:t>
            </a:r>
            <a:br>
              <a:rPr lang="en-US" altLang="en-US" sz="3600" dirty="0" smtClean="0"/>
            </a:br>
            <a:r>
              <a:rPr lang="en-US" altLang="en-US" sz="3600" dirty="0" smtClean="0"/>
              <a:t>used to turn power off when a preset temperature is reached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014413" y="5434013"/>
            <a:ext cx="70993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/>
              <a:t>Used in coffee makers and hair dryers</a:t>
            </a:r>
          </a:p>
        </p:txBody>
      </p:sp>
      <p:grpSp>
        <p:nvGrpSpPr>
          <p:cNvPr id="44082" name="Group 50"/>
          <p:cNvGrpSpPr>
            <a:grpSpLocks/>
          </p:cNvGrpSpPr>
          <p:nvPr/>
        </p:nvGrpSpPr>
        <p:grpSpPr bwMode="auto">
          <a:xfrm>
            <a:off x="265113" y="2884488"/>
            <a:ext cx="3940175" cy="2054225"/>
            <a:chOff x="209" y="1107"/>
            <a:chExt cx="2482" cy="1294"/>
          </a:xfrm>
        </p:grpSpPr>
        <p:sp>
          <p:nvSpPr>
            <p:cNvPr id="19475" name="Text Box 18"/>
            <p:cNvSpPr txBox="1">
              <a:spLocks noChangeArrowheads="1"/>
            </p:cNvSpPr>
            <p:nvPr/>
          </p:nvSpPr>
          <p:spPr bwMode="auto">
            <a:xfrm>
              <a:off x="1007" y="1997"/>
              <a:ext cx="5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u="none">
                  <a:solidFill>
                    <a:srgbClr val="FF0000"/>
                  </a:solidFill>
                </a:rPr>
                <a:t>ON</a:t>
              </a:r>
            </a:p>
          </p:txBody>
        </p:sp>
        <p:grpSp>
          <p:nvGrpSpPr>
            <p:cNvPr id="19476" name="Group 47"/>
            <p:cNvGrpSpPr>
              <a:grpSpLocks/>
            </p:cNvGrpSpPr>
            <p:nvPr/>
          </p:nvGrpSpPr>
          <p:grpSpPr bwMode="auto">
            <a:xfrm>
              <a:off x="209" y="1107"/>
              <a:ext cx="2482" cy="1285"/>
              <a:chOff x="209" y="1107"/>
              <a:chExt cx="2482" cy="1285"/>
            </a:xfrm>
          </p:grpSpPr>
          <p:sp>
            <p:nvSpPr>
              <p:cNvPr id="19477" name="Freeform 45"/>
              <p:cNvSpPr>
                <a:spLocks/>
              </p:cNvSpPr>
              <p:nvPr/>
            </p:nvSpPr>
            <p:spPr bwMode="auto">
              <a:xfrm>
                <a:off x="2026" y="1107"/>
                <a:ext cx="665" cy="505"/>
              </a:xfrm>
              <a:custGeom>
                <a:avLst/>
                <a:gdLst>
                  <a:gd name="T0" fmla="*/ 0 w 665"/>
                  <a:gd name="T1" fmla="*/ 485 h 505"/>
                  <a:gd name="T2" fmla="*/ 89 w 665"/>
                  <a:gd name="T3" fmla="*/ 474 h 505"/>
                  <a:gd name="T4" fmla="*/ 105 w 665"/>
                  <a:gd name="T5" fmla="*/ 412 h 505"/>
                  <a:gd name="T6" fmla="*/ 116 w 665"/>
                  <a:gd name="T7" fmla="*/ 333 h 505"/>
                  <a:gd name="T8" fmla="*/ 288 w 665"/>
                  <a:gd name="T9" fmla="*/ 260 h 505"/>
                  <a:gd name="T10" fmla="*/ 325 w 665"/>
                  <a:gd name="T11" fmla="*/ 181 h 505"/>
                  <a:gd name="T12" fmla="*/ 514 w 665"/>
                  <a:gd name="T13" fmla="*/ 97 h 505"/>
                  <a:gd name="T14" fmla="*/ 535 w 665"/>
                  <a:gd name="T15" fmla="*/ 66 h 505"/>
                  <a:gd name="T16" fmla="*/ 545 w 665"/>
                  <a:gd name="T17" fmla="*/ 40 h 505"/>
                  <a:gd name="T18" fmla="*/ 576 w 665"/>
                  <a:gd name="T19" fmla="*/ 29 h 505"/>
                  <a:gd name="T20" fmla="*/ 665 w 665"/>
                  <a:gd name="T21" fmla="*/ 8 h 5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5" h="505">
                    <a:moveTo>
                      <a:pt x="0" y="485"/>
                    </a:moveTo>
                    <a:cubicBezTo>
                      <a:pt x="31" y="505"/>
                      <a:pt x="57" y="483"/>
                      <a:pt x="89" y="474"/>
                    </a:cubicBezTo>
                    <a:cubicBezTo>
                      <a:pt x="95" y="453"/>
                      <a:pt x="98" y="432"/>
                      <a:pt x="105" y="412"/>
                    </a:cubicBezTo>
                    <a:cubicBezTo>
                      <a:pt x="109" y="386"/>
                      <a:pt x="102" y="356"/>
                      <a:pt x="116" y="333"/>
                    </a:cubicBezTo>
                    <a:cubicBezTo>
                      <a:pt x="157" y="268"/>
                      <a:pt x="216" y="266"/>
                      <a:pt x="288" y="260"/>
                    </a:cubicBezTo>
                    <a:cubicBezTo>
                      <a:pt x="313" y="235"/>
                      <a:pt x="310" y="210"/>
                      <a:pt x="325" y="181"/>
                    </a:cubicBezTo>
                    <a:cubicBezTo>
                      <a:pt x="355" y="122"/>
                      <a:pt x="458" y="103"/>
                      <a:pt x="514" y="97"/>
                    </a:cubicBezTo>
                    <a:cubicBezTo>
                      <a:pt x="521" y="87"/>
                      <a:pt x="531" y="78"/>
                      <a:pt x="535" y="66"/>
                    </a:cubicBezTo>
                    <a:cubicBezTo>
                      <a:pt x="538" y="57"/>
                      <a:pt x="539" y="47"/>
                      <a:pt x="545" y="40"/>
                    </a:cubicBezTo>
                    <a:cubicBezTo>
                      <a:pt x="552" y="32"/>
                      <a:pt x="566" y="33"/>
                      <a:pt x="576" y="29"/>
                    </a:cubicBezTo>
                    <a:cubicBezTo>
                      <a:pt x="607" y="0"/>
                      <a:pt x="616" y="8"/>
                      <a:pt x="665" y="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8" name="Freeform 42"/>
              <p:cNvSpPr>
                <a:spLocks/>
              </p:cNvSpPr>
              <p:nvPr/>
            </p:nvSpPr>
            <p:spPr bwMode="auto">
              <a:xfrm>
                <a:off x="209" y="1727"/>
                <a:ext cx="430" cy="665"/>
              </a:xfrm>
              <a:custGeom>
                <a:avLst/>
                <a:gdLst>
                  <a:gd name="T0" fmla="*/ 430 w 430"/>
                  <a:gd name="T1" fmla="*/ 0 h 1063"/>
                  <a:gd name="T2" fmla="*/ 367 w 430"/>
                  <a:gd name="T3" fmla="*/ 1 h 1063"/>
                  <a:gd name="T4" fmla="*/ 335 w 430"/>
                  <a:gd name="T5" fmla="*/ 2 h 1063"/>
                  <a:gd name="T6" fmla="*/ 309 w 430"/>
                  <a:gd name="T7" fmla="*/ 4 h 1063"/>
                  <a:gd name="T8" fmla="*/ 283 w 430"/>
                  <a:gd name="T9" fmla="*/ 6 h 1063"/>
                  <a:gd name="T10" fmla="*/ 262 w 430"/>
                  <a:gd name="T11" fmla="*/ 12 h 1063"/>
                  <a:gd name="T12" fmla="*/ 294 w 430"/>
                  <a:gd name="T13" fmla="*/ 24 h 1063"/>
                  <a:gd name="T14" fmla="*/ 314 w 430"/>
                  <a:gd name="T15" fmla="*/ 30 h 1063"/>
                  <a:gd name="T16" fmla="*/ 262 w 430"/>
                  <a:gd name="T17" fmla="*/ 39 h 1063"/>
                  <a:gd name="T18" fmla="*/ 189 w 430"/>
                  <a:gd name="T19" fmla="*/ 43 h 1063"/>
                  <a:gd name="T20" fmla="*/ 204 w 430"/>
                  <a:gd name="T21" fmla="*/ 56 h 1063"/>
                  <a:gd name="T22" fmla="*/ 199 w 430"/>
                  <a:gd name="T23" fmla="*/ 67 h 1063"/>
                  <a:gd name="T24" fmla="*/ 95 w 430"/>
                  <a:gd name="T25" fmla="*/ 74 h 1063"/>
                  <a:gd name="T26" fmla="*/ 37 w 430"/>
                  <a:gd name="T27" fmla="*/ 96 h 1063"/>
                  <a:gd name="T28" fmla="*/ 0 w 430"/>
                  <a:gd name="T29" fmla="*/ 102 h 10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30" h="1063">
                    <a:moveTo>
                      <a:pt x="430" y="0"/>
                    </a:moveTo>
                    <a:cubicBezTo>
                      <a:pt x="409" y="2"/>
                      <a:pt x="388" y="2"/>
                      <a:pt x="367" y="6"/>
                    </a:cubicBezTo>
                    <a:cubicBezTo>
                      <a:pt x="356" y="8"/>
                      <a:pt x="335" y="16"/>
                      <a:pt x="335" y="16"/>
                    </a:cubicBezTo>
                    <a:cubicBezTo>
                      <a:pt x="312" y="52"/>
                      <a:pt x="340" y="16"/>
                      <a:pt x="309" y="37"/>
                    </a:cubicBezTo>
                    <a:cubicBezTo>
                      <a:pt x="299" y="44"/>
                      <a:pt x="292" y="55"/>
                      <a:pt x="283" y="63"/>
                    </a:cubicBezTo>
                    <a:cubicBezTo>
                      <a:pt x="276" y="85"/>
                      <a:pt x="267" y="97"/>
                      <a:pt x="262" y="121"/>
                    </a:cubicBezTo>
                    <a:cubicBezTo>
                      <a:pt x="267" y="166"/>
                      <a:pt x="265" y="210"/>
                      <a:pt x="294" y="246"/>
                    </a:cubicBezTo>
                    <a:cubicBezTo>
                      <a:pt x="306" y="297"/>
                      <a:pt x="299" y="275"/>
                      <a:pt x="314" y="315"/>
                    </a:cubicBezTo>
                    <a:cubicBezTo>
                      <a:pt x="309" y="353"/>
                      <a:pt x="296" y="386"/>
                      <a:pt x="262" y="409"/>
                    </a:cubicBezTo>
                    <a:cubicBezTo>
                      <a:pt x="245" y="445"/>
                      <a:pt x="232" y="441"/>
                      <a:pt x="189" y="451"/>
                    </a:cubicBezTo>
                    <a:cubicBezTo>
                      <a:pt x="175" y="494"/>
                      <a:pt x="172" y="552"/>
                      <a:pt x="204" y="587"/>
                    </a:cubicBezTo>
                    <a:cubicBezTo>
                      <a:pt x="217" y="623"/>
                      <a:pt x="230" y="666"/>
                      <a:pt x="199" y="697"/>
                    </a:cubicBezTo>
                    <a:cubicBezTo>
                      <a:pt x="178" y="741"/>
                      <a:pt x="139" y="750"/>
                      <a:pt x="95" y="765"/>
                    </a:cubicBezTo>
                    <a:cubicBezTo>
                      <a:pt x="89" y="941"/>
                      <a:pt x="117" y="913"/>
                      <a:pt x="37" y="1001"/>
                    </a:cubicBezTo>
                    <a:cubicBezTo>
                      <a:pt x="31" y="1019"/>
                      <a:pt x="23" y="1063"/>
                      <a:pt x="0" y="1063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479" name="Group 39"/>
              <p:cNvGrpSpPr>
                <a:grpSpLocks/>
              </p:cNvGrpSpPr>
              <p:nvPr/>
            </p:nvGrpSpPr>
            <p:grpSpPr bwMode="auto">
              <a:xfrm>
                <a:off x="605" y="1548"/>
                <a:ext cx="1443" cy="262"/>
                <a:chOff x="485" y="1800"/>
                <a:chExt cx="1443" cy="262"/>
              </a:xfrm>
            </p:grpSpPr>
            <p:sp>
              <p:nvSpPr>
                <p:cNvPr id="19480" name="Rectangle 14"/>
                <p:cNvSpPr>
                  <a:spLocks noChangeArrowheads="1"/>
                </p:cNvSpPr>
                <p:nvPr/>
              </p:nvSpPr>
              <p:spPr bwMode="auto">
                <a:xfrm rot="-5400000">
                  <a:off x="656" y="1732"/>
                  <a:ext cx="158" cy="501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sz="1800" smtClean="0"/>
                </a:p>
              </p:txBody>
            </p:sp>
            <p:grpSp>
              <p:nvGrpSpPr>
                <p:cNvPr id="19481" name="Group 30"/>
                <p:cNvGrpSpPr>
                  <a:grpSpLocks/>
                </p:cNvGrpSpPr>
                <p:nvPr/>
              </p:nvGrpSpPr>
              <p:grpSpPr bwMode="auto">
                <a:xfrm>
                  <a:off x="783" y="1800"/>
                  <a:ext cx="1145" cy="105"/>
                  <a:chOff x="778" y="1639"/>
                  <a:chExt cx="1145" cy="105"/>
                </a:xfrm>
              </p:grpSpPr>
              <p:grpSp>
                <p:nvGrpSpPr>
                  <p:cNvPr id="19482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778" y="1640"/>
                    <a:ext cx="929" cy="104"/>
                    <a:chOff x="778" y="1640"/>
                    <a:chExt cx="929" cy="104"/>
                  </a:xfrm>
                </p:grpSpPr>
                <p:grpSp>
                  <p:nvGrpSpPr>
                    <p:cNvPr id="19484" name="Group 27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973" y="1671"/>
                      <a:ext cx="734" cy="37"/>
                      <a:chOff x="1046" y="1320"/>
                      <a:chExt cx="734" cy="37"/>
                    </a:xfrm>
                  </p:grpSpPr>
                  <p:sp>
                    <p:nvSpPr>
                      <p:cNvPr id="19486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47" y="1320"/>
                        <a:ext cx="733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487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46" y="1357"/>
                        <a:ext cx="733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948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8" y="1640"/>
                      <a:ext cx="288" cy="104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</p:grpSp>
              <p:sp>
                <p:nvSpPr>
                  <p:cNvPr id="1948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635" y="1639"/>
                    <a:ext cx="288" cy="104"/>
                  </a:xfrm>
                  <a:prstGeom prst="rect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</p:grpSp>
        </p:grpSp>
      </p:grpSp>
      <p:grpSp>
        <p:nvGrpSpPr>
          <p:cNvPr id="44083" name="Group 51"/>
          <p:cNvGrpSpPr>
            <a:grpSpLocks/>
          </p:cNvGrpSpPr>
          <p:nvPr/>
        </p:nvGrpSpPr>
        <p:grpSpPr bwMode="auto">
          <a:xfrm>
            <a:off x="4722813" y="3046413"/>
            <a:ext cx="4083050" cy="1938337"/>
            <a:chOff x="3017" y="1209"/>
            <a:chExt cx="2572" cy="1221"/>
          </a:xfrm>
        </p:grpSpPr>
        <p:sp>
          <p:nvSpPr>
            <p:cNvPr id="19463" name="Text Box 19"/>
            <p:cNvSpPr txBox="1">
              <a:spLocks noChangeArrowheads="1"/>
            </p:cNvSpPr>
            <p:nvPr/>
          </p:nvSpPr>
          <p:spPr bwMode="auto">
            <a:xfrm>
              <a:off x="3749" y="2026"/>
              <a:ext cx="6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u="none">
                  <a:solidFill>
                    <a:srgbClr val="FF0000"/>
                  </a:solidFill>
                </a:rPr>
                <a:t>OFF</a:t>
              </a:r>
            </a:p>
          </p:txBody>
        </p:sp>
        <p:grpSp>
          <p:nvGrpSpPr>
            <p:cNvPr id="19464" name="Group 48"/>
            <p:cNvGrpSpPr>
              <a:grpSpLocks/>
            </p:cNvGrpSpPr>
            <p:nvPr/>
          </p:nvGrpSpPr>
          <p:grpSpPr bwMode="auto">
            <a:xfrm>
              <a:off x="3017" y="1209"/>
              <a:ext cx="2572" cy="1172"/>
              <a:chOff x="2869" y="1345"/>
              <a:chExt cx="2572" cy="1172"/>
            </a:xfrm>
          </p:grpSpPr>
          <p:sp>
            <p:nvSpPr>
              <p:cNvPr id="19465" name="Freeform 46"/>
              <p:cNvSpPr>
                <a:spLocks/>
              </p:cNvSpPr>
              <p:nvPr/>
            </p:nvSpPr>
            <p:spPr bwMode="auto">
              <a:xfrm rot="2636780">
                <a:off x="4776" y="1583"/>
                <a:ext cx="665" cy="505"/>
              </a:xfrm>
              <a:custGeom>
                <a:avLst/>
                <a:gdLst>
                  <a:gd name="T0" fmla="*/ 0 w 665"/>
                  <a:gd name="T1" fmla="*/ 485 h 505"/>
                  <a:gd name="T2" fmla="*/ 89 w 665"/>
                  <a:gd name="T3" fmla="*/ 474 h 505"/>
                  <a:gd name="T4" fmla="*/ 105 w 665"/>
                  <a:gd name="T5" fmla="*/ 412 h 505"/>
                  <a:gd name="T6" fmla="*/ 116 w 665"/>
                  <a:gd name="T7" fmla="*/ 333 h 505"/>
                  <a:gd name="T8" fmla="*/ 288 w 665"/>
                  <a:gd name="T9" fmla="*/ 260 h 505"/>
                  <a:gd name="T10" fmla="*/ 325 w 665"/>
                  <a:gd name="T11" fmla="*/ 181 h 505"/>
                  <a:gd name="T12" fmla="*/ 514 w 665"/>
                  <a:gd name="T13" fmla="*/ 97 h 505"/>
                  <a:gd name="T14" fmla="*/ 535 w 665"/>
                  <a:gd name="T15" fmla="*/ 66 h 505"/>
                  <a:gd name="T16" fmla="*/ 545 w 665"/>
                  <a:gd name="T17" fmla="*/ 40 h 505"/>
                  <a:gd name="T18" fmla="*/ 576 w 665"/>
                  <a:gd name="T19" fmla="*/ 29 h 505"/>
                  <a:gd name="T20" fmla="*/ 665 w 665"/>
                  <a:gd name="T21" fmla="*/ 8 h 5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5" h="505">
                    <a:moveTo>
                      <a:pt x="0" y="485"/>
                    </a:moveTo>
                    <a:cubicBezTo>
                      <a:pt x="31" y="505"/>
                      <a:pt x="57" y="483"/>
                      <a:pt x="89" y="474"/>
                    </a:cubicBezTo>
                    <a:cubicBezTo>
                      <a:pt x="95" y="453"/>
                      <a:pt x="98" y="432"/>
                      <a:pt x="105" y="412"/>
                    </a:cubicBezTo>
                    <a:cubicBezTo>
                      <a:pt x="109" y="386"/>
                      <a:pt x="102" y="356"/>
                      <a:pt x="116" y="333"/>
                    </a:cubicBezTo>
                    <a:cubicBezTo>
                      <a:pt x="157" y="268"/>
                      <a:pt x="216" y="266"/>
                      <a:pt x="288" y="260"/>
                    </a:cubicBezTo>
                    <a:cubicBezTo>
                      <a:pt x="313" y="235"/>
                      <a:pt x="310" y="210"/>
                      <a:pt x="325" y="181"/>
                    </a:cubicBezTo>
                    <a:cubicBezTo>
                      <a:pt x="355" y="122"/>
                      <a:pt x="458" y="103"/>
                      <a:pt x="514" y="97"/>
                    </a:cubicBezTo>
                    <a:cubicBezTo>
                      <a:pt x="521" y="87"/>
                      <a:pt x="531" y="78"/>
                      <a:pt x="535" y="66"/>
                    </a:cubicBezTo>
                    <a:cubicBezTo>
                      <a:pt x="538" y="57"/>
                      <a:pt x="539" y="47"/>
                      <a:pt x="545" y="40"/>
                    </a:cubicBezTo>
                    <a:cubicBezTo>
                      <a:pt x="552" y="32"/>
                      <a:pt x="566" y="33"/>
                      <a:pt x="576" y="29"/>
                    </a:cubicBezTo>
                    <a:cubicBezTo>
                      <a:pt x="607" y="0"/>
                      <a:pt x="616" y="8"/>
                      <a:pt x="665" y="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6" name="Freeform 44"/>
              <p:cNvSpPr>
                <a:spLocks/>
              </p:cNvSpPr>
              <p:nvPr/>
            </p:nvSpPr>
            <p:spPr bwMode="auto">
              <a:xfrm>
                <a:off x="2869" y="1852"/>
                <a:ext cx="430" cy="665"/>
              </a:xfrm>
              <a:custGeom>
                <a:avLst/>
                <a:gdLst>
                  <a:gd name="T0" fmla="*/ 430 w 430"/>
                  <a:gd name="T1" fmla="*/ 0 h 1063"/>
                  <a:gd name="T2" fmla="*/ 367 w 430"/>
                  <a:gd name="T3" fmla="*/ 1 h 1063"/>
                  <a:gd name="T4" fmla="*/ 335 w 430"/>
                  <a:gd name="T5" fmla="*/ 2 h 1063"/>
                  <a:gd name="T6" fmla="*/ 309 w 430"/>
                  <a:gd name="T7" fmla="*/ 4 h 1063"/>
                  <a:gd name="T8" fmla="*/ 283 w 430"/>
                  <a:gd name="T9" fmla="*/ 6 h 1063"/>
                  <a:gd name="T10" fmla="*/ 262 w 430"/>
                  <a:gd name="T11" fmla="*/ 12 h 1063"/>
                  <a:gd name="T12" fmla="*/ 294 w 430"/>
                  <a:gd name="T13" fmla="*/ 24 h 1063"/>
                  <a:gd name="T14" fmla="*/ 314 w 430"/>
                  <a:gd name="T15" fmla="*/ 30 h 1063"/>
                  <a:gd name="T16" fmla="*/ 262 w 430"/>
                  <a:gd name="T17" fmla="*/ 39 h 1063"/>
                  <a:gd name="T18" fmla="*/ 189 w 430"/>
                  <a:gd name="T19" fmla="*/ 43 h 1063"/>
                  <a:gd name="T20" fmla="*/ 204 w 430"/>
                  <a:gd name="T21" fmla="*/ 56 h 1063"/>
                  <a:gd name="T22" fmla="*/ 199 w 430"/>
                  <a:gd name="T23" fmla="*/ 67 h 1063"/>
                  <a:gd name="T24" fmla="*/ 95 w 430"/>
                  <a:gd name="T25" fmla="*/ 74 h 1063"/>
                  <a:gd name="T26" fmla="*/ 37 w 430"/>
                  <a:gd name="T27" fmla="*/ 96 h 1063"/>
                  <a:gd name="T28" fmla="*/ 0 w 430"/>
                  <a:gd name="T29" fmla="*/ 102 h 10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30" h="1063">
                    <a:moveTo>
                      <a:pt x="430" y="0"/>
                    </a:moveTo>
                    <a:cubicBezTo>
                      <a:pt x="409" y="2"/>
                      <a:pt x="388" y="2"/>
                      <a:pt x="367" y="6"/>
                    </a:cubicBezTo>
                    <a:cubicBezTo>
                      <a:pt x="356" y="8"/>
                      <a:pt x="335" y="16"/>
                      <a:pt x="335" y="16"/>
                    </a:cubicBezTo>
                    <a:cubicBezTo>
                      <a:pt x="312" y="52"/>
                      <a:pt x="340" y="16"/>
                      <a:pt x="309" y="37"/>
                    </a:cubicBezTo>
                    <a:cubicBezTo>
                      <a:pt x="299" y="44"/>
                      <a:pt x="292" y="55"/>
                      <a:pt x="283" y="63"/>
                    </a:cubicBezTo>
                    <a:cubicBezTo>
                      <a:pt x="276" y="85"/>
                      <a:pt x="267" y="97"/>
                      <a:pt x="262" y="121"/>
                    </a:cubicBezTo>
                    <a:cubicBezTo>
                      <a:pt x="267" y="166"/>
                      <a:pt x="265" y="210"/>
                      <a:pt x="294" y="246"/>
                    </a:cubicBezTo>
                    <a:cubicBezTo>
                      <a:pt x="306" y="297"/>
                      <a:pt x="299" y="275"/>
                      <a:pt x="314" y="315"/>
                    </a:cubicBezTo>
                    <a:cubicBezTo>
                      <a:pt x="309" y="353"/>
                      <a:pt x="296" y="386"/>
                      <a:pt x="262" y="409"/>
                    </a:cubicBezTo>
                    <a:cubicBezTo>
                      <a:pt x="245" y="445"/>
                      <a:pt x="232" y="441"/>
                      <a:pt x="189" y="451"/>
                    </a:cubicBezTo>
                    <a:cubicBezTo>
                      <a:pt x="175" y="494"/>
                      <a:pt x="172" y="552"/>
                      <a:pt x="204" y="587"/>
                    </a:cubicBezTo>
                    <a:cubicBezTo>
                      <a:pt x="217" y="623"/>
                      <a:pt x="230" y="666"/>
                      <a:pt x="199" y="697"/>
                    </a:cubicBezTo>
                    <a:cubicBezTo>
                      <a:pt x="178" y="741"/>
                      <a:pt x="139" y="750"/>
                      <a:pt x="95" y="765"/>
                    </a:cubicBezTo>
                    <a:cubicBezTo>
                      <a:pt x="89" y="941"/>
                      <a:pt x="117" y="913"/>
                      <a:pt x="37" y="1001"/>
                    </a:cubicBezTo>
                    <a:cubicBezTo>
                      <a:pt x="31" y="1019"/>
                      <a:pt x="23" y="1063"/>
                      <a:pt x="0" y="1063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467" name="Group 40"/>
              <p:cNvGrpSpPr>
                <a:grpSpLocks/>
              </p:cNvGrpSpPr>
              <p:nvPr/>
            </p:nvGrpSpPr>
            <p:grpSpPr bwMode="auto">
              <a:xfrm>
                <a:off x="3265" y="1345"/>
                <a:ext cx="1455" cy="592"/>
                <a:chOff x="2972" y="1554"/>
                <a:chExt cx="1455" cy="592"/>
              </a:xfrm>
            </p:grpSpPr>
            <p:grpSp>
              <p:nvGrpSpPr>
                <p:cNvPr id="19468" name="Group 37"/>
                <p:cNvGrpSpPr>
                  <a:grpSpLocks/>
                </p:cNvGrpSpPr>
                <p:nvPr/>
              </p:nvGrpSpPr>
              <p:grpSpPr bwMode="auto">
                <a:xfrm>
                  <a:off x="3506" y="1554"/>
                  <a:ext cx="921" cy="493"/>
                  <a:chOff x="2950" y="1323"/>
                  <a:chExt cx="921" cy="493"/>
                </a:xfrm>
              </p:grpSpPr>
              <p:grpSp>
                <p:nvGrpSpPr>
                  <p:cNvPr id="19470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3021" y="1487"/>
                    <a:ext cx="692" cy="307"/>
                    <a:chOff x="3021" y="1487"/>
                    <a:chExt cx="692" cy="307"/>
                  </a:xfrm>
                </p:grpSpPr>
                <p:sp>
                  <p:nvSpPr>
                    <p:cNvPr id="19473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042" y="1487"/>
                      <a:ext cx="665" cy="276"/>
                    </a:xfrm>
                    <a:custGeom>
                      <a:avLst/>
                      <a:gdLst>
                        <a:gd name="T0" fmla="*/ 665 w 665"/>
                        <a:gd name="T1" fmla="*/ 257 h 276"/>
                        <a:gd name="T2" fmla="*/ 445 w 665"/>
                        <a:gd name="T3" fmla="*/ 257 h 276"/>
                        <a:gd name="T4" fmla="*/ 173 w 665"/>
                        <a:gd name="T5" fmla="*/ 142 h 276"/>
                        <a:gd name="T6" fmla="*/ 0 w 665"/>
                        <a:gd name="T7" fmla="*/ 0 h 27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65" h="276">
                          <a:moveTo>
                            <a:pt x="665" y="257"/>
                          </a:moveTo>
                          <a:cubicBezTo>
                            <a:pt x="627" y="257"/>
                            <a:pt x="527" y="276"/>
                            <a:pt x="445" y="257"/>
                          </a:cubicBezTo>
                          <a:cubicBezTo>
                            <a:pt x="363" y="238"/>
                            <a:pt x="247" y="185"/>
                            <a:pt x="173" y="142"/>
                          </a:cubicBezTo>
                          <a:cubicBezTo>
                            <a:pt x="99" y="99"/>
                            <a:pt x="49" y="49"/>
                            <a:pt x="0" y="0"/>
                          </a:cubicBezTo>
                        </a:path>
                      </a:pathLst>
                    </a:custGeom>
                    <a:noFill/>
                    <a:ln w="57150" cmpd="sng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74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021" y="1518"/>
                      <a:ext cx="692" cy="276"/>
                    </a:xfrm>
                    <a:custGeom>
                      <a:avLst/>
                      <a:gdLst>
                        <a:gd name="T0" fmla="*/ 692 w 692"/>
                        <a:gd name="T1" fmla="*/ 257 h 276"/>
                        <a:gd name="T2" fmla="*/ 445 w 692"/>
                        <a:gd name="T3" fmla="*/ 257 h 276"/>
                        <a:gd name="T4" fmla="*/ 173 w 692"/>
                        <a:gd name="T5" fmla="*/ 142 h 276"/>
                        <a:gd name="T6" fmla="*/ 0 w 692"/>
                        <a:gd name="T7" fmla="*/ 0 h 27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92" h="276">
                          <a:moveTo>
                            <a:pt x="692" y="257"/>
                          </a:moveTo>
                          <a:cubicBezTo>
                            <a:pt x="611" y="266"/>
                            <a:pt x="531" y="276"/>
                            <a:pt x="445" y="257"/>
                          </a:cubicBezTo>
                          <a:cubicBezTo>
                            <a:pt x="359" y="238"/>
                            <a:pt x="247" y="185"/>
                            <a:pt x="173" y="142"/>
                          </a:cubicBezTo>
                          <a:cubicBezTo>
                            <a:pt x="99" y="99"/>
                            <a:pt x="49" y="49"/>
                            <a:pt x="0" y="0"/>
                          </a:cubicBezTo>
                        </a:path>
                      </a:pathLst>
                    </a:custGeom>
                    <a:noFill/>
                    <a:ln w="571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471" name="Rectangle 35"/>
                  <p:cNvSpPr>
                    <a:spLocks noChangeArrowheads="1"/>
                  </p:cNvSpPr>
                  <p:nvPr/>
                </p:nvSpPr>
                <p:spPr bwMode="auto">
                  <a:xfrm rot="2803213">
                    <a:off x="2858" y="1415"/>
                    <a:ext cx="288" cy="103"/>
                  </a:xfrm>
                  <a:prstGeom prst="rect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19472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3583" y="1722"/>
                    <a:ext cx="288" cy="94"/>
                  </a:xfrm>
                  <a:prstGeom prst="rect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19469" name="Rectangle 38"/>
                <p:cNvSpPr>
                  <a:spLocks noChangeArrowheads="1"/>
                </p:cNvSpPr>
                <p:nvPr/>
              </p:nvSpPr>
              <p:spPr bwMode="auto">
                <a:xfrm rot="-5400000">
                  <a:off x="3143" y="1817"/>
                  <a:ext cx="158" cy="501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sz="1800" smtClean="0"/>
                </a:p>
              </p:txBody>
            </p:sp>
          </p:grpSp>
        </p:grpSp>
      </p:grpSp>
      <p:sp>
        <p:nvSpPr>
          <p:cNvPr id="194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D3FAD63-589F-4CC7-89F4-FEF2AAA4FF75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079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Heat Flow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3097212"/>
            <a:ext cx="8229600" cy="287972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Heat is the </a:t>
            </a:r>
            <a:r>
              <a:rPr lang="en-US" altLang="en-US" sz="2800" u="sng" dirty="0" smtClean="0"/>
              <a:t>energy</a:t>
            </a:r>
            <a:r>
              <a:rPr lang="en-US" altLang="en-US" sz="2800" dirty="0" smtClean="0"/>
              <a:t> that flows from one body to another because of their temperature difference</a:t>
            </a:r>
          </a:p>
          <a:p>
            <a:pPr eaLnBrk="1" hangingPunct="1"/>
            <a:r>
              <a:rPr lang="en-US" altLang="en-US" sz="2800" dirty="0" smtClean="0"/>
              <a:t>There are 3 ways that heat can be transferred:</a:t>
            </a:r>
          </a:p>
          <a:p>
            <a:pPr lvl="1" eaLnBrk="1" hangingPunct="1"/>
            <a:r>
              <a:rPr lang="en-US" altLang="en-US" sz="2400" dirty="0" smtClean="0"/>
              <a:t>convection</a:t>
            </a:r>
          </a:p>
          <a:p>
            <a:pPr lvl="1" eaLnBrk="1" hangingPunct="1"/>
            <a:r>
              <a:rPr lang="en-US" altLang="en-US" sz="2400" dirty="0" smtClean="0"/>
              <a:t>conduction</a:t>
            </a:r>
          </a:p>
          <a:p>
            <a:pPr lvl="1" eaLnBrk="1" hangingPunct="1"/>
            <a:r>
              <a:rPr lang="en-US" altLang="en-US" sz="2400" dirty="0" smtClean="0"/>
              <a:t>radiation</a:t>
            </a:r>
          </a:p>
        </p:txBody>
      </p:sp>
      <p:grpSp>
        <p:nvGrpSpPr>
          <p:cNvPr id="72712" name="Group 8"/>
          <p:cNvGrpSpPr>
            <a:grpSpLocks/>
          </p:cNvGrpSpPr>
          <p:nvPr/>
        </p:nvGrpSpPr>
        <p:grpSpPr bwMode="auto">
          <a:xfrm>
            <a:off x="3016250" y="1320800"/>
            <a:ext cx="1362075" cy="1362075"/>
            <a:chOff x="1487" y="1010"/>
            <a:chExt cx="858" cy="858"/>
          </a:xfrm>
        </p:grpSpPr>
        <p:sp>
          <p:nvSpPr>
            <p:cNvPr id="20492" name="Rectangle 4"/>
            <p:cNvSpPr>
              <a:spLocks noChangeArrowheads="1"/>
            </p:cNvSpPr>
            <p:nvPr/>
          </p:nvSpPr>
          <p:spPr bwMode="auto">
            <a:xfrm>
              <a:off x="1487" y="1010"/>
              <a:ext cx="858" cy="85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493" name="Text Box 6"/>
            <p:cNvSpPr txBox="1">
              <a:spLocks noChangeArrowheads="1"/>
            </p:cNvSpPr>
            <p:nvPr/>
          </p:nvSpPr>
          <p:spPr bwMode="auto">
            <a:xfrm>
              <a:off x="1702" y="1590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u="none">
                  <a:solidFill>
                    <a:schemeClr val="bg1"/>
                  </a:solidFill>
                </a:rPr>
                <a:t>HOT</a:t>
              </a:r>
            </a:p>
          </p:txBody>
        </p:sp>
      </p:grpSp>
      <p:grpSp>
        <p:nvGrpSpPr>
          <p:cNvPr id="72713" name="Group 9"/>
          <p:cNvGrpSpPr>
            <a:grpSpLocks/>
          </p:cNvGrpSpPr>
          <p:nvPr/>
        </p:nvGrpSpPr>
        <p:grpSpPr bwMode="auto">
          <a:xfrm>
            <a:off x="4373563" y="1314450"/>
            <a:ext cx="1362075" cy="1362075"/>
            <a:chOff x="2860" y="1005"/>
            <a:chExt cx="858" cy="858"/>
          </a:xfrm>
        </p:grpSpPr>
        <p:sp>
          <p:nvSpPr>
            <p:cNvPr id="20490" name="Rectangle 5"/>
            <p:cNvSpPr>
              <a:spLocks noChangeArrowheads="1"/>
            </p:cNvSpPr>
            <p:nvPr/>
          </p:nvSpPr>
          <p:spPr bwMode="auto">
            <a:xfrm>
              <a:off x="2860" y="1005"/>
              <a:ext cx="858" cy="85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491" name="Text Box 7"/>
            <p:cNvSpPr txBox="1">
              <a:spLocks noChangeArrowheads="1"/>
            </p:cNvSpPr>
            <p:nvPr/>
          </p:nvSpPr>
          <p:spPr bwMode="auto">
            <a:xfrm>
              <a:off x="3009" y="160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u="none">
                  <a:solidFill>
                    <a:schemeClr val="bg1"/>
                  </a:solidFill>
                </a:rPr>
                <a:t>COLD</a:t>
              </a:r>
            </a:p>
          </p:txBody>
        </p:sp>
      </p:grpSp>
      <p:grpSp>
        <p:nvGrpSpPr>
          <p:cNvPr id="72716" name="Group 12"/>
          <p:cNvGrpSpPr>
            <a:grpSpLocks/>
          </p:cNvGrpSpPr>
          <p:nvPr/>
        </p:nvGrpSpPr>
        <p:grpSpPr bwMode="auto">
          <a:xfrm>
            <a:off x="3667125" y="1328738"/>
            <a:ext cx="1146175" cy="1214437"/>
            <a:chOff x="550" y="1492"/>
            <a:chExt cx="837" cy="765"/>
          </a:xfrm>
        </p:grpSpPr>
        <p:sp>
          <p:nvSpPr>
            <p:cNvPr id="20488" name="AutoShape 10"/>
            <p:cNvSpPr>
              <a:spLocks noChangeArrowheads="1"/>
            </p:cNvSpPr>
            <p:nvPr/>
          </p:nvSpPr>
          <p:spPr bwMode="auto">
            <a:xfrm>
              <a:off x="550" y="1492"/>
              <a:ext cx="837" cy="765"/>
            </a:xfrm>
            <a:prstGeom prst="rightArrow">
              <a:avLst>
                <a:gd name="adj1" fmla="val 50000"/>
                <a:gd name="adj2" fmla="val 273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489" name="Text Box 11"/>
            <p:cNvSpPr txBox="1">
              <a:spLocks noChangeArrowheads="1"/>
            </p:cNvSpPr>
            <p:nvPr/>
          </p:nvSpPr>
          <p:spPr bwMode="auto">
            <a:xfrm>
              <a:off x="680" y="1753"/>
              <a:ext cx="5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u="none"/>
                <a:t>HEAT</a:t>
              </a:r>
            </a:p>
          </p:txBody>
        </p:sp>
      </p:grpSp>
      <p:sp>
        <p:nvSpPr>
          <p:cNvPr id="204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2CA6F87-DC9E-4733-89D9-E0278BD888E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9619"/>
            <a:ext cx="9144000" cy="941933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Thermal Energy and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Work</a:t>
            </a:r>
          </a:p>
        </p:txBody>
      </p:sp>
      <p:sp>
        <p:nvSpPr>
          <p:cNvPr id="3075" name="Content Placeholder 23"/>
          <p:cNvSpPr>
            <a:spLocks noGrp="1"/>
          </p:cNvSpPr>
          <p:nvPr>
            <p:ph sz="half" idx="2"/>
          </p:nvPr>
        </p:nvSpPr>
        <p:spPr>
          <a:xfrm>
            <a:off x="3343956" y="1050064"/>
            <a:ext cx="5473336" cy="5403490"/>
          </a:xfrm>
        </p:spPr>
        <p:txBody>
          <a:bodyPr/>
          <a:lstStyle/>
          <a:p>
            <a:r>
              <a:rPr lang="en-US" altLang="en-US" dirty="0" smtClean="0"/>
              <a:t>The random motion of the atoms is </a:t>
            </a:r>
            <a:r>
              <a:rPr lang="en-US" altLang="en-US" dirty="0" smtClean="0">
                <a:solidFill>
                  <a:srgbClr val="FF0000"/>
                </a:solidFill>
              </a:rPr>
              <a:t>thermal energy</a:t>
            </a:r>
          </a:p>
          <a:p>
            <a:r>
              <a:rPr lang="en-US" altLang="en-US" dirty="0"/>
              <a:t>T</a:t>
            </a:r>
            <a:r>
              <a:rPr lang="en-US" altLang="en-US" dirty="0" smtClean="0"/>
              <a:t>he sum of all the energies of all the atoms is called the </a:t>
            </a:r>
            <a:r>
              <a:rPr lang="en-US" altLang="en-US" dirty="0" smtClean="0">
                <a:solidFill>
                  <a:srgbClr val="FF0000"/>
                </a:solidFill>
              </a:rPr>
              <a:t>internal energy</a:t>
            </a:r>
          </a:p>
          <a:p>
            <a:r>
              <a:rPr lang="en-US" altLang="en-US" dirty="0" smtClean="0"/>
              <a:t>The upward motion of the piston is </a:t>
            </a:r>
            <a:r>
              <a:rPr lang="en-US" altLang="en-US" dirty="0" smtClean="0">
                <a:solidFill>
                  <a:srgbClr val="0000FF"/>
                </a:solidFill>
              </a:rPr>
              <a:t>work energy</a:t>
            </a:r>
          </a:p>
          <a:p>
            <a:r>
              <a:rPr lang="en-US" altLang="en-US" dirty="0" smtClean="0">
                <a:solidFill>
                  <a:srgbClr val="0000FF"/>
                </a:solidFill>
              </a:rPr>
              <a:t>Some of the internal energy is used to do </a:t>
            </a:r>
            <a:r>
              <a:rPr lang="en-US" altLang="en-US" dirty="0" smtClean="0">
                <a:solidFill>
                  <a:srgbClr val="0000FF"/>
                </a:solidFill>
              </a:rPr>
              <a:t>work in lifting the piston</a:t>
            </a:r>
            <a:endParaRPr lang="en-US" altLang="en-US" dirty="0" smtClean="0">
              <a:solidFill>
                <a:srgbClr val="0000FF"/>
              </a:solidFill>
            </a:endParaRPr>
          </a:p>
        </p:txBody>
      </p:sp>
      <p:sp>
        <p:nvSpPr>
          <p:cNvPr id="307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82C6EF-56AB-42A9-8E89-999F1F5C96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 smtClean="0"/>
          </a:p>
        </p:txBody>
      </p:sp>
      <p:sp>
        <p:nvSpPr>
          <p:cNvPr id="3077" name="Freeform 8"/>
          <p:cNvSpPr>
            <a:spLocks/>
          </p:cNvSpPr>
          <p:nvPr/>
        </p:nvSpPr>
        <p:spPr bwMode="auto">
          <a:xfrm>
            <a:off x="643890" y="2180680"/>
            <a:ext cx="2276475" cy="2743200"/>
          </a:xfrm>
          <a:custGeom>
            <a:avLst/>
            <a:gdLst>
              <a:gd name="T0" fmla="*/ 0 w 2276475"/>
              <a:gd name="T1" fmla="*/ 0 h 2009775"/>
              <a:gd name="T2" fmla="*/ 0 w 2276475"/>
              <a:gd name="T3" fmla="*/ 3744274 h 2009775"/>
              <a:gd name="T4" fmla="*/ 2276475 w 2276475"/>
              <a:gd name="T5" fmla="*/ 3744274 h 2009775"/>
              <a:gd name="T6" fmla="*/ 2276475 w 2276475"/>
              <a:gd name="T7" fmla="*/ 17745 h 20097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475" h="2009775">
                <a:moveTo>
                  <a:pt x="0" y="0"/>
                </a:moveTo>
                <a:lnTo>
                  <a:pt x="0" y="2009775"/>
                </a:lnTo>
                <a:lnTo>
                  <a:pt x="2276475" y="2009775"/>
                </a:lnTo>
                <a:lnTo>
                  <a:pt x="2276475" y="9525"/>
                </a:ln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277303" y="3890418"/>
            <a:ext cx="123825" cy="123825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010603" y="4319043"/>
            <a:ext cx="123825" cy="1238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58178" y="4380955"/>
            <a:ext cx="123825" cy="123825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229803" y="3990430"/>
            <a:ext cx="123825" cy="123825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2" name="Oval 15"/>
          <p:cNvSpPr>
            <a:spLocks noChangeArrowheads="1"/>
          </p:cNvSpPr>
          <p:nvPr/>
        </p:nvSpPr>
        <p:spPr bwMode="auto">
          <a:xfrm>
            <a:off x="2105978" y="3771355"/>
            <a:ext cx="123825" cy="1238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658428" y="3880893"/>
            <a:ext cx="123825" cy="1238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410778" y="4195218"/>
            <a:ext cx="123825" cy="123825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534603" y="3704680"/>
            <a:ext cx="123825" cy="1238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858328" y="3976143"/>
            <a:ext cx="123825" cy="123825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7" name="Oval 20"/>
          <p:cNvSpPr>
            <a:spLocks noChangeArrowheads="1"/>
          </p:cNvSpPr>
          <p:nvPr/>
        </p:nvSpPr>
        <p:spPr bwMode="auto">
          <a:xfrm>
            <a:off x="1782128" y="4195218"/>
            <a:ext cx="123825" cy="1238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82466" y="3236128"/>
            <a:ext cx="2199322" cy="285750"/>
          </a:xfrm>
          <a:prstGeom prst="rect">
            <a:avLst/>
          </a:prstGeom>
          <a:solidFill>
            <a:srgbClr val="CC660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-0.00139 L -0.01979 0.07361 L 0.01354 -0.13195 L 0.06667 0.06528 L 0.10417 -0.13195 L 0.16354 -0.01945 L 0.14167 0.07083 " pathEditMode="relative" rAng="0" ptsTypes="AAAAA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-27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0026 -0.05648 L -0.06511 -0.01111 L 0.0276 0.13657 L 0.07135 -0.05394 L 0.1 0.13356 L 0.14114 -0.00695 " pathEditMode="relative" rAng="0" ptsTypes="AAAAA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40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54 0.00416 C 0.11562 3.33333E-6 0.1158 0.00046 0.11667 -0.00417 C 0.11701 -0.00648 0.11771 -0.01111 0.11771 -0.01088 L 0.13958 -0.1375 L 0.17587 0.05416 L 0.20729 -0.13473 L 0.01146 -0.04167 L 0.15208 0.05277 L 0.17708 -0.14167 " pathEditMode="relative" rAng="0" ptsTypes="AAAAAAAAA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479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C 0.00347 -0.00995 0.00503 -0.02106 0.0118 -0.02963 C 0.01284 -0.03356 0.01458 -0.0368 0.01701 -0.04004 C 0.01875 -0.04652 0.01857 -0.04652 0.01788 -0.05463 C 0.01875 -0.05856 0.01961 -0.0625 0.01961 -0.06643 L -0.04219 0.04931 L -0.09393 -0.0618 L -0.11077 0.05023 L -0.16059 0.0169 " pathEditMode="relative" rAng="0" ptsTypes="AAAAAAAAA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65 -0.01967 C -0.05277 -0.02662 -0.05677 -0.02986 -0.06093 -0.03495 C -0.06319 -0.03773 -0.0677 -0.04259 -0.0677 -0.04236 C -0.06944 -0.04768 -0.07135 -0.05069 -0.07378 -0.05486 C -0.07725 -0.06088 -0.07968 -0.06852 -0.08229 -0.07569 C -0.08281 -0.07801 -0.08593 -0.08009 -0.08593 -0.08194 L -0.12152 0.06945 L -0.17604 -0.01643 L -0.15034 -0.07893 L -0.08593 0.06366 L -0.07152 -0.07893 L -0.03888 0.06597 L -4.44444E-6 -2.22222E-6 " pathEditMode="relative" rAng="0" ptsTypes="AAAAAAAAAAAAA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134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C -0.00122 -0.00903 -0.00625 -0.02176 -0.00903 -0.03056 L -0.04115 0.16944 L -0.09306 -0.03334 L -0.1816 0.07083 L -0.09045 0.1625 L 0.03403 0.09699 L -0.17535 0.15277 L -0.0967 -0.03334 L -0.02153 0.14722 L 0.02587 -0.03056 " pathEditMode="relative" rAng="0" ptsTypes="AAAAAAAAAAA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8" y="680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C -0.00069 -0.00278 -0.00104 -0.00579 -0.00208 -0.00833 C -0.00382 -0.01227 -0.00833 -0.01945 -0.00833 -0.01921 C -0.01059 -0.02824 -0.01285 -0.03658 -0.01771 -0.04306 C -0.01927 -0.05116 -0.02014 -0.05671 -0.02292 -0.06389 C -0.02257 -0.0662 -0.02188 -0.07083 -0.02188 -0.0706 L -0.06667 0.12917 L -0.12396 0.03055 L 0.00104 -0.06806 L 0.07292 0.12917 " pathEditMode="relative" rAng="0" ptsTypes="AAAAAAAAAA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291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C 0.00902 -0.02407 0.00104 -0.00092 0.00312 -0.06666 C 0.00347 -0.07986 0.00729 -0.08564 0.00729 -0.10139 L -0.05 0.09445 L -0.09896 -0.10277 L 0.03437 0.0875 L 0.0802 -0.10694 " pathEditMode="relative" rAng="0" ptsTypes="AAAAAAA">
                                      <p:cBhvr>
                                        <p:cTn id="30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62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C 0.00087 0.01643 0.0007 0.0375 0.00521 0.05278 C 0.00782 0.07384 0.01528 0.11342 0.00521 0.12916 C 0.00122 0.13541 -0.00434 0.13958 -0.00833 0.14583 C -0.01198 0.15185 -0.00902 0.14791 -0.01146 0.15416 C -0.01198 0.15555 -0.01354 0.15833 -0.01354 0.15856 L -0.06771 -0.03472 L -0.15521 0.03472 L -0.04062 0.15139 L -0.00208 -0.01806 L 0.04584 0.15416 L 0.075 0.08055 L -0.07187 -0.04445 " pathEditMode="relative" rAng="0" ptsTypes="AAAAAAAAAAAAA">
                                      <p:cBhvr>
                                        <p:cTn id="3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56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C -0.00399 -0.01111 -0.00608 -0.03102 -0.01337 -0.0375 C -0.01493 -0.04352 -0.01701 -0.05023 -0.01962 -0.05556 C -0.02083 -0.06181 -0.01962 -0.05972 -0.0217 -0.0625 L -0.07795 0.125 L -0.10504 -0.06389 L -0.16129 0.12083 L -0.19462 -0.06528 " pathEditMode="relative" rAng="0" ptsTypes="AAAAAAAA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1.66667E-6 -0.09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12" grpId="0" uiExpand="1" animBg="1"/>
      <p:bldP spid="13" grpId="0" uiExpand="1" animBg="1"/>
      <p:bldP spid="14" grpId="0" uiExpand="1" animBg="1"/>
      <p:bldP spid="15" grpId="0" uiExpand="1" animBg="1"/>
      <p:bldP spid="3082" grpId="0" uiExpand="1" animBg="1"/>
      <p:bldP spid="17" grpId="0" uiExpand="1" animBg="1"/>
      <p:bldP spid="18" grpId="0" uiExpand="1" animBg="1"/>
      <p:bldP spid="19" grpId="0" uiExpand="1" animBg="1"/>
      <p:bldP spid="20" grpId="0" uiExpand="1" animBg="1"/>
      <p:bldP spid="3087" grpId="0" uiExpand="1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250" y="0"/>
            <a:ext cx="8229600" cy="911225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Heat transfer by Convection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" y="1065213"/>
            <a:ext cx="8543925" cy="3592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heat is transferred from one location to another by the </a:t>
            </a:r>
            <a:r>
              <a:rPr lang="en-US" altLang="en-US" sz="2800" smtClean="0">
                <a:solidFill>
                  <a:srgbClr val="FF0000"/>
                </a:solidFill>
              </a:rPr>
              <a:t>bulk movement and subsequent mixing</a:t>
            </a:r>
            <a:r>
              <a:rPr lang="en-US" altLang="en-US" sz="2800" smtClean="0"/>
              <a:t> of liquids or gases (fluids), but NOT in solids.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when water is boiled, hot water at the bottom rises and mixes with cooler water at the top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Hot air rises: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in winter, want hot air in at lower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in summer, cold air in at upper level</a:t>
            </a:r>
          </a:p>
        </p:txBody>
      </p:sp>
      <p:pic>
        <p:nvPicPr>
          <p:cNvPr id="65540" name="Picture 4" descr="convection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4519613"/>
            <a:ext cx="339725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5640B2B-0F3E-4450-A8F1-E060AC310EC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13934" r="5638" b="9016"/>
          <a:stretch>
            <a:fillRect/>
          </a:stretch>
        </p:blipFill>
        <p:spPr bwMode="auto">
          <a:xfrm>
            <a:off x="257175" y="4543425"/>
            <a:ext cx="3521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971800" y="4943475"/>
            <a:ext cx="3619500" cy="1077913"/>
            <a:chOff x="2971800" y="4943475"/>
            <a:chExt cx="3619500" cy="1077218"/>
          </a:xfrm>
        </p:grpSpPr>
        <p:sp>
          <p:nvSpPr>
            <p:cNvPr id="21512" name="TextBox 2"/>
            <p:cNvSpPr txBox="1">
              <a:spLocks noChangeArrowheads="1"/>
            </p:cNvSpPr>
            <p:nvPr/>
          </p:nvSpPr>
          <p:spPr bwMode="auto">
            <a:xfrm>
              <a:off x="3609975" y="4943475"/>
              <a:ext cx="214353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u="none"/>
                <a:t>convection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u="none"/>
                <a:t>currents</a:t>
              </a:r>
            </a:p>
          </p:txBody>
        </p:sp>
        <p:cxnSp>
          <p:nvCxnSpPr>
            <p:cNvPr id="21513" name="Straight Arrow Connector 4"/>
            <p:cNvCxnSpPr>
              <a:cxnSpLocks noChangeShapeType="1"/>
            </p:cNvCxnSpPr>
            <p:nvPr/>
          </p:nvCxnSpPr>
          <p:spPr bwMode="auto">
            <a:xfrm flipH="1" flipV="1">
              <a:off x="2971800" y="5372100"/>
              <a:ext cx="962025" cy="2353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14" name="Straight Arrow Connector 6"/>
            <p:cNvCxnSpPr>
              <a:cxnSpLocks noChangeShapeType="1"/>
            </p:cNvCxnSpPr>
            <p:nvPr/>
          </p:nvCxnSpPr>
          <p:spPr bwMode="auto">
            <a:xfrm flipV="1">
              <a:off x="5534025" y="5482084"/>
              <a:ext cx="1057275" cy="290066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655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Heat transfer by conduction</a:t>
            </a:r>
          </a:p>
        </p:txBody>
      </p:sp>
      <p:pic>
        <p:nvPicPr>
          <p:cNvPr id="21507" name="Picture 3" descr="MCNA01208_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9438" y="4560888"/>
            <a:ext cx="1714500" cy="2185987"/>
          </a:xfrm>
        </p:spPr>
      </p:pic>
      <p:sp>
        <p:nvSpPr>
          <p:cNvPr id="21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201738"/>
            <a:ext cx="8229600" cy="218757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heat is transferred directly through a material, with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no bulk movement of material</a:t>
            </a:r>
          </a:p>
          <a:p>
            <a:pPr eaLnBrk="1" hangingPunct="1"/>
            <a:r>
              <a:rPr lang="en-US" altLang="en-US" sz="2800" dirty="0" smtClean="0"/>
              <a:t>only </a:t>
            </a:r>
            <a:r>
              <a:rPr lang="en-US" altLang="en-US" sz="2800" dirty="0" smtClean="0">
                <a:solidFill>
                  <a:srgbClr val="FF0000"/>
                </a:solidFill>
              </a:rPr>
              <a:t>energy</a:t>
            </a:r>
            <a:r>
              <a:rPr lang="en-US" altLang="en-US" sz="2800" dirty="0" smtClean="0"/>
              <a:t> moves (molecules in a solid</a:t>
            </a:r>
            <a:br>
              <a:rPr lang="en-US" altLang="en-US" sz="2800" dirty="0" smtClean="0"/>
            </a:br>
            <a:r>
              <a:rPr lang="en-US" altLang="en-US" sz="2800" dirty="0" smtClean="0"/>
              <a:t>are not free to move, but can </a:t>
            </a:r>
            <a:r>
              <a:rPr lang="en-US" altLang="en-US" sz="2800" i="1" dirty="0" smtClean="0"/>
              <a:t>vibrate</a:t>
            </a:r>
            <a:r>
              <a:rPr lang="en-US" altLang="en-US" sz="2800" dirty="0" smtClean="0"/>
              <a:t>)</a:t>
            </a: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21509" name="Picture 5" descr="homer3_smal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2475" y="2705100"/>
            <a:ext cx="1382713" cy="3756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3" name="Line 7"/>
          <p:cNvSpPr>
            <a:spLocks noChangeShapeType="1"/>
          </p:cNvSpPr>
          <p:nvPr/>
        </p:nvSpPr>
        <p:spPr bwMode="auto">
          <a:xfrm flipH="1">
            <a:off x="4953000" y="5116513"/>
            <a:ext cx="3044825" cy="417512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8"/>
          <p:cNvSpPr>
            <a:spLocks noChangeShapeType="1"/>
          </p:cNvSpPr>
          <p:nvPr/>
        </p:nvSpPr>
        <p:spPr bwMode="auto">
          <a:xfrm flipH="1">
            <a:off x="4953000" y="5116513"/>
            <a:ext cx="3044825" cy="41751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399257" y="4014969"/>
            <a:ext cx="2852737" cy="17541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u="none" dirty="0">
                <a:solidFill>
                  <a:srgbClr val="0000FF"/>
                </a:solidFill>
              </a:rPr>
              <a:t>iron is a poor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u="none" dirty="0">
                <a:solidFill>
                  <a:srgbClr val="0000FF"/>
                </a:solidFill>
              </a:rPr>
              <a:t>conductor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u="none" dirty="0">
                <a:solidFill>
                  <a:srgbClr val="0000FF"/>
                </a:solidFill>
              </a:rPr>
              <a:t>of heat</a:t>
            </a:r>
          </a:p>
        </p:txBody>
      </p:sp>
      <p:sp>
        <p:nvSpPr>
          <p:cNvPr id="225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329490-4739-4E6D-99AC-EB11B9D4402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13" grpId="0" animBg="1"/>
      <p:bldP spid="21514" grpId="0" animBg="1"/>
      <p:bldP spid="215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auto">
          <a:xfrm>
            <a:off x="950913" y="2112963"/>
            <a:ext cx="1770062" cy="1725612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u="none">
              <a:latin typeface="Tahoma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" y="157163"/>
            <a:ext cx="4164013" cy="1143000"/>
          </a:xfrm>
        </p:spPr>
        <p:txBody>
          <a:bodyPr/>
          <a:lstStyle/>
          <a:p>
            <a:pPr algn="l" eaLnBrk="1" hangingPunct="1"/>
            <a:r>
              <a:rPr lang="en-US" altLang="en-US" u="sng" smtClean="0"/>
              <a:t>heat conduction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2365375" y="2630488"/>
            <a:ext cx="3997325" cy="825500"/>
          </a:xfrm>
          <a:prstGeom prst="cube">
            <a:avLst>
              <a:gd name="adj" fmla="val 25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u="none">
              <a:latin typeface="Tahoma" pitchFamily="34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6002338" y="2112963"/>
            <a:ext cx="1770062" cy="1725612"/>
          </a:xfrm>
          <a:prstGeom prst="cube">
            <a:avLst>
              <a:gd name="adj" fmla="val 25000"/>
            </a:avLst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u="none">
              <a:latin typeface="Tahoma" pitchFamily="34" charset="0"/>
            </a:endParaRP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243013" y="4094163"/>
            <a:ext cx="935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/>
              <a:t>HOT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6262688" y="4171950"/>
            <a:ext cx="1173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/>
              <a:t>COLD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3381375" y="4729163"/>
            <a:ext cx="1787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/>
              <a:t>Heat Flow</a:t>
            </a:r>
          </a:p>
        </p:txBody>
      </p:sp>
      <p:grpSp>
        <p:nvGrpSpPr>
          <p:cNvPr id="67603" name="Group 19"/>
          <p:cNvGrpSpPr>
            <a:grpSpLocks/>
          </p:cNvGrpSpPr>
          <p:nvPr/>
        </p:nvGrpSpPr>
        <p:grpSpPr bwMode="auto">
          <a:xfrm>
            <a:off x="4003675" y="2657475"/>
            <a:ext cx="149225" cy="796925"/>
            <a:chOff x="2522" y="1674"/>
            <a:chExt cx="94" cy="502"/>
          </a:xfrm>
        </p:grpSpPr>
        <p:sp>
          <p:nvSpPr>
            <p:cNvPr id="23568" name="Line 10"/>
            <p:cNvSpPr>
              <a:spLocks noChangeShapeType="1"/>
            </p:cNvSpPr>
            <p:nvPr/>
          </p:nvSpPr>
          <p:spPr bwMode="auto">
            <a:xfrm flipH="1">
              <a:off x="2522" y="1674"/>
              <a:ext cx="82" cy="12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1"/>
            <p:cNvSpPr>
              <a:spLocks noChangeShapeType="1"/>
            </p:cNvSpPr>
            <p:nvPr/>
          </p:nvSpPr>
          <p:spPr bwMode="auto">
            <a:xfrm>
              <a:off x="2532" y="1804"/>
              <a:ext cx="0" cy="37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2"/>
            <p:cNvSpPr>
              <a:spLocks noChangeShapeType="1"/>
            </p:cNvSpPr>
            <p:nvPr/>
          </p:nvSpPr>
          <p:spPr bwMode="auto">
            <a:xfrm>
              <a:off x="2615" y="1674"/>
              <a:ext cx="0" cy="36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3"/>
            <p:cNvSpPr>
              <a:spLocks noChangeShapeType="1"/>
            </p:cNvSpPr>
            <p:nvPr/>
          </p:nvSpPr>
          <p:spPr bwMode="auto">
            <a:xfrm flipH="1">
              <a:off x="2552" y="2056"/>
              <a:ext cx="64" cy="11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599" name="AutoShape 15"/>
          <p:cNvSpPr>
            <a:spLocks noChangeArrowheads="1"/>
          </p:cNvSpPr>
          <p:nvPr/>
        </p:nvSpPr>
        <p:spPr bwMode="auto">
          <a:xfrm>
            <a:off x="5662613" y="854075"/>
            <a:ext cx="2228850" cy="901700"/>
          </a:xfrm>
          <a:prstGeom prst="wedgeRectCallout">
            <a:avLst>
              <a:gd name="adj1" fmla="val -117593"/>
              <a:gd name="adj2" fmla="val 171301"/>
            </a:avLst>
          </a:prstGeom>
          <a:solidFill>
            <a:srgbClr val="FF9C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u="none">
                <a:latin typeface="Tahoma" pitchFamily="34" charset="0"/>
              </a:rPr>
              <a:t>Cross sectional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u="none">
                <a:latin typeface="Tahoma" pitchFamily="34" charset="0"/>
              </a:rPr>
              <a:t>area A</a:t>
            </a:r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>
            <a:off x="2517775" y="3700463"/>
            <a:ext cx="3455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3952875" y="3505200"/>
            <a:ext cx="3365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none">
                <a:latin typeface="Tahoma" pitchFamily="34" charset="0"/>
              </a:rPr>
              <a:t>L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454025" y="5546725"/>
            <a:ext cx="8074025" cy="94615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>
                <a:solidFill>
                  <a:schemeClr val="bg1"/>
                </a:solidFill>
                <a:latin typeface="Tahoma" pitchFamily="34" charset="0"/>
              </a:rPr>
              <a:t>Heat Flow rate  depends on  A / L and a property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>
                <a:solidFill>
                  <a:schemeClr val="bg1"/>
                </a:solidFill>
                <a:latin typeface="Tahoma" pitchFamily="34" charset="0"/>
              </a:rPr>
              <a:t>unique to the material, called thermal conductivity</a:t>
            </a:r>
          </a:p>
        </p:txBody>
      </p:sp>
      <p:sp>
        <p:nvSpPr>
          <p:cNvPr id="67604" name="AutoShape 20"/>
          <p:cNvSpPr>
            <a:spLocks noChangeArrowheads="1"/>
          </p:cNvSpPr>
          <p:nvPr/>
        </p:nvSpPr>
        <p:spPr bwMode="auto">
          <a:xfrm>
            <a:off x="2587625" y="4192588"/>
            <a:ext cx="3479800" cy="619125"/>
          </a:xfrm>
          <a:prstGeom prst="rightArrow">
            <a:avLst>
              <a:gd name="adj1" fmla="val 50000"/>
              <a:gd name="adj2" fmla="val 140513"/>
            </a:avLst>
          </a:prstGeom>
          <a:gradFill rotWithShape="1">
            <a:gsLst>
              <a:gs pos="0">
                <a:srgbClr val="FF0000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u="none">
              <a:latin typeface="Tahoma" pitchFamily="34" charset="0"/>
            </a:endParaRPr>
          </a:p>
        </p:txBody>
      </p:sp>
      <p:sp>
        <p:nvSpPr>
          <p:cNvPr id="235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87A5D98-F9A7-4434-9805-ACA5435EEEC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588" grpId="0" animBg="1"/>
      <p:bldP spid="67589" grpId="0" animBg="1"/>
      <p:bldP spid="67591" grpId="0"/>
      <p:bldP spid="67592" grpId="0"/>
      <p:bldP spid="67593" grpId="0"/>
      <p:bldP spid="67599" grpId="0" animBg="1"/>
      <p:bldP spid="67600" grpId="0" animBg="1"/>
      <p:bldP spid="67601" grpId="0" animBg="1"/>
      <p:bldP spid="67602" grpId="0" animBg="1"/>
      <p:bldP spid="676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2738" y="333375"/>
            <a:ext cx="8634412" cy="835025"/>
          </a:xfrm>
        </p:spPr>
        <p:txBody>
          <a:bodyPr/>
          <a:lstStyle/>
          <a:p>
            <a:pPr algn="l" eaLnBrk="1" hangingPunct="1"/>
            <a:r>
              <a:rPr lang="en-US" altLang="en-US" sz="3600" u="sng" smtClean="0"/>
              <a:t>Thermal Conductivity</a:t>
            </a:r>
            <a:r>
              <a:rPr lang="en-US" altLang="en-US" sz="3600" smtClean="0"/>
              <a:t>: </a:t>
            </a:r>
            <a:r>
              <a:rPr lang="en-US" altLang="en-US" sz="2800" smtClean="0"/>
              <a:t>a parameter that</a:t>
            </a:r>
            <a:br>
              <a:rPr lang="en-US" altLang="en-US" sz="2800" smtClean="0"/>
            </a:br>
            <a:r>
              <a:rPr lang="en-US" altLang="en-US" sz="2800" smtClean="0"/>
              <a:t>quantifies the ability of a material to conducting heat.</a:t>
            </a:r>
          </a:p>
        </p:txBody>
      </p:sp>
      <p:graphicFrame>
        <p:nvGraphicFramePr>
          <p:cNvPr id="79951" name="Group 7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28653564"/>
              </p:ext>
            </p:extLst>
          </p:nvPr>
        </p:nvGraphicFramePr>
        <p:xfrm>
          <a:off x="379323" y="1785256"/>
          <a:ext cx="3992380" cy="3624370"/>
        </p:xfrm>
        <a:graphic>
          <a:graphicData uri="http://schemas.openxmlformats.org/drawingml/2006/table">
            <a:tbl>
              <a:tblPr/>
              <a:tblGrid>
                <a:gridCol w="1774967"/>
                <a:gridCol w="2217413"/>
              </a:tblGrid>
              <a:tr h="7933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Material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Thermal</a:t>
                      </a:r>
                      <a:b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conductivity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metals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14 - 400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wood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0.15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57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glass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57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wool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57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Goose down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0.025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156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Styrofoam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953" name="Group 8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20768134"/>
              </p:ext>
            </p:extLst>
          </p:nvPr>
        </p:nvGraphicFramePr>
        <p:xfrm>
          <a:off x="5061177" y="1785257"/>
          <a:ext cx="3782377" cy="3630718"/>
        </p:xfrm>
        <a:graphic>
          <a:graphicData uri="http://schemas.openxmlformats.org/drawingml/2006/table">
            <a:tbl>
              <a:tblPr/>
              <a:tblGrid>
                <a:gridCol w="1725868"/>
                <a:gridCol w="2056509"/>
              </a:tblGrid>
              <a:tr h="7986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Metal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Thermal</a:t>
                      </a:r>
                      <a:b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Conductivity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Silver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406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Copper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385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Aluminum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205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Brass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Iron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20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Steel /SS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50/14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46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01B97B9-7CF5-450B-9CC7-D506FE2123C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4362994" y="1785258"/>
            <a:ext cx="653143" cy="81860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4362994" y="3048000"/>
            <a:ext cx="679269" cy="236002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0"/>
            <a:ext cx="8229600" cy="968375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Heat transfer by Radiation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7800" y="1141413"/>
            <a:ext cx="6251575" cy="5538787"/>
          </a:xfr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warmth you feel from the sun is the sun’s thermal radiation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FF0000"/>
                </a:solidFill>
              </a:rPr>
              <a:t>It travels through the vacuum of space to reach earth, no material is necessary (takes 8 minutes)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you can feel its effects even though you cannot see the radiation.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FF0000"/>
                </a:solidFill>
              </a:rPr>
              <a:t>you can feel the thermal radiation from a fireplace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Objects not in contact with liquids gases or other solids loose heat by radiation</a:t>
            </a:r>
          </a:p>
        </p:txBody>
      </p:sp>
      <p:pic>
        <p:nvPicPr>
          <p:cNvPr id="16388" name="Picture 4" descr="MCHH01505_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7213" y="3767138"/>
            <a:ext cx="1728787" cy="1881187"/>
          </a:xfrm>
          <a:noFill/>
        </p:spPr>
      </p:pic>
      <p:pic>
        <p:nvPicPr>
          <p:cNvPr id="16390" name="Picture 6" descr="MCj0232180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1963" y="1260475"/>
            <a:ext cx="1874837" cy="1782763"/>
          </a:xfrm>
          <a:noFill/>
        </p:spPr>
      </p:pic>
      <p:sp>
        <p:nvSpPr>
          <p:cNvPr id="256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17FE86-019F-49B0-9066-85C0E88C2AB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41276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Thermal Radiation</a:t>
            </a:r>
          </a:p>
        </p:txBody>
      </p:sp>
      <p:sp>
        <p:nvSpPr>
          <p:cNvPr id="26627" name="Content Placeholder 3"/>
          <p:cNvSpPr>
            <a:spLocks noGrp="1"/>
          </p:cNvSpPr>
          <p:nvPr>
            <p:ph sz="half" idx="2"/>
          </p:nvPr>
        </p:nvSpPr>
        <p:spPr>
          <a:xfrm>
            <a:off x="192947" y="1417637"/>
            <a:ext cx="5345703" cy="5218293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0000FF"/>
                </a:solidFill>
              </a:rPr>
              <a:t>The amount of thermal radiation emitted by an object is proportional to its temperature raised to the fourth power  ~ T</a:t>
            </a:r>
            <a:r>
              <a:rPr lang="en-US" altLang="en-US" sz="3200" baseline="30000" dirty="0" smtClean="0">
                <a:solidFill>
                  <a:srgbClr val="0000FF"/>
                </a:solidFill>
              </a:rPr>
              <a:t>4</a:t>
            </a:r>
            <a:endParaRPr lang="en-US" altLang="en-US" sz="3200" dirty="0" smtClean="0">
              <a:solidFill>
                <a:srgbClr val="0000FF"/>
              </a:solidFill>
            </a:endParaRPr>
          </a:p>
          <a:p>
            <a:r>
              <a:rPr lang="en-US" altLang="en-US" sz="3200" dirty="0" smtClean="0">
                <a:solidFill>
                  <a:srgbClr val="FF0000"/>
                </a:solidFill>
              </a:rPr>
              <a:t>Doubling the temperature will increase the amount of thermal radiation by</a:t>
            </a:r>
            <a:br>
              <a:rPr lang="en-US" altLang="en-US" sz="3200" dirty="0" smtClean="0">
                <a:solidFill>
                  <a:srgbClr val="FF0000"/>
                </a:solidFill>
              </a:rPr>
            </a:br>
            <a:r>
              <a:rPr lang="en-US" altLang="en-US" sz="3200" dirty="0" smtClean="0">
                <a:solidFill>
                  <a:srgbClr val="FF0000"/>
                </a:solidFill>
              </a:rPr>
              <a:t> 2</a:t>
            </a:r>
            <a:r>
              <a:rPr lang="en-US" altLang="en-US" sz="3200" baseline="30000" dirty="0" smtClean="0">
                <a:solidFill>
                  <a:srgbClr val="FF0000"/>
                </a:solidFill>
              </a:rPr>
              <a:t>4</a:t>
            </a:r>
            <a:r>
              <a:rPr lang="en-US" altLang="en-US" sz="3200" dirty="0" smtClean="0">
                <a:solidFill>
                  <a:srgbClr val="FF0000"/>
                </a:solidFill>
              </a:rPr>
              <a:t>  =  2 x 2 x 2 x 2 = 16</a:t>
            </a:r>
          </a:p>
          <a:p>
            <a:r>
              <a:rPr lang="en-US" altLang="en-US" sz="3200" dirty="0" smtClean="0"/>
              <a:t>More on this next lecture</a:t>
            </a:r>
          </a:p>
        </p:txBody>
      </p:sp>
      <p:pic>
        <p:nvPicPr>
          <p:cNvPr id="2662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862" y="1917407"/>
            <a:ext cx="3242718" cy="1931781"/>
          </a:xfrm>
        </p:spPr>
      </p:pic>
      <p:sp>
        <p:nvSpPr>
          <p:cNvPr id="266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B68D5E7-95A2-4081-B99E-E73726E6828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373438" y="1282700"/>
            <a:ext cx="3527425" cy="1828800"/>
            <a:chOff x="2125" y="720"/>
            <a:chExt cx="2222" cy="1152"/>
          </a:xfrm>
        </p:grpSpPr>
        <p:grpSp>
          <p:nvGrpSpPr>
            <p:cNvPr id="4118" name="Group 3"/>
            <p:cNvGrpSpPr>
              <a:grpSpLocks/>
            </p:cNvGrpSpPr>
            <p:nvPr/>
          </p:nvGrpSpPr>
          <p:grpSpPr bwMode="auto">
            <a:xfrm>
              <a:off x="2125" y="720"/>
              <a:ext cx="2222" cy="1152"/>
              <a:chOff x="2125" y="720"/>
              <a:chExt cx="2222" cy="1152"/>
            </a:xfrm>
          </p:grpSpPr>
          <p:grpSp>
            <p:nvGrpSpPr>
              <p:cNvPr id="4120" name="Group 4"/>
              <p:cNvGrpSpPr>
                <a:grpSpLocks/>
              </p:cNvGrpSpPr>
              <p:nvPr/>
            </p:nvGrpSpPr>
            <p:grpSpPr bwMode="auto">
              <a:xfrm rot="-3420450">
                <a:off x="1734" y="1139"/>
                <a:ext cx="885" cy="103"/>
                <a:chOff x="1426" y="3559"/>
                <a:chExt cx="885" cy="103"/>
              </a:xfrm>
            </p:grpSpPr>
            <p:sp>
              <p:nvSpPr>
                <p:cNvPr id="4123" name="Line 5"/>
                <p:cNvSpPr>
                  <a:spLocks noChangeShapeType="1"/>
                </p:cNvSpPr>
                <p:nvPr/>
              </p:nvSpPr>
              <p:spPr bwMode="auto">
                <a:xfrm>
                  <a:off x="1426" y="3614"/>
                  <a:ext cx="37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4" name="Rectangle 6"/>
                <p:cNvSpPr>
                  <a:spLocks noChangeArrowheads="1"/>
                </p:cNvSpPr>
                <p:nvPr/>
              </p:nvSpPr>
              <p:spPr bwMode="auto">
                <a:xfrm>
                  <a:off x="1797" y="3559"/>
                  <a:ext cx="514" cy="103"/>
                </a:xfrm>
                <a:prstGeom prst="rect">
                  <a:avLst/>
                </a:prstGeom>
                <a:solidFill>
                  <a:srgbClr val="0000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4121" name="Freeform 7"/>
              <p:cNvSpPr>
                <a:spLocks/>
              </p:cNvSpPr>
              <p:nvPr/>
            </p:nvSpPr>
            <p:spPr bwMode="auto">
              <a:xfrm>
                <a:off x="2414" y="720"/>
                <a:ext cx="1522" cy="720"/>
              </a:xfrm>
              <a:custGeom>
                <a:avLst/>
                <a:gdLst>
                  <a:gd name="T0" fmla="*/ 0 w 1522"/>
                  <a:gd name="T1" fmla="*/ 96 h 720"/>
                  <a:gd name="T2" fmla="*/ 82 w 1522"/>
                  <a:gd name="T3" fmla="*/ 48 h 720"/>
                  <a:gd name="T4" fmla="*/ 240 w 1522"/>
                  <a:gd name="T5" fmla="*/ 0 h 720"/>
                  <a:gd name="T6" fmla="*/ 397 w 1522"/>
                  <a:gd name="T7" fmla="*/ 7 h 720"/>
                  <a:gd name="T8" fmla="*/ 480 w 1522"/>
                  <a:gd name="T9" fmla="*/ 96 h 720"/>
                  <a:gd name="T10" fmla="*/ 521 w 1522"/>
                  <a:gd name="T11" fmla="*/ 158 h 720"/>
                  <a:gd name="T12" fmla="*/ 562 w 1522"/>
                  <a:gd name="T13" fmla="*/ 240 h 720"/>
                  <a:gd name="T14" fmla="*/ 610 w 1522"/>
                  <a:gd name="T15" fmla="*/ 363 h 720"/>
                  <a:gd name="T16" fmla="*/ 665 w 1522"/>
                  <a:gd name="T17" fmla="*/ 398 h 720"/>
                  <a:gd name="T18" fmla="*/ 685 w 1522"/>
                  <a:gd name="T19" fmla="*/ 404 h 720"/>
                  <a:gd name="T20" fmla="*/ 727 w 1522"/>
                  <a:gd name="T21" fmla="*/ 432 h 720"/>
                  <a:gd name="T22" fmla="*/ 747 w 1522"/>
                  <a:gd name="T23" fmla="*/ 446 h 720"/>
                  <a:gd name="T24" fmla="*/ 781 w 1522"/>
                  <a:gd name="T25" fmla="*/ 507 h 720"/>
                  <a:gd name="T26" fmla="*/ 1015 w 1522"/>
                  <a:gd name="T27" fmla="*/ 679 h 720"/>
                  <a:gd name="T28" fmla="*/ 1152 w 1522"/>
                  <a:gd name="T29" fmla="*/ 672 h 720"/>
                  <a:gd name="T30" fmla="*/ 1172 w 1522"/>
                  <a:gd name="T31" fmla="*/ 658 h 720"/>
                  <a:gd name="T32" fmla="*/ 1268 w 1522"/>
                  <a:gd name="T33" fmla="*/ 638 h 720"/>
                  <a:gd name="T34" fmla="*/ 1371 w 1522"/>
                  <a:gd name="T35" fmla="*/ 665 h 720"/>
                  <a:gd name="T36" fmla="*/ 1522 w 1522"/>
                  <a:gd name="T37" fmla="*/ 720 h 7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22" h="720">
                    <a:moveTo>
                      <a:pt x="0" y="96"/>
                    </a:moveTo>
                    <a:cubicBezTo>
                      <a:pt x="33" y="82"/>
                      <a:pt x="52" y="65"/>
                      <a:pt x="82" y="48"/>
                    </a:cubicBezTo>
                    <a:cubicBezTo>
                      <a:pt x="131" y="21"/>
                      <a:pt x="185" y="6"/>
                      <a:pt x="240" y="0"/>
                    </a:cubicBezTo>
                    <a:cubicBezTo>
                      <a:pt x="292" y="2"/>
                      <a:pt x="345" y="1"/>
                      <a:pt x="397" y="7"/>
                    </a:cubicBezTo>
                    <a:cubicBezTo>
                      <a:pt x="432" y="11"/>
                      <a:pt x="455" y="71"/>
                      <a:pt x="480" y="96"/>
                    </a:cubicBezTo>
                    <a:cubicBezTo>
                      <a:pt x="489" y="123"/>
                      <a:pt x="501" y="138"/>
                      <a:pt x="521" y="158"/>
                    </a:cubicBezTo>
                    <a:cubicBezTo>
                      <a:pt x="531" y="187"/>
                      <a:pt x="549" y="212"/>
                      <a:pt x="562" y="240"/>
                    </a:cubicBezTo>
                    <a:cubicBezTo>
                      <a:pt x="581" y="281"/>
                      <a:pt x="590" y="323"/>
                      <a:pt x="610" y="363"/>
                    </a:cubicBezTo>
                    <a:cubicBezTo>
                      <a:pt x="626" y="394"/>
                      <a:pt x="627" y="386"/>
                      <a:pt x="665" y="398"/>
                    </a:cubicBezTo>
                    <a:cubicBezTo>
                      <a:pt x="672" y="400"/>
                      <a:pt x="685" y="404"/>
                      <a:pt x="685" y="404"/>
                    </a:cubicBezTo>
                    <a:cubicBezTo>
                      <a:pt x="699" y="413"/>
                      <a:pt x="713" y="423"/>
                      <a:pt x="727" y="432"/>
                    </a:cubicBezTo>
                    <a:cubicBezTo>
                      <a:pt x="734" y="437"/>
                      <a:pt x="747" y="446"/>
                      <a:pt x="747" y="446"/>
                    </a:cubicBezTo>
                    <a:cubicBezTo>
                      <a:pt x="761" y="466"/>
                      <a:pt x="768" y="486"/>
                      <a:pt x="781" y="507"/>
                    </a:cubicBezTo>
                    <a:cubicBezTo>
                      <a:pt x="807" y="610"/>
                      <a:pt x="918" y="660"/>
                      <a:pt x="1015" y="679"/>
                    </a:cubicBezTo>
                    <a:cubicBezTo>
                      <a:pt x="1061" y="677"/>
                      <a:pt x="1107" y="678"/>
                      <a:pt x="1152" y="672"/>
                    </a:cubicBezTo>
                    <a:cubicBezTo>
                      <a:pt x="1160" y="671"/>
                      <a:pt x="1164" y="661"/>
                      <a:pt x="1172" y="658"/>
                    </a:cubicBezTo>
                    <a:cubicBezTo>
                      <a:pt x="1200" y="647"/>
                      <a:pt x="1239" y="643"/>
                      <a:pt x="1268" y="638"/>
                    </a:cubicBezTo>
                    <a:cubicBezTo>
                      <a:pt x="1325" y="644"/>
                      <a:pt x="1324" y="653"/>
                      <a:pt x="1371" y="665"/>
                    </a:cubicBezTo>
                    <a:cubicBezTo>
                      <a:pt x="1412" y="692"/>
                      <a:pt x="1472" y="720"/>
                      <a:pt x="1522" y="72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Rectangle 8"/>
              <p:cNvSpPr>
                <a:spLocks noChangeArrowheads="1"/>
              </p:cNvSpPr>
              <p:nvPr/>
            </p:nvSpPr>
            <p:spPr bwMode="auto">
              <a:xfrm>
                <a:off x="3785" y="1008"/>
                <a:ext cx="562" cy="8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4119" name="Text Box 9"/>
            <p:cNvSpPr txBox="1">
              <a:spLocks noChangeArrowheads="1"/>
            </p:cNvSpPr>
            <p:nvPr/>
          </p:nvSpPr>
          <p:spPr bwMode="auto">
            <a:xfrm>
              <a:off x="3796" y="1072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u="none"/>
                <a:t>180 F</a:t>
              </a:r>
            </a:p>
          </p:txBody>
        </p:sp>
      </p:grpSp>
      <p:sp>
        <p:nvSpPr>
          <p:cNvPr id="4099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6788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28575" cmpd="sng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600" u="sng" smtClean="0">
                <a:solidFill>
                  <a:schemeClr val="tx1"/>
                </a:solidFill>
              </a:rPr>
              <a:t>Thermocouples</a:t>
            </a:r>
          </a:p>
        </p:txBody>
      </p:sp>
      <p:pic>
        <p:nvPicPr>
          <p:cNvPr id="11275" name="Picture 11" descr="MCj028046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2054225"/>
            <a:ext cx="34290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6" name="Group 12"/>
          <p:cNvGrpSpPr>
            <a:grpSpLocks/>
          </p:cNvGrpSpPr>
          <p:nvPr/>
        </p:nvGrpSpPr>
        <p:grpSpPr bwMode="auto">
          <a:xfrm>
            <a:off x="287338" y="3987800"/>
            <a:ext cx="7527925" cy="2606675"/>
            <a:chOff x="181" y="2512"/>
            <a:chExt cx="4742" cy="1642"/>
          </a:xfrm>
        </p:grpSpPr>
        <p:grpSp>
          <p:nvGrpSpPr>
            <p:cNvPr id="4104" name="Group 13"/>
            <p:cNvGrpSpPr>
              <a:grpSpLocks/>
            </p:cNvGrpSpPr>
            <p:nvPr/>
          </p:nvGrpSpPr>
          <p:grpSpPr bwMode="auto">
            <a:xfrm>
              <a:off x="181" y="2512"/>
              <a:ext cx="4742" cy="1642"/>
              <a:chOff x="181" y="2512"/>
              <a:chExt cx="4742" cy="1642"/>
            </a:xfrm>
          </p:grpSpPr>
          <p:sp>
            <p:nvSpPr>
              <p:cNvPr id="4107" name="Rectangle 14"/>
              <p:cNvSpPr>
                <a:spLocks noChangeArrowheads="1"/>
              </p:cNvSpPr>
              <p:nvPr/>
            </p:nvSpPr>
            <p:spPr bwMode="auto">
              <a:xfrm>
                <a:off x="3908" y="2565"/>
                <a:ext cx="1015" cy="121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Freeform 15"/>
              <p:cNvSpPr>
                <a:spLocks/>
              </p:cNvSpPr>
              <p:nvPr/>
            </p:nvSpPr>
            <p:spPr bwMode="auto">
              <a:xfrm>
                <a:off x="802" y="2805"/>
                <a:ext cx="1179" cy="206"/>
              </a:xfrm>
              <a:custGeom>
                <a:avLst/>
                <a:gdLst>
                  <a:gd name="T0" fmla="*/ 0 w 1179"/>
                  <a:gd name="T1" fmla="*/ 206 h 206"/>
                  <a:gd name="T2" fmla="*/ 473 w 1179"/>
                  <a:gd name="T3" fmla="*/ 206 h 206"/>
                  <a:gd name="T4" fmla="*/ 1179 w 1179"/>
                  <a:gd name="T5" fmla="*/ 0 h 2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79" h="206">
                    <a:moveTo>
                      <a:pt x="0" y="206"/>
                    </a:moveTo>
                    <a:cubicBezTo>
                      <a:pt x="158" y="206"/>
                      <a:pt x="315" y="206"/>
                      <a:pt x="473" y="206"/>
                    </a:cubicBezTo>
                    <a:lnTo>
                      <a:pt x="1179" y="0"/>
                    </a:lnTo>
                  </a:path>
                </a:pathLst>
              </a:custGeom>
              <a:noFill/>
              <a:ln w="57150" cmpd="sng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6"/>
              <p:cNvSpPr>
                <a:spLocks/>
              </p:cNvSpPr>
              <p:nvPr/>
            </p:nvSpPr>
            <p:spPr bwMode="auto">
              <a:xfrm flipV="1">
                <a:off x="816" y="3038"/>
                <a:ext cx="1179" cy="206"/>
              </a:xfrm>
              <a:custGeom>
                <a:avLst/>
                <a:gdLst>
                  <a:gd name="T0" fmla="*/ 0 w 1179"/>
                  <a:gd name="T1" fmla="*/ 206 h 206"/>
                  <a:gd name="T2" fmla="*/ 473 w 1179"/>
                  <a:gd name="T3" fmla="*/ 206 h 206"/>
                  <a:gd name="T4" fmla="*/ 1179 w 1179"/>
                  <a:gd name="T5" fmla="*/ 0 h 2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79" h="206">
                    <a:moveTo>
                      <a:pt x="0" y="206"/>
                    </a:moveTo>
                    <a:cubicBezTo>
                      <a:pt x="158" y="206"/>
                      <a:pt x="315" y="206"/>
                      <a:pt x="473" y="206"/>
                    </a:cubicBezTo>
                    <a:lnTo>
                      <a:pt x="1179" y="0"/>
                    </a:ln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7"/>
              <p:cNvSpPr>
                <a:spLocks/>
              </p:cNvSpPr>
              <p:nvPr/>
            </p:nvSpPr>
            <p:spPr bwMode="auto">
              <a:xfrm>
                <a:off x="1961" y="2792"/>
                <a:ext cx="2118" cy="277"/>
              </a:xfrm>
              <a:custGeom>
                <a:avLst/>
                <a:gdLst>
                  <a:gd name="T0" fmla="*/ 0 w 2118"/>
                  <a:gd name="T1" fmla="*/ 7 h 277"/>
                  <a:gd name="T2" fmla="*/ 672 w 2118"/>
                  <a:gd name="T3" fmla="*/ 41 h 277"/>
                  <a:gd name="T4" fmla="*/ 1241 w 2118"/>
                  <a:gd name="T5" fmla="*/ 253 h 277"/>
                  <a:gd name="T6" fmla="*/ 2118 w 2118"/>
                  <a:gd name="T7" fmla="*/ 185 h 2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8" h="277">
                    <a:moveTo>
                      <a:pt x="0" y="7"/>
                    </a:moveTo>
                    <a:cubicBezTo>
                      <a:pt x="232" y="3"/>
                      <a:pt x="465" y="0"/>
                      <a:pt x="672" y="41"/>
                    </a:cubicBezTo>
                    <a:cubicBezTo>
                      <a:pt x="879" y="82"/>
                      <a:pt x="1000" y="229"/>
                      <a:pt x="1241" y="253"/>
                    </a:cubicBezTo>
                    <a:cubicBezTo>
                      <a:pt x="1482" y="277"/>
                      <a:pt x="1800" y="231"/>
                      <a:pt x="2118" y="18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18"/>
              <p:cNvSpPr>
                <a:spLocks/>
              </p:cNvSpPr>
              <p:nvPr/>
            </p:nvSpPr>
            <p:spPr bwMode="auto">
              <a:xfrm>
                <a:off x="1967" y="3100"/>
                <a:ext cx="2119" cy="274"/>
              </a:xfrm>
              <a:custGeom>
                <a:avLst/>
                <a:gdLst>
                  <a:gd name="T0" fmla="*/ 0 w 2119"/>
                  <a:gd name="T1" fmla="*/ 144 h 274"/>
                  <a:gd name="T2" fmla="*/ 707 w 2119"/>
                  <a:gd name="T3" fmla="*/ 124 h 274"/>
                  <a:gd name="T4" fmla="*/ 1098 w 2119"/>
                  <a:gd name="T5" fmla="*/ 268 h 274"/>
                  <a:gd name="T6" fmla="*/ 1907 w 2119"/>
                  <a:gd name="T7" fmla="*/ 158 h 274"/>
                  <a:gd name="T8" fmla="*/ 2119 w 2119"/>
                  <a:gd name="T9" fmla="*/ 0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9" h="274">
                    <a:moveTo>
                      <a:pt x="0" y="144"/>
                    </a:moveTo>
                    <a:cubicBezTo>
                      <a:pt x="262" y="123"/>
                      <a:pt x="524" y="103"/>
                      <a:pt x="707" y="124"/>
                    </a:cubicBezTo>
                    <a:cubicBezTo>
                      <a:pt x="890" y="145"/>
                      <a:pt x="898" y="262"/>
                      <a:pt x="1098" y="268"/>
                    </a:cubicBezTo>
                    <a:cubicBezTo>
                      <a:pt x="1298" y="274"/>
                      <a:pt x="1737" y="203"/>
                      <a:pt x="1907" y="158"/>
                    </a:cubicBezTo>
                    <a:cubicBezTo>
                      <a:pt x="2077" y="113"/>
                      <a:pt x="2098" y="56"/>
                      <a:pt x="211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Oval 19"/>
              <p:cNvSpPr>
                <a:spLocks noChangeArrowheads="1"/>
              </p:cNvSpPr>
              <p:nvPr/>
            </p:nvSpPr>
            <p:spPr bwMode="auto">
              <a:xfrm>
                <a:off x="4051" y="3087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3" name="Oval 20"/>
              <p:cNvSpPr>
                <a:spLocks noChangeArrowheads="1"/>
              </p:cNvSpPr>
              <p:nvPr/>
            </p:nvSpPr>
            <p:spPr bwMode="auto">
              <a:xfrm>
                <a:off x="4045" y="2970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4" name="Text Box 21"/>
              <p:cNvSpPr txBox="1">
                <a:spLocks noChangeArrowheads="1"/>
              </p:cNvSpPr>
              <p:nvPr/>
            </p:nvSpPr>
            <p:spPr bwMode="auto">
              <a:xfrm>
                <a:off x="4179" y="2698"/>
                <a:ext cx="5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u="none"/>
                  <a:t>AMPS</a:t>
                </a:r>
              </a:p>
            </p:txBody>
          </p:sp>
          <p:sp>
            <p:nvSpPr>
              <p:cNvPr id="4115" name="Text Box 22"/>
              <p:cNvSpPr txBox="1">
                <a:spLocks noChangeArrowheads="1"/>
              </p:cNvSpPr>
              <p:nvPr/>
            </p:nvSpPr>
            <p:spPr bwMode="auto">
              <a:xfrm>
                <a:off x="181" y="2512"/>
                <a:ext cx="13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u="none"/>
                  <a:t>two different metals</a:t>
                </a:r>
              </a:p>
            </p:txBody>
          </p:sp>
          <p:sp>
            <p:nvSpPr>
              <p:cNvPr id="4116" name="Line 23"/>
              <p:cNvSpPr>
                <a:spLocks noChangeShapeType="1"/>
              </p:cNvSpPr>
              <p:nvPr/>
            </p:nvSpPr>
            <p:spPr bwMode="auto">
              <a:xfrm>
                <a:off x="274" y="2812"/>
                <a:ext cx="418" cy="1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17" name="Picture 24" descr="MCj0088718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" y="3021"/>
                <a:ext cx="977" cy="1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05" name="Line 25"/>
            <p:cNvSpPr>
              <a:spLocks noChangeShapeType="1"/>
            </p:cNvSpPr>
            <p:nvPr/>
          </p:nvSpPr>
          <p:spPr bwMode="auto">
            <a:xfrm flipV="1">
              <a:off x="2338" y="3217"/>
              <a:ext cx="221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26"/>
            <p:cNvSpPr>
              <a:spLocks noChangeShapeType="1"/>
            </p:cNvSpPr>
            <p:nvPr/>
          </p:nvSpPr>
          <p:spPr bwMode="auto">
            <a:xfrm flipH="1" flipV="1">
              <a:off x="2329" y="2800"/>
              <a:ext cx="216" cy="1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2" name="Line 27"/>
          <p:cNvSpPr>
            <a:spLocks noChangeShapeType="1"/>
          </p:cNvSpPr>
          <p:nvPr/>
        </p:nvSpPr>
        <p:spPr bwMode="auto">
          <a:xfrm>
            <a:off x="0" y="3935413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EBB0511-717E-4247-9378-EBF7EBA25E5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4000" u="sng" smtClean="0"/>
              <a:t>Thermocouples- measure Temp.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8138" y="1406525"/>
            <a:ext cx="82804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Verdana" pitchFamily="34" charset="0"/>
              </a:rPr>
              <a:t>Is composed of 2 wires of </a:t>
            </a:r>
            <a:r>
              <a:rPr lang="en-US" altLang="en-US" sz="2400" u="sng" smtClean="0">
                <a:latin typeface="Verdana" pitchFamily="34" charset="0"/>
              </a:rPr>
              <a:t>different metals</a:t>
            </a:r>
            <a:r>
              <a:rPr lang="en-US" altLang="en-US" sz="2400" smtClean="0">
                <a:latin typeface="Verdana" pitchFamily="34" charset="0"/>
              </a:rPr>
              <a:t>  welded together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Verdana" pitchFamily="34" charset="0"/>
              </a:rPr>
              <a:t>when the tip gets hot an electrical current is produced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Verdana" pitchFamily="34" charset="0"/>
              </a:rPr>
              <a:t>The current is proportional to the temperature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Verdana" pitchFamily="34" charset="0"/>
              </a:rPr>
              <a:t>It can be used over a wide range of temperatures</a:t>
            </a:r>
          </a:p>
        </p:txBody>
      </p:sp>
      <p:grpSp>
        <p:nvGrpSpPr>
          <p:cNvPr id="5124" name="Group 23"/>
          <p:cNvGrpSpPr>
            <a:grpSpLocks/>
          </p:cNvGrpSpPr>
          <p:nvPr/>
        </p:nvGrpSpPr>
        <p:grpSpPr bwMode="auto">
          <a:xfrm>
            <a:off x="1485900" y="4191000"/>
            <a:ext cx="6911975" cy="2562225"/>
            <a:chOff x="936" y="2640"/>
            <a:chExt cx="4354" cy="1614"/>
          </a:xfrm>
        </p:grpSpPr>
        <p:sp>
          <p:nvSpPr>
            <p:cNvPr id="5126" name="Oval 9"/>
            <p:cNvSpPr>
              <a:spLocks noChangeArrowheads="1"/>
            </p:cNvSpPr>
            <p:nvPr/>
          </p:nvSpPr>
          <p:spPr bwMode="auto">
            <a:xfrm>
              <a:off x="4311" y="3646"/>
              <a:ext cx="158" cy="15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27" name="Oval 10"/>
            <p:cNvSpPr>
              <a:spLocks noChangeArrowheads="1"/>
            </p:cNvSpPr>
            <p:nvPr/>
          </p:nvSpPr>
          <p:spPr bwMode="auto">
            <a:xfrm>
              <a:off x="4317" y="3862"/>
              <a:ext cx="158" cy="1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5128" name="Group 11"/>
            <p:cNvGrpSpPr>
              <a:grpSpLocks/>
            </p:cNvGrpSpPr>
            <p:nvPr/>
          </p:nvGrpSpPr>
          <p:grpSpPr bwMode="auto">
            <a:xfrm>
              <a:off x="4249" y="2640"/>
              <a:ext cx="1041" cy="1458"/>
              <a:chOff x="3892" y="1989"/>
              <a:chExt cx="1041" cy="1458"/>
            </a:xfrm>
          </p:grpSpPr>
          <p:sp>
            <p:nvSpPr>
              <p:cNvPr id="5135" name="Rectangle 12"/>
              <p:cNvSpPr>
                <a:spLocks noChangeArrowheads="1"/>
              </p:cNvSpPr>
              <p:nvPr/>
            </p:nvSpPr>
            <p:spPr bwMode="auto">
              <a:xfrm>
                <a:off x="3892" y="1989"/>
                <a:ext cx="1041" cy="145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36" name="Rectangle 13"/>
              <p:cNvSpPr>
                <a:spLocks noChangeArrowheads="1"/>
              </p:cNvSpPr>
              <p:nvPr/>
            </p:nvSpPr>
            <p:spPr bwMode="auto">
              <a:xfrm>
                <a:off x="3967" y="2090"/>
                <a:ext cx="911" cy="352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u="none"/>
                  <a:t>500 </a:t>
                </a:r>
                <a:r>
                  <a:rPr lang="en-US" altLang="en-US" sz="2800" u="none">
                    <a:cs typeface="Arial" charset="0"/>
                  </a:rPr>
                  <a:t>°</a:t>
                </a:r>
                <a:r>
                  <a:rPr lang="en-US" altLang="en-US" sz="2800" u="none"/>
                  <a:t>F</a:t>
                </a:r>
              </a:p>
            </p:txBody>
          </p:sp>
        </p:grpSp>
        <p:grpSp>
          <p:nvGrpSpPr>
            <p:cNvPr id="5129" name="Group 14"/>
            <p:cNvGrpSpPr>
              <a:grpSpLocks/>
            </p:cNvGrpSpPr>
            <p:nvPr/>
          </p:nvGrpSpPr>
          <p:grpSpPr bwMode="auto">
            <a:xfrm>
              <a:off x="936" y="2841"/>
              <a:ext cx="854" cy="1413"/>
              <a:chOff x="920" y="2777"/>
              <a:chExt cx="854" cy="1413"/>
            </a:xfrm>
          </p:grpSpPr>
          <p:sp>
            <p:nvSpPr>
              <p:cNvPr id="5132" name="Oval 15"/>
              <p:cNvSpPr>
                <a:spLocks noChangeArrowheads="1"/>
              </p:cNvSpPr>
              <p:nvPr/>
            </p:nvSpPr>
            <p:spPr bwMode="auto">
              <a:xfrm>
                <a:off x="920" y="3874"/>
                <a:ext cx="854" cy="3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33" name="AutoShape 16"/>
              <p:cNvSpPr>
                <a:spLocks noChangeArrowheads="1"/>
              </p:cNvSpPr>
              <p:nvPr/>
            </p:nvSpPr>
            <p:spPr bwMode="auto">
              <a:xfrm>
                <a:off x="1134" y="3195"/>
                <a:ext cx="421" cy="836"/>
              </a:xfrm>
              <a:prstGeom prst="can">
                <a:avLst>
                  <a:gd name="adj" fmla="val 49644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34" name="Freeform 17"/>
              <p:cNvSpPr>
                <a:spLocks/>
              </p:cNvSpPr>
              <p:nvPr/>
            </p:nvSpPr>
            <p:spPr bwMode="auto">
              <a:xfrm rot="-219281">
                <a:off x="1245" y="2777"/>
                <a:ext cx="242" cy="502"/>
              </a:xfrm>
              <a:custGeom>
                <a:avLst/>
                <a:gdLst>
                  <a:gd name="T0" fmla="*/ 0 w 242"/>
                  <a:gd name="T1" fmla="*/ 1215 h 400"/>
                  <a:gd name="T2" fmla="*/ 19 w 242"/>
                  <a:gd name="T3" fmla="*/ 668 h 400"/>
                  <a:gd name="T4" fmla="*/ 121 w 242"/>
                  <a:gd name="T5" fmla="*/ 60 h 400"/>
                  <a:gd name="T6" fmla="*/ 177 w 242"/>
                  <a:gd name="T7" fmla="*/ 0 h 400"/>
                  <a:gd name="T8" fmla="*/ 242 w 242"/>
                  <a:gd name="T9" fmla="*/ 489 h 400"/>
                  <a:gd name="T10" fmla="*/ 223 w 242"/>
                  <a:gd name="T11" fmla="*/ 1246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2" h="400">
                    <a:moveTo>
                      <a:pt x="0" y="390"/>
                    </a:moveTo>
                    <a:lnTo>
                      <a:pt x="19" y="214"/>
                    </a:lnTo>
                    <a:lnTo>
                      <a:pt x="121" y="19"/>
                    </a:lnTo>
                    <a:lnTo>
                      <a:pt x="177" y="0"/>
                    </a:lnTo>
                    <a:lnTo>
                      <a:pt x="242" y="158"/>
                    </a:lnTo>
                    <a:lnTo>
                      <a:pt x="223" y="400"/>
                    </a:lnTo>
                  </a:path>
                </a:pathLst>
              </a:custGeom>
              <a:solidFill>
                <a:srgbClr val="FF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0" name="Freeform 21"/>
            <p:cNvSpPr>
              <a:spLocks/>
            </p:cNvSpPr>
            <p:nvPr/>
          </p:nvSpPr>
          <p:spPr bwMode="auto">
            <a:xfrm>
              <a:off x="1376" y="2827"/>
              <a:ext cx="3019" cy="1120"/>
            </a:xfrm>
            <a:custGeom>
              <a:avLst/>
              <a:gdLst>
                <a:gd name="T0" fmla="*/ 0 w 3019"/>
                <a:gd name="T1" fmla="*/ 0 h 1120"/>
                <a:gd name="T2" fmla="*/ 1083 w 3019"/>
                <a:gd name="T3" fmla="*/ 256 h 1120"/>
                <a:gd name="T4" fmla="*/ 1083 w 3019"/>
                <a:gd name="T5" fmla="*/ 1120 h 1120"/>
                <a:gd name="T6" fmla="*/ 3019 w 3019"/>
                <a:gd name="T7" fmla="*/ 1120 h 1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9" h="1120">
                  <a:moveTo>
                    <a:pt x="0" y="0"/>
                  </a:moveTo>
                  <a:lnTo>
                    <a:pt x="1083" y="256"/>
                  </a:lnTo>
                  <a:lnTo>
                    <a:pt x="1083" y="1120"/>
                  </a:lnTo>
                  <a:lnTo>
                    <a:pt x="3019" y="112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22"/>
            <p:cNvSpPr>
              <a:spLocks/>
            </p:cNvSpPr>
            <p:nvPr/>
          </p:nvSpPr>
          <p:spPr bwMode="auto">
            <a:xfrm>
              <a:off x="1376" y="2821"/>
              <a:ext cx="2997" cy="902"/>
            </a:xfrm>
            <a:custGeom>
              <a:avLst/>
              <a:gdLst>
                <a:gd name="T0" fmla="*/ 0 w 2997"/>
                <a:gd name="T1" fmla="*/ 0 h 902"/>
                <a:gd name="T2" fmla="*/ 1221 w 2997"/>
                <a:gd name="T3" fmla="*/ 160 h 902"/>
                <a:gd name="T4" fmla="*/ 1221 w 2997"/>
                <a:gd name="T5" fmla="*/ 902 h 902"/>
                <a:gd name="T6" fmla="*/ 2997 w 2997"/>
                <a:gd name="T7" fmla="*/ 902 h 9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97" h="902">
                  <a:moveTo>
                    <a:pt x="0" y="0"/>
                  </a:moveTo>
                  <a:lnTo>
                    <a:pt x="1221" y="160"/>
                  </a:lnTo>
                  <a:lnTo>
                    <a:pt x="1221" y="902"/>
                  </a:lnTo>
                  <a:lnTo>
                    <a:pt x="2997" y="902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4C153F5-78B0-4451-A88C-5ED61138517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" y="11113"/>
            <a:ext cx="9112250" cy="993775"/>
          </a:xfrm>
        </p:spPr>
        <p:txBody>
          <a:bodyPr/>
          <a:lstStyle/>
          <a:p>
            <a:pPr eaLnBrk="1" hangingPunct="1"/>
            <a:r>
              <a:rPr lang="en-US" altLang="en-US" sz="3600" u="sng" dirty="0" smtClean="0"/>
              <a:t>Thermocouples used as safety devices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13" y="1004888"/>
            <a:ext cx="4929703" cy="5692003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a thermocouple is used in gas heaters, dryers, and fireplaces to protect against explosions</a:t>
            </a:r>
          </a:p>
          <a:p>
            <a:pPr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a thermocouple is placed in the pilot light</a:t>
            </a:r>
          </a:p>
          <a:p>
            <a:pPr eaLnBrk="1" hangingPunct="1"/>
            <a:r>
              <a:rPr lang="en-US" altLang="en-US" sz="2400" dirty="0" smtClean="0"/>
              <a:t>as long as the pilot light is on, the thermocouple is hot and current flows</a:t>
            </a:r>
          </a:p>
          <a:p>
            <a:pPr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a circuit detects the current and allows the main gas valve to open</a:t>
            </a:r>
          </a:p>
          <a:p>
            <a:pPr eaLnBrk="1" hangingPunct="1"/>
            <a:r>
              <a:rPr lang="en-US" altLang="en-US" sz="2400" dirty="0" smtClean="0"/>
              <a:t>if the pilot light is out, the circuit prevents the main gas valve from opening </a:t>
            </a:r>
          </a:p>
        </p:txBody>
      </p:sp>
      <p:pic>
        <p:nvPicPr>
          <p:cNvPr id="6148" name="Picture 7" descr="pilot light &amp; thermocouple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2852" y="1484313"/>
            <a:ext cx="3348037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7732214" y="1628775"/>
            <a:ext cx="15684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none">
                <a:solidFill>
                  <a:srgbClr val="FF0000"/>
                </a:solidFill>
              </a:rPr>
              <a:t>Pilot light</a:t>
            </a:r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 flipH="1">
            <a:off x="7373439" y="1917700"/>
            <a:ext cx="287338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5037653" y="1202532"/>
            <a:ext cx="22828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none" dirty="0">
                <a:solidFill>
                  <a:srgbClr val="FF0000"/>
                </a:solidFill>
              </a:rPr>
              <a:t>Thermocouple</a:t>
            </a:r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>
            <a:off x="5789114" y="1700213"/>
            <a:ext cx="863600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AutoShape 14"/>
          <p:cNvSpPr>
            <a:spLocks noChangeArrowheads="1"/>
          </p:cNvSpPr>
          <p:nvPr/>
        </p:nvSpPr>
        <p:spPr bwMode="auto">
          <a:xfrm rot="10454953">
            <a:off x="7344864" y="5583238"/>
            <a:ext cx="360363" cy="504825"/>
          </a:xfrm>
          <a:prstGeom prst="downArrow">
            <a:avLst>
              <a:gd name="adj1" fmla="val 50000"/>
              <a:gd name="adj2" fmla="val 3502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4" name="AutoShape 15"/>
          <p:cNvSpPr>
            <a:spLocks noChangeArrowheads="1"/>
          </p:cNvSpPr>
          <p:nvPr/>
        </p:nvSpPr>
        <p:spPr bwMode="auto">
          <a:xfrm rot="-323428">
            <a:off x="6855914" y="5567363"/>
            <a:ext cx="360363" cy="504825"/>
          </a:xfrm>
          <a:prstGeom prst="downArrow">
            <a:avLst>
              <a:gd name="adj1" fmla="val 50000"/>
              <a:gd name="adj2" fmla="val 3502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5" name="Text Box 16"/>
          <p:cNvSpPr txBox="1">
            <a:spLocks noChangeArrowheads="1"/>
          </p:cNvSpPr>
          <p:nvPr/>
        </p:nvSpPr>
        <p:spPr bwMode="auto">
          <a:xfrm>
            <a:off x="6214564" y="5999163"/>
            <a:ext cx="187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none"/>
              <a:t>current   gas</a:t>
            </a:r>
          </a:p>
        </p:txBody>
      </p:sp>
      <p:sp>
        <p:nvSpPr>
          <p:cNvPr id="615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49589" y="60293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F829E67-093D-4176-98C7-C3FC7AA8A25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Thermal Expansion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0838" y="3838575"/>
            <a:ext cx="8229600" cy="274955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 length of a bar of metal increases when it is heated</a:t>
            </a:r>
          </a:p>
          <a:p>
            <a:pPr eaLnBrk="1" hangingPunct="1"/>
            <a:r>
              <a:rPr lang="en-US" altLang="en-US" sz="2400" smtClean="0"/>
              <a:t>Actually, all dimensions expand by the same percentage</a:t>
            </a:r>
          </a:p>
          <a:p>
            <a:pPr eaLnBrk="1" hangingPunct="1"/>
            <a:r>
              <a:rPr lang="en-US" altLang="en-US" sz="2400" smtClean="0"/>
              <a:t>Expansion must be taken into account when designing roads and bridges in climates that vary significantly from winter to summer – </a:t>
            </a:r>
            <a:r>
              <a:rPr lang="en-US" altLang="en-US" sz="2400" b="1" smtClean="0">
                <a:solidFill>
                  <a:srgbClr val="FF0000"/>
                </a:solidFill>
              </a:rPr>
              <a:t>all </a:t>
            </a:r>
            <a:r>
              <a:rPr lang="en-US" altLang="en-US" sz="2400" smtClean="0">
                <a:solidFill>
                  <a:srgbClr val="FF0000"/>
                </a:solidFill>
              </a:rPr>
              <a:t>materials expand, steel, concrete, asphalt . . .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08025" y="1817688"/>
            <a:ext cx="4221163" cy="3889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11200" y="2559050"/>
            <a:ext cx="4210050" cy="38893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695325" y="1166813"/>
            <a:ext cx="0" cy="22288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476875" y="1687513"/>
            <a:ext cx="2516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/>
              <a:t>Metal bar at T</a:t>
            </a:r>
            <a:r>
              <a:rPr lang="en-US" altLang="en-US" sz="2800" u="none" baseline="-25000"/>
              <a:t>1</a:t>
            </a:r>
            <a:endParaRPr lang="en-US" altLang="en-US" sz="2800" u="none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429250" y="2554288"/>
            <a:ext cx="3273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/>
              <a:t>Metal bar at T</a:t>
            </a:r>
            <a:r>
              <a:rPr lang="en-US" altLang="en-US" sz="2800" u="none" baseline="-25000"/>
              <a:t>2</a:t>
            </a:r>
            <a:r>
              <a:rPr lang="en-US" altLang="en-US" sz="2800" u="none"/>
              <a:t> &gt; T</a:t>
            </a:r>
            <a:r>
              <a:rPr lang="en-US" altLang="en-US" sz="2800" u="none" baseline="-25000"/>
              <a:t>1</a:t>
            </a:r>
            <a:endParaRPr lang="en-US" altLang="en-US" sz="2800" u="none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872038" y="2560638"/>
            <a:ext cx="581025" cy="3873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906963" y="1131888"/>
            <a:ext cx="14287" cy="12985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5456238" y="2322513"/>
            <a:ext cx="0" cy="94297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693738" y="1585913"/>
            <a:ext cx="42116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684213" y="3228975"/>
            <a:ext cx="4738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660650" y="3000375"/>
            <a:ext cx="4667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none"/>
              <a:t>L</a:t>
            </a:r>
            <a:r>
              <a:rPr lang="en-US" altLang="en-US" sz="2400" u="none" baseline="-25000"/>
              <a:t>2</a:t>
            </a:r>
            <a:endParaRPr lang="en-US" altLang="en-US" sz="2400" u="none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633663" y="1263650"/>
            <a:ext cx="4667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none"/>
              <a:t>L</a:t>
            </a:r>
            <a:r>
              <a:rPr lang="en-US" altLang="en-US" sz="2400" u="none" baseline="-25000"/>
              <a:t>1</a:t>
            </a:r>
            <a:endParaRPr lang="en-US" altLang="en-US" sz="2400" u="none"/>
          </a:p>
        </p:txBody>
      </p:sp>
      <p:sp>
        <p:nvSpPr>
          <p:cNvPr id="71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77E84E4-95A4-48EF-9CEA-D1060914334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2" grpId="0" animBg="1"/>
      <p:bldP spid="17413" grpId="0" animBg="1"/>
      <p:bldP spid="17414" grpId="0" animBg="1"/>
      <p:bldP spid="17415" grpId="0"/>
      <p:bldP spid="17416" grpId="0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107950"/>
            <a:ext cx="8229600" cy="90805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Thermal Expansion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8" y="1330325"/>
            <a:ext cx="8712200" cy="51085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Most substances expand when heated</a:t>
            </a:r>
          </a:p>
          <a:p>
            <a:pPr eaLnBrk="1" hangingPunct="1"/>
            <a:r>
              <a:rPr lang="en-US" altLang="en-US" sz="2800" smtClean="0"/>
              <a:t>We use a parameter, </a:t>
            </a:r>
            <a:r>
              <a:rPr lang="en-US" altLang="en-US" sz="2800" b="1" smtClean="0">
                <a:latin typeface="Symbol" pitchFamily="18" charset="2"/>
              </a:rPr>
              <a:t>a</a:t>
            </a:r>
            <a:r>
              <a:rPr lang="en-US" altLang="en-US" sz="2800" smtClean="0"/>
              <a:t> called the coefficient of thermal expansion to quantify this effect</a:t>
            </a:r>
          </a:p>
          <a:p>
            <a:pPr eaLnBrk="1" hangingPunct="1"/>
            <a:r>
              <a:rPr lang="en-US" altLang="en-US" sz="2800" smtClean="0"/>
              <a:t>The length of a metal bar increases from L</a:t>
            </a:r>
            <a:r>
              <a:rPr lang="en-US" altLang="en-US" sz="2800" baseline="-25000" smtClean="0"/>
              <a:t>0</a:t>
            </a:r>
            <a:r>
              <a:rPr lang="en-US" altLang="en-US" sz="2800" smtClean="0"/>
              <a:t> to L</a:t>
            </a:r>
            <a:br>
              <a:rPr lang="en-US" altLang="en-US" sz="2800" smtClean="0"/>
            </a:br>
            <a:r>
              <a:rPr lang="en-US" altLang="en-US" sz="2800" smtClean="0"/>
              <a:t>(</a:t>
            </a:r>
            <a:r>
              <a:rPr lang="en-US" altLang="en-US" sz="2800" smtClean="0">
                <a:latin typeface="Symbol" pitchFamily="18" charset="2"/>
              </a:rPr>
              <a:t>D</a:t>
            </a:r>
            <a:r>
              <a:rPr lang="en-US" altLang="en-US" sz="2800" smtClean="0"/>
              <a:t>L = L – L</a:t>
            </a:r>
            <a:r>
              <a:rPr lang="en-US" altLang="en-US" sz="2800" baseline="-25000" smtClean="0"/>
              <a:t>0</a:t>
            </a:r>
            <a:r>
              <a:rPr lang="en-US" altLang="en-US" sz="2800" smtClean="0"/>
              <a:t>),  when it is heated from T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 to T</a:t>
            </a:r>
            <a:r>
              <a:rPr lang="en-US" altLang="en-US" sz="2800" baseline="-25000" smtClean="0"/>
              <a:t>2 </a:t>
            </a:r>
            <a:br>
              <a:rPr lang="en-US" altLang="en-US" sz="2800" baseline="-25000" smtClean="0"/>
            </a:br>
            <a:r>
              <a:rPr lang="en-US" altLang="en-US" sz="2800" smtClean="0"/>
              <a:t>(</a:t>
            </a:r>
            <a:r>
              <a:rPr lang="en-US" altLang="en-US" sz="2800" smtClean="0">
                <a:latin typeface="Symbol" pitchFamily="18" charset="2"/>
              </a:rPr>
              <a:t>D</a:t>
            </a:r>
            <a:r>
              <a:rPr lang="en-US" altLang="en-US" sz="2800" smtClean="0"/>
              <a:t>T = T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–T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)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Change in length = </a:t>
            </a:r>
            <a:r>
              <a:rPr lang="en-US" altLang="en-US" sz="2800" b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en-US" sz="2800" b="1" smtClean="0">
                <a:solidFill>
                  <a:srgbClr val="FF0000"/>
                </a:solidFill>
              </a:rPr>
              <a:t>L = </a:t>
            </a:r>
            <a:r>
              <a:rPr lang="en-US" altLang="en-US" sz="2800" b="1" smtClean="0">
                <a:solidFill>
                  <a:srgbClr val="FF0000"/>
                </a:solidFill>
                <a:latin typeface="Symbol" pitchFamily="18" charset="2"/>
              </a:rPr>
              <a:t>a </a:t>
            </a:r>
            <a:r>
              <a:rPr lang="en-US" altLang="en-US" sz="2800" b="1" smtClean="0">
                <a:solidFill>
                  <a:srgbClr val="FF0000"/>
                </a:solidFill>
              </a:rPr>
              <a:t>L</a:t>
            </a:r>
            <a:r>
              <a:rPr lang="en-US" altLang="en-US" sz="2800" b="1" baseline="-25000" smtClean="0">
                <a:solidFill>
                  <a:srgbClr val="FF0000"/>
                </a:solidFill>
              </a:rPr>
              <a:t>0</a:t>
            </a:r>
            <a:r>
              <a:rPr lang="en-US" altLang="en-US" sz="2800" b="1" smtClean="0">
                <a:solidFill>
                  <a:srgbClr val="FF0000"/>
                </a:solidFill>
              </a:rPr>
              <a:t> </a:t>
            </a:r>
            <a:r>
              <a:rPr lang="en-US" altLang="en-US" sz="2800" b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en-US" sz="2800" b="1" smtClean="0">
                <a:solidFill>
                  <a:srgbClr val="FF0000"/>
                </a:solidFill>
              </a:rPr>
              <a:t>T</a:t>
            </a:r>
          </a:p>
          <a:p>
            <a:pPr eaLnBrk="1" hangingPunct="1"/>
            <a:r>
              <a:rPr lang="en-US" altLang="en-US" sz="2800" smtClean="0"/>
              <a:t>For copper, </a:t>
            </a:r>
            <a:r>
              <a:rPr lang="en-US" altLang="en-US" sz="2800" smtClean="0">
                <a:latin typeface="Symbol" pitchFamily="18" charset="2"/>
              </a:rPr>
              <a:t>a</a:t>
            </a:r>
            <a:r>
              <a:rPr lang="en-US" altLang="en-US" sz="2800" smtClean="0"/>
              <a:t> = 17</a:t>
            </a:r>
            <a:r>
              <a:rPr lang="en-US" altLang="en-US" sz="2800" smtClean="0">
                <a:cs typeface="Arial" charset="0"/>
              </a:rPr>
              <a:t>×10</a:t>
            </a:r>
            <a:r>
              <a:rPr lang="en-US" altLang="en-US" sz="2800" baseline="30000" smtClean="0">
                <a:cs typeface="Arial" charset="0"/>
              </a:rPr>
              <a:t>-6</a:t>
            </a:r>
            <a:r>
              <a:rPr lang="en-US" altLang="en-US" sz="2800" smtClean="0">
                <a:cs typeface="Arial" charset="0"/>
              </a:rPr>
              <a:t> per deg. C</a:t>
            </a:r>
          </a:p>
          <a:p>
            <a:pPr eaLnBrk="1" hangingPunct="1"/>
            <a:r>
              <a:rPr lang="en-US" altLang="en-US" sz="2800" smtClean="0">
                <a:cs typeface="Arial" charset="0"/>
              </a:rPr>
              <a:t>Change </a:t>
            </a:r>
            <a:r>
              <a:rPr lang="en-US" altLang="en-US" sz="2800" smtClean="0">
                <a:latin typeface="Symbol" pitchFamily="18" charset="2"/>
              </a:rPr>
              <a:t>D</a:t>
            </a:r>
            <a:r>
              <a:rPr lang="en-US" altLang="en-US" sz="2800" smtClean="0"/>
              <a:t>L = (17</a:t>
            </a:r>
            <a:r>
              <a:rPr lang="en-US" altLang="en-US" sz="2800" smtClean="0">
                <a:cs typeface="Arial" charset="0"/>
              </a:rPr>
              <a:t>×10</a:t>
            </a:r>
            <a:r>
              <a:rPr lang="en-US" altLang="en-US" sz="2800" baseline="30000" smtClean="0">
                <a:cs typeface="Arial" charset="0"/>
              </a:rPr>
              <a:t>-6</a:t>
            </a:r>
            <a:r>
              <a:rPr lang="en-US" altLang="en-US" sz="2800" smtClean="0">
                <a:cs typeface="Arial" charset="0"/>
              </a:rPr>
              <a:t>  per C)(1 m)(100 C-22 C)</a:t>
            </a:r>
            <a:br>
              <a:rPr lang="en-US" altLang="en-US" sz="2800" smtClean="0">
                <a:cs typeface="Arial" charset="0"/>
              </a:rPr>
            </a:br>
            <a:r>
              <a:rPr lang="en-US" altLang="en-US" sz="2800" smtClean="0">
                <a:cs typeface="Arial" charset="0"/>
              </a:rPr>
              <a:t>   = 0.0013 m = 1.3 mm</a:t>
            </a:r>
            <a:endParaRPr lang="en-US" altLang="en-US" sz="2800" smtClean="0">
              <a:latin typeface="Symbol" pitchFamily="18" charset="2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7CD7057-3FB1-4ACB-9018-381793FDC33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0"/>
            <a:ext cx="8229600" cy="100965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Coefficients of linear expansion</a:t>
            </a:r>
          </a:p>
        </p:txBody>
      </p:sp>
      <p:graphicFrame>
        <p:nvGraphicFramePr>
          <p:cNvPr id="84065" name="Group 97"/>
          <p:cNvGraphicFramePr>
            <a:graphicFrameLocks noGrp="1"/>
          </p:cNvGraphicFramePr>
          <p:nvPr>
            <p:ph type="tbl" idx="1"/>
          </p:nvPr>
        </p:nvGraphicFramePr>
        <p:xfrm>
          <a:off x="965200" y="1420813"/>
          <a:ext cx="7172325" cy="4680016"/>
        </p:xfrm>
        <a:graphic>
          <a:graphicData uri="http://schemas.openxmlformats.org/drawingml/2006/table">
            <a:tbl>
              <a:tblPr/>
              <a:tblGrid>
                <a:gridCol w="3490913"/>
                <a:gridCol w="3681412"/>
              </a:tblGrid>
              <a:tr h="534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SUBSTANCE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(per deg C)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aluminum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brass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glass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 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rubber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lead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steel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concrete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CBADD69-B8D5-44C7-B0DA-1BA442F3F8B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winter/summer  expansion gaps</a:t>
            </a:r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438150" y="2271713"/>
            <a:ext cx="3584575" cy="3406775"/>
          </a:xfrm>
          <a:custGeom>
            <a:avLst/>
            <a:gdLst>
              <a:gd name="T0" fmla="*/ 2147483647 w 1960"/>
              <a:gd name="T1" fmla="*/ 0 h 2146"/>
              <a:gd name="T2" fmla="*/ 2147483647 w 1960"/>
              <a:gd name="T3" fmla="*/ 0 h 2146"/>
              <a:gd name="T4" fmla="*/ 2147483647 w 1960"/>
              <a:gd name="T5" fmla="*/ 2147483647 h 2146"/>
              <a:gd name="T6" fmla="*/ 2147483647 w 1960"/>
              <a:gd name="T7" fmla="*/ 2147483647 h 2146"/>
              <a:gd name="T8" fmla="*/ 2147483647 w 1960"/>
              <a:gd name="T9" fmla="*/ 2147483647 h 2146"/>
              <a:gd name="T10" fmla="*/ 2147483647 w 1960"/>
              <a:gd name="T11" fmla="*/ 2147483647 h 2146"/>
              <a:gd name="T12" fmla="*/ 2147483647 w 1960"/>
              <a:gd name="T13" fmla="*/ 2147483647 h 2146"/>
              <a:gd name="T14" fmla="*/ 2147483647 w 1960"/>
              <a:gd name="T15" fmla="*/ 2147483647 h 2146"/>
              <a:gd name="T16" fmla="*/ 2147483647 w 1960"/>
              <a:gd name="T17" fmla="*/ 2147483647 h 2146"/>
              <a:gd name="T18" fmla="*/ 2147483647 w 1960"/>
              <a:gd name="T19" fmla="*/ 2147483647 h 2146"/>
              <a:gd name="T20" fmla="*/ 2147483647 w 1960"/>
              <a:gd name="T21" fmla="*/ 2147483647 h 2146"/>
              <a:gd name="T22" fmla="*/ 2147483647 w 1960"/>
              <a:gd name="T23" fmla="*/ 2147483647 h 2146"/>
              <a:gd name="T24" fmla="*/ 2147483647 w 1960"/>
              <a:gd name="T25" fmla="*/ 2147483647 h 2146"/>
              <a:gd name="T26" fmla="*/ 2147483647 w 1960"/>
              <a:gd name="T27" fmla="*/ 2147483647 h 2146"/>
              <a:gd name="T28" fmla="*/ 2147483647 w 1960"/>
              <a:gd name="T29" fmla="*/ 2147483647 h 2146"/>
              <a:gd name="T30" fmla="*/ 0 w 1960"/>
              <a:gd name="T31" fmla="*/ 2147483647 h 2146"/>
              <a:gd name="T32" fmla="*/ 2147483647 w 1960"/>
              <a:gd name="T33" fmla="*/ 0 h 21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60" h="2146">
                <a:moveTo>
                  <a:pt x="9" y="0"/>
                </a:moveTo>
                <a:lnTo>
                  <a:pt x="1951" y="0"/>
                </a:lnTo>
                <a:lnTo>
                  <a:pt x="1951" y="223"/>
                </a:lnTo>
                <a:lnTo>
                  <a:pt x="1282" y="223"/>
                </a:lnTo>
                <a:lnTo>
                  <a:pt x="1282" y="539"/>
                </a:lnTo>
                <a:lnTo>
                  <a:pt x="1932" y="539"/>
                </a:lnTo>
                <a:lnTo>
                  <a:pt x="1932" y="846"/>
                </a:lnTo>
                <a:lnTo>
                  <a:pt x="1291" y="846"/>
                </a:lnTo>
                <a:lnTo>
                  <a:pt x="1291" y="1190"/>
                </a:lnTo>
                <a:lnTo>
                  <a:pt x="1942" y="1190"/>
                </a:lnTo>
                <a:lnTo>
                  <a:pt x="1942" y="1552"/>
                </a:lnTo>
                <a:lnTo>
                  <a:pt x="1273" y="1552"/>
                </a:lnTo>
                <a:lnTo>
                  <a:pt x="1273" y="1877"/>
                </a:lnTo>
                <a:lnTo>
                  <a:pt x="1960" y="1877"/>
                </a:lnTo>
                <a:lnTo>
                  <a:pt x="1960" y="2146"/>
                </a:lnTo>
                <a:lnTo>
                  <a:pt x="0" y="2146"/>
                </a:lnTo>
                <a:lnTo>
                  <a:pt x="9" y="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3700462" y="2276474"/>
            <a:ext cx="4618037" cy="3381375"/>
            <a:chOff x="1790" y="1632"/>
            <a:chExt cx="2909" cy="2130"/>
          </a:xfrm>
          <a:solidFill>
            <a:srgbClr val="7030A0"/>
          </a:solidFill>
        </p:grpSpPr>
        <p:sp>
          <p:nvSpPr>
            <p:cNvPr id="10246" name="Rectangle 5"/>
            <p:cNvSpPr>
              <a:spLocks noChangeArrowheads="1"/>
            </p:cNvSpPr>
            <p:nvPr/>
          </p:nvSpPr>
          <p:spPr bwMode="auto">
            <a:xfrm>
              <a:off x="2575" y="1632"/>
              <a:ext cx="2124" cy="21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 smtClean="0"/>
            </a:p>
          </p:txBody>
        </p:sp>
        <p:sp>
          <p:nvSpPr>
            <p:cNvPr id="10247" name="Rectangle 6"/>
            <p:cNvSpPr>
              <a:spLocks noChangeArrowheads="1"/>
            </p:cNvSpPr>
            <p:nvPr/>
          </p:nvSpPr>
          <p:spPr bwMode="auto">
            <a:xfrm>
              <a:off x="1790" y="1867"/>
              <a:ext cx="812" cy="2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 smtClean="0"/>
            </a:p>
          </p:txBody>
        </p:sp>
        <p:sp>
          <p:nvSpPr>
            <p:cNvPr id="10248" name="Rectangle 7"/>
            <p:cNvSpPr>
              <a:spLocks noChangeArrowheads="1"/>
            </p:cNvSpPr>
            <p:nvPr/>
          </p:nvSpPr>
          <p:spPr bwMode="auto">
            <a:xfrm>
              <a:off x="1790" y="2504"/>
              <a:ext cx="812" cy="2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 smtClean="0"/>
            </a:p>
          </p:txBody>
        </p:sp>
        <p:sp>
          <p:nvSpPr>
            <p:cNvPr id="10249" name="Rectangle 8"/>
            <p:cNvSpPr>
              <a:spLocks noChangeArrowheads="1"/>
            </p:cNvSpPr>
            <p:nvPr/>
          </p:nvSpPr>
          <p:spPr bwMode="auto">
            <a:xfrm>
              <a:off x="1790" y="3204"/>
              <a:ext cx="812" cy="2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 smtClean="0"/>
            </a:p>
          </p:txBody>
        </p:sp>
      </p:grpSp>
      <p:sp>
        <p:nvSpPr>
          <p:cNvPr id="102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399DD06-3087-4875-A84A-7D9C5A413E2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3109E-6 L -0.08906 -2.310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917</Words>
  <Application>Microsoft Office PowerPoint</Application>
  <PresentationFormat>On-screen Show (4:3)</PresentationFormat>
  <Paragraphs>220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Symbol</vt:lpstr>
      <vt:lpstr>Tahoma</vt:lpstr>
      <vt:lpstr>Verdana</vt:lpstr>
      <vt:lpstr>Wingdings</vt:lpstr>
      <vt:lpstr>Default Design</vt:lpstr>
      <vt:lpstr>L 17 - Thermodynamics [2]</vt:lpstr>
      <vt:lpstr>Thermal Energy and Work</vt:lpstr>
      <vt:lpstr>Thermocouples</vt:lpstr>
      <vt:lpstr>Thermocouples- measure Temp.</vt:lpstr>
      <vt:lpstr>Thermocouples used as safety devices </vt:lpstr>
      <vt:lpstr>Thermal Expansion</vt:lpstr>
      <vt:lpstr>Thermal Expansion</vt:lpstr>
      <vt:lpstr>Coefficients of linear expansion</vt:lpstr>
      <vt:lpstr>winter/summer  expansion gaps</vt:lpstr>
      <vt:lpstr>PowerPoint Presentation</vt:lpstr>
      <vt:lpstr>Thermal expansion problems</vt:lpstr>
      <vt:lpstr>Areas and volumes expand too!</vt:lpstr>
      <vt:lpstr>Does the whole get bigger or smaller when heated?</vt:lpstr>
      <vt:lpstr>Hot water causes the lid to expand, making it easier to unscrew it.</vt:lpstr>
      <vt:lpstr>Fire sprinklers are triggered by thermal expansion of a liquid</vt:lpstr>
      <vt:lpstr>Bi-Metal strips</vt:lpstr>
      <vt:lpstr>Heating a Bi-metal strip</vt:lpstr>
      <vt:lpstr>Bi-Metal strip thermal switch used to turn power off when a preset temperature is reached</vt:lpstr>
      <vt:lpstr>Heat Flow</vt:lpstr>
      <vt:lpstr>Heat transfer by Convection</vt:lpstr>
      <vt:lpstr>Heat transfer by conduction</vt:lpstr>
      <vt:lpstr>heat conduction</vt:lpstr>
      <vt:lpstr>Thermal Conductivity: a parameter that quantifies the ability of a material to conducting heat.</vt:lpstr>
      <vt:lpstr>Heat transfer by Radiation</vt:lpstr>
      <vt:lpstr>Thermal Radiation</vt:lpstr>
    </vt:vector>
  </TitlesOfParts>
  <Company>The 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Merlino</dc:creator>
  <cp:lastModifiedBy>Merlino, Robert L</cp:lastModifiedBy>
  <cp:revision>87</cp:revision>
  <cp:lastPrinted>2013-10-08T15:46:41Z</cp:lastPrinted>
  <dcterms:created xsi:type="dcterms:W3CDTF">2011-10-04T15:13:34Z</dcterms:created>
  <dcterms:modified xsi:type="dcterms:W3CDTF">2015-10-07T14:07:12Z</dcterms:modified>
</cp:coreProperties>
</file>