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86" r:id="rId14"/>
    <p:sldId id="294" r:id="rId15"/>
    <p:sldId id="291" r:id="rId16"/>
    <p:sldId id="299" r:id="rId17"/>
    <p:sldId id="270" r:id="rId18"/>
    <p:sldId id="271" r:id="rId19"/>
    <p:sldId id="292" r:id="rId20"/>
    <p:sldId id="288" r:id="rId21"/>
    <p:sldId id="298" r:id="rId22"/>
    <p:sldId id="293" r:id="rId23"/>
    <p:sldId id="272" r:id="rId24"/>
    <p:sldId id="290" r:id="rId25"/>
    <p:sldId id="296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9900"/>
    <a:srgbClr val="FF9900"/>
    <a:srgbClr val="8FCCD1"/>
    <a:srgbClr val="66CCFF"/>
    <a:srgbClr val="99CCFF"/>
    <a:srgbClr val="8DF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4" autoAdjust="0"/>
    <p:restoredTop sz="91392" autoAdjust="0"/>
  </p:normalViewPr>
  <p:slideViewPr>
    <p:cSldViewPr snapToGrid="0" showGuides="1">
      <p:cViewPr varScale="1">
        <p:scale>
          <a:sx n="104" d="100"/>
          <a:sy n="104" d="100"/>
        </p:scale>
        <p:origin x="1134" y="102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488DFA0C-F212-4211-AC54-3C9BE7D63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21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3E54451-F7A2-4C92-964F-76C4EBC97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75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E75986D-B3F5-4996-B8F3-28CAEBA9187A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9706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E7A068-7D10-439C-90EC-C8FB560C2CFE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1947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AF47D0D-74DE-431C-9D10-2BEC16797A4B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9047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26481D0-901D-42D8-BF94-1269425E63B1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02669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06787B7-A881-4EBE-AE0C-31E18872F999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1516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ED41CBE-0A64-4B4D-A922-7CC87CFF0A37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9386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8C801F9-79B4-4C31-8FA6-4C5B3AB333E7}" type="slidenum">
              <a:rPr lang="en-US" altLang="en-US" smtClean="0">
                <a:latin typeface="Arial" charset="0"/>
              </a:rPr>
              <a:pPr/>
              <a:t>17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3905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C172DCE-98AF-412A-A59A-AB635A854801}" type="slidenum">
              <a:rPr lang="en-US" altLang="en-US" smtClean="0">
                <a:latin typeface="Arial" charset="0"/>
              </a:rPr>
              <a:pPr/>
              <a:t>18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4114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479ABC9-6D19-4835-A955-7B7377B14A53}" type="slidenum">
              <a:rPr lang="en-US" altLang="en-US" smtClean="0">
                <a:latin typeface="Arial" charset="0"/>
              </a:rPr>
              <a:pPr/>
              <a:t>19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9384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58F4810-3F74-435B-ABBE-F10B50AD7E55}" type="slidenum">
              <a:rPr lang="en-US" altLang="en-US" smtClean="0">
                <a:latin typeface="Arial" charset="0"/>
              </a:rPr>
              <a:pPr/>
              <a:t>20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9654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44D1545-2239-4B05-8B76-BC25441C4B2B}" type="slidenum">
              <a:rPr lang="en-US" altLang="en-US" smtClean="0">
                <a:latin typeface="Arial" charset="0"/>
              </a:rPr>
              <a:pPr/>
              <a:t>22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70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BEC9143-1EED-49ED-AC3D-256E9AB87B3B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9673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B72E65A-42B0-47BD-8404-830A9AA84342}" type="slidenum">
              <a:rPr lang="en-US" altLang="en-US" smtClean="0">
                <a:latin typeface="Arial" charset="0"/>
              </a:rPr>
              <a:pPr/>
              <a:t>23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2199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12D96F8-8679-4B75-9A17-3A8C3A15C6B1}" type="slidenum">
              <a:rPr lang="en-US" altLang="en-US" smtClean="0">
                <a:latin typeface="Arial" charset="0"/>
              </a:rPr>
              <a:pPr/>
              <a:t>24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363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8B10D11-4213-4916-8B5E-2C6FB22C1354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542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5DE708A-E0AE-4AE9-97AD-4A9971EFC631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304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505909-3651-486C-B344-4DD2A36ADF95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9080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11B998D-3723-42D3-B208-A2CE89786AC2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9356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B072499-B6BE-44BD-96A6-BA593AF31F3D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609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B50AF82-4A2B-40A8-BFCE-441F3AB302D1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7160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76D9AF-C3A8-45DE-A140-F5CB34E103EF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669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F6E5C-A93C-4E40-B520-E290A37BA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6E995-AFAC-4ACB-A998-4E4EB8BAB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3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3C457-F4E0-4EED-92E6-E8CA0BA71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7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58369-332C-46B8-81F3-389B1BB85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7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BF952-4B23-42DE-A1A9-E6B41FED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93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A4312-242B-4275-8E2D-36B919DD0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33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5FE1D-3EAD-47E2-9A7D-59783A748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83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CD94F-5CC6-44E9-BDED-9FF050BB7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88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7CC8-05EB-4850-91E0-DA1BF78A0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A1C40-B985-4498-AC3D-9B2F8F61F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5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74B8A-62DF-49C9-ACD3-030D35C98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6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D74E3-428D-441D-98FC-9813E52F2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8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0AD69-A32F-4704-A076-9A4D3FB73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8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2FC9B-6BBE-48E3-9121-DD6C16B6A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9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259F5-A4BE-46FE-99E3-DCDB9F387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1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E746D-B13F-47CA-A238-5729BDE62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4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D5A00-8881-4E1B-8F0E-980A476CF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58EDD168-BE3E-4DF3-8075-B3C8EAA4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1746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L 18 Thermodynamics</a:t>
            </a:r>
            <a:r>
              <a:rPr lang="en-US" altLang="en-US" smtClean="0"/>
              <a:t> [3]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6363" y="1795463"/>
            <a:ext cx="6391275" cy="4230687"/>
          </a:xfrm>
        </p:spPr>
        <p:txBody>
          <a:bodyPr/>
          <a:lstStyle/>
          <a:p>
            <a:pPr marL="671513" indent="-609600" eaLnBrk="1" hangingPunct="1">
              <a:lnSpc>
                <a:spcPct val="90000"/>
              </a:lnSpc>
            </a:pPr>
            <a:r>
              <a:rPr lang="en-US" altLang="en-US" dirty="0" smtClean="0"/>
              <a:t>Heat transfer processes</a:t>
            </a:r>
          </a:p>
          <a:p>
            <a:pPr marL="1112838" lvl="1" indent="-533400" eaLnBrk="1" hangingPunct="1">
              <a:lnSpc>
                <a:spcPct val="90000"/>
              </a:lnSpc>
            </a:pPr>
            <a:r>
              <a:rPr lang="en-US" altLang="en-US" dirty="0" smtClean="0"/>
              <a:t>convection</a:t>
            </a:r>
          </a:p>
          <a:p>
            <a:pPr marL="1112838" lvl="1" indent="-533400" eaLnBrk="1" hangingPunct="1">
              <a:lnSpc>
                <a:spcPct val="90000"/>
              </a:lnSpc>
            </a:pPr>
            <a:r>
              <a:rPr lang="en-US" altLang="en-US" dirty="0" smtClean="0"/>
              <a:t>conduction</a:t>
            </a:r>
          </a:p>
          <a:p>
            <a:pPr marL="1112838" lvl="1" indent="-533400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/>
              <a:t>radiation </a:t>
            </a:r>
            <a:r>
              <a:rPr lang="en-US" altLang="en-US" dirty="0" smtClean="0">
                <a:sym typeface="Wingdings" pitchFamily="2" charset="2"/>
              </a:rPr>
              <a:t> </a:t>
            </a:r>
            <a:endParaRPr lang="en-US" altLang="en-US" dirty="0" smtClean="0"/>
          </a:p>
          <a:p>
            <a:pPr marL="671513" indent="-609600" eaLnBrk="1" hangingPunct="1">
              <a:lnSpc>
                <a:spcPct val="90000"/>
              </a:lnSpc>
            </a:pPr>
            <a:r>
              <a:rPr lang="en-US" altLang="en-US" dirty="0" smtClean="0"/>
              <a:t>Physics of the atmosphere</a:t>
            </a:r>
          </a:p>
          <a:p>
            <a:pPr marL="1112838" lvl="1" indent="-533400" eaLnBrk="1" hangingPunct="1">
              <a:lnSpc>
                <a:spcPct val="90000"/>
              </a:lnSpc>
            </a:pPr>
            <a:r>
              <a:rPr lang="en-US" altLang="en-US" dirty="0" smtClean="0"/>
              <a:t>the ozone layer</a:t>
            </a:r>
          </a:p>
          <a:p>
            <a:pPr marL="1112838" lvl="1" indent="-533400" eaLnBrk="1" hangingPunct="1">
              <a:lnSpc>
                <a:spcPct val="90000"/>
              </a:lnSpc>
            </a:pPr>
            <a:r>
              <a:rPr lang="en-US" altLang="en-US" dirty="0" smtClean="0"/>
              <a:t>Greenhouse effect</a:t>
            </a:r>
          </a:p>
          <a:p>
            <a:pPr marL="1112838" lvl="1" indent="-533400" eaLnBrk="1" hangingPunct="1">
              <a:lnSpc>
                <a:spcPct val="90000"/>
              </a:lnSpc>
            </a:pPr>
            <a:r>
              <a:rPr lang="en-US" altLang="en-US" dirty="0" smtClean="0"/>
              <a:t>climate 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466A3-D937-4C8F-A6F3-2BBF1131965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good emitters are good absorbers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343025"/>
            <a:ext cx="8524875" cy="48402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an object that is a good emitter is also a good absorber of thermal radiation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a poor emitter is also a poor absorber</a:t>
            </a:r>
          </a:p>
          <a:p>
            <a:pPr eaLnBrk="1" hangingPunct="1"/>
            <a:r>
              <a:rPr lang="en-US" altLang="en-US" sz="2800" smtClean="0"/>
              <a:t>generally dark, dull objects are the best emitters/absorbers</a:t>
            </a:r>
          </a:p>
          <a:p>
            <a:pPr eaLnBrk="1" hangingPunct="1"/>
            <a:r>
              <a:rPr lang="en-US" altLang="en-US" sz="2800" smtClean="0"/>
              <a:t>shinny objects are poor emitters/absorbers, they are </a:t>
            </a:r>
            <a:r>
              <a:rPr lang="en-US" altLang="en-US" sz="2800" i="1" smtClean="0">
                <a:solidFill>
                  <a:srgbClr val="FF0000"/>
                </a:solidFill>
              </a:rPr>
              <a:t>good reflectors of radiation</a:t>
            </a:r>
          </a:p>
          <a:p>
            <a:pPr eaLnBrk="1" hangingPunct="1"/>
            <a:r>
              <a:rPr lang="en-US" altLang="en-US" sz="2800" smtClean="0"/>
              <a:t>If you do not want the edges of your pie to burn, you wrap it in aluminum foil. The aluminum foil reflects the heat rather than absorbing it.</a:t>
            </a:r>
          </a:p>
          <a:p>
            <a:pPr eaLnBrk="1" hangingPunct="1"/>
            <a:endParaRPr lang="en-US" altLang="en-US" sz="28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ED6D-0CAC-4B3E-AF97-E8BA6D83E0D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51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good/bad emitters-Leslie’s cube</a:t>
            </a:r>
          </a:p>
        </p:txBody>
      </p: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3467100" y="2447925"/>
            <a:ext cx="2227263" cy="2419350"/>
            <a:chOff x="1347" y="1653"/>
            <a:chExt cx="1403" cy="1524"/>
          </a:xfrm>
        </p:grpSpPr>
        <p:sp>
          <p:nvSpPr>
            <p:cNvPr id="11274" name="AutoShape 4"/>
            <p:cNvSpPr>
              <a:spLocks noChangeArrowheads="1"/>
            </p:cNvSpPr>
            <p:nvPr/>
          </p:nvSpPr>
          <p:spPr bwMode="auto">
            <a:xfrm>
              <a:off x="1347" y="1960"/>
              <a:ext cx="1403" cy="1217"/>
            </a:xfrm>
            <a:prstGeom prst="cube">
              <a:avLst>
                <a:gd name="adj" fmla="val 25000"/>
              </a:avLst>
            </a:prstGeom>
            <a:solidFill>
              <a:srgbClr val="FF9C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11275" name="AutoShape 5"/>
            <p:cNvSpPr>
              <a:spLocks noChangeArrowheads="1"/>
            </p:cNvSpPr>
            <p:nvPr/>
          </p:nvSpPr>
          <p:spPr bwMode="auto">
            <a:xfrm>
              <a:off x="1970" y="1653"/>
              <a:ext cx="213" cy="511"/>
            </a:xfrm>
            <a:prstGeom prst="can">
              <a:avLst>
                <a:gd name="adj" fmla="val 5997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11276" name="Freeform 9"/>
            <p:cNvSpPr>
              <a:spLocks/>
            </p:cNvSpPr>
            <p:nvPr/>
          </p:nvSpPr>
          <p:spPr bwMode="auto">
            <a:xfrm>
              <a:off x="2443" y="1951"/>
              <a:ext cx="298" cy="1217"/>
            </a:xfrm>
            <a:custGeom>
              <a:avLst/>
              <a:gdLst>
                <a:gd name="T0" fmla="*/ 10 w 298"/>
                <a:gd name="T1" fmla="*/ 307 h 1217"/>
                <a:gd name="T2" fmla="*/ 298 w 298"/>
                <a:gd name="T3" fmla="*/ 0 h 1217"/>
                <a:gd name="T4" fmla="*/ 298 w 298"/>
                <a:gd name="T5" fmla="*/ 929 h 1217"/>
                <a:gd name="T6" fmla="*/ 0 w 298"/>
                <a:gd name="T7" fmla="*/ 1217 h 1217"/>
                <a:gd name="T8" fmla="*/ 10 w 298"/>
                <a:gd name="T9" fmla="*/ 307 h 1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" h="1217">
                  <a:moveTo>
                    <a:pt x="10" y="307"/>
                  </a:moveTo>
                  <a:lnTo>
                    <a:pt x="298" y="0"/>
                  </a:lnTo>
                  <a:lnTo>
                    <a:pt x="298" y="929"/>
                  </a:lnTo>
                  <a:lnTo>
                    <a:pt x="0" y="1217"/>
                  </a:lnTo>
                  <a:lnTo>
                    <a:pt x="10" y="30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190500" y="1962150"/>
            <a:ext cx="2714625" cy="1463675"/>
          </a:xfrm>
          <a:prstGeom prst="wedgeRectCallout">
            <a:avLst>
              <a:gd name="adj1" fmla="val 70528"/>
              <a:gd name="adj2" fmla="val 10477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copper cube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filled with hot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water</a:t>
            </a: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5510213" y="5103813"/>
            <a:ext cx="2419350" cy="1006475"/>
          </a:xfrm>
          <a:prstGeom prst="wedgeRoundRectCallout">
            <a:avLst>
              <a:gd name="adj1" fmla="val -51116"/>
              <a:gd name="adj2" fmla="val -121449"/>
              <a:gd name="adj3" fmla="val 16667"/>
            </a:avLst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this side 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painted black</a:t>
            </a:r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 rot="-5400000">
            <a:off x="6811169" y="2580482"/>
            <a:ext cx="1755775" cy="2490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7196138" y="1474788"/>
            <a:ext cx="1724025" cy="130333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itchFamily="34" charset="0"/>
              </a:rPr>
              <a:t>infrared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itchFamily="34" charset="0"/>
              </a:rPr>
              <a:t>radiation sensor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19088" y="5370513"/>
            <a:ext cx="4262437" cy="1025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Verdana" pitchFamily="34" charset="0"/>
              </a:rPr>
              <a:t>Even though all sides are at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Verdana" pitchFamily="34" charset="0"/>
              </a:rPr>
              <a:t>same temperature, the black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Verdana" pitchFamily="34" charset="0"/>
              </a:rPr>
              <a:t>sides emit more radiation.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F3BEE-D728-4F1D-82DC-3BDEA691F5D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  <p:bldP spid="32780" grpId="0" animBg="1"/>
      <p:bldP spid="32781" grpId="0" animBg="1"/>
      <p:bldP spid="32782" grpId="0" animBg="1"/>
      <p:bldP spid="163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Practical considerations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3825" y="1554163"/>
            <a:ext cx="5991225" cy="37496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Verdana" pitchFamily="34" charset="0"/>
              </a:rPr>
              <a:t>wear light clothing in summer </a:t>
            </a:r>
            <a:r>
              <a:rPr lang="en-US" altLang="en-US" smtClean="0">
                <a:latin typeface="Verdana" pitchFamily="34" charset="0"/>
                <a:sym typeface="Wingdings" pitchFamily="2" charset="2"/>
              </a:rPr>
              <a:t> light clothing absorbs less sunlight</a:t>
            </a:r>
          </a:p>
          <a:p>
            <a:pPr eaLnBrk="1" hangingPunct="1"/>
            <a:r>
              <a:rPr lang="en-US" altLang="en-US" smtClean="0">
                <a:latin typeface="Verdana" pitchFamily="34" charset="0"/>
                <a:sym typeface="Wingdings" pitchFamily="2" charset="2"/>
              </a:rPr>
              <a:t>cover all body parts in winter  warm body parts (like your head) emit radiation wear a hat</a:t>
            </a:r>
            <a:endParaRPr lang="en-US" altLang="en-US" smtClean="0"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77000" y="6273800"/>
            <a:ext cx="2133600" cy="476250"/>
          </a:xfrm>
        </p:spPr>
        <p:txBody>
          <a:bodyPr/>
          <a:lstStyle/>
          <a:p>
            <a:pPr>
              <a:defRPr/>
            </a:pPr>
            <a:fld id="{D22E753B-9870-4E92-9E8B-1D47617B23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6"/>
          <a:stretch>
            <a:fillRect/>
          </a:stretch>
        </p:blipFill>
        <p:spPr bwMode="auto">
          <a:xfrm>
            <a:off x="6334125" y="2043113"/>
            <a:ext cx="24034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18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Which thermos bottle is best?</a:t>
            </a:r>
          </a:p>
        </p:txBody>
      </p:sp>
      <p:pic>
        <p:nvPicPr>
          <p:cNvPr id="13315" name="Picture 6" descr="4b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987425"/>
            <a:ext cx="42703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260350" y="5029200"/>
            <a:ext cx="46259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lphaUcPeriod"/>
            </a:pPr>
            <a:r>
              <a:rPr lang="en-US" altLang="en-US" sz="2400" dirty="0">
                <a:latin typeface="Tahoma" pitchFamily="34" charset="0"/>
              </a:rPr>
              <a:t> silvered and   evacuated</a:t>
            </a:r>
          </a:p>
          <a:p>
            <a:pPr>
              <a:spcBef>
                <a:spcPct val="0"/>
              </a:spcBef>
              <a:buFontTx/>
              <a:buAutoNum type="alphaUcPeriod"/>
            </a:pPr>
            <a:r>
              <a:rPr lang="en-US" altLang="en-US" sz="2400" dirty="0">
                <a:latin typeface="Tahoma" pitchFamily="34" charset="0"/>
              </a:rPr>
              <a:t> silvered and un-evacuated</a:t>
            </a:r>
          </a:p>
          <a:p>
            <a:pPr>
              <a:spcBef>
                <a:spcPct val="0"/>
              </a:spcBef>
              <a:buFontTx/>
              <a:buAutoNum type="alphaUcPeriod"/>
            </a:pPr>
            <a:r>
              <a:rPr lang="en-US" altLang="en-US" sz="2400" dirty="0">
                <a:latin typeface="Tahoma" pitchFamily="34" charset="0"/>
              </a:rPr>
              <a:t> evacuated</a:t>
            </a:r>
          </a:p>
          <a:p>
            <a:pPr>
              <a:spcBef>
                <a:spcPct val="0"/>
              </a:spcBef>
              <a:buFontTx/>
              <a:buAutoNum type="alphaUcPeriod"/>
            </a:pPr>
            <a:r>
              <a:rPr lang="en-US" altLang="en-US" sz="2400" dirty="0">
                <a:latin typeface="Tahoma" pitchFamily="34" charset="0"/>
              </a:rPr>
              <a:t> un-silvered and un-evacuated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1026278" y="4401205"/>
            <a:ext cx="309411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ahoma" pitchFamily="34" charset="0"/>
              </a:rPr>
              <a:t>A      B      C      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CDAA1-9D87-4DF6-BDAC-9858BDFDC98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886325" y="987425"/>
            <a:ext cx="4171950" cy="5251450"/>
            <a:chOff x="4886325" y="987425"/>
            <a:chExt cx="4171950" cy="5251450"/>
          </a:xfrm>
        </p:grpSpPr>
        <p:grpSp>
          <p:nvGrpSpPr>
            <p:cNvPr id="13320" name="Group 29"/>
            <p:cNvGrpSpPr>
              <a:grpSpLocks/>
            </p:cNvGrpSpPr>
            <p:nvPr/>
          </p:nvGrpSpPr>
          <p:grpSpPr bwMode="auto">
            <a:xfrm>
              <a:off x="5146675" y="1552575"/>
              <a:ext cx="3825875" cy="4394200"/>
              <a:chOff x="3629" y="958"/>
              <a:chExt cx="2250" cy="2768"/>
            </a:xfrm>
          </p:grpSpPr>
          <p:sp>
            <p:nvSpPr>
              <p:cNvPr id="13324" name="Freeform 11"/>
              <p:cNvSpPr>
                <a:spLocks/>
              </p:cNvSpPr>
              <p:nvPr/>
            </p:nvSpPr>
            <p:spPr bwMode="auto">
              <a:xfrm>
                <a:off x="3629" y="1025"/>
                <a:ext cx="875" cy="2402"/>
              </a:xfrm>
              <a:custGeom>
                <a:avLst/>
                <a:gdLst>
                  <a:gd name="T0" fmla="*/ 201 w 875"/>
                  <a:gd name="T1" fmla="*/ 0 h 2402"/>
                  <a:gd name="T2" fmla="*/ 0 w 875"/>
                  <a:gd name="T3" fmla="*/ 345 h 2402"/>
                  <a:gd name="T4" fmla="*/ 0 w 875"/>
                  <a:gd name="T5" fmla="*/ 2402 h 2402"/>
                  <a:gd name="T6" fmla="*/ 875 w 875"/>
                  <a:gd name="T7" fmla="*/ 2402 h 2402"/>
                  <a:gd name="T8" fmla="*/ 875 w 875"/>
                  <a:gd name="T9" fmla="*/ 328 h 2402"/>
                  <a:gd name="T10" fmla="*/ 685 w 875"/>
                  <a:gd name="T11" fmla="*/ 0 h 2402"/>
                  <a:gd name="T12" fmla="*/ 553 w 875"/>
                  <a:gd name="T13" fmla="*/ 0 h 2402"/>
                  <a:gd name="T14" fmla="*/ 714 w 875"/>
                  <a:gd name="T15" fmla="*/ 317 h 2402"/>
                  <a:gd name="T16" fmla="*/ 714 w 875"/>
                  <a:gd name="T17" fmla="*/ 2264 h 2402"/>
                  <a:gd name="T18" fmla="*/ 138 w 875"/>
                  <a:gd name="T19" fmla="*/ 2275 h 2402"/>
                  <a:gd name="T20" fmla="*/ 138 w 875"/>
                  <a:gd name="T21" fmla="*/ 374 h 2402"/>
                  <a:gd name="T22" fmla="*/ 351 w 875"/>
                  <a:gd name="T23" fmla="*/ 0 h 2402"/>
                  <a:gd name="T24" fmla="*/ 201 w 875"/>
                  <a:gd name="T25" fmla="*/ 0 h 24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75" h="2402">
                    <a:moveTo>
                      <a:pt x="201" y="0"/>
                    </a:moveTo>
                    <a:lnTo>
                      <a:pt x="0" y="345"/>
                    </a:lnTo>
                    <a:lnTo>
                      <a:pt x="0" y="2402"/>
                    </a:lnTo>
                    <a:lnTo>
                      <a:pt x="875" y="2402"/>
                    </a:lnTo>
                    <a:lnTo>
                      <a:pt x="875" y="328"/>
                    </a:lnTo>
                    <a:lnTo>
                      <a:pt x="685" y="0"/>
                    </a:lnTo>
                    <a:lnTo>
                      <a:pt x="553" y="0"/>
                    </a:lnTo>
                    <a:lnTo>
                      <a:pt x="714" y="317"/>
                    </a:lnTo>
                    <a:lnTo>
                      <a:pt x="714" y="2264"/>
                    </a:lnTo>
                    <a:lnTo>
                      <a:pt x="138" y="2275"/>
                    </a:lnTo>
                    <a:lnTo>
                      <a:pt x="138" y="374"/>
                    </a:lnTo>
                    <a:lnTo>
                      <a:pt x="351" y="0"/>
                    </a:lnTo>
                    <a:lnTo>
                      <a:pt x="201" y="0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Rectangle 13" descr="Small confetti"/>
              <p:cNvSpPr>
                <a:spLocks noChangeArrowheads="1"/>
              </p:cNvSpPr>
              <p:nvPr/>
            </p:nvSpPr>
            <p:spPr bwMode="auto">
              <a:xfrm>
                <a:off x="3785" y="1566"/>
                <a:ext cx="546" cy="1711"/>
              </a:xfrm>
              <a:prstGeom prst="rect">
                <a:avLst/>
              </a:prstGeom>
              <a:pattFill prst="dashHorz">
                <a:fgClr>
                  <a:srgbClr val="996600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13326" name="Rectangle 14"/>
              <p:cNvSpPr>
                <a:spLocks noChangeArrowheads="1"/>
              </p:cNvSpPr>
              <p:nvPr/>
            </p:nvSpPr>
            <p:spPr bwMode="auto">
              <a:xfrm>
                <a:off x="4018" y="3421"/>
                <a:ext cx="96" cy="106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18448" name="Freeform 16"/>
              <p:cNvSpPr>
                <a:spLocks/>
              </p:cNvSpPr>
              <p:nvPr/>
            </p:nvSpPr>
            <p:spPr bwMode="auto">
              <a:xfrm>
                <a:off x="3640" y="1031"/>
                <a:ext cx="847" cy="2384"/>
              </a:xfrm>
              <a:custGeom>
                <a:avLst/>
                <a:gdLst>
                  <a:gd name="T0" fmla="*/ 207 w 847"/>
                  <a:gd name="T1" fmla="*/ 0 h 2384"/>
                  <a:gd name="T2" fmla="*/ 0 w 847"/>
                  <a:gd name="T3" fmla="*/ 345 h 2384"/>
                  <a:gd name="T4" fmla="*/ 12 w 847"/>
                  <a:gd name="T5" fmla="*/ 2384 h 2384"/>
                  <a:gd name="T6" fmla="*/ 847 w 847"/>
                  <a:gd name="T7" fmla="*/ 2373 h 2384"/>
                  <a:gd name="T8" fmla="*/ 847 w 847"/>
                  <a:gd name="T9" fmla="*/ 334 h 2384"/>
                  <a:gd name="T10" fmla="*/ 662 w 847"/>
                  <a:gd name="T11" fmla="*/ 6 h 2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" h="2384">
                    <a:moveTo>
                      <a:pt x="207" y="0"/>
                    </a:moveTo>
                    <a:lnTo>
                      <a:pt x="0" y="345"/>
                    </a:lnTo>
                    <a:lnTo>
                      <a:pt x="12" y="2384"/>
                    </a:lnTo>
                    <a:lnTo>
                      <a:pt x="847" y="2373"/>
                    </a:lnTo>
                    <a:lnTo>
                      <a:pt x="847" y="334"/>
                    </a:lnTo>
                    <a:lnTo>
                      <a:pt x="662" y="6"/>
                    </a:lnTo>
                  </a:path>
                </a:pathLst>
              </a:custGeom>
              <a:noFill/>
              <a:ln w="28575" cmpd="sng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28" name="Text Box 18"/>
              <p:cNvSpPr txBox="1">
                <a:spLocks noChangeArrowheads="1"/>
              </p:cNvSpPr>
              <p:nvPr/>
            </p:nvSpPr>
            <p:spPr bwMode="auto">
              <a:xfrm>
                <a:off x="4695" y="958"/>
                <a:ext cx="1184" cy="10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itchFamily="34" charset="0"/>
                  </a:rPr>
                  <a:t>Evacuated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itchFamily="34" charset="0"/>
                  </a:rPr>
                  <a:t>hollow glass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itchFamily="34" charset="0"/>
                  </a:rPr>
                  <a:t>bottle: reduces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itchFamily="34" charset="0"/>
                  </a:rPr>
                  <a:t>heat loss by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itchFamily="34" charset="0"/>
                  </a:rPr>
                  <a:t>conduction</a:t>
                </a:r>
              </a:p>
            </p:txBody>
          </p:sp>
          <p:sp>
            <p:nvSpPr>
              <p:cNvPr id="13329" name="Line 19"/>
              <p:cNvSpPr>
                <a:spLocks noChangeShapeType="1"/>
              </p:cNvSpPr>
              <p:nvPr/>
            </p:nvSpPr>
            <p:spPr bwMode="auto">
              <a:xfrm flipH="1">
                <a:off x="4516" y="1458"/>
                <a:ext cx="196" cy="17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Text Box 20"/>
              <p:cNvSpPr txBox="1">
                <a:spLocks noChangeArrowheads="1"/>
              </p:cNvSpPr>
              <p:nvPr/>
            </p:nvSpPr>
            <p:spPr bwMode="auto">
              <a:xfrm>
                <a:off x="4676" y="2155"/>
                <a:ext cx="1203" cy="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itchFamily="34" charset="0"/>
                  </a:rPr>
                  <a:t>Silver coating:</a:t>
                </a:r>
                <a:br>
                  <a:rPr lang="en-US" altLang="en-US" sz="2000">
                    <a:latin typeface="Tahoma" pitchFamily="34" charset="0"/>
                  </a:rPr>
                </a:br>
                <a:r>
                  <a:rPr lang="en-US" altLang="en-US" sz="2000">
                    <a:latin typeface="Tahoma" pitchFamily="34" charset="0"/>
                  </a:rPr>
                  <a:t>reduces heat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itchFamily="34" charset="0"/>
                  </a:rPr>
                  <a:t>loss by radiation</a:t>
                </a:r>
              </a:p>
            </p:txBody>
          </p:sp>
          <p:sp>
            <p:nvSpPr>
              <p:cNvPr id="13331" name="Text Box 24"/>
              <p:cNvSpPr txBox="1">
                <a:spLocks noChangeArrowheads="1"/>
              </p:cNvSpPr>
              <p:nvPr/>
            </p:nvSpPr>
            <p:spPr bwMode="auto">
              <a:xfrm>
                <a:off x="4143" y="3474"/>
                <a:ext cx="126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itchFamily="34" charset="0"/>
                  </a:rPr>
                  <a:t>Plug to evacuate</a:t>
                </a:r>
              </a:p>
            </p:txBody>
          </p:sp>
          <p:sp>
            <p:nvSpPr>
              <p:cNvPr id="18458" name="Freeform 26"/>
              <p:cNvSpPr>
                <a:spLocks/>
              </p:cNvSpPr>
              <p:nvPr/>
            </p:nvSpPr>
            <p:spPr bwMode="auto">
              <a:xfrm>
                <a:off x="3744" y="1043"/>
                <a:ext cx="617" cy="2275"/>
              </a:xfrm>
              <a:custGeom>
                <a:avLst/>
                <a:gdLst>
                  <a:gd name="T0" fmla="*/ 81 w 617"/>
                  <a:gd name="T1" fmla="*/ 0 h 2275"/>
                  <a:gd name="T2" fmla="*/ 208 w 617"/>
                  <a:gd name="T3" fmla="*/ 0 h 2275"/>
                  <a:gd name="T4" fmla="*/ 0 w 617"/>
                  <a:gd name="T5" fmla="*/ 369 h 2275"/>
                  <a:gd name="T6" fmla="*/ 1 w 617"/>
                  <a:gd name="T7" fmla="*/ 2275 h 2275"/>
                  <a:gd name="T8" fmla="*/ 617 w 617"/>
                  <a:gd name="T9" fmla="*/ 2275 h 2275"/>
                  <a:gd name="T10" fmla="*/ 611 w 617"/>
                  <a:gd name="T11" fmla="*/ 277 h 2275"/>
                  <a:gd name="T12" fmla="*/ 462 w 617"/>
                  <a:gd name="T13" fmla="*/ 0 h 2275"/>
                  <a:gd name="T14" fmla="*/ 559 w 617"/>
                  <a:gd name="T15" fmla="*/ 0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7" h="2275">
                    <a:moveTo>
                      <a:pt x="81" y="0"/>
                    </a:moveTo>
                    <a:lnTo>
                      <a:pt x="208" y="0"/>
                    </a:lnTo>
                    <a:lnTo>
                      <a:pt x="0" y="369"/>
                    </a:lnTo>
                    <a:lnTo>
                      <a:pt x="1" y="2275"/>
                    </a:lnTo>
                    <a:lnTo>
                      <a:pt x="617" y="2275"/>
                    </a:lnTo>
                    <a:lnTo>
                      <a:pt x="611" y="277"/>
                    </a:lnTo>
                    <a:lnTo>
                      <a:pt x="462" y="0"/>
                    </a:lnTo>
                    <a:lnTo>
                      <a:pt x="559" y="0"/>
                    </a:lnTo>
                  </a:path>
                </a:pathLst>
              </a:custGeom>
              <a:noFill/>
              <a:ln w="28575" cmpd="sng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33" name="Line 27"/>
              <p:cNvSpPr>
                <a:spLocks noChangeShapeType="1"/>
              </p:cNvSpPr>
              <p:nvPr/>
            </p:nvSpPr>
            <p:spPr bwMode="auto">
              <a:xfrm flipH="1">
                <a:off x="4372" y="2275"/>
                <a:ext cx="351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1" name="Freeform 11"/>
            <p:cNvSpPr>
              <a:spLocks/>
            </p:cNvSpPr>
            <p:nvPr/>
          </p:nvSpPr>
          <p:spPr bwMode="auto">
            <a:xfrm>
              <a:off x="6465888" y="3743325"/>
              <a:ext cx="542925" cy="333375"/>
            </a:xfrm>
            <a:custGeom>
              <a:avLst/>
              <a:gdLst>
                <a:gd name="T0" fmla="*/ 542925 w 542925"/>
                <a:gd name="T1" fmla="*/ 0 h 333375"/>
                <a:gd name="T2" fmla="*/ 0 w 542925"/>
                <a:gd name="T3" fmla="*/ 123825 h 333375"/>
                <a:gd name="T4" fmla="*/ 123825 w 542925"/>
                <a:gd name="T5" fmla="*/ 333375 h 333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2925" h="333375">
                  <a:moveTo>
                    <a:pt x="542925" y="0"/>
                  </a:moveTo>
                  <a:lnTo>
                    <a:pt x="0" y="123825"/>
                  </a:lnTo>
                  <a:lnTo>
                    <a:pt x="123825" y="3333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Rectangle 12"/>
            <p:cNvSpPr>
              <a:spLocks noChangeArrowheads="1"/>
            </p:cNvSpPr>
            <p:nvPr/>
          </p:nvSpPr>
          <p:spPr bwMode="auto">
            <a:xfrm>
              <a:off x="4886325" y="987425"/>
              <a:ext cx="4171950" cy="525145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13323" name="Freeform 13"/>
            <p:cNvSpPr>
              <a:spLocks/>
            </p:cNvSpPr>
            <p:nvPr/>
          </p:nvSpPr>
          <p:spPr bwMode="auto">
            <a:xfrm>
              <a:off x="5391150" y="1430338"/>
              <a:ext cx="971550" cy="476250"/>
            </a:xfrm>
            <a:custGeom>
              <a:avLst/>
              <a:gdLst>
                <a:gd name="T0" fmla="*/ 0 w 971550"/>
                <a:gd name="T1" fmla="*/ 0 h 476250"/>
                <a:gd name="T2" fmla="*/ 971550 w 971550"/>
                <a:gd name="T3" fmla="*/ 0 h 476250"/>
                <a:gd name="T4" fmla="*/ 971550 w 971550"/>
                <a:gd name="T5" fmla="*/ 171450 h 476250"/>
                <a:gd name="T6" fmla="*/ 723900 w 971550"/>
                <a:gd name="T7" fmla="*/ 171450 h 476250"/>
                <a:gd name="T8" fmla="*/ 723900 w 971550"/>
                <a:gd name="T9" fmla="*/ 476250 h 476250"/>
                <a:gd name="T10" fmla="*/ 276225 w 971550"/>
                <a:gd name="T11" fmla="*/ 476250 h 476250"/>
                <a:gd name="T12" fmla="*/ 276225 w 971550"/>
                <a:gd name="T13" fmla="*/ 200025 h 476250"/>
                <a:gd name="T14" fmla="*/ 19050 w 971550"/>
                <a:gd name="T15" fmla="*/ 200025 h 476250"/>
                <a:gd name="T16" fmla="*/ 0 w 971550"/>
                <a:gd name="T17" fmla="*/ 0 h 4762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1550" h="476250">
                  <a:moveTo>
                    <a:pt x="0" y="0"/>
                  </a:moveTo>
                  <a:lnTo>
                    <a:pt x="971550" y="0"/>
                  </a:lnTo>
                  <a:lnTo>
                    <a:pt x="971550" y="171450"/>
                  </a:lnTo>
                  <a:lnTo>
                    <a:pt x="723900" y="171450"/>
                  </a:lnTo>
                  <a:lnTo>
                    <a:pt x="723900" y="476250"/>
                  </a:lnTo>
                  <a:lnTo>
                    <a:pt x="276225" y="476250"/>
                  </a:lnTo>
                  <a:lnTo>
                    <a:pt x="276225" y="200025"/>
                  </a:lnTo>
                  <a:lnTo>
                    <a:pt x="19050" y="200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1009650"/>
          </a:xfrm>
        </p:spPr>
        <p:txBody>
          <a:bodyPr/>
          <a:lstStyle/>
          <a:p>
            <a:r>
              <a:rPr lang="en-US" altLang="en-US" u="sng" dirty="0" smtClean="0"/>
              <a:t>Physics of the atmosphere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668"/>
            <a:ext cx="8131969" cy="49107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the sun warms the </a:t>
            </a:r>
            <a:r>
              <a:rPr lang="en-US" altLang="en-US" dirty="0" smtClean="0"/>
              <a:t>earth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Radiation from the sun is the main driver of the Earth’s climate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/>
              <a:t>The </a:t>
            </a:r>
            <a:r>
              <a:rPr lang="en-US" altLang="en-US" dirty="0"/>
              <a:t>ozone layer </a:t>
            </a:r>
            <a:r>
              <a:rPr lang="en-US" altLang="en-US" dirty="0" smtClean="0"/>
              <a:t>issue</a:t>
            </a:r>
          </a:p>
          <a:p>
            <a:pPr eaLnBrk="1" hangingPunct="1"/>
            <a:r>
              <a:rPr lang="en-US" altLang="en-US" dirty="0" smtClean="0"/>
              <a:t>Greenhouse effect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Climate change: </a:t>
            </a:r>
            <a:r>
              <a:rPr lang="en-US" altLang="en-US" dirty="0" smtClean="0"/>
              <a:t>we share one planet with one atmosphere - the issues are global, and involve science, international politics, and </a:t>
            </a:r>
            <a:r>
              <a:rPr lang="en-US" altLang="en-US" dirty="0" smtClean="0"/>
              <a:t>economics.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8981-E42F-4706-8B7D-155C248087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619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800" b="1" u="sng" smtClean="0">
                <a:solidFill>
                  <a:schemeClr val="tx1"/>
                </a:solidFill>
              </a:rPr>
              <a:t>Why is it colder at the poles than at the equator?</a:t>
            </a:r>
          </a:p>
        </p:txBody>
      </p:sp>
      <p:sp>
        <p:nvSpPr>
          <p:cNvPr id="92204" name="Rectangle 44"/>
          <p:cNvSpPr>
            <a:spLocks noGrp="1" noChangeArrowheads="1"/>
          </p:cNvSpPr>
          <p:nvPr>
            <p:ph type="body" sz="half" idx="2"/>
          </p:nvPr>
        </p:nvSpPr>
        <p:spPr>
          <a:xfrm>
            <a:off x="354013" y="4687888"/>
            <a:ext cx="8353425" cy="2011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More of the Sun’s energy </a:t>
            </a:r>
            <a:r>
              <a:rPr lang="en-US" altLang="en-US" sz="2400" i="1" dirty="0" smtClean="0"/>
              <a:t>per unit area</a:t>
            </a:r>
            <a:r>
              <a:rPr lang="en-US" altLang="en-US" sz="2400" dirty="0" smtClean="0"/>
              <a:t> falls on the    equatorial regions compared to the polar regions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 the earth reflects about 30% of incident solar energy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FF"/>
                </a:solidFill>
              </a:rPr>
              <a:t> without the atmosphere the earth would be 30</a:t>
            </a:r>
            <a:r>
              <a:rPr lang="en-US" altLang="en-US" sz="2400" dirty="0" smtClean="0">
                <a:solidFill>
                  <a:srgbClr val="0000FF"/>
                </a:solidFill>
                <a:sym typeface="Symbol" pitchFamily="18" charset="2"/>
              </a:rPr>
              <a:t> </a:t>
            </a:r>
            <a:r>
              <a:rPr lang="en-US" altLang="en-US" sz="2400" dirty="0" smtClean="0">
                <a:solidFill>
                  <a:srgbClr val="0000FF"/>
                </a:solidFill>
              </a:rPr>
              <a:t>C cooler!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Seasons are due to change in </a:t>
            </a:r>
            <a:r>
              <a:rPr lang="en-US" altLang="en-US" sz="2400" dirty="0" smtClean="0">
                <a:solidFill>
                  <a:srgbClr val="FF0000"/>
                </a:solidFill>
              </a:rPr>
              <a:t>tilt</a:t>
            </a:r>
            <a:r>
              <a:rPr lang="en-US" altLang="en-US" sz="2400" dirty="0" smtClean="0"/>
              <a:t> of the earth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rgbClr val="0066FF"/>
              </a:solidFill>
            </a:endParaRPr>
          </a:p>
        </p:txBody>
      </p:sp>
      <p:grpSp>
        <p:nvGrpSpPr>
          <p:cNvPr id="92163" name="Group 3"/>
          <p:cNvGrpSpPr>
            <a:grpSpLocks/>
          </p:cNvGrpSpPr>
          <p:nvPr/>
        </p:nvGrpSpPr>
        <p:grpSpPr bwMode="auto">
          <a:xfrm>
            <a:off x="2978150" y="962025"/>
            <a:ext cx="5113338" cy="3657600"/>
            <a:chOff x="2572" y="1282"/>
            <a:chExt cx="1776" cy="2304"/>
          </a:xfrm>
        </p:grpSpPr>
        <p:sp>
          <p:nvSpPr>
            <p:cNvPr id="15376" name="Line 4"/>
            <p:cNvSpPr>
              <a:spLocks noChangeShapeType="1"/>
            </p:cNvSpPr>
            <p:nvPr/>
          </p:nvSpPr>
          <p:spPr bwMode="auto">
            <a:xfrm flipH="1">
              <a:off x="2572" y="1282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5"/>
            <p:cNvSpPr>
              <a:spLocks noChangeShapeType="1"/>
            </p:cNvSpPr>
            <p:nvPr/>
          </p:nvSpPr>
          <p:spPr bwMode="auto">
            <a:xfrm flipH="1">
              <a:off x="2572" y="1378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6"/>
            <p:cNvSpPr>
              <a:spLocks noChangeShapeType="1"/>
            </p:cNvSpPr>
            <p:nvPr/>
          </p:nvSpPr>
          <p:spPr bwMode="auto">
            <a:xfrm flipH="1">
              <a:off x="2572" y="1474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7"/>
            <p:cNvSpPr>
              <a:spLocks noChangeShapeType="1"/>
            </p:cNvSpPr>
            <p:nvPr/>
          </p:nvSpPr>
          <p:spPr bwMode="auto">
            <a:xfrm flipH="1">
              <a:off x="2572" y="1570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8"/>
            <p:cNvSpPr>
              <a:spLocks noChangeShapeType="1"/>
            </p:cNvSpPr>
            <p:nvPr/>
          </p:nvSpPr>
          <p:spPr bwMode="auto">
            <a:xfrm flipH="1">
              <a:off x="2572" y="1666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9"/>
            <p:cNvSpPr>
              <a:spLocks noChangeShapeType="1"/>
            </p:cNvSpPr>
            <p:nvPr/>
          </p:nvSpPr>
          <p:spPr bwMode="auto">
            <a:xfrm flipH="1">
              <a:off x="2572" y="1762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10"/>
            <p:cNvSpPr>
              <a:spLocks noChangeShapeType="1"/>
            </p:cNvSpPr>
            <p:nvPr/>
          </p:nvSpPr>
          <p:spPr bwMode="auto">
            <a:xfrm flipH="1">
              <a:off x="2572" y="1858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11"/>
            <p:cNvSpPr>
              <a:spLocks noChangeShapeType="1"/>
            </p:cNvSpPr>
            <p:nvPr/>
          </p:nvSpPr>
          <p:spPr bwMode="auto">
            <a:xfrm flipH="1">
              <a:off x="2572" y="1954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12"/>
            <p:cNvSpPr>
              <a:spLocks noChangeShapeType="1"/>
            </p:cNvSpPr>
            <p:nvPr/>
          </p:nvSpPr>
          <p:spPr bwMode="auto">
            <a:xfrm flipH="1">
              <a:off x="2572" y="2050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13"/>
            <p:cNvSpPr>
              <a:spLocks noChangeShapeType="1"/>
            </p:cNvSpPr>
            <p:nvPr/>
          </p:nvSpPr>
          <p:spPr bwMode="auto">
            <a:xfrm flipH="1">
              <a:off x="2572" y="2146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14"/>
            <p:cNvSpPr>
              <a:spLocks noChangeShapeType="1"/>
            </p:cNvSpPr>
            <p:nvPr/>
          </p:nvSpPr>
          <p:spPr bwMode="auto">
            <a:xfrm flipH="1">
              <a:off x="2572" y="2242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15"/>
            <p:cNvSpPr>
              <a:spLocks noChangeShapeType="1"/>
            </p:cNvSpPr>
            <p:nvPr/>
          </p:nvSpPr>
          <p:spPr bwMode="auto">
            <a:xfrm flipH="1">
              <a:off x="2572" y="2338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16"/>
            <p:cNvSpPr>
              <a:spLocks noChangeShapeType="1"/>
            </p:cNvSpPr>
            <p:nvPr/>
          </p:nvSpPr>
          <p:spPr bwMode="auto">
            <a:xfrm flipH="1">
              <a:off x="2572" y="2434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17"/>
            <p:cNvSpPr>
              <a:spLocks noChangeShapeType="1"/>
            </p:cNvSpPr>
            <p:nvPr/>
          </p:nvSpPr>
          <p:spPr bwMode="auto">
            <a:xfrm flipH="1">
              <a:off x="2572" y="2530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18"/>
            <p:cNvSpPr>
              <a:spLocks noChangeShapeType="1"/>
            </p:cNvSpPr>
            <p:nvPr/>
          </p:nvSpPr>
          <p:spPr bwMode="auto">
            <a:xfrm flipH="1">
              <a:off x="2572" y="2626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19"/>
            <p:cNvSpPr>
              <a:spLocks noChangeShapeType="1"/>
            </p:cNvSpPr>
            <p:nvPr/>
          </p:nvSpPr>
          <p:spPr bwMode="auto">
            <a:xfrm flipH="1">
              <a:off x="2572" y="2722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20"/>
            <p:cNvSpPr>
              <a:spLocks noChangeShapeType="1"/>
            </p:cNvSpPr>
            <p:nvPr/>
          </p:nvSpPr>
          <p:spPr bwMode="auto">
            <a:xfrm flipH="1">
              <a:off x="2572" y="2818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21"/>
            <p:cNvSpPr>
              <a:spLocks noChangeShapeType="1"/>
            </p:cNvSpPr>
            <p:nvPr/>
          </p:nvSpPr>
          <p:spPr bwMode="auto">
            <a:xfrm flipH="1">
              <a:off x="2572" y="2914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22"/>
            <p:cNvSpPr>
              <a:spLocks noChangeShapeType="1"/>
            </p:cNvSpPr>
            <p:nvPr/>
          </p:nvSpPr>
          <p:spPr bwMode="auto">
            <a:xfrm flipH="1">
              <a:off x="2572" y="3010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23"/>
            <p:cNvSpPr>
              <a:spLocks noChangeShapeType="1"/>
            </p:cNvSpPr>
            <p:nvPr/>
          </p:nvSpPr>
          <p:spPr bwMode="auto">
            <a:xfrm flipH="1">
              <a:off x="2572" y="3106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24"/>
            <p:cNvSpPr>
              <a:spLocks noChangeShapeType="1"/>
            </p:cNvSpPr>
            <p:nvPr/>
          </p:nvSpPr>
          <p:spPr bwMode="auto">
            <a:xfrm flipH="1">
              <a:off x="2572" y="3202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25"/>
            <p:cNvSpPr>
              <a:spLocks noChangeShapeType="1"/>
            </p:cNvSpPr>
            <p:nvPr/>
          </p:nvSpPr>
          <p:spPr bwMode="auto">
            <a:xfrm flipH="1">
              <a:off x="2572" y="3298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26"/>
            <p:cNvSpPr>
              <a:spLocks noChangeShapeType="1"/>
            </p:cNvSpPr>
            <p:nvPr/>
          </p:nvSpPr>
          <p:spPr bwMode="auto">
            <a:xfrm flipH="1">
              <a:off x="2572" y="3394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27"/>
            <p:cNvSpPr>
              <a:spLocks noChangeShapeType="1"/>
            </p:cNvSpPr>
            <p:nvPr/>
          </p:nvSpPr>
          <p:spPr bwMode="auto">
            <a:xfrm flipH="1">
              <a:off x="2572" y="3490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28"/>
            <p:cNvSpPr>
              <a:spLocks noChangeShapeType="1"/>
            </p:cNvSpPr>
            <p:nvPr/>
          </p:nvSpPr>
          <p:spPr bwMode="auto">
            <a:xfrm flipH="1">
              <a:off x="2572" y="3586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9" name="Freeform 29"/>
          <p:cNvSpPr>
            <a:spLocks/>
          </p:cNvSpPr>
          <p:nvPr/>
        </p:nvSpPr>
        <p:spPr bwMode="auto">
          <a:xfrm>
            <a:off x="7334250" y="754063"/>
            <a:ext cx="822325" cy="4391025"/>
          </a:xfrm>
          <a:custGeom>
            <a:avLst/>
            <a:gdLst>
              <a:gd name="T0" fmla="*/ 2147483647 w 518"/>
              <a:gd name="T1" fmla="*/ 0 h 2766"/>
              <a:gd name="T2" fmla="*/ 2147483647 w 518"/>
              <a:gd name="T3" fmla="*/ 2147483647 h 2766"/>
              <a:gd name="T4" fmla="*/ 2147483647 w 518"/>
              <a:gd name="T5" fmla="*/ 2147483647 h 2766"/>
              <a:gd name="T6" fmla="*/ 2147483647 w 518"/>
              <a:gd name="T7" fmla="*/ 2147483647 h 2766"/>
              <a:gd name="T8" fmla="*/ 2147483647 w 518"/>
              <a:gd name="T9" fmla="*/ 2147483647 h 2766"/>
              <a:gd name="T10" fmla="*/ 2147483647 w 518"/>
              <a:gd name="T11" fmla="*/ 2147483647 h 2766"/>
              <a:gd name="T12" fmla="*/ 2147483647 w 518"/>
              <a:gd name="T13" fmla="*/ 2147483647 h 27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8" h="2766">
                <a:moveTo>
                  <a:pt x="485" y="0"/>
                </a:moveTo>
                <a:cubicBezTo>
                  <a:pt x="376" y="93"/>
                  <a:pt x="267" y="187"/>
                  <a:pt x="193" y="340"/>
                </a:cubicBezTo>
                <a:cubicBezTo>
                  <a:pt x="119" y="493"/>
                  <a:pt x="70" y="742"/>
                  <a:pt x="39" y="916"/>
                </a:cubicBezTo>
                <a:cubicBezTo>
                  <a:pt x="8" y="1090"/>
                  <a:pt x="0" y="1208"/>
                  <a:pt x="7" y="1387"/>
                </a:cubicBezTo>
                <a:cubicBezTo>
                  <a:pt x="14" y="1566"/>
                  <a:pt x="18" y="1784"/>
                  <a:pt x="80" y="1987"/>
                </a:cubicBezTo>
                <a:cubicBezTo>
                  <a:pt x="142" y="2190"/>
                  <a:pt x="307" y="2474"/>
                  <a:pt x="380" y="2604"/>
                </a:cubicBezTo>
                <a:cubicBezTo>
                  <a:pt x="453" y="2734"/>
                  <a:pt x="485" y="2750"/>
                  <a:pt x="518" y="2766"/>
                </a:cubicBezTo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8" name="Freeform 38"/>
          <p:cNvSpPr>
            <a:spLocks/>
          </p:cNvSpPr>
          <p:nvPr/>
        </p:nvSpPr>
        <p:spPr bwMode="auto">
          <a:xfrm>
            <a:off x="4201319" y="2506663"/>
            <a:ext cx="46037" cy="771525"/>
          </a:xfrm>
          <a:custGeom>
            <a:avLst/>
            <a:gdLst>
              <a:gd name="T0" fmla="*/ 2147483647 w 29"/>
              <a:gd name="T1" fmla="*/ 0 h 486"/>
              <a:gd name="T2" fmla="*/ 2147483647 w 29"/>
              <a:gd name="T3" fmla="*/ 2147483647 h 486"/>
              <a:gd name="T4" fmla="*/ 2147483647 w 29"/>
              <a:gd name="T5" fmla="*/ 2147483647 h 486"/>
              <a:gd name="T6" fmla="*/ 0 w 29"/>
              <a:gd name="T7" fmla="*/ 2147483647 h 4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" h="486">
                <a:moveTo>
                  <a:pt x="6" y="0"/>
                </a:moveTo>
                <a:cubicBezTo>
                  <a:pt x="9" y="28"/>
                  <a:pt x="22" y="123"/>
                  <a:pt x="25" y="174"/>
                </a:cubicBezTo>
                <a:cubicBezTo>
                  <a:pt x="28" y="225"/>
                  <a:pt x="29" y="252"/>
                  <a:pt x="25" y="304"/>
                </a:cubicBezTo>
                <a:cubicBezTo>
                  <a:pt x="21" y="356"/>
                  <a:pt x="5" y="448"/>
                  <a:pt x="0" y="48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9" name="Text Box 39"/>
          <p:cNvSpPr txBox="1">
            <a:spLocks noChangeArrowheads="1"/>
          </p:cNvSpPr>
          <p:nvPr/>
        </p:nvSpPr>
        <p:spPr bwMode="auto">
          <a:xfrm>
            <a:off x="7477125" y="2465388"/>
            <a:ext cx="67151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ahoma" pitchFamily="34" charset="0"/>
              </a:rPr>
              <a:t>SUN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64003-E157-499F-8B99-D00189A709C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1" name="Freeform 31"/>
          <p:cNvSpPr>
            <a:spLocks/>
          </p:cNvSpPr>
          <p:nvPr/>
        </p:nvSpPr>
        <p:spPr bwMode="auto">
          <a:xfrm rot="152013" flipV="1">
            <a:off x="2984099" y="4015783"/>
            <a:ext cx="679450" cy="284163"/>
          </a:xfrm>
          <a:custGeom>
            <a:avLst/>
            <a:gdLst>
              <a:gd name="T0" fmla="*/ 0 w 428"/>
              <a:gd name="T1" fmla="*/ 0 h 179"/>
              <a:gd name="T2" fmla="*/ 2147483647 w 428"/>
              <a:gd name="T3" fmla="*/ 2147483647 h 179"/>
              <a:gd name="T4" fmla="*/ 2147483647 w 428"/>
              <a:gd name="T5" fmla="*/ 2147483647 h 179"/>
              <a:gd name="T6" fmla="*/ 2147483647 w 428"/>
              <a:gd name="T7" fmla="*/ 2147483647 h 1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8" h="179">
                <a:moveTo>
                  <a:pt x="0" y="0"/>
                </a:moveTo>
                <a:cubicBezTo>
                  <a:pt x="22" y="4"/>
                  <a:pt x="92" y="9"/>
                  <a:pt x="141" y="24"/>
                </a:cubicBezTo>
                <a:cubicBezTo>
                  <a:pt x="190" y="39"/>
                  <a:pt x="243" y="66"/>
                  <a:pt x="291" y="92"/>
                </a:cubicBezTo>
                <a:cubicBezTo>
                  <a:pt x="339" y="118"/>
                  <a:pt x="400" y="161"/>
                  <a:pt x="428" y="179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1" name="Freeform 31"/>
          <p:cNvSpPr>
            <a:spLocks/>
          </p:cNvSpPr>
          <p:nvPr/>
        </p:nvSpPr>
        <p:spPr bwMode="auto">
          <a:xfrm rot="-152013">
            <a:off x="2984099" y="1546329"/>
            <a:ext cx="679450" cy="284163"/>
          </a:xfrm>
          <a:custGeom>
            <a:avLst/>
            <a:gdLst>
              <a:gd name="T0" fmla="*/ 0 w 428"/>
              <a:gd name="T1" fmla="*/ 0 h 179"/>
              <a:gd name="T2" fmla="*/ 2147483647 w 428"/>
              <a:gd name="T3" fmla="*/ 2147483647 h 179"/>
              <a:gd name="T4" fmla="*/ 2147483647 w 428"/>
              <a:gd name="T5" fmla="*/ 2147483647 h 179"/>
              <a:gd name="T6" fmla="*/ 2147483647 w 428"/>
              <a:gd name="T7" fmla="*/ 2147483647 h 179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81 h 10081"/>
              <a:gd name="connsiteX1" fmla="*/ 3294 w 10000"/>
              <a:gd name="connsiteY1" fmla="*/ 1422 h 10081"/>
              <a:gd name="connsiteX2" fmla="*/ 6799 w 10000"/>
              <a:gd name="connsiteY2" fmla="*/ 5221 h 10081"/>
              <a:gd name="connsiteX3" fmla="*/ 10000 w 10000"/>
              <a:gd name="connsiteY3" fmla="*/ 10081 h 10081"/>
              <a:gd name="connsiteX0" fmla="*/ 0 w 10000"/>
              <a:gd name="connsiteY0" fmla="*/ 0 h 10000"/>
              <a:gd name="connsiteX1" fmla="*/ 3294 w 10000"/>
              <a:gd name="connsiteY1" fmla="*/ 1341 h 10000"/>
              <a:gd name="connsiteX2" fmla="*/ 6799 w 10000"/>
              <a:gd name="connsiteY2" fmla="*/ 514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2252 w 10000"/>
              <a:gd name="connsiteY1" fmla="*/ 1850 h 10000"/>
              <a:gd name="connsiteX2" fmla="*/ 3294 w 10000"/>
              <a:gd name="connsiteY2" fmla="*/ 1341 h 10000"/>
              <a:gd name="connsiteX3" fmla="*/ 6799 w 10000"/>
              <a:gd name="connsiteY3" fmla="*/ 5140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2252 w 10000"/>
              <a:gd name="connsiteY1" fmla="*/ 1850 h 10000"/>
              <a:gd name="connsiteX2" fmla="*/ 3294 w 10000"/>
              <a:gd name="connsiteY2" fmla="*/ 1341 h 10000"/>
              <a:gd name="connsiteX3" fmla="*/ 6799 w 10000"/>
              <a:gd name="connsiteY3" fmla="*/ 5140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3294 w 10000"/>
              <a:gd name="connsiteY1" fmla="*/ 1341 h 10000"/>
              <a:gd name="connsiteX2" fmla="*/ 6799 w 10000"/>
              <a:gd name="connsiteY2" fmla="*/ 514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294 w 10000"/>
              <a:gd name="connsiteY1" fmla="*/ 1341 h 10000"/>
              <a:gd name="connsiteX2" fmla="*/ 4066 w 10000"/>
              <a:gd name="connsiteY2" fmla="*/ 2392 h 10000"/>
              <a:gd name="connsiteX3" fmla="*/ 6799 w 10000"/>
              <a:gd name="connsiteY3" fmla="*/ 5140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3294 w 10000"/>
              <a:gd name="connsiteY1" fmla="*/ 1341 h 10000"/>
              <a:gd name="connsiteX2" fmla="*/ 6799 w 10000"/>
              <a:gd name="connsiteY2" fmla="*/ 5140 h 10000"/>
              <a:gd name="connsiteX3" fmla="*/ 1000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686" y="279"/>
                  <a:pt x="2161" y="484"/>
                  <a:pt x="3294" y="1341"/>
                </a:cubicBezTo>
                <a:cubicBezTo>
                  <a:pt x="4427" y="2198"/>
                  <a:pt x="5681" y="3697"/>
                  <a:pt x="6799" y="5140"/>
                </a:cubicBezTo>
                <a:cubicBezTo>
                  <a:pt x="7921" y="6592"/>
                  <a:pt x="9346" y="8994"/>
                  <a:pt x="10000" y="1000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8" name="Picture 4" descr="C:\Documents and Settings\Bob\Local Settings\Temporary Internet Files\Content.IE5\JQPK55YX\MC90043153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00" y="1541332"/>
            <a:ext cx="2773493" cy="277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4" grpId="0" build="p"/>
      <p:bldP spid="92189" grpId="0" animBg="1"/>
      <p:bldP spid="92198" grpId="0" animBg="1"/>
      <p:bldP spid="92199" grpId="0"/>
      <p:bldP spid="41" grpId="0" animBg="1"/>
      <p:bldP spid="921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020762"/>
          </a:xfrm>
        </p:spPr>
        <p:txBody>
          <a:bodyPr/>
          <a:lstStyle/>
          <a:p>
            <a:r>
              <a:rPr lang="en-US" altLang="en-US" sz="4000" smtClean="0"/>
              <a:t>The ozone layer: blocks UV-B rays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000500" y="1066800"/>
            <a:ext cx="5143500" cy="531495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ozone, O</a:t>
            </a:r>
            <a:r>
              <a:rPr lang="en-US" altLang="en-US" sz="2400" baseline="-25000" dirty="0" smtClean="0"/>
              <a:t>3</a:t>
            </a:r>
            <a:r>
              <a:rPr lang="en-US" altLang="en-US" sz="2400" dirty="0" smtClean="0"/>
              <a:t> is a naturally occurring trace element in the atmosphere</a:t>
            </a:r>
          </a:p>
          <a:p>
            <a:pPr eaLnBrk="1" hangingPunct="1"/>
            <a:r>
              <a:rPr lang="en-US" altLang="en-US" sz="2400" dirty="0" smtClean="0"/>
              <a:t>It absorbs solar ultraviolet radiation, especially the harmful UV-B rays</a:t>
            </a:r>
          </a:p>
          <a:p>
            <a:pPr eaLnBrk="1" hangingPunct="1"/>
            <a:r>
              <a:rPr lang="en-US" altLang="en-US" sz="2400" dirty="0" smtClean="0"/>
              <a:t>Ozone is destroyed by CFC’s (chlorofluorocarbons)</a:t>
            </a:r>
          </a:p>
          <a:p>
            <a:pPr eaLnBrk="1" hangingPunct="1"/>
            <a:r>
              <a:rPr lang="en-US" altLang="en-US" sz="2400" dirty="0" smtClean="0"/>
              <a:t>loss affects us and environment</a:t>
            </a:r>
          </a:p>
          <a:p>
            <a:pPr eaLnBrk="1" hangingPunct="1"/>
            <a:r>
              <a:rPr lang="en-US" altLang="en-US" sz="2000" dirty="0" smtClean="0">
                <a:solidFill>
                  <a:srgbClr val="0000FF"/>
                </a:solidFill>
              </a:rPr>
              <a:t>Long-term observations reveal that Earth’s ozone has been strengthening following international agreements to protect this vital layer of the atmosphere</a:t>
            </a:r>
            <a:r>
              <a:rPr lang="en-US" altLang="en-US" sz="24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AEB49-DE0D-4398-B5ED-5247E1C3519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6389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3" y="1468438"/>
            <a:ext cx="3621087" cy="3921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193675"/>
            <a:ext cx="6054725" cy="974725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altLang="en-US" u="sng" smtClean="0">
                <a:solidFill>
                  <a:schemeClr val="tx1"/>
                </a:solidFill>
              </a:rPr>
              <a:t>The Greenhouse effect</a:t>
            </a:r>
          </a:p>
        </p:txBody>
      </p:sp>
      <p:sp>
        <p:nvSpPr>
          <p:cNvPr id="40975" name="Freeform 15"/>
          <p:cNvSpPr>
            <a:spLocks/>
          </p:cNvSpPr>
          <p:nvPr/>
        </p:nvSpPr>
        <p:spPr bwMode="auto">
          <a:xfrm rot="-264687">
            <a:off x="447675" y="3001963"/>
            <a:ext cx="8378825" cy="2184400"/>
          </a:xfrm>
          <a:custGeom>
            <a:avLst/>
            <a:gdLst>
              <a:gd name="T0" fmla="*/ 2147483647 w 5278"/>
              <a:gd name="T1" fmla="*/ 2147483647 h 1376"/>
              <a:gd name="T2" fmla="*/ 2147483647 w 5278"/>
              <a:gd name="T3" fmla="*/ 2147483647 h 1376"/>
              <a:gd name="T4" fmla="*/ 2147483647 w 5278"/>
              <a:gd name="T5" fmla="*/ 2147483647 h 1376"/>
              <a:gd name="T6" fmla="*/ 2147483647 w 5278"/>
              <a:gd name="T7" fmla="*/ 2147483647 h 1376"/>
              <a:gd name="T8" fmla="*/ 2147483647 w 5278"/>
              <a:gd name="T9" fmla="*/ 2147483647 h 1376"/>
              <a:gd name="T10" fmla="*/ 2147483647 w 5278"/>
              <a:gd name="T11" fmla="*/ 2147483647 h 1376"/>
              <a:gd name="T12" fmla="*/ 2147483647 w 5278"/>
              <a:gd name="T13" fmla="*/ 2147483647 h 1376"/>
              <a:gd name="T14" fmla="*/ 2147483647 w 5278"/>
              <a:gd name="T15" fmla="*/ 2147483647 h 1376"/>
              <a:gd name="T16" fmla="*/ 2147483647 w 5278"/>
              <a:gd name="T17" fmla="*/ 2147483647 h 1376"/>
              <a:gd name="T18" fmla="*/ 2147483647 w 5278"/>
              <a:gd name="T19" fmla="*/ 2147483647 h 1376"/>
              <a:gd name="T20" fmla="*/ 2147483647 w 5278"/>
              <a:gd name="T21" fmla="*/ 2147483647 h 1376"/>
              <a:gd name="T22" fmla="*/ 2147483647 w 5278"/>
              <a:gd name="T23" fmla="*/ 2147483647 h 1376"/>
              <a:gd name="T24" fmla="*/ 2147483647 w 5278"/>
              <a:gd name="T25" fmla="*/ 2147483647 h 1376"/>
              <a:gd name="T26" fmla="*/ 2147483647 w 5278"/>
              <a:gd name="T27" fmla="*/ 2147483647 h 1376"/>
              <a:gd name="T28" fmla="*/ 2147483647 w 5278"/>
              <a:gd name="T29" fmla="*/ 2147483647 h 1376"/>
              <a:gd name="T30" fmla="*/ 2147483647 w 5278"/>
              <a:gd name="T31" fmla="*/ 2147483647 h 1376"/>
              <a:gd name="T32" fmla="*/ 2147483647 w 5278"/>
              <a:gd name="T33" fmla="*/ 2147483647 h 13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278" h="1376">
                <a:moveTo>
                  <a:pt x="63" y="591"/>
                </a:moveTo>
                <a:cubicBezTo>
                  <a:pt x="0" y="679"/>
                  <a:pt x="158" y="783"/>
                  <a:pt x="203" y="833"/>
                </a:cubicBezTo>
                <a:cubicBezTo>
                  <a:pt x="248" y="883"/>
                  <a:pt x="193" y="922"/>
                  <a:pt x="332" y="889"/>
                </a:cubicBezTo>
                <a:cubicBezTo>
                  <a:pt x="471" y="856"/>
                  <a:pt x="764" y="706"/>
                  <a:pt x="1038" y="638"/>
                </a:cubicBezTo>
                <a:cubicBezTo>
                  <a:pt x="1312" y="570"/>
                  <a:pt x="1668" y="503"/>
                  <a:pt x="1976" y="480"/>
                </a:cubicBezTo>
                <a:cubicBezTo>
                  <a:pt x="2284" y="457"/>
                  <a:pt x="2565" y="462"/>
                  <a:pt x="2887" y="498"/>
                </a:cubicBezTo>
                <a:cubicBezTo>
                  <a:pt x="3209" y="534"/>
                  <a:pt x="3575" y="564"/>
                  <a:pt x="3909" y="694"/>
                </a:cubicBezTo>
                <a:cubicBezTo>
                  <a:pt x="4243" y="824"/>
                  <a:pt x="4694" y="1182"/>
                  <a:pt x="4894" y="1279"/>
                </a:cubicBezTo>
                <a:cubicBezTo>
                  <a:pt x="5094" y="1376"/>
                  <a:pt x="5053" y="1328"/>
                  <a:pt x="5107" y="1279"/>
                </a:cubicBezTo>
                <a:cubicBezTo>
                  <a:pt x="5161" y="1230"/>
                  <a:pt x="5278" y="1090"/>
                  <a:pt x="5219" y="982"/>
                </a:cubicBezTo>
                <a:cubicBezTo>
                  <a:pt x="5160" y="874"/>
                  <a:pt x="4977" y="750"/>
                  <a:pt x="4754" y="629"/>
                </a:cubicBezTo>
                <a:cubicBezTo>
                  <a:pt x="4531" y="508"/>
                  <a:pt x="4166" y="349"/>
                  <a:pt x="3881" y="257"/>
                </a:cubicBezTo>
                <a:cubicBezTo>
                  <a:pt x="3596" y="165"/>
                  <a:pt x="3328" y="122"/>
                  <a:pt x="3045" y="80"/>
                </a:cubicBezTo>
                <a:cubicBezTo>
                  <a:pt x="2762" y="38"/>
                  <a:pt x="2486" y="0"/>
                  <a:pt x="2181" y="6"/>
                </a:cubicBezTo>
                <a:cubicBezTo>
                  <a:pt x="1876" y="12"/>
                  <a:pt x="1481" y="69"/>
                  <a:pt x="1215" y="118"/>
                </a:cubicBezTo>
                <a:cubicBezTo>
                  <a:pt x="949" y="167"/>
                  <a:pt x="781" y="227"/>
                  <a:pt x="583" y="303"/>
                </a:cubicBezTo>
                <a:cubicBezTo>
                  <a:pt x="385" y="379"/>
                  <a:pt x="126" y="503"/>
                  <a:pt x="63" y="591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 rot="-1452076">
            <a:off x="757238" y="3756025"/>
            <a:ext cx="1819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H</a:t>
            </a:r>
            <a:r>
              <a:rPr lang="en-US" altLang="en-US" sz="2800" baseline="-25000"/>
              <a:t>2</a:t>
            </a:r>
            <a:r>
              <a:rPr lang="en-US" altLang="en-US" sz="2800"/>
              <a:t>O, CO</a:t>
            </a:r>
            <a:r>
              <a:rPr lang="en-US" altLang="en-US" sz="2800" baseline="-25000"/>
              <a:t>2</a:t>
            </a:r>
            <a:r>
              <a:rPr lang="en-US" altLang="en-US" sz="2800"/>
              <a:t> 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 rot="1371725">
            <a:off x="6030913" y="1736725"/>
            <a:ext cx="3113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Sun’s visible light</a:t>
            </a:r>
          </a:p>
        </p:txBody>
      </p:sp>
      <p:grpSp>
        <p:nvGrpSpPr>
          <p:cNvPr id="41000" name="Group 40"/>
          <p:cNvGrpSpPr>
            <a:grpSpLocks/>
          </p:cNvGrpSpPr>
          <p:nvPr/>
        </p:nvGrpSpPr>
        <p:grpSpPr bwMode="auto">
          <a:xfrm>
            <a:off x="1260475" y="3566825"/>
            <a:ext cx="6183313" cy="6130925"/>
            <a:chOff x="794" y="2177"/>
            <a:chExt cx="3895" cy="3862"/>
          </a:xfrm>
        </p:grpSpPr>
        <p:sp>
          <p:nvSpPr>
            <p:cNvPr id="17428" name="Arc 13"/>
            <p:cNvSpPr>
              <a:spLocks/>
            </p:cNvSpPr>
            <p:nvPr/>
          </p:nvSpPr>
          <p:spPr bwMode="auto">
            <a:xfrm rot="-2773488">
              <a:off x="811" y="2160"/>
              <a:ext cx="3862" cy="3895"/>
            </a:xfrm>
            <a:custGeom>
              <a:avLst/>
              <a:gdLst>
                <a:gd name="T0" fmla="*/ 0 w 21600"/>
                <a:gd name="T1" fmla="*/ 0 h 24226"/>
                <a:gd name="T2" fmla="*/ 1 w 21600"/>
                <a:gd name="T3" fmla="*/ 0 h 24226"/>
                <a:gd name="T4" fmla="*/ 0 w 21600"/>
                <a:gd name="T5" fmla="*/ 0 h 242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4226" fill="none" extrusionOk="0">
                  <a:moveTo>
                    <a:pt x="1073" y="-1"/>
                  </a:moveTo>
                  <a:cubicBezTo>
                    <a:pt x="12571" y="571"/>
                    <a:pt x="21600" y="10060"/>
                    <a:pt x="21600" y="21573"/>
                  </a:cubicBezTo>
                  <a:cubicBezTo>
                    <a:pt x="21600" y="22459"/>
                    <a:pt x="21545" y="23345"/>
                    <a:pt x="21436" y="24226"/>
                  </a:cubicBezTo>
                </a:path>
                <a:path w="21600" h="24226" stroke="0" extrusionOk="0">
                  <a:moveTo>
                    <a:pt x="1073" y="-1"/>
                  </a:moveTo>
                  <a:cubicBezTo>
                    <a:pt x="12571" y="571"/>
                    <a:pt x="21600" y="10060"/>
                    <a:pt x="21600" y="21573"/>
                  </a:cubicBezTo>
                  <a:cubicBezTo>
                    <a:pt x="21600" y="22459"/>
                    <a:pt x="21545" y="23345"/>
                    <a:pt x="21436" y="24226"/>
                  </a:cubicBezTo>
                  <a:lnTo>
                    <a:pt x="0" y="21573"/>
                  </a:lnTo>
                  <a:lnTo>
                    <a:pt x="1073" y="-1"/>
                  </a:lnTo>
                  <a:close/>
                </a:path>
              </a:pathLst>
            </a:custGeom>
            <a:noFill/>
            <a:ln w="5715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715" y="3180"/>
              <a:ext cx="2352" cy="34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pt-BR" sz="44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Arial"/>
                  <a:cs typeface="Arial"/>
                </a:rPr>
                <a:t>E   A   R   T   H</a:t>
              </a:r>
              <a:endParaRPr lang="en-US" sz="4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0987" name="AutoShape 27"/>
          <p:cNvSpPr>
            <a:spLocks noChangeArrowheads="1"/>
          </p:cNvSpPr>
          <p:nvPr/>
        </p:nvSpPr>
        <p:spPr bwMode="auto">
          <a:xfrm>
            <a:off x="557213" y="1851025"/>
            <a:ext cx="3319462" cy="1066800"/>
          </a:xfrm>
          <a:prstGeom prst="wedgeRoundRectCallout">
            <a:avLst>
              <a:gd name="adj1" fmla="val 51819"/>
              <a:gd name="adj2" fmla="val 1510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infrared radiation is trapped</a:t>
            </a:r>
          </a:p>
        </p:txBody>
      </p:sp>
      <p:pic>
        <p:nvPicPr>
          <p:cNvPr id="40989" name="Picture 29" descr="MCj0232180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0563" y="0"/>
            <a:ext cx="1874837" cy="178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2014538" y="5905500"/>
            <a:ext cx="5097462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Without the greenhouse effect, the average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temperature of the Earth would be  </a:t>
            </a:r>
            <a:r>
              <a:rPr lang="en-US" altLang="en-US" sz="2000">
                <a:latin typeface="Tahoma" pitchFamily="34" charset="0"/>
                <a:sym typeface="Symbol" pitchFamily="18" charset="2"/>
              </a:rPr>
              <a:t>20 F</a:t>
            </a:r>
          </a:p>
        </p:txBody>
      </p:sp>
      <p:sp>
        <p:nvSpPr>
          <p:cNvPr id="40992" name="Freeform 32"/>
          <p:cNvSpPr>
            <a:spLocks/>
          </p:cNvSpPr>
          <p:nvPr/>
        </p:nvSpPr>
        <p:spPr bwMode="auto">
          <a:xfrm>
            <a:off x="2547938" y="4057650"/>
            <a:ext cx="285750" cy="788988"/>
          </a:xfrm>
          <a:custGeom>
            <a:avLst/>
            <a:gdLst>
              <a:gd name="T0" fmla="*/ 2147483647 w 180"/>
              <a:gd name="T1" fmla="*/ 2147483647 h 497"/>
              <a:gd name="T2" fmla="*/ 2147483647 w 180"/>
              <a:gd name="T3" fmla="*/ 2147483647 h 497"/>
              <a:gd name="T4" fmla="*/ 2147483647 w 180"/>
              <a:gd name="T5" fmla="*/ 2147483647 h 497"/>
              <a:gd name="T6" fmla="*/ 2147483647 w 180"/>
              <a:gd name="T7" fmla="*/ 2147483647 h 497"/>
              <a:gd name="T8" fmla="*/ 0 w 180"/>
              <a:gd name="T9" fmla="*/ 0 h 4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" h="497">
                <a:moveTo>
                  <a:pt x="117" y="497"/>
                </a:moveTo>
                <a:cubicBezTo>
                  <a:pt x="148" y="445"/>
                  <a:pt x="180" y="394"/>
                  <a:pt x="162" y="358"/>
                </a:cubicBezTo>
                <a:cubicBezTo>
                  <a:pt x="144" y="322"/>
                  <a:pt x="22" y="314"/>
                  <a:pt x="11" y="279"/>
                </a:cubicBezTo>
                <a:cubicBezTo>
                  <a:pt x="0" y="244"/>
                  <a:pt x="97" y="191"/>
                  <a:pt x="95" y="145"/>
                </a:cubicBezTo>
                <a:cubicBezTo>
                  <a:pt x="93" y="99"/>
                  <a:pt x="46" y="49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3" name="Freeform 33"/>
          <p:cNvSpPr>
            <a:spLocks/>
          </p:cNvSpPr>
          <p:nvPr/>
        </p:nvSpPr>
        <p:spPr bwMode="auto">
          <a:xfrm>
            <a:off x="3552825" y="3836988"/>
            <a:ext cx="285750" cy="788987"/>
          </a:xfrm>
          <a:custGeom>
            <a:avLst/>
            <a:gdLst>
              <a:gd name="T0" fmla="*/ 2147483647 w 180"/>
              <a:gd name="T1" fmla="*/ 2147483647 h 497"/>
              <a:gd name="T2" fmla="*/ 2147483647 w 180"/>
              <a:gd name="T3" fmla="*/ 2147483647 h 497"/>
              <a:gd name="T4" fmla="*/ 2147483647 w 180"/>
              <a:gd name="T5" fmla="*/ 2147483647 h 497"/>
              <a:gd name="T6" fmla="*/ 2147483647 w 180"/>
              <a:gd name="T7" fmla="*/ 2147483647 h 497"/>
              <a:gd name="T8" fmla="*/ 0 w 180"/>
              <a:gd name="T9" fmla="*/ 0 h 4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" h="497">
                <a:moveTo>
                  <a:pt x="117" y="497"/>
                </a:moveTo>
                <a:cubicBezTo>
                  <a:pt x="148" y="445"/>
                  <a:pt x="180" y="394"/>
                  <a:pt x="162" y="358"/>
                </a:cubicBezTo>
                <a:cubicBezTo>
                  <a:pt x="144" y="322"/>
                  <a:pt x="22" y="314"/>
                  <a:pt x="11" y="279"/>
                </a:cubicBezTo>
                <a:cubicBezTo>
                  <a:pt x="0" y="244"/>
                  <a:pt x="97" y="191"/>
                  <a:pt x="95" y="145"/>
                </a:cubicBezTo>
                <a:cubicBezTo>
                  <a:pt x="93" y="99"/>
                  <a:pt x="46" y="49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4" name="Freeform 34"/>
          <p:cNvSpPr>
            <a:spLocks/>
          </p:cNvSpPr>
          <p:nvPr/>
        </p:nvSpPr>
        <p:spPr bwMode="auto">
          <a:xfrm>
            <a:off x="4643438" y="3765550"/>
            <a:ext cx="285750" cy="788988"/>
          </a:xfrm>
          <a:custGeom>
            <a:avLst/>
            <a:gdLst>
              <a:gd name="T0" fmla="*/ 2147483647 w 180"/>
              <a:gd name="T1" fmla="*/ 2147483647 h 497"/>
              <a:gd name="T2" fmla="*/ 2147483647 w 180"/>
              <a:gd name="T3" fmla="*/ 2147483647 h 497"/>
              <a:gd name="T4" fmla="*/ 2147483647 w 180"/>
              <a:gd name="T5" fmla="*/ 2147483647 h 497"/>
              <a:gd name="T6" fmla="*/ 2147483647 w 180"/>
              <a:gd name="T7" fmla="*/ 2147483647 h 497"/>
              <a:gd name="T8" fmla="*/ 0 w 180"/>
              <a:gd name="T9" fmla="*/ 0 h 4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" h="497">
                <a:moveTo>
                  <a:pt x="117" y="497"/>
                </a:moveTo>
                <a:cubicBezTo>
                  <a:pt x="148" y="445"/>
                  <a:pt x="180" y="394"/>
                  <a:pt x="162" y="358"/>
                </a:cubicBezTo>
                <a:cubicBezTo>
                  <a:pt x="144" y="322"/>
                  <a:pt x="22" y="314"/>
                  <a:pt x="11" y="279"/>
                </a:cubicBezTo>
                <a:cubicBezTo>
                  <a:pt x="0" y="244"/>
                  <a:pt x="97" y="191"/>
                  <a:pt x="95" y="145"/>
                </a:cubicBezTo>
                <a:cubicBezTo>
                  <a:pt x="93" y="99"/>
                  <a:pt x="46" y="49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5" name="Freeform 35"/>
          <p:cNvSpPr>
            <a:spLocks/>
          </p:cNvSpPr>
          <p:nvPr/>
        </p:nvSpPr>
        <p:spPr bwMode="auto">
          <a:xfrm rot="19663461" flipV="1">
            <a:off x="3001963" y="3890963"/>
            <a:ext cx="285750" cy="788987"/>
          </a:xfrm>
          <a:custGeom>
            <a:avLst/>
            <a:gdLst>
              <a:gd name="T0" fmla="*/ 2147483647 w 180"/>
              <a:gd name="T1" fmla="*/ 2147483647 h 497"/>
              <a:gd name="T2" fmla="*/ 2147483647 w 180"/>
              <a:gd name="T3" fmla="*/ 2147483647 h 497"/>
              <a:gd name="T4" fmla="*/ 2147483647 w 180"/>
              <a:gd name="T5" fmla="*/ 2147483647 h 497"/>
              <a:gd name="T6" fmla="*/ 2147483647 w 180"/>
              <a:gd name="T7" fmla="*/ 2147483647 h 497"/>
              <a:gd name="T8" fmla="*/ 0 w 180"/>
              <a:gd name="T9" fmla="*/ 0 h 4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" h="497">
                <a:moveTo>
                  <a:pt x="117" y="497"/>
                </a:moveTo>
                <a:cubicBezTo>
                  <a:pt x="148" y="445"/>
                  <a:pt x="180" y="394"/>
                  <a:pt x="162" y="358"/>
                </a:cubicBezTo>
                <a:cubicBezTo>
                  <a:pt x="144" y="322"/>
                  <a:pt x="22" y="314"/>
                  <a:pt x="11" y="279"/>
                </a:cubicBezTo>
                <a:cubicBezTo>
                  <a:pt x="0" y="244"/>
                  <a:pt x="97" y="191"/>
                  <a:pt x="95" y="145"/>
                </a:cubicBezTo>
                <a:cubicBezTo>
                  <a:pt x="93" y="99"/>
                  <a:pt x="46" y="49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6" name="Freeform 36"/>
          <p:cNvSpPr>
            <a:spLocks/>
          </p:cNvSpPr>
          <p:nvPr/>
        </p:nvSpPr>
        <p:spPr bwMode="auto">
          <a:xfrm rot="19663461" flipV="1">
            <a:off x="4081463" y="3760788"/>
            <a:ext cx="285750" cy="788987"/>
          </a:xfrm>
          <a:custGeom>
            <a:avLst/>
            <a:gdLst>
              <a:gd name="T0" fmla="*/ 2147483647 w 180"/>
              <a:gd name="T1" fmla="*/ 2147483647 h 497"/>
              <a:gd name="T2" fmla="*/ 2147483647 w 180"/>
              <a:gd name="T3" fmla="*/ 2147483647 h 497"/>
              <a:gd name="T4" fmla="*/ 2147483647 w 180"/>
              <a:gd name="T5" fmla="*/ 2147483647 h 497"/>
              <a:gd name="T6" fmla="*/ 2147483647 w 180"/>
              <a:gd name="T7" fmla="*/ 2147483647 h 497"/>
              <a:gd name="T8" fmla="*/ 0 w 180"/>
              <a:gd name="T9" fmla="*/ 0 h 4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" h="497">
                <a:moveTo>
                  <a:pt x="117" y="497"/>
                </a:moveTo>
                <a:cubicBezTo>
                  <a:pt x="148" y="445"/>
                  <a:pt x="180" y="394"/>
                  <a:pt x="162" y="358"/>
                </a:cubicBezTo>
                <a:cubicBezTo>
                  <a:pt x="144" y="322"/>
                  <a:pt x="22" y="314"/>
                  <a:pt x="11" y="279"/>
                </a:cubicBezTo>
                <a:cubicBezTo>
                  <a:pt x="0" y="244"/>
                  <a:pt x="97" y="191"/>
                  <a:pt x="95" y="145"/>
                </a:cubicBezTo>
                <a:cubicBezTo>
                  <a:pt x="93" y="99"/>
                  <a:pt x="46" y="49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7" name="Freeform 37"/>
          <p:cNvSpPr>
            <a:spLocks/>
          </p:cNvSpPr>
          <p:nvPr/>
        </p:nvSpPr>
        <p:spPr bwMode="auto">
          <a:xfrm rot="20778328" flipV="1">
            <a:off x="5249863" y="3770313"/>
            <a:ext cx="285750" cy="788987"/>
          </a:xfrm>
          <a:custGeom>
            <a:avLst/>
            <a:gdLst>
              <a:gd name="T0" fmla="*/ 2147483647 w 180"/>
              <a:gd name="T1" fmla="*/ 2147483647 h 497"/>
              <a:gd name="T2" fmla="*/ 2147483647 w 180"/>
              <a:gd name="T3" fmla="*/ 2147483647 h 497"/>
              <a:gd name="T4" fmla="*/ 2147483647 w 180"/>
              <a:gd name="T5" fmla="*/ 2147483647 h 497"/>
              <a:gd name="T6" fmla="*/ 2147483647 w 180"/>
              <a:gd name="T7" fmla="*/ 2147483647 h 497"/>
              <a:gd name="T8" fmla="*/ 0 w 180"/>
              <a:gd name="T9" fmla="*/ 0 h 4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" h="497">
                <a:moveTo>
                  <a:pt x="117" y="497"/>
                </a:moveTo>
                <a:cubicBezTo>
                  <a:pt x="148" y="445"/>
                  <a:pt x="180" y="394"/>
                  <a:pt x="162" y="358"/>
                </a:cubicBezTo>
                <a:cubicBezTo>
                  <a:pt x="144" y="322"/>
                  <a:pt x="22" y="314"/>
                  <a:pt x="11" y="279"/>
                </a:cubicBezTo>
                <a:cubicBezTo>
                  <a:pt x="0" y="244"/>
                  <a:pt x="97" y="191"/>
                  <a:pt x="95" y="145"/>
                </a:cubicBezTo>
                <a:cubicBezTo>
                  <a:pt x="93" y="99"/>
                  <a:pt x="46" y="49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8" name="Freeform 38"/>
          <p:cNvSpPr>
            <a:spLocks/>
          </p:cNvSpPr>
          <p:nvPr/>
        </p:nvSpPr>
        <p:spPr bwMode="auto">
          <a:xfrm rot="1229418">
            <a:off x="6346825" y="2000250"/>
            <a:ext cx="566738" cy="2868613"/>
          </a:xfrm>
          <a:custGeom>
            <a:avLst/>
            <a:gdLst>
              <a:gd name="T0" fmla="*/ 2147483647 w 357"/>
              <a:gd name="T1" fmla="*/ 0 h 1518"/>
              <a:gd name="T2" fmla="*/ 2147483647 w 357"/>
              <a:gd name="T3" fmla="*/ 2147483647 h 1518"/>
              <a:gd name="T4" fmla="*/ 2147483647 w 357"/>
              <a:gd name="T5" fmla="*/ 2147483647 h 1518"/>
              <a:gd name="T6" fmla="*/ 2147483647 w 357"/>
              <a:gd name="T7" fmla="*/ 2147483647 h 1518"/>
              <a:gd name="T8" fmla="*/ 2147483647 w 357"/>
              <a:gd name="T9" fmla="*/ 2147483647 h 1518"/>
              <a:gd name="T10" fmla="*/ 2147483647 w 357"/>
              <a:gd name="T11" fmla="*/ 2147483647 h 1518"/>
              <a:gd name="T12" fmla="*/ 2147483647 w 357"/>
              <a:gd name="T13" fmla="*/ 2147483647 h 1518"/>
              <a:gd name="T14" fmla="*/ 2147483647 w 357"/>
              <a:gd name="T15" fmla="*/ 2147483647 h 1518"/>
              <a:gd name="T16" fmla="*/ 2147483647 w 357"/>
              <a:gd name="T17" fmla="*/ 2147483647 h 15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7" h="1518">
                <a:moveTo>
                  <a:pt x="305" y="0"/>
                </a:moveTo>
                <a:cubicBezTo>
                  <a:pt x="273" y="35"/>
                  <a:pt x="113" y="139"/>
                  <a:pt x="120" y="207"/>
                </a:cubicBezTo>
                <a:cubicBezTo>
                  <a:pt x="127" y="275"/>
                  <a:pt x="357" y="347"/>
                  <a:pt x="347" y="408"/>
                </a:cubicBezTo>
                <a:cubicBezTo>
                  <a:pt x="337" y="468"/>
                  <a:pt x="72" y="513"/>
                  <a:pt x="62" y="571"/>
                </a:cubicBezTo>
                <a:cubicBezTo>
                  <a:pt x="52" y="629"/>
                  <a:pt x="294" y="696"/>
                  <a:pt x="289" y="759"/>
                </a:cubicBezTo>
                <a:cubicBezTo>
                  <a:pt x="284" y="821"/>
                  <a:pt x="30" y="882"/>
                  <a:pt x="33" y="947"/>
                </a:cubicBezTo>
                <a:cubicBezTo>
                  <a:pt x="36" y="1011"/>
                  <a:pt x="303" y="1086"/>
                  <a:pt x="306" y="1147"/>
                </a:cubicBezTo>
                <a:cubicBezTo>
                  <a:pt x="309" y="1207"/>
                  <a:pt x="100" y="1248"/>
                  <a:pt x="50" y="1310"/>
                </a:cubicBezTo>
                <a:cubicBezTo>
                  <a:pt x="0" y="1372"/>
                  <a:pt x="2" y="1445"/>
                  <a:pt x="4" y="1518"/>
                </a:cubicBezTo>
              </a:path>
            </a:pathLst>
          </a:custGeom>
          <a:noFill/>
          <a:ln w="38100" cmpd="sng">
            <a:solidFill>
              <a:srgbClr val="FF9C0B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9" name="Freeform 39"/>
          <p:cNvSpPr>
            <a:spLocks/>
          </p:cNvSpPr>
          <p:nvPr/>
        </p:nvSpPr>
        <p:spPr bwMode="auto">
          <a:xfrm rot="-10538290">
            <a:off x="7162800" y="2308225"/>
            <a:ext cx="566738" cy="2868613"/>
          </a:xfrm>
          <a:custGeom>
            <a:avLst/>
            <a:gdLst>
              <a:gd name="T0" fmla="*/ 2147483647 w 357"/>
              <a:gd name="T1" fmla="*/ 0 h 1518"/>
              <a:gd name="T2" fmla="*/ 2147483647 w 357"/>
              <a:gd name="T3" fmla="*/ 2147483647 h 1518"/>
              <a:gd name="T4" fmla="*/ 2147483647 w 357"/>
              <a:gd name="T5" fmla="*/ 2147483647 h 1518"/>
              <a:gd name="T6" fmla="*/ 2147483647 w 357"/>
              <a:gd name="T7" fmla="*/ 2147483647 h 1518"/>
              <a:gd name="T8" fmla="*/ 2147483647 w 357"/>
              <a:gd name="T9" fmla="*/ 2147483647 h 1518"/>
              <a:gd name="T10" fmla="*/ 2147483647 w 357"/>
              <a:gd name="T11" fmla="*/ 2147483647 h 1518"/>
              <a:gd name="T12" fmla="*/ 2147483647 w 357"/>
              <a:gd name="T13" fmla="*/ 2147483647 h 1518"/>
              <a:gd name="T14" fmla="*/ 2147483647 w 357"/>
              <a:gd name="T15" fmla="*/ 2147483647 h 1518"/>
              <a:gd name="T16" fmla="*/ 2147483647 w 357"/>
              <a:gd name="T17" fmla="*/ 2147483647 h 15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7" h="1518">
                <a:moveTo>
                  <a:pt x="305" y="0"/>
                </a:moveTo>
                <a:cubicBezTo>
                  <a:pt x="273" y="35"/>
                  <a:pt x="113" y="139"/>
                  <a:pt x="120" y="207"/>
                </a:cubicBezTo>
                <a:cubicBezTo>
                  <a:pt x="127" y="275"/>
                  <a:pt x="357" y="347"/>
                  <a:pt x="347" y="408"/>
                </a:cubicBezTo>
                <a:cubicBezTo>
                  <a:pt x="337" y="468"/>
                  <a:pt x="72" y="513"/>
                  <a:pt x="62" y="571"/>
                </a:cubicBezTo>
                <a:cubicBezTo>
                  <a:pt x="52" y="629"/>
                  <a:pt x="294" y="696"/>
                  <a:pt x="289" y="759"/>
                </a:cubicBezTo>
                <a:cubicBezTo>
                  <a:pt x="284" y="821"/>
                  <a:pt x="30" y="882"/>
                  <a:pt x="33" y="947"/>
                </a:cubicBezTo>
                <a:cubicBezTo>
                  <a:pt x="36" y="1011"/>
                  <a:pt x="303" y="1086"/>
                  <a:pt x="306" y="1147"/>
                </a:cubicBezTo>
                <a:cubicBezTo>
                  <a:pt x="309" y="1207"/>
                  <a:pt x="100" y="1248"/>
                  <a:pt x="50" y="1310"/>
                </a:cubicBezTo>
                <a:cubicBezTo>
                  <a:pt x="0" y="1372"/>
                  <a:pt x="2" y="1445"/>
                  <a:pt x="4" y="1518"/>
                </a:cubicBezTo>
              </a:path>
            </a:pathLst>
          </a:custGeom>
          <a:noFill/>
          <a:ln w="38100" cmpd="sng">
            <a:solidFill>
              <a:srgbClr val="FF9C0B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1" name="Text Box 41"/>
          <p:cNvSpPr txBox="1">
            <a:spLocks noChangeArrowheads="1"/>
          </p:cNvSpPr>
          <p:nvPr/>
        </p:nvSpPr>
        <p:spPr bwMode="auto">
          <a:xfrm rot="1557436">
            <a:off x="7859713" y="2941638"/>
            <a:ext cx="658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itchFamily="34" charset="0"/>
              </a:rPr>
              <a:t>30%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7FBD4-243A-4E77-B364-4B0661391A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 animBg="1"/>
      <p:bldP spid="40979" grpId="0"/>
      <p:bldP spid="40987" grpId="0" animBg="1"/>
      <p:bldP spid="40991" grpId="0" animBg="1"/>
      <p:bldP spid="40992" grpId="0" animBg="1"/>
      <p:bldP spid="40993" grpId="0" animBg="1"/>
      <p:bldP spid="40994" grpId="0" animBg="1"/>
      <p:bldP spid="40995" grpId="0" animBg="1"/>
      <p:bldP spid="40996" grpId="0" animBg="1"/>
      <p:bldP spid="40997" grpId="0" animBg="1"/>
      <p:bldP spid="40998" grpId="0" animBg="1"/>
      <p:bldP spid="40999" grpId="0" animBg="1"/>
      <p:bldP spid="410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04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chemeClr val="tx1"/>
                </a:solidFill>
              </a:rPr>
              <a:t>Effect of greenhouse gases</a:t>
            </a:r>
            <a:r>
              <a:rPr lang="en-US" altLang="en-US" sz="4000" smtClean="0">
                <a:solidFill>
                  <a:schemeClr val="tx1"/>
                </a:solidFill>
              </a:rPr>
              <a:t>:</a:t>
            </a:r>
            <a:br>
              <a:rPr lang="en-US" altLang="en-US" sz="4000" smtClean="0">
                <a:solidFill>
                  <a:schemeClr val="tx1"/>
                </a:solidFill>
              </a:rPr>
            </a:br>
            <a:r>
              <a:rPr lang="en-US" altLang="en-US" sz="4000" smtClean="0">
                <a:solidFill>
                  <a:schemeClr val="tx1"/>
                </a:solidFill>
              </a:rPr>
              <a:t>H</a:t>
            </a:r>
            <a:r>
              <a:rPr lang="en-US" altLang="en-US" sz="4000" baseline="-25000" smtClean="0">
                <a:solidFill>
                  <a:schemeClr val="tx1"/>
                </a:solidFill>
              </a:rPr>
              <a:t>2</a:t>
            </a:r>
            <a:r>
              <a:rPr lang="en-US" altLang="en-US" sz="4000" smtClean="0">
                <a:solidFill>
                  <a:schemeClr val="tx1"/>
                </a:solidFill>
              </a:rPr>
              <a:t>O, CO</a:t>
            </a:r>
            <a:r>
              <a:rPr lang="en-US" altLang="en-US" sz="4000" baseline="-25000" smtClean="0">
                <a:solidFill>
                  <a:schemeClr val="tx1"/>
                </a:solidFill>
              </a:rPr>
              <a:t>2</a:t>
            </a:r>
            <a:r>
              <a:rPr lang="en-US" altLang="en-US" sz="4000" smtClean="0">
                <a:solidFill>
                  <a:schemeClr val="tx1"/>
                </a:solidFill>
              </a:rPr>
              <a:t>, CH</a:t>
            </a:r>
            <a:r>
              <a:rPr lang="en-US" altLang="en-US" sz="4000" baseline="-25000" smtClean="0">
                <a:solidFill>
                  <a:schemeClr val="tx1"/>
                </a:solidFill>
              </a:rPr>
              <a:t>4</a:t>
            </a:r>
            <a:r>
              <a:rPr lang="en-US" altLang="en-US" sz="4000" smtClean="0">
                <a:solidFill>
                  <a:schemeClr val="tx1"/>
                </a:solidFill>
              </a:rPr>
              <a:t>, . . .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685925"/>
            <a:ext cx="8140700" cy="4335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FF"/>
                </a:solidFill>
              </a:rPr>
              <a:t>the sun’s visible light can penetrate through the atmosphere to the earth’s surface and heat 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the visible light energy is converted to thermal  light energy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FF"/>
                </a:solidFill>
              </a:rPr>
              <a:t>the thermal radiation is reflected from  the greenhouse gases in the atmosphere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CO</a:t>
            </a:r>
            <a:r>
              <a:rPr lang="en-US" alt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800" dirty="0" smtClean="0">
                <a:solidFill>
                  <a:srgbClr val="FF0000"/>
                </a:solidFill>
              </a:rPr>
              <a:t> concentrations are about 0.04% and increasing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B050"/>
                </a:solidFill>
              </a:rPr>
              <a:t>CO</a:t>
            </a:r>
            <a:r>
              <a:rPr lang="en-US" altLang="en-US" sz="2800" baseline="-25000" dirty="0" smtClean="0">
                <a:solidFill>
                  <a:srgbClr val="00B050"/>
                </a:solidFill>
              </a:rPr>
              <a:t>2</a:t>
            </a:r>
            <a:r>
              <a:rPr lang="en-US" altLang="en-US" sz="2800" dirty="0" smtClean="0">
                <a:solidFill>
                  <a:srgbClr val="00B050"/>
                </a:solidFill>
              </a:rPr>
              <a:t> produced by burning fossil fuels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FF"/>
                </a:solidFill>
              </a:rPr>
              <a:t>Water vapor accounts for up to 66%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01DFB-2158-4C09-BA64-54C889F112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11163" y="163513"/>
            <a:ext cx="8229600" cy="866775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Greenhouse effect Demo</a:t>
            </a:r>
          </a:p>
        </p:txBody>
      </p:sp>
      <p:pic>
        <p:nvPicPr>
          <p:cNvPr id="19459" name="Picture 6" descr="4B5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75" y="1746250"/>
            <a:ext cx="7993063" cy="4689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983" name="AutoShape 7"/>
          <p:cNvSpPr>
            <a:spLocks/>
          </p:cNvSpPr>
          <p:nvPr/>
        </p:nvSpPr>
        <p:spPr bwMode="auto">
          <a:xfrm>
            <a:off x="6392863" y="1512888"/>
            <a:ext cx="1744662" cy="989012"/>
          </a:xfrm>
          <a:prstGeom prst="borderCallout2">
            <a:avLst>
              <a:gd name="adj1" fmla="val 11556"/>
              <a:gd name="adj2" fmla="val -4366"/>
              <a:gd name="adj3" fmla="val 11556"/>
              <a:gd name="adj4" fmla="val -34852"/>
              <a:gd name="adj5" fmla="val 209310"/>
              <a:gd name="adj6" fmla="val -74250"/>
            </a:avLst>
          </a:prstGeom>
          <a:solidFill>
            <a:schemeClr val="bg2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ahoma" pitchFamily="34" charset="0"/>
              </a:rPr>
              <a:t>Wooden box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ahoma" pitchFamily="34" charset="0"/>
              </a:rPr>
              <a:t>with glass window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7326313" y="5932488"/>
            <a:ext cx="671512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ahoma" pitchFamily="34" charset="0"/>
              </a:rPr>
              <a:t>T</a:t>
            </a:r>
            <a:r>
              <a:rPr lang="en-US" altLang="en-US" sz="1800" b="1" baseline="-25000">
                <a:solidFill>
                  <a:srgbClr val="FF0000"/>
                </a:solidFill>
                <a:latin typeface="Tahoma" pitchFamily="34" charset="0"/>
              </a:rPr>
              <a:t>in</a:t>
            </a:r>
            <a:endParaRPr lang="en-US" altLang="en-US" sz="18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6340475" y="5945188"/>
            <a:ext cx="754063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ahoma" pitchFamily="34" charset="0"/>
              </a:rPr>
              <a:t>T</a:t>
            </a:r>
            <a:r>
              <a:rPr lang="en-US" altLang="en-US" sz="1800" b="1" baseline="-25000">
                <a:solidFill>
                  <a:srgbClr val="FF0000"/>
                </a:solidFill>
                <a:latin typeface="Tahoma" pitchFamily="34" charset="0"/>
              </a:rPr>
              <a:t>out</a:t>
            </a:r>
            <a:endParaRPr lang="en-US" altLang="en-US" sz="18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6988" name="AutoShape 12"/>
          <p:cNvSpPr>
            <a:spLocks/>
          </p:cNvSpPr>
          <p:nvPr/>
        </p:nvSpPr>
        <p:spPr bwMode="auto">
          <a:xfrm>
            <a:off x="1676400" y="1527175"/>
            <a:ext cx="914400" cy="733425"/>
          </a:xfrm>
          <a:prstGeom prst="borderCallout2">
            <a:avLst>
              <a:gd name="adj1" fmla="val 15583"/>
              <a:gd name="adj2" fmla="val 108333"/>
              <a:gd name="adj3" fmla="val 15583"/>
              <a:gd name="adj4" fmla="val 134898"/>
              <a:gd name="adj5" fmla="val 95889"/>
              <a:gd name="adj6" fmla="val 230384"/>
            </a:avLst>
          </a:prstGeom>
          <a:solidFill>
            <a:schemeClr val="bg2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ahoma" pitchFamily="34" charset="0"/>
              </a:rPr>
              <a:t>Heat source</a:t>
            </a:r>
          </a:p>
        </p:txBody>
      </p:sp>
      <p:sp>
        <p:nvSpPr>
          <p:cNvPr id="126989" name="AutoShape 13"/>
          <p:cNvSpPr>
            <a:spLocks/>
          </p:cNvSpPr>
          <p:nvPr/>
        </p:nvSpPr>
        <p:spPr bwMode="auto">
          <a:xfrm rot="10800000">
            <a:off x="2063750" y="5118100"/>
            <a:ext cx="3028950" cy="1266825"/>
          </a:xfrm>
          <a:prstGeom prst="borderCallout3">
            <a:avLst>
              <a:gd name="adj1" fmla="val 90977"/>
              <a:gd name="adj2" fmla="val 102514"/>
              <a:gd name="adj3" fmla="val 90977"/>
              <a:gd name="adj4" fmla="val 114199"/>
              <a:gd name="adj5" fmla="val 130699"/>
              <a:gd name="adj6" fmla="val 114199"/>
              <a:gd name="adj7" fmla="val 180824"/>
              <a:gd name="adj8" fmla="val 29088"/>
            </a:avLst>
          </a:prstGeom>
          <a:solidFill>
            <a:schemeClr val="bg2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ahoma" pitchFamily="34" charset="0"/>
              </a:rPr>
              <a:t>glass lets visible light through, but blocks infrared heat rays from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ahoma" pitchFamily="34" charset="0"/>
              </a:rPr>
              <a:t>getting out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E7A76-177F-47A5-AE4F-449C0B7E60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 animBg="1"/>
      <p:bldP spid="126985" grpId="0" animBg="1"/>
      <p:bldP spid="126986" grpId="0" animBg="1"/>
      <p:bldP spid="126988" grpId="0" animBg="1"/>
      <p:bldP spid="1269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en-US" u="sng" dirty="0" smtClean="0"/>
              <a:t>Thermodynamics- review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476"/>
            <a:ext cx="8229600" cy="494347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Thermodynamics</a:t>
            </a:r>
            <a:r>
              <a:rPr lang="en-US" dirty="0" smtClean="0"/>
              <a:t> is the science dealing with heat, work, and energy and the trans-formation of one into the other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Heat</a:t>
            </a:r>
            <a:r>
              <a:rPr lang="en-US" dirty="0" smtClean="0"/>
              <a:t> is disordered energy – random motion of molecules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Work</a:t>
            </a:r>
            <a:r>
              <a:rPr lang="en-US" dirty="0" smtClean="0"/>
              <a:t> is ordered or organized energy</a:t>
            </a:r>
          </a:p>
          <a:p>
            <a:r>
              <a:rPr lang="en-US" dirty="0" smtClean="0"/>
              <a:t>The laws of thermodynamics are a set of empirical (based on observations) rules that place limits on the transformations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A1C40-B985-4498-AC3D-9B2F8F61FFC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04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tx1"/>
                </a:solidFill>
              </a:rPr>
              <a:t>Temperature change 1880-2003</a:t>
            </a:r>
            <a:br>
              <a:rPr lang="en-US" altLang="en-US" u="sng" dirty="0" smtClean="0">
                <a:solidFill>
                  <a:schemeClr val="tx1"/>
                </a:solidFill>
              </a:rPr>
            </a:br>
            <a:r>
              <a:rPr lang="en-US" altLang="en-US" sz="2800" dirty="0" smtClean="0">
                <a:solidFill>
                  <a:srgbClr val="FF0000"/>
                </a:solidFill>
              </a:rPr>
              <a:t>the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temperature </a:t>
            </a:r>
            <a:r>
              <a:rPr lang="en-US" altLang="en-US" sz="2800" i="1" u="sng" dirty="0" smtClean="0">
                <a:solidFill>
                  <a:srgbClr val="FF0000"/>
                </a:solidFill>
              </a:rPr>
              <a:t>anomaly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is the difference between the current temperature and a long-term average value </a:t>
            </a:r>
          </a:p>
        </p:txBody>
      </p:sp>
      <p:grpSp>
        <p:nvGrpSpPr>
          <p:cNvPr id="20483" name="Group 8"/>
          <p:cNvGrpSpPr>
            <a:grpSpLocks/>
          </p:cNvGrpSpPr>
          <p:nvPr/>
        </p:nvGrpSpPr>
        <p:grpSpPr bwMode="auto">
          <a:xfrm>
            <a:off x="947838" y="1747458"/>
            <a:ext cx="6791121" cy="4697412"/>
            <a:chOff x="431" y="1015"/>
            <a:chExt cx="3864" cy="2790"/>
          </a:xfrm>
        </p:grpSpPr>
        <p:pic>
          <p:nvPicPr>
            <p:cNvPr id="20488" name="Picture 4" descr="crichton1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6" t="11945" r="2861" b="8524"/>
            <a:stretch>
              <a:fillRect/>
            </a:stretch>
          </p:blipFill>
          <p:spPr bwMode="auto">
            <a:xfrm>
              <a:off x="431" y="1015"/>
              <a:ext cx="3864" cy="27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9" name="Line 5"/>
            <p:cNvSpPr>
              <a:spLocks noChangeShapeType="1"/>
            </p:cNvSpPr>
            <p:nvPr/>
          </p:nvSpPr>
          <p:spPr bwMode="auto">
            <a:xfrm>
              <a:off x="879" y="2391"/>
              <a:ext cx="3101" cy="0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6"/>
            <p:cNvSpPr>
              <a:spLocks/>
            </p:cNvSpPr>
            <p:nvPr/>
          </p:nvSpPr>
          <p:spPr bwMode="auto">
            <a:xfrm>
              <a:off x="908" y="1356"/>
              <a:ext cx="3031" cy="1187"/>
            </a:xfrm>
            <a:custGeom>
              <a:avLst/>
              <a:gdLst>
                <a:gd name="T0" fmla="*/ 0 w 3031"/>
                <a:gd name="T1" fmla="*/ 1187 h 1187"/>
                <a:gd name="T2" fmla="*/ 267 w 3031"/>
                <a:gd name="T3" fmla="*/ 1146 h 1187"/>
                <a:gd name="T4" fmla="*/ 436 w 3031"/>
                <a:gd name="T5" fmla="*/ 1146 h 1187"/>
                <a:gd name="T6" fmla="*/ 581 w 3031"/>
                <a:gd name="T7" fmla="*/ 1105 h 1187"/>
                <a:gd name="T8" fmla="*/ 855 w 3031"/>
                <a:gd name="T9" fmla="*/ 1035 h 1187"/>
                <a:gd name="T10" fmla="*/ 1134 w 3031"/>
                <a:gd name="T11" fmla="*/ 983 h 1187"/>
                <a:gd name="T12" fmla="*/ 1280 w 3031"/>
                <a:gd name="T13" fmla="*/ 936 h 1187"/>
                <a:gd name="T14" fmla="*/ 1425 w 3031"/>
                <a:gd name="T15" fmla="*/ 913 h 1187"/>
                <a:gd name="T16" fmla="*/ 1594 w 3031"/>
                <a:gd name="T17" fmla="*/ 919 h 1187"/>
                <a:gd name="T18" fmla="*/ 1728 w 3031"/>
                <a:gd name="T19" fmla="*/ 919 h 1187"/>
                <a:gd name="T20" fmla="*/ 1925 w 3031"/>
                <a:gd name="T21" fmla="*/ 855 h 1187"/>
                <a:gd name="T22" fmla="*/ 2141 w 3031"/>
                <a:gd name="T23" fmla="*/ 744 h 1187"/>
                <a:gd name="T24" fmla="*/ 2356 w 3031"/>
                <a:gd name="T25" fmla="*/ 622 h 1187"/>
                <a:gd name="T26" fmla="*/ 2455 w 3031"/>
                <a:gd name="T27" fmla="*/ 517 h 1187"/>
                <a:gd name="T28" fmla="*/ 2542 w 3031"/>
                <a:gd name="T29" fmla="*/ 448 h 1187"/>
                <a:gd name="T30" fmla="*/ 2653 w 3031"/>
                <a:gd name="T31" fmla="*/ 360 h 1187"/>
                <a:gd name="T32" fmla="*/ 3031 w 3031"/>
                <a:gd name="T33" fmla="*/ 0 h 11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31" h="1187">
                  <a:moveTo>
                    <a:pt x="0" y="1187"/>
                  </a:moveTo>
                  <a:cubicBezTo>
                    <a:pt x="85" y="1173"/>
                    <a:pt x="194" y="1153"/>
                    <a:pt x="267" y="1146"/>
                  </a:cubicBezTo>
                  <a:cubicBezTo>
                    <a:pt x="340" y="1139"/>
                    <a:pt x="384" y="1153"/>
                    <a:pt x="436" y="1146"/>
                  </a:cubicBezTo>
                  <a:cubicBezTo>
                    <a:pt x="488" y="1139"/>
                    <a:pt x="511" y="1123"/>
                    <a:pt x="581" y="1105"/>
                  </a:cubicBezTo>
                  <a:cubicBezTo>
                    <a:pt x="651" y="1087"/>
                    <a:pt x="763" y="1055"/>
                    <a:pt x="855" y="1035"/>
                  </a:cubicBezTo>
                  <a:cubicBezTo>
                    <a:pt x="947" y="1015"/>
                    <a:pt x="1063" y="999"/>
                    <a:pt x="1134" y="983"/>
                  </a:cubicBezTo>
                  <a:cubicBezTo>
                    <a:pt x="1205" y="967"/>
                    <a:pt x="1232" y="948"/>
                    <a:pt x="1280" y="936"/>
                  </a:cubicBezTo>
                  <a:cubicBezTo>
                    <a:pt x="1328" y="924"/>
                    <a:pt x="1373" y="916"/>
                    <a:pt x="1425" y="913"/>
                  </a:cubicBezTo>
                  <a:cubicBezTo>
                    <a:pt x="1477" y="910"/>
                    <a:pt x="1544" y="918"/>
                    <a:pt x="1594" y="919"/>
                  </a:cubicBezTo>
                  <a:cubicBezTo>
                    <a:pt x="1644" y="920"/>
                    <a:pt x="1673" y="930"/>
                    <a:pt x="1728" y="919"/>
                  </a:cubicBezTo>
                  <a:cubicBezTo>
                    <a:pt x="1783" y="908"/>
                    <a:pt x="1856" y="884"/>
                    <a:pt x="1925" y="855"/>
                  </a:cubicBezTo>
                  <a:cubicBezTo>
                    <a:pt x="1994" y="826"/>
                    <a:pt x="2069" y="783"/>
                    <a:pt x="2141" y="744"/>
                  </a:cubicBezTo>
                  <a:cubicBezTo>
                    <a:pt x="2213" y="705"/>
                    <a:pt x="2304" y="660"/>
                    <a:pt x="2356" y="622"/>
                  </a:cubicBezTo>
                  <a:cubicBezTo>
                    <a:pt x="2408" y="584"/>
                    <a:pt x="2424" y="546"/>
                    <a:pt x="2455" y="517"/>
                  </a:cubicBezTo>
                  <a:cubicBezTo>
                    <a:pt x="2486" y="488"/>
                    <a:pt x="2509" y="474"/>
                    <a:pt x="2542" y="448"/>
                  </a:cubicBezTo>
                  <a:cubicBezTo>
                    <a:pt x="2575" y="422"/>
                    <a:pt x="2572" y="435"/>
                    <a:pt x="2653" y="360"/>
                  </a:cubicBezTo>
                  <a:cubicBezTo>
                    <a:pt x="2734" y="285"/>
                    <a:pt x="2893" y="131"/>
                    <a:pt x="3031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7AAA6-18C6-4557-ABC7-7BB2CBA2216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0485" name="Freeform 2"/>
          <p:cNvSpPr>
            <a:spLocks/>
          </p:cNvSpPr>
          <p:nvPr/>
        </p:nvSpPr>
        <p:spPr bwMode="auto">
          <a:xfrm>
            <a:off x="3998943" y="2992644"/>
            <a:ext cx="544480" cy="872711"/>
          </a:xfrm>
          <a:custGeom>
            <a:avLst/>
            <a:gdLst>
              <a:gd name="T0" fmla="*/ 0 w 923925"/>
              <a:gd name="T1" fmla="*/ 0 h 1100254"/>
              <a:gd name="T2" fmla="*/ 788288 w 923925"/>
              <a:gd name="T3" fmla="*/ 0 h 1100254"/>
              <a:gd name="T4" fmla="*/ 178610 w 923925"/>
              <a:gd name="T5" fmla="*/ 1497060 h 11002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23925" h="1100254">
                <a:moveTo>
                  <a:pt x="0" y="0"/>
                </a:moveTo>
                <a:lnTo>
                  <a:pt x="923925" y="0"/>
                </a:lnTo>
                <a:lnTo>
                  <a:pt x="209343" y="110025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TextBox 3"/>
          <p:cNvSpPr txBox="1">
            <a:spLocks noChangeArrowheads="1"/>
          </p:cNvSpPr>
          <p:nvPr/>
        </p:nvSpPr>
        <p:spPr bwMode="auto">
          <a:xfrm>
            <a:off x="1858153" y="2120509"/>
            <a:ext cx="2319337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latin typeface="Tahoma" pitchFamily="34" charset="0"/>
              </a:rPr>
              <a:t>CO</a:t>
            </a:r>
            <a:r>
              <a:rPr lang="en-US" altLang="en-US" sz="3600" baseline="-25000" dirty="0" smtClean="0">
                <a:latin typeface="Tahoma" pitchFamily="34" charset="0"/>
              </a:rPr>
              <a:t>2</a:t>
            </a:r>
            <a:r>
              <a:rPr lang="en-US" altLang="en-US" sz="3600" dirty="0" smtClean="0">
                <a:latin typeface="Tahoma" pitchFamily="34" charset="0"/>
              </a:rPr>
              <a:t> </a:t>
            </a:r>
            <a:r>
              <a:rPr lang="en-US" altLang="en-US" sz="3600" dirty="0">
                <a:latin typeface="Tahoma" pitchFamily="34" charset="0"/>
              </a:rPr>
              <a:t>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00025" y="179387"/>
            <a:ext cx="8848725" cy="1087437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No temperature rise over</a:t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dirty="0" smtClean="0">
                <a:solidFill>
                  <a:srgbClr val="FFFF00"/>
                </a:solidFill>
              </a:rPr>
              <a:t>the last 15 years</a:t>
            </a:r>
          </a:p>
        </p:txBody>
      </p:sp>
      <p:pic>
        <p:nvPicPr>
          <p:cNvPr id="2150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4" b="10184"/>
          <a:stretch>
            <a:fillRect/>
          </a:stretch>
        </p:blipFill>
        <p:spPr>
          <a:xfrm>
            <a:off x="1140619" y="1695450"/>
            <a:ext cx="6462712" cy="48805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D2100-CD2A-4476-8282-5BA5E331229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4200525" y="4486275"/>
            <a:ext cx="1123950" cy="4762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7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tx1"/>
                </a:solidFill>
              </a:rPr>
              <a:t>What are climate </a:t>
            </a:r>
            <a:r>
              <a:rPr lang="en-US" altLang="en-US" i="1" u="sng" dirty="0" err="1" smtClean="0">
                <a:solidFill>
                  <a:schemeClr val="tx1"/>
                </a:solidFill>
              </a:rPr>
              <a:t>forcings</a:t>
            </a:r>
            <a:r>
              <a:rPr lang="en-US" altLang="en-US" u="sng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476375"/>
            <a:ext cx="8401050" cy="489585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2800" dirty="0" smtClean="0">
                <a:latin typeface="+mj-lt"/>
              </a:rPr>
              <a:t>Many factors affect the Earth’s climate 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dirty="0" smtClean="0">
                <a:latin typeface="+mj-lt"/>
              </a:rPr>
              <a:t>These factors are called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+mj-lt"/>
              </a:rPr>
              <a:t>forcings</a:t>
            </a:r>
            <a:r>
              <a:rPr lang="en-US" altLang="en-US" sz="2800" dirty="0" smtClean="0">
                <a:latin typeface="+mj-lt"/>
              </a:rPr>
              <a:t> because they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smtClean="0">
                <a:latin typeface="+mj-lt"/>
              </a:rPr>
              <a:t>can drive or force the climate system to change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dirty="0">
                <a:latin typeface="+mj-lt"/>
              </a:rPr>
              <a:t>M</a:t>
            </a:r>
            <a:r>
              <a:rPr lang="en-US" altLang="en-US" sz="2800" dirty="0" smtClean="0">
                <a:latin typeface="+mj-lt"/>
              </a:rPr>
              <a:t>ost important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+mj-lt"/>
              </a:rPr>
              <a:t>forcings</a:t>
            </a:r>
            <a:r>
              <a:rPr lang="en-US" altLang="en-US" sz="2800" dirty="0" smtClean="0">
                <a:latin typeface="+mj-lt"/>
              </a:rPr>
              <a:t> during the last 1000 yrs</a:t>
            </a:r>
            <a:r>
              <a:rPr lang="en-US" altLang="en-US" sz="2800" dirty="0">
                <a:latin typeface="+mj-lt"/>
              </a:rPr>
              <a:t>.</a:t>
            </a:r>
            <a:endParaRPr lang="en-US" altLang="en-US" sz="2800" dirty="0" smtClean="0">
              <a:latin typeface="+mj-lt"/>
            </a:endParaRPr>
          </a:p>
          <a:p>
            <a:pPr lvl="1">
              <a:spcBef>
                <a:spcPct val="0"/>
              </a:spcBef>
              <a:buSzPct val="65000"/>
              <a:buFont typeface="Tahoma" pitchFamily="34" charset="0"/>
              <a:buChar char="o"/>
              <a:defRPr/>
            </a:pPr>
            <a:r>
              <a:rPr lang="en-US" altLang="en-US" dirty="0" smtClean="0">
                <a:solidFill>
                  <a:srgbClr val="0000FF"/>
                </a:solidFill>
                <a:latin typeface="+mj-lt"/>
              </a:rPr>
              <a:t> changes in the output of energy from the sun</a:t>
            </a:r>
          </a:p>
          <a:p>
            <a:pPr lvl="1">
              <a:spcBef>
                <a:spcPct val="0"/>
              </a:spcBef>
              <a:buSzPct val="65000"/>
              <a:buFont typeface="Tahoma" pitchFamily="34" charset="0"/>
              <a:buChar char="o"/>
              <a:defRPr/>
            </a:pPr>
            <a:r>
              <a:rPr lang="en-US" altLang="en-US" dirty="0" smtClean="0">
                <a:solidFill>
                  <a:srgbClr val="0000FF"/>
                </a:solidFill>
                <a:latin typeface="+mj-lt"/>
              </a:rPr>
              <a:t> volcanic eruptions (injects dust into the atm.)</a:t>
            </a:r>
          </a:p>
          <a:p>
            <a:pPr lvl="1">
              <a:spcBef>
                <a:spcPct val="0"/>
              </a:spcBef>
              <a:buSzPct val="65000"/>
              <a:buFont typeface="Tahoma" pitchFamily="34" charset="0"/>
              <a:buChar char="o"/>
              <a:defRPr/>
            </a:pPr>
            <a:r>
              <a:rPr lang="en-US" altLang="en-US" dirty="0" smtClean="0">
                <a:solidFill>
                  <a:srgbClr val="0000FF"/>
                </a:solidFill>
                <a:latin typeface="+mj-lt"/>
              </a:rPr>
              <a:t> changes in the concentration of greenhouse</a:t>
            </a:r>
            <a:br>
              <a:rPr lang="en-US" altLang="en-US" dirty="0" smtClean="0">
                <a:solidFill>
                  <a:srgbClr val="0000FF"/>
                </a:solidFill>
                <a:latin typeface="+mj-lt"/>
              </a:rPr>
            </a:br>
            <a:r>
              <a:rPr lang="en-US" altLang="en-US" dirty="0" smtClean="0">
                <a:solidFill>
                  <a:srgbClr val="0000FF"/>
                </a:solidFill>
                <a:latin typeface="+mj-lt"/>
              </a:rPr>
              <a:t>  gases in the atmosphere</a:t>
            </a:r>
          </a:p>
          <a:p>
            <a:pPr>
              <a:spcBef>
                <a:spcPct val="0"/>
              </a:spcBef>
              <a:buSzPct val="100000"/>
              <a:defRPr/>
            </a:pPr>
            <a:r>
              <a:rPr lang="en-US" altLang="en-US" dirty="0" smtClean="0">
                <a:latin typeface="+mj-lt"/>
              </a:rPr>
              <a:t>The big issues –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are the changes:</a:t>
            </a:r>
            <a:endParaRPr lang="en-US" altLang="en-US" dirty="0">
              <a:latin typeface="+mj-lt"/>
            </a:endParaRPr>
          </a:p>
          <a:p>
            <a:pPr lvl="1">
              <a:spcBef>
                <a:spcPct val="0"/>
              </a:spcBef>
              <a:buSzPct val="100000"/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natural or man-made (anthropogenic)</a:t>
            </a:r>
          </a:p>
          <a:p>
            <a:pPr lvl="1">
              <a:spcBef>
                <a:spcPct val="0"/>
              </a:spcBef>
              <a:buSzPct val="100000"/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Self-reversible or require intervention</a:t>
            </a:r>
          </a:p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0BDDB-2486-45D0-9ADE-AE52D4506F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7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u="sng" smtClean="0">
                <a:solidFill>
                  <a:schemeClr val="tx1"/>
                </a:solidFill>
              </a:rPr>
              <a:t>Greenhouse effect and climate change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8306" y="1019175"/>
            <a:ext cx="8307387" cy="17653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concentrations of CO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have been increasing </a:t>
            </a:r>
          </a:p>
          <a:p>
            <a:pPr eaLnBrk="1" hangingPunct="1"/>
            <a:r>
              <a:rPr lang="en-US" altLang="en-US" sz="2800" dirty="0" smtClean="0">
                <a:sym typeface="Wingdings" pitchFamily="2" charset="2"/>
              </a:rPr>
              <a:t> </a:t>
            </a:r>
            <a:r>
              <a:rPr lang="en-US" altLang="en-US" sz="2800" dirty="0" smtClean="0"/>
              <a:t>rise in earth’s temperature</a:t>
            </a:r>
          </a:p>
          <a:p>
            <a:pPr eaLnBrk="1" hangingPunct="1"/>
            <a:r>
              <a:rPr lang="en-US" altLang="en-US" sz="2800" dirty="0" smtClean="0"/>
              <a:t>similar effect occurs in your car during the day.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</p:txBody>
      </p:sp>
      <p:pic>
        <p:nvPicPr>
          <p:cNvPr id="45060" name="Picture 4" descr="co2grap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238" y="2940050"/>
            <a:ext cx="3944937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11" descr="co2_data_m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2660650"/>
            <a:ext cx="4803775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F4FE5-D11E-4F2A-97B4-28BE7EDF970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05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b="1" u="sng" smtClean="0">
                <a:solidFill>
                  <a:schemeClr val="tx1"/>
                </a:solidFill>
              </a:rPr>
              <a:t>Climate change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0" y="868363"/>
            <a:ext cx="8756650" cy="5503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Are climate changes part of a natural cycle or</a:t>
            </a:r>
            <a:br>
              <a:rPr lang="en-US" altLang="en-US" sz="2800" smtClean="0"/>
            </a:br>
            <a:r>
              <a:rPr lang="en-US" altLang="en-US" sz="2800" smtClean="0"/>
              <a:t>driven by human activity (</a:t>
            </a:r>
            <a:r>
              <a:rPr lang="en-US" altLang="en-US" sz="2800" i="1" smtClean="0"/>
              <a:t>anthropogenic</a:t>
            </a:r>
            <a:r>
              <a:rPr lang="en-US" altLang="en-US" sz="2800" smtClean="0"/>
              <a:t>)?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recent statement signed by 256 members of US National Academy of Science (Science, 5/7/10)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0000FF"/>
                </a:solidFill>
              </a:rPr>
              <a:t>There is always uncertainty associated with science, science never absolutely proves anything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0000FF"/>
                </a:solidFill>
              </a:rPr>
              <a:t>Taking no action on climate change poses a dangerous risk for our planet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smtClean="0"/>
              <a:t>Conclusions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planet is warming due to increased concentrations of heat-trapping gases in our atmosphere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Most of the increase in the concentration over the last century is due to </a:t>
            </a:r>
            <a:r>
              <a:rPr lang="en-US" altLang="en-US" sz="2400" u="sng" smtClean="0"/>
              <a:t>human activities</a:t>
            </a:r>
            <a:r>
              <a:rPr lang="en-US" altLang="en-US" sz="2400" smtClean="0"/>
              <a:t>, especially the burning of fossil fuels and deforestation </a:t>
            </a:r>
            <a:r>
              <a:rPr lang="en-US" altLang="en-US" sz="2400" i="1" smtClean="0"/>
              <a:t>(controversial)</a:t>
            </a:r>
            <a:endParaRPr lang="en-US" altLang="en-US" sz="2000" i="1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>
              <a:solidFill>
                <a:srgbClr val="3333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C337F-B6C7-4BDD-9EFC-31248948FDD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3513"/>
            <a:ext cx="8229600" cy="693737"/>
          </a:xfrm>
        </p:spPr>
        <p:txBody>
          <a:bodyPr/>
          <a:lstStyle/>
          <a:p>
            <a:r>
              <a:rPr lang="en-US" altLang="en-US" sz="4000" u="sng" smtClean="0"/>
              <a:t>Climate change, continued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167534"/>
            <a:ext cx="8585200" cy="5077691"/>
          </a:xfrm>
        </p:spPr>
        <p:txBody>
          <a:bodyPr/>
          <a:lstStyle/>
          <a:p>
            <a:pPr lvl="1"/>
            <a:r>
              <a:rPr lang="en-US" altLang="en-US" sz="2400" dirty="0" smtClean="0"/>
              <a:t>Natural causes also play a role but are now being overwhelmed by human-induced changes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Warming the planet will cause climatic patterns to change at unprecedented speeds</a:t>
            </a:r>
          </a:p>
          <a:p>
            <a:pPr lvl="1"/>
            <a:r>
              <a:rPr lang="en-US" altLang="en-US" sz="2400" dirty="0" smtClean="0"/>
              <a:t>Policy makers should move forward to address the causes of climate change and reduce the threat of global climate change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Effective actions are possible, but delay is not an option</a:t>
            </a:r>
          </a:p>
          <a:p>
            <a:r>
              <a:rPr lang="en-US" altLang="en-US" sz="2400" dirty="0" smtClean="0">
                <a:solidFill>
                  <a:srgbClr val="0000FF"/>
                </a:solidFill>
              </a:rPr>
              <a:t>What are the social, political, and economic repercussions of taking or not taking action?</a:t>
            </a:r>
          </a:p>
          <a:p>
            <a:r>
              <a:rPr lang="en-US" altLang="en-US" sz="2400" smtClean="0">
                <a:solidFill>
                  <a:srgbClr val="0000FF"/>
                </a:solidFill>
              </a:rPr>
              <a:t>Theory </a:t>
            </a:r>
            <a:r>
              <a:rPr lang="en-US" altLang="en-US" sz="2400" dirty="0" smtClean="0">
                <a:solidFill>
                  <a:srgbClr val="0000FF"/>
                </a:solidFill>
              </a:rPr>
              <a:t>of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technological optimism</a:t>
            </a:r>
            <a:r>
              <a:rPr lang="en-US" altLang="en-US" sz="2400" dirty="0" smtClean="0">
                <a:solidFill>
                  <a:srgbClr val="0000FF"/>
                </a:solidFill>
              </a:rPr>
              <a:t>: new technologies will be developed to mitigate effects of climate 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452F1-2B38-43AA-B6BF-508EA8EC45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516063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 				     </a:t>
            </a:r>
            <a:r>
              <a:rPr lang="en-US" altLang="en-US" smtClean="0">
                <a:solidFill>
                  <a:schemeClr val="tx1"/>
                </a:solidFill>
                <a:sym typeface="Wingdings" pitchFamily="2" charset="2"/>
              </a:rPr>
              <a:t>   </a:t>
            </a:r>
            <a:r>
              <a:rPr lang="en-US" altLang="en-US" u="sng" smtClean="0">
                <a:solidFill>
                  <a:schemeClr val="tx1"/>
                </a:solidFill>
              </a:rPr>
              <a:t>radiation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" y="3694113"/>
            <a:ext cx="8734425" cy="28717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heat can be transferred by the emission of </a:t>
            </a:r>
            <a:r>
              <a:rPr lang="en-US" altLang="en-US" sz="2400" dirty="0" smtClean="0">
                <a:solidFill>
                  <a:srgbClr val="FF0000"/>
                </a:solidFill>
              </a:rPr>
              <a:t>electromagnetic waves</a:t>
            </a:r>
            <a:r>
              <a:rPr lang="en-US" altLang="en-US" sz="2400" dirty="0" smtClean="0"/>
              <a:t> – thermal “light waves”,  </a:t>
            </a:r>
            <a:r>
              <a:rPr lang="en-US" altLang="en-US" sz="2400" dirty="0" smtClean="0">
                <a:solidFill>
                  <a:schemeClr val="bg1">
                    <a:lumMod val="75000"/>
                  </a:schemeClr>
                </a:solidFill>
              </a:rPr>
              <a:t>invisible</a:t>
            </a:r>
            <a:r>
              <a:rPr lang="en-US" altLang="en-US" sz="2400" dirty="0" smtClean="0"/>
              <a:t> to our eyes</a:t>
            </a:r>
          </a:p>
          <a:p>
            <a:pPr eaLnBrk="1" hangingPunct="1">
              <a:defRPr/>
            </a:pPr>
            <a:r>
              <a:rPr lang="en-US" altLang="en-US" sz="2400" dirty="0" smtClean="0"/>
              <a:t>thermal radiation is a small part of the electromagnetic spectrum – called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infrared radiation</a:t>
            </a:r>
          </a:p>
          <a:p>
            <a:pPr eaLnBrk="1" hangingPunct="1">
              <a:defRPr/>
            </a:pPr>
            <a:r>
              <a:rPr lang="en-US" altLang="en-US" sz="2400" dirty="0" smtClean="0"/>
              <a:t>waves are characterized by their </a:t>
            </a:r>
            <a:r>
              <a:rPr lang="en-US" altLang="en-US" sz="2400" dirty="0" smtClean="0">
                <a:solidFill>
                  <a:srgbClr val="FF0000"/>
                </a:solidFill>
              </a:rPr>
              <a:t>frequency or wavelength</a:t>
            </a:r>
          </a:p>
          <a:p>
            <a:pPr eaLnBrk="1" hangingPunct="1"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different colors </a:t>
            </a:r>
            <a:r>
              <a:rPr lang="en-US" altLang="en-US" sz="2400" dirty="0" smtClean="0"/>
              <a:t>in the visible correspond to </a:t>
            </a:r>
            <a:r>
              <a:rPr lang="en-US" altLang="en-US" sz="2400" dirty="0" smtClean="0">
                <a:solidFill>
                  <a:srgbClr val="FF0000"/>
                </a:solidFill>
              </a:rPr>
              <a:t>different wavelengths</a:t>
            </a:r>
            <a:r>
              <a:rPr lang="en-US" altLang="en-US" sz="2400" dirty="0" smtClean="0"/>
              <a:t> from red to blue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568325" y="327025"/>
            <a:ext cx="4333875" cy="785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kern="10"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Heat as moving light </a:t>
            </a: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5429250" y="1711325"/>
            <a:ext cx="353853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Radiation emitted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by a heating element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56D7E-9589-4E48-AEF3-D990F3DDBD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46150" y="1454150"/>
            <a:ext cx="4349750" cy="1660525"/>
            <a:chOff x="945514" y="1453724"/>
            <a:chExt cx="4350386" cy="1660951"/>
          </a:xfrm>
        </p:grpSpPr>
        <p:sp>
          <p:nvSpPr>
            <p:cNvPr id="3081" name="Freeform 8"/>
            <p:cNvSpPr>
              <a:spLocks/>
            </p:cNvSpPr>
            <p:nvPr/>
          </p:nvSpPr>
          <p:spPr bwMode="auto">
            <a:xfrm>
              <a:off x="3951288" y="2159000"/>
              <a:ext cx="1344612" cy="268288"/>
            </a:xfrm>
            <a:custGeom>
              <a:avLst/>
              <a:gdLst>
                <a:gd name="T0" fmla="*/ 0 w 1348"/>
                <a:gd name="T1" fmla="*/ 2147483647 h 169"/>
                <a:gd name="T2" fmla="*/ 2147483647 w 1348"/>
                <a:gd name="T3" fmla="*/ 2147483647 h 169"/>
                <a:gd name="T4" fmla="*/ 2147483647 w 1348"/>
                <a:gd name="T5" fmla="*/ 2147483647 h 169"/>
                <a:gd name="T6" fmla="*/ 2147483647 w 1348"/>
                <a:gd name="T7" fmla="*/ 2147483647 h 169"/>
                <a:gd name="T8" fmla="*/ 2147483647 w 1348"/>
                <a:gd name="T9" fmla="*/ 2147483647 h 169"/>
                <a:gd name="T10" fmla="*/ 2147483647 w 1348"/>
                <a:gd name="T11" fmla="*/ 2147483647 h 169"/>
                <a:gd name="T12" fmla="*/ 2147483647 w 1348"/>
                <a:gd name="T13" fmla="*/ 2147483647 h 169"/>
                <a:gd name="T14" fmla="*/ 2147483647 w 1348"/>
                <a:gd name="T15" fmla="*/ 2147483647 h 169"/>
                <a:gd name="T16" fmla="*/ 2147483647 w 1348"/>
                <a:gd name="T17" fmla="*/ 2147483647 h 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8" h="169">
                  <a:moveTo>
                    <a:pt x="0" y="120"/>
                  </a:moveTo>
                  <a:cubicBezTo>
                    <a:pt x="52" y="60"/>
                    <a:pt x="105" y="0"/>
                    <a:pt x="156" y="5"/>
                  </a:cubicBezTo>
                  <a:cubicBezTo>
                    <a:pt x="207" y="10"/>
                    <a:pt x="252" y="144"/>
                    <a:pt x="305" y="149"/>
                  </a:cubicBezTo>
                  <a:cubicBezTo>
                    <a:pt x="358" y="154"/>
                    <a:pt x="416" y="33"/>
                    <a:pt x="472" y="34"/>
                  </a:cubicBezTo>
                  <a:cubicBezTo>
                    <a:pt x="528" y="35"/>
                    <a:pt x="577" y="156"/>
                    <a:pt x="639" y="155"/>
                  </a:cubicBezTo>
                  <a:cubicBezTo>
                    <a:pt x="701" y="154"/>
                    <a:pt x="787" y="27"/>
                    <a:pt x="847" y="28"/>
                  </a:cubicBezTo>
                  <a:cubicBezTo>
                    <a:pt x="907" y="29"/>
                    <a:pt x="945" y="151"/>
                    <a:pt x="997" y="160"/>
                  </a:cubicBezTo>
                  <a:cubicBezTo>
                    <a:pt x="1049" y="169"/>
                    <a:pt x="1100" y="96"/>
                    <a:pt x="1158" y="85"/>
                  </a:cubicBezTo>
                  <a:cubicBezTo>
                    <a:pt x="1216" y="74"/>
                    <a:pt x="1282" y="82"/>
                    <a:pt x="1348" y="9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9"/>
            <p:cNvSpPr>
              <a:spLocks/>
            </p:cNvSpPr>
            <p:nvPr/>
          </p:nvSpPr>
          <p:spPr bwMode="auto">
            <a:xfrm rot="-2003212">
              <a:off x="3914157" y="1525587"/>
              <a:ext cx="1344612" cy="268287"/>
            </a:xfrm>
            <a:custGeom>
              <a:avLst/>
              <a:gdLst>
                <a:gd name="T0" fmla="*/ 0 w 1348"/>
                <a:gd name="T1" fmla="*/ 2147483647 h 169"/>
                <a:gd name="T2" fmla="*/ 2147483647 w 1348"/>
                <a:gd name="T3" fmla="*/ 2147483647 h 169"/>
                <a:gd name="T4" fmla="*/ 2147483647 w 1348"/>
                <a:gd name="T5" fmla="*/ 2147483647 h 169"/>
                <a:gd name="T6" fmla="*/ 2147483647 w 1348"/>
                <a:gd name="T7" fmla="*/ 2147483647 h 169"/>
                <a:gd name="T8" fmla="*/ 2147483647 w 1348"/>
                <a:gd name="T9" fmla="*/ 2147483647 h 169"/>
                <a:gd name="T10" fmla="*/ 2147483647 w 1348"/>
                <a:gd name="T11" fmla="*/ 2147483647 h 169"/>
                <a:gd name="T12" fmla="*/ 2147483647 w 1348"/>
                <a:gd name="T13" fmla="*/ 2147483647 h 169"/>
                <a:gd name="T14" fmla="*/ 2147483647 w 1348"/>
                <a:gd name="T15" fmla="*/ 2147483647 h 169"/>
                <a:gd name="T16" fmla="*/ 2147483647 w 1348"/>
                <a:gd name="T17" fmla="*/ 2147483647 h 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8" h="169">
                  <a:moveTo>
                    <a:pt x="0" y="120"/>
                  </a:moveTo>
                  <a:cubicBezTo>
                    <a:pt x="52" y="60"/>
                    <a:pt x="105" y="0"/>
                    <a:pt x="156" y="5"/>
                  </a:cubicBezTo>
                  <a:cubicBezTo>
                    <a:pt x="207" y="10"/>
                    <a:pt x="252" y="144"/>
                    <a:pt x="305" y="149"/>
                  </a:cubicBezTo>
                  <a:cubicBezTo>
                    <a:pt x="358" y="154"/>
                    <a:pt x="416" y="33"/>
                    <a:pt x="472" y="34"/>
                  </a:cubicBezTo>
                  <a:cubicBezTo>
                    <a:pt x="528" y="35"/>
                    <a:pt x="577" y="156"/>
                    <a:pt x="639" y="155"/>
                  </a:cubicBezTo>
                  <a:cubicBezTo>
                    <a:pt x="701" y="154"/>
                    <a:pt x="787" y="27"/>
                    <a:pt x="847" y="28"/>
                  </a:cubicBezTo>
                  <a:cubicBezTo>
                    <a:pt x="907" y="29"/>
                    <a:pt x="945" y="151"/>
                    <a:pt x="997" y="160"/>
                  </a:cubicBezTo>
                  <a:cubicBezTo>
                    <a:pt x="1049" y="169"/>
                    <a:pt x="1100" y="96"/>
                    <a:pt x="1158" y="85"/>
                  </a:cubicBezTo>
                  <a:cubicBezTo>
                    <a:pt x="1216" y="74"/>
                    <a:pt x="1282" y="82"/>
                    <a:pt x="1348" y="9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0"/>
            <p:cNvSpPr>
              <a:spLocks/>
            </p:cNvSpPr>
            <p:nvPr/>
          </p:nvSpPr>
          <p:spPr bwMode="auto">
            <a:xfrm rot="1197845">
              <a:off x="3945888" y="2846387"/>
              <a:ext cx="1344612" cy="268288"/>
            </a:xfrm>
            <a:custGeom>
              <a:avLst/>
              <a:gdLst>
                <a:gd name="T0" fmla="*/ 0 w 1348"/>
                <a:gd name="T1" fmla="*/ 2147483647 h 169"/>
                <a:gd name="T2" fmla="*/ 2147483647 w 1348"/>
                <a:gd name="T3" fmla="*/ 2147483647 h 169"/>
                <a:gd name="T4" fmla="*/ 2147483647 w 1348"/>
                <a:gd name="T5" fmla="*/ 2147483647 h 169"/>
                <a:gd name="T6" fmla="*/ 2147483647 w 1348"/>
                <a:gd name="T7" fmla="*/ 2147483647 h 169"/>
                <a:gd name="T8" fmla="*/ 2147483647 w 1348"/>
                <a:gd name="T9" fmla="*/ 2147483647 h 169"/>
                <a:gd name="T10" fmla="*/ 2147483647 w 1348"/>
                <a:gd name="T11" fmla="*/ 2147483647 h 169"/>
                <a:gd name="T12" fmla="*/ 2147483647 w 1348"/>
                <a:gd name="T13" fmla="*/ 2147483647 h 169"/>
                <a:gd name="T14" fmla="*/ 2147483647 w 1348"/>
                <a:gd name="T15" fmla="*/ 2147483647 h 169"/>
                <a:gd name="T16" fmla="*/ 2147483647 w 1348"/>
                <a:gd name="T17" fmla="*/ 2147483647 h 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8" h="169">
                  <a:moveTo>
                    <a:pt x="0" y="120"/>
                  </a:moveTo>
                  <a:cubicBezTo>
                    <a:pt x="52" y="60"/>
                    <a:pt x="105" y="0"/>
                    <a:pt x="156" y="5"/>
                  </a:cubicBezTo>
                  <a:cubicBezTo>
                    <a:pt x="207" y="10"/>
                    <a:pt x="252" y="144"/>
                    <a:pt x="305" y="149"/>
                  </a:cubicBezTo>
                  <a:cubicBezTo>
                    <a:pt x="358" y="154"/>
                    <a:pt x="416" y="33"/>
                    <a:pt x="472" y="34"/>
                  </a:cubicBezTo>
                  <a:cubicBezTo>
                    <a:pt x="528" y="35"/>
                    <a:pt x="577" y="156"/>
                    <a:pt x="639" y="155"/>
                  </a:cubicBezTo>
                  <a:cubicBezTo>
                    <a:pt x="701" y="154"/>
                    <a:pt x="787" y="27"/>
                    <a:pt x="847" y="28"/>
                  </a:cubicBezTo>
                  <a:cubicBezTo>
                    <a:pt x="907" y="29"/>
                    <a:pt x="945" y="151"/>
                    <a:pt x="997" y="160"/>
                  </a:cubicBezTo>
                  <a:cubicBezTo>
                    <a:pt x="1049" y="169"/>
                    <a:pt x="1100" y="96"/>
                    <a:pt x="1158" y="85"/>
                  </a:cubicBezTo>
                  <a:cubicBezTo>
                    <a:pt x="1216" y="74"/>
                    <a:pt x="1282" y="82"/>
                    <a:pt x="1348" y="9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1"/>
            <p:cNvSpPr>
              <a:spLocks/>
            </p:cNvSpPr>
            <p:nvPr/>
          </p:nvSpPr>
          <p:spPr bwMode="auto">
            <a:xfrm flipH="1">
              <a:off x="953131" y="2213769"/>
              <a:ext cx="1344612" cy="268288"/>
            </a:xfrm>
            <a:custGeom>
              <a:avLst/>
              <a:gdLst>
                <a:gd name="T0" fmla="*/ 0 w 1348"/>
                <a:gd name="T1" fmla="*/ 2147483647 h 169"/>
                <a:gd name="T2" fmla="*/ 2147483647 w 1348"/>
                <a:gd name="T3" fmla="*/ 2147483647 h 169"/>
                <a:gd name="T4" fmla="*/ 2147483647 w 1348"/>
                <a:gd name="T5" fmla="*/ 2147483647 h 169"/>
                <a:gd name="T6" fmla="*/ 2147483647 w 1348"/>
                <a:gd name="T7" fmla="*/ 2147483647 h 169"/>
                <a:gd name="T8" fmla="*/ 2147483647 w 1348"/>
                <a:gd name="T9" fmla="*/ 2147483647 h 169"/>
                <a:gd name="T10" fmla="*/ 2147483647 w 1348"/>
                <a:gd name="T11" fmla="*/ 2147483647 h 169"/>
                <a:gd name="T12" fmla="*/ 2147483647 w 1348"/>
                <a:gd name="T13" fmla="*/ 2147483647 h 169"/>
                <a:gd name="T14" fmla="*/ 2147483647 w 1348"/>
                <a:gd name="T15" fmla="*/ 2147483647 h 169"/>
                <a:gd name="T16" fmla="*/ 2147483647 w 1348"/>
                <a:gd name="T17" fmla="*/ 2147483647 h 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8" h="169">
                  <a:moveTo>
                    <a:pt x="0" y="120"/>
                  </a:moveTo>
                  <a:cubicBezTo>
                    <a:pt x="52" y="60"/>
                    <a:pt x="105" y="0"/>
                    <a:pt x="156" y="5"/>
                  </a:cubicBezTo>
                  <a:cubicBezTo>
                    <a:pt x="207" y="10"/>
                    <a:pt x="252" y="144"/>
                    <a:pt x="305" y="149"/>
                  </a:cubicBezTo>
                  <a:cubicBezTo>
                    <a:pt x="358" y="154"/>
                    <a:pt x="416" y="33"/>
                    <a:pt x="472" y="34"/>
                  </a:cubicBezTo>
                  <a:cubicBezTo>
                    <a:pt x="528" y="35"/>
                    <a:pt x="577" y="156"/>
                    <a:pt x="639" y="155"/>
                  </a:cubicBezTo>
                  <a:cubicBezTo>
                    <a:pt x="701" y="154"/>
                    <a:pt x="787" y="27"/>
                    <a:pt x="847" y="28"/>
                  </a:cubicBezTo>
                  <a:cubicBezTo>
                    <a:pt x="907" y="29"/>
                    <a:pt x="945" y="151"/>
                    <a:pt x="997" y="160"/>
                  </a:cubicBezTo>
                  <a:cubicBezTo>
                    <a:pt x="1049" y="169"/>
                    <a:pt x="1100" y="96"/>
                    <a:pt x="1158" y="85"/>
                  </a:cubicBezTo>
                  <a:cubicBezTo>
                    <a:pt x="1216" y="74"/>
                    <a:pt x="1282" y="82"/>
                    <a:pt x="1348" y="9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 rot="20402155" flipH="1">
              <a:off x="1165225" y="2846388"/>
              <a:ext cx="1344613" cy="268287"/>
            </a:xfrm>
            <a:custGeom>
              <a:avLst/>
              <a:gdLst>
                <a:gd name="T0" fmla="*/ 0 w 1348"/>
                <a:gd name="T1" fmla="*/ 2147483647 h 169"/>
                <a:gd name="T2" fmla="*/ 2147483647 w 1348"/>
                <a:gd name="T3" fmla="*/ 2147483647 h 169"/>
                <a:gd name="T4" fmla="*/ 2147483647 w 1348"/>
                <a:gd name="T5" fmla="*/ 2147483647 h 169"/>
                <a:gd name="T6" fmla="*/ 2147483647 w 1348"/>
                <a:gd name="T7" fmla="*/ 2147483647 h 169"/>
                <a:gd name="T8" fmla="*/ 2147483647 w 1348"/>
                <a:gd name="T9" fmla="*/ 2147483647 h 169"/>
                <a:gd name="T10" fmla="*/ 2147483647 w 1348"/>
                <a:gd name="T11" fmla="*/ 2147483647 h 169"/>
                <a:gd name="T12" fmla="*/ 2147483647 w 1348"/>
                <a:gd name="T13" fmla="*/ 2147483647 h 169"/>
                <a:gd name="T14" fmla="*/ 2147483647 w 1348"/>
                <a:gd name="T15" fmla="*/ 2147483647 h 169"/>
                <a:gd name="T16" fmla="*/ 2147483647 w 1348"/>
                <a:gd name="T17" fmla="*/ 2147483647 h 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8" h="169">
                  <a:moveTo>
                    <a:pt x="0" y="120"/>
                  </a:moveTo>
                  <a:cubicBezTo>
                    <a:pt x="52" y="60"/>
                    <a:pt x="105" y="0"/>
                    <a:pt x="156" y="5"/>
                  </a:cubicBezTo>
                  <a:cubicBezTo>
                    <a:pt x="207" y="10"/>
                    <a:pt x="252" y="144"/>
                    <a:pt x="305" y="149"/>
                  </a:cubicBezTo>
                  <a:cubicBezTo>
                    <a:pt x="358" y="154"/>
                    <a:pt x="416" y="33"/>
                    <a:pt x="472" y="34"/>
                  </a:cubicBezTo>
                  <a:cubicBezTo>
                    <a:pt x="528" y="35"/>
                    <a:pt x="577" y="156"/>
                    <a:pt x="639" y="155"/>
                  </a:cubicBezTo>
                  <a:cubicBezTo>
                    <a:pt x="701" y="154"/>
                    <a:pt x="787" y="27"/>
                    <a:pt x="847" y="28"/>
                  </a:cubicBezTo>
                  <a:cubicBezTo>
                    <a:pt x="907" y="29"/>
                    <a:pt x="945" y="151"/>
                    <a:pt x="997" y="160"/>
                  </a:cubicBezTo>
                  <a:cubicBezTo>
                    <a:pt x="1049" y="169"/>
                    <a:pt x="1100" y="96"/>
                    <a:pt x="1158" y="85"/>
                  </a:cubicBezTo>
                  <a:cubicBezTo>
                    <a:pt x="1216" y="74"/>
                    <a:pt x="1282" y="82"/>
                    <a:pt x="1348" y="9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1"/>
            <p:cNvSpPr>
              <a:spLocks/>
            </p:cNvSpPr>
            <p:nvPr/>
          </p:nvSpPr>
          <p:spPr bwMode="auto">
            <a:xfrm rot="1527452" flipH="1">
              <a:off x="945514" y="1453724"/>
              <a:ext cx="1344612" cy="268288"/>
            </a:xfrm>
            <a:custGeom>
              <a:avLst/>
              <a:gdLst>
                <a:gd name="T0" fmla="*/ 0 w 1348"/>
                <a:gd name="T1" fmla="*/ 2147483647 h 169"/>
                <a:gd name="T2" fmla="*/ 2147483647 w 1348"/>
                <a:gd name="T3" fmla="*/ 2147483647 h 169"/>
                <a:gd name="T4" fmla="*/ 2147483647 w 1348"/>
                <a:gd name="T5" fmla="*/ 2147483647 h 169"/>
                <a:gd name="T6" fmla="*/ 2147483647 w 1348"/>
                <a:gd name="T7" fmla="*/ 2147483647 h 169"/>
                <a:gd name="T8" fmla="*/ 2147483647 w 1348"/>
                <a:gd name="T9" fmla="*/ 2147483647 h 169"/>
                <a:gd name="T10" fmla="*/ 2147483647 w 1348"/>
                <a:gd name="T11" fmla="*/ 2147483647 h 169"/>
                <a:gd name="T12" fmla="*/ 2147483647 w 1348"/>
                <a:gd name="T13" fmla="*/ 2147483647 h 169"/>
                <a:gd name="T14" fmla="*/ 2147483647 w 1348"/>
                <a:gd name="T15" fmla="*/ 2147483647 h 169"/>
                <a:gd name="T16" fmla="*/ 2147483647 w 1348"/>
                <a:gd name="T17" fmla="*/ 2147483647 h 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8" h="169">
                  <a:moveTo>
                    <a:pt x="0" y="120"/>
                  </a:moveTo>
                  <a:cubicBezTo>
                    <a:pt x="52" y="60"/>
                    <a:pt x="105" y="0"/>
                    <a:pt x="156" y="5"/>
                  </a:cubicBezTo>
                  <a:cubicBezTo>
                    <a:pt x="207" y="10"/>
                    <a:pt x="252" y="144"/>
                    <a:pt x="305" y="149"/>
                  </a:cubicBezTo>
                  <a:cubicBezTo>
                    <a:pt x="358" y="154"/>
                    <a:pt x="416" y="33"/>
                    <a:pt x="472" y="34"/>
                  </a:cubicBezTo>
                  <a:cubicBezTo>
                    <a:pt x="528" y="35"/>
                    <a:pt x="577" y="156"/>
                    <a:pt x="639" y="155"/>
                  </a:cubicBezTo>
                  <a:cubicBezTo>
                    <a:pt x="701" y="154"/>
                    <a:pt x="787" y="27"/>
                    <a:pt x="847" y="28"/>
                  </a:cubicBezTo>
                  <a:cubicBezTo>
                    <a:pt x="907" y="29"/>
                    <a:pt x="945" y="151"/>
                    <a:pt x="997" y="160"/>
                  </a:cubicBezTo>
                  <a:cubicBezTo>
                    <a:pt x="1049" y="169"/>
                    <a:pt x="1100" y="96"/>
                    <a:pt x="1158" y="85"/>
                  </a:cubicBezTo>
                  <a:cubicBezTo>
                    <a:pt x="1216" y="74"/>
                    <a:pt x="1282" y="82"/>
                    <a:pt x="1348" y="9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electromagnetic spectrum</a:t>
            </a:r>
          </a:p>
        </p:txBody>
      </p:sp>
      <p:pic>
        <p:nvPicPr>
          <p:cNvPr id="4099" name="Picture 5" descr="06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413" y="2998788"/>
            <a:ext cx="8185150" cy="2465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1020763" y="5743575"/>
            <a:ext cx="1295400" cy="854075"/>
          </a:xfrm>
          <a:prstGeom prst="wedgeRectCallout">
            <a:avLst>
              <a:gd name="adj1" fmla="val -49389"/>
              <a:gd name="adj2" fmla="val -147769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radio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waves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003425" y="1508125"/>
            <a:ext cx="2468563" cy="822325"/>
          </a:xfrm>
          <a:prstGeom prst="wedgeRectCallout">
            <a:avLst>
              <a:gd name="adj1" fmla="val -32509"/>
              <a:gd name="adj2" fmla="val 174907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microwaves,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cell phones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6845300" y="2330450"/>
            <a:ext cx="1295400" cy="457200"/>
          </a:xfrm>
          <a:prstGeom prst="wedgeRectCallout">
            <a:avLst>
              <a:gd name="adj1" fmla="val -220343"/>
              <a:gd name="adj2" fmla="val 157986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visible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6480175" y="5902325"/>
            <a:ext cx="1295400" cy="457200"/>
          </a:xfrm>
          <a:prstGeom prst="wedgeRectCallout">
            <a:avLst>
              <a:gd name="adj1" fmla="val -143630"/>
              <a:gd name="adj2" fmla="val -273264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x-rays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61950" y="1647825"/>
            <a:ext cx="1295400" cy="457200"/>
          </a:xfrm>
          <a:prstGeom prst="wedgeRectCallout">
            <a:avLst>
              <a:gd name="adj1" fmla="val 50491"/>
              <a:gd name="adj2" fmla="val 244444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TV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4865688" y="1385888"/>
            <a:ext cx="1614487" cy="944562"/>
          </a:xfrm>
          <a:prstGeom prst="wedgeRectCallout">
            <a:avLst>
              <a:gd name="adj1" fmla="val -100542"/>
              <a:gd name="adj2" fmla="val 142602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ahoma" pitchFamily="34" charset="0"/>
              </a:rPr>
              <a:t>thermal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ahoma" pitchFamily="34" charset="0"/>
              </a:rPr>
              <a:t>radiation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22C35-CAF2-4084-B7D1-724D2E79C77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287338" y="227013"/>
            <a:ext cx="8856662" cy="1143000"/>
          </a:xfrm>
        </p:spPr>
        <p:txBody>
          <a:bodyPr/>
          <a:lstStyle/>
          <a:p>
            <a:pPr algn="l" eaLnBrk="1" hangingPunct="1"/>
            <a:r>
              <a:rPr lang="en-US" altLang="en-US" sz="4000" u="sng" smtClean="0"/>
              <a:t>visible electromagnetic waves: LIGHT</a:t>
            </a:r>
          </a:p>
        </p:txBody>
      </p:sp>
      <p:pic>
        <p:nvPicPr>
          <p:cNvPr id="14342" name="Picture 6" descr="06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163" y="2344738"/>
            <a:ext cx="7853362" cy="1979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AutoShape 7"/>
          <p:cNvSpPr>
            <a:spLocks/>
          </p:cNvSpPr>
          <p:nvPr/>
        </p:nvSpPr>
        <p:spPr bwMode="auto">
          <a:xfrm rot="5400000">
            <a:off x="4763294" y="2128044"/>
            <a:ext cx="515938" cy="4705350"/>
          </a:xfrm>
          <a:prstGeom prst="rightBrace">
            <a:avLst>
              <a:gd name="adj1" fmla="val 76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656013" y="4667250"/>
            <a:ext cx="2436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Tahoma" pitchFamily="34" charset="0"/>
              </a:rPr>
              <a:t>visible light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639763" y="5041900"/>
            <a:ext cx="2154237" cy="1090613"/>
          </a:xfrm>
          <a:prstGeom prst="wedgeRoundRectCallout">
            <a:avLst>
              <a:gd name="adj1" fmla="val 12787"/>
              <a:gd name="adj2" fmla="val -15451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thermal</a:t>
            </a:r>
            <a:r>
              <a:rPr lang="en-US" altLang="en-US">
                <a:latin typeface="Tahoma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radiation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5429250" y="5513388"/>
            <a:ext cx="3468688" cy="987425"/>
          </a:xfrm>
          <a:prstGeom prst="wedgeRoundRectCallout">
            <a:avLst>
              <a:gd name="adj1" fmla="val 24463"/>
              <a:gd name="adj2" fmla="val -21945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UV radiation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produces sunburn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443038" y="1400175"/>
            <a:ext cx="5803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shorter wavelength </a:t>
            </a:r>
            <a:r>
              <a:rPr lang="en-US" altLang="en-US" sz="2800">
                <a:latin typeface="Tahoma" pitchFamily="34" charset="0"/>
                <a:sym typeface="Wingdings" pitchFamily="2" charset="2"/>
              </a:rPr>
              <a:t> more energy</a:t>
            </a:r>
            <a:endParaRPr lang="en-US" altLang="en-US" sz="280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00BFB-6E0C-4A0E-984B-DE7E0BFFAB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/>
      <p:bldP spid="14345" grpId="0" animBg="1"/>
      <p:bldP spid="14346" grpId="0" animBg="1"/>
      <p:bldP spid="143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131763"/>
            <a:ext cx="8229600" cy="906462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What produces thermal radiation?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19075" y="1190625"/>
            <a:ext cx="8505825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All objects whose temperature is above absolute zero emit </a:t>
            </a:r>
            <a:r>
              <a:rPr lang="en-US" altLang="en-US" sz="2800" i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thermal radiation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We continuously </a:t>
            </a:r>
            <a:r>
              <a:rPr lang="en-US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emit</a:t>
            </a:r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 thermal radiation and </a:t>
            </a:r>
            <a:r>
              <a:rPr lang="en-US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absorb </a:t>
            </a:r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it from objects and people around 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If we just emitted radiation we would eventually cool to absolute zero!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The rate (J/s or Watts) at which thermal energy is radiated is given by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P</a:t>
            </a:r>
            <a:r>
              <a:rPr lang="en-US" altLang="en-US" sz="2800" b="1" baseline="-25000" dirty="0" err="1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radiation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 = </a:t>
            </a:r>
            <a:r>
              <a:rPr lang="en-US" altLang="en-US" sz="2800" b="1" dirty="0" smtClean="0">
                <a:solidFill>
                  <a:srgbClr val="FF0000"/>
                </a:solidFill>
                <a:latin typeface="Symbol" panose="05050102010706020507" pitchFamily="18" charset="2"/>
                <a:cs typeface="Times New Roman" pitchFamily="18" charset="0"/>
              </a:rPr>
              <a:t>s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 e A T</a:t>
            </a:r>
            <a:r>
              <a:rPr lang="en-US" altLang="en-US" sz="2800" b="1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4</a:t>
            </a:r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, where s is a constant, A is the area of the object, T is its temperature in K, and e is a number between 0 and 1 called the </a:t>
            </a:r>
            <a:r>
              <a:rPr lang="en-US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emissivity (poor emitters have a small value of e and good emitters have e </a:t>
            </a:r>
            <a:r>
              <a:rPr lang="en-US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  <a:sym typeface="SymbolPS" pitchFamily="18" charset="2"/>
              </a:rPr>
              <a:t> </a:t>
            </a:r>
            <a:r>
              <a:rPr lang="en-US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  <a:sym typeface="SymbolPS" pitchFamily="18" charset="2"/>
              </a:rPr>
              <a:t>1).</a:t>
            </a:r>
            <a:endParaRPr lang="en-US" altLang="en-US" sz="2800" dirty="0" smtClean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6EE16-CD0F-46E4-ABF6-05191D8B35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55575"/>
            <a:ext cx="8229600" cy="787400"/>
          </a:xfrm>
        </p:spPr>
        <p:txBody>
          <a:bodyPr/>
          <a:lstStyle/>
          <a:p>
            <a:pPr eaLnBrk="1" hangingPunct="1"/>
            <a:r>
              <a:rPr lang="en-US" altLang="en-US" sz="3600" u="sng" smtClean="0"/>
              <a:t>Emission and Absorption are balanced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12775" y="2428875"/>
            <a:ext cx="8129588" cy="3468688"/>
            <a:chOff x="476250" y="2652713"/>
            <a:chExt cx="8129588" cy="3468687"/>
          </a:xfrm>
        </p:grpSpPr>
        <p:sp>
          <p:nvSpPr>
            <p:cNvPr id="7181" name="Freeform 26"/>
            <p:cNvSpPr>
              <a:spLocks/>
            </p:cNvSpPr>
            <p:nvPr/>
          </p:nvSpPr>
          <p:spPr bwMode="auto">
            <a:xfrm>
              <a:off x="492125" y="2652713"/>
              <a:ext cx="3087688" cy="476250"/>
            </a:xfrm>
            <a:custGeom>
              <a:avLst/>
              <a:gdLst>
                <a:gd name="T0" fmla="*/ 0 w 1945"/>
                <a:gd name="T1" fmla="*/ 0 h 300"/>
                <a:gd name="T2" fmla="*/ 2147483647 w 1945"/>
                <a:gd name="T3" fmla="*/ 2147483647 h 300"/>
                <a:gd name="T4" fmla="*/ 2147483647 w 1945"/>
                <a:gd name="T5" fmla="*/ 2147483647 h 300"/>
                <a:gd name="T6" fmla="*/ 2147483647 w 1945"/>
                <a:gd name="T7" fmla="*/ 2147483647 h 300"/>
                <a:gd name="T8" fmla="*/ 2147483647 w 1945"/>
                <a:gd name="T9" fmla="*/ 2147483647 h 300"/>
                <a:gd name="T10" fmla="*/ 2147483647 w 1945"/>
                <a:gd name="T11" fmla="*/ 2147483647 h 300"/>
                <a:gd name="T12" fmla="*/ 2147483647 w 1945"/>
                <a:gd name="T13" fmla="*/ 2147483647 h 300"/>
                <a:gd name="T14" fmla="*/ 2147483647 w 1945"/>
                <a:gd name="T15" fmla="*/ 2147483647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5" h="300">
                  <a:moveTo>
                    <a:pt x="0" y="149"/>
                  </a:moveTo>
                  <a:cubicBezTo>
                    <a:pt x="34" y="146"/>
                    <a:pt x="144" y="160"/>
                    <a:pt x="205" y="139"/>
                  </a:cubicBezTo>
                  <a:cubicBezTo>
                    <a:pt x="266" y="118"/>
                    <a:pt x="287" y="0"/>
                    <a:pt x="369" y="24"/>
                  </a:cubicBezTo>
                  <a:cubicBezTo>
                    <a:pt x="451" y="48"/>
                    <a:pt x="606" y="278"/>
                    <a:pt x="700" y="284"/>
                  </a:cubicBezTo>
                  <a:cubicBezTo>
                    <a:pt x="793" y="291"/>
                    <a:pt x="845" y="59"/>
                    <a:pt x="931" y="61"/>
                  </a:cubicBezTo>
                  <a:cubicBezTo>
                    <a:pt x="1017" y="62"/>
                    <a:pt x="1119" y="300"/>
                    <a:pt x="1218" y="296"/>
                  </a:cubicBezTo>
                  <a:cubicBezTo>
                    <a:pt x="1317" y="292"/>
                    <a:pt x="1421" y="56"/>
                    <a:pt x="1526" y="35"/>
                  </a:cubicBezTo>
                  <a:cubicBezTo>
                    <a:pt x="1631" y="15"/>
                    <a:pt x="1776" y="147"/>
                    <a:pt x="1846" y="173"/>
                  </a:cubicBezTo>
                  <a:cubicBezTo>
                    <a:pt x="1916" y="198"/>
                    <a:pt x="1930" y="192"/>
                    <a:pt x="1945" y="185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26"/>
            <p:cNvSpPr>
              <a:spLocks/>
            </p:cNvSpPr>
            <p:nvPr/>
          </p:nvSpPr>
          <p:spPr bwMode="auto">
            <a:xfrm>
              <a:off x="488950" y="4186238"/>
              <a:ext cx="3087688" cy="476250"/>
            </a:xfrm>
            <a:custGeom>
              <a:avLst/>
              <a:gdLst>
                <a:gd name="T0" fmla="*/ 0 w 1945"/>
                <a:gd name="T1" fmla="*/ 0 h 300"/>
                <a:gd name="T2" fmla="*/ 2147483647 w 1945"/>
                <a:gd name="T3" fmla="*/ 2147483647 h 300"/>
                <a:gd name="T4" fmla="*/ 2147483647 w 1945"/>
                <a:gd name="T5" fmla="*/ 2147483647 h 300"/>
                <a:gd name="T6" fmla="*/ 2147483647 w 1945"/>
                <a:gd name="T7" fmla="*/ 2147483647 h 300"/>
                <a:gd name="T8" fmla="*/ 2147483647 w 1945"/>
                <a:gd name="T9" fmla="*/ 2147483647 h 300"/>
                <a:gd name="T10" fmla="*/ 2147483647 w 1945"/>
                <a:gd name="T11" fmla="*/ 2147483647 h 300"/>
                <a:gd name="T12" fmla="*/ 2147483647 w 1945"/>
                <a:gd name="T13" fmla="*/ 2147483647 h 300"/>
                <a:gd name="T14" fmla="*/ 2147483647 w 1945"/>
                <a:gd name="T15" fmla="*/ 2147483647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5" h="300">
                  <a:moveTo>
                    <a:pt x="0" y="149"/>
                  </a:moveTo>
                  <a:cubicBezTo>
                    <a:pt x="34" y="146"/>
                    <a:pt x="144" y="160"/>
                    <a:pt x="205" y="139"/>
                  </a:cubicBezTo>
                  <a:cubicBezTo>
                    <a:pt x="266" y="118"/>
                    <a:pt x="287" y="0"/>
                    <a:pt x="369" y="24"/>
                  </a:cubicBezTo>
                  <a:cubicBezTo>
                    <a:pt x="451" y="48"/>
                    <a:pt x="606" y="278"/>
                    <a:pt x="700" y="284"/>
                  </a:cubicBezTo>
                  <a:cubicBezTo>
                    <a:pt x="793" y="291"/>
                    <a:pt x="845" y="59"/>
                    <a:pt x="931" y="61"/>
                  </a:cubicBezTo>
                  <a:cubicBezTo>
                    <a:pt x="1017" y="62"/>
                    <a:pt x="1119" y="300"/>
                    <a:pt x="1218" y="296"/>
                  </a:cubicBezTo>
                  <a:cubicBezTo>
                    <a:pt x="1317" y="292"/>
                    <a:pt x="1421" y="56"/>
                    <a:pt x="1526" y="35"/>
                  </a:cubicBezTo>
                  <a:cubicBezTo>
                    <a:pt x="1631" y="15"/>
                    <a:pt x="1776" y="147"/>
                    <a:pt x="1846" y="173"/>
                  </a:cubicBezTo>
                  <a:cubicBezTo>
                    <a:pt x="1916" y="198"/>
                    <a:pt x="1930" y="192"/>
                    <a:pt x="1945" y="185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26"/>
            <p:cNvSpPr>
              <a:spLocks/>
            </p:cNvSpPr>
            <p:nvPr/>
          </p:nvSpPr>
          <p:spPr bwMode="auto">
            <a:xfrm>
              <a:off x="476250" y="5573713"/>
              <a:ext cx="3087688" cy="476250"/>
            </a:xfrm>
            <a:custGeom>
              <a:avLst/>
              <a:gdLst>
                <a:gd name="T0" fmla="*/ 0 w 1945"/>
                <a:gd name="T1" fmla="*/ 0 h 300"/>
                <a:gd name="T2" fmla="*/ 2147483647 w 1945"/>
                <a:gd name="T3" fmla="*/ 2147483647 h 300"/>
                <a:gd name="T4" fmla="*/ 2147483647 w 1945"/>
                <a:gd name="T5" fmla="*/ 2147483647 h 300"/>
                <a:gd name="T6" fmla="*/ 2147483647 w 1945"/>
                <a:gd name="T7" fmla="*/ 2147483647 h 300"/>
                <a:gd name="T8" fmla="*/ 2147483647 w 1945"/>
                <a:gd name="T9" fmla="*/ 2147483647 h 300"/>
                <a:gd name="T10" fmla="*/ 2147483647 w 1945"/>
                <a:gd name="T11" fmla="*/ 2147483647 h 300"/>
                <a:gd name="T12" fmla="*/ 2147483647 w 1945"/>
                <a:gd name="T13" fmla="*/ 2147483647 h 300"/>
                <a:gd name="T14" fmla="*/ 2147483647 w 1945"/>
                <a:gd name="T15" fmla="*/ 2147483647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5" h="300">
                  <a:moveTo>
                    <a:pt x="0" y="149"/>
                  </a:moveTo>
                  <a:cubicBezTo>
                    <a:pt x="34" y="146"/>
                    <a:pt x="144" y="160"/>
                    <a:pt x="205" y="139"/>
                  </a:cubicBezTo>
                  <a:cubicBezTo>
                    <a:pt x="266" y="118"/>
                    <a:pt x="287" y="0"/>
                    <a:pt x="369" y="24"/>
                  </a:cubicBezTo>
                  <a:cubicBezTo>
                    <a:pt x="451" y="48"/>
                    <a:pt x="606" y="278"/>
                    <a:pt x="700" y="284"/>
                  </a:cubicBezTo>
                  <a:cubicBezTo>
                    <a:pt x="793" y="291"/>
                    <a:pt x="845" y="59"/>
                    <a:pt x="931" y="61"/>
                  </a:cubicBezTo>
                  <a:cubicBezTo>
                    <a:pt x="1017" y="62"/>
                    <a:pt x="1119" y="300"/>
                    <a:pt x="1218" y="296"/>
                  </a:cubicBezTo>
                  <a:cubicBezTo>
                    <a:pt x="1317" y="292"/>
                    <a:pt x="1421" y="56"/>
                    <a:pt x="1526" y="35"/>
                  </a:cubicBezTo>
                  <a:cubicBezTo>
                    <a:pt x="1631" y="15"/>
                    <a:pt x="1776" y="147"/>
                    <a:pt x="1846" y="173"/>
                  </a:cubicBezTo>
                  <a:cubicBezTo>
                    <a:pt x="1916" y="198"/>
                    <a:pt x="1930" y="192"/>
                    <a:pt x="1945" y="185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26"/>
            <p:cNvSpPr>
              <a:spLocks/>
            </p:cNvSpPr>
            <p:nvPr/>
          </p:nvSpPr>
          <p:spPr bwMode="auto">
            <a:xfrm flipH="1">
              <a:off x="5518150" y="2724150"/>
              <a:ext cx="3087688" cy="476250"/>
            </a:xfrm>
            <a:custGeom>
              <a:avLst/>
              <a:gdLst>
                <a:gd name="T0" fmla="*/ 0 w 1945"/>
                <a:gd name="T1" fmla="*/ 0 h 300"/>
                <a:gd name="T2" fmla="*/ 2147483647 w 1945"/>
                <a:gd name="T3" fmla="*/ 2147483647 h 300"/>
                <a:gd name="T4" fmla="*/ 2147483647 w 1945"/>
                <a:gd name="T5" fmla="*/ 2147483647 h 300"/>
                <a:gd name="T6" fmla="*/ 2147483647 w 1945"/>
                <a:gd name="T7" fmla="*/ 2147483647 h 300"/>
                <a:gd name="T8" fmla="*/ 2147483647 w 1945"/>
                <a:gd name="T9" fmla="*/ 2147483647 h 300"/>
                <a:gd name="T10" fmla="*/ 2147483647 w 1945"/>
                <a:gd name="T11" fmla="*/ 2147483647 h 300"/>
                <a:gd name="T12" fmla="*/ 2147483647 w 1945"/>
                <a:gd name="T13" fmla="*/ 2147483647 h 300"/>
                <a:gd name="T14" fmla="*/ 2147483647 w 1945"/>
                <a:gd name="T15" fmla="*/ 2147483647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5" h="300">
                  <a:moveTo>
                    <a:pt x="0" y="149"/>
                  </a:moveTo>
                  <a:cubicBezTo>
                    <a:pt x="34" y="146"/>
                    <a:pt x="144" y="160"/>
                    <a:pt x="205" y="139"/>
                  </a:cubicBezTo>
                  <a:cubicBezTo>
                    <a:pt x="266" y="118"/>
                    <a:pt x="287" y="0"/>
                    <a:pt x="369" y="24"/>
                  </a:cubicBezTo>
                  <a:cubicBezTo>
                    <a:pt x="451" y="48"/>
                    <a:pt x="606" y="278"/>
                    <a:pt x="700" y="284"/>
                  </a:cubicBezTo>
                  <a:cubicBezTo>
                    <a:pt x="793" y="291"/>
                    <a:pt x="845" y="59"/>
                    <a:pt x="931" y="61"/>
                  </a:cubicBezTo>
                  <a:cubicBezTo>
                    <a:pt x="1017" y="62"/>
                    <a:pt x="1119" y="300"/>
                    <a:pt x="1218" y="296"/>
                  </a:cubicBezTo>
                  <a:cubicBezTo>
                    <a:pt x="1317" y="292"/>
                    <a:pt x="1421" y="56"/>
                    <a:pt x="1526" y="35"/>
                  </a:cubicBezTo>
                  <a:cubicBezTo>
                    <a:pt x="1631" y="15"/>
                    <a:pt x="1776" y="147"/>
                    <a:pt x="1846" y="173"/>
                  </a:cubicBezTo>
                  <a:cubicBezTo>
                    <a:pt x="1916" y="198"/>
                    <a:pt x="1930" y="192"/>
                    <a:pt x="1945" y="185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26"/>
            <p:cNvSpPr>
              <a:spLocks/>
            </p:cNvSpPr>
            <p:nvPr/>
          </p:nvSpPr>
          <p:spPr bwMode="auto">
            <a:xfrm flipH="1">
              <a:off x="5514975" y="4257675"/>
              <a:ext cx="3087688" cy="476250"/>
            </a:xfrm>
            <a:custGeom>
              <a:avLst/>
              <a:gdLst>
                <a:gd name="T0" fmla="*/ 0 w 1945"/>
                <a:gd name="T1" fmla="*/ 0 h 300"/>
                <a:gd name="T2" fmla="*/ 2147483647 w 1945"/>
                <a:gd name="T3" fmla="*/ 2147483647 h 300"/>
                <a:gd name="T4" fmla="*/ 2147483647 w 1945"/>
                <a:gd name="T5" fmla="*/ 2147483647 h 300"/>
                <a:gd name="T6" fmla="*/ 2147483647 w 1945"/>
                <a:gd name="T7" fmla="*/ 2147483647 h 300"/>
                <a:gd name="T8" fmla="*/ 2147483647 w 1945"/>
                <a:gd name="T9" fmla="*/ 2147483647 h 300"/>
                <a:gd name="T10" fmla="*/ 2147483647 w 1945"/>
                <a:gd name="T11" fmla="*/ 2147483647 h 300"/>
                <a:gd name="T12" fmla="*/ 2147483647 w 1945"/>
                <a:gd name="T13" fmla="*/ 2147483647 h 300"/>
                <a:gd name="T14" fmla="*/ 2147483647 w 1945"/>
                <a:gd name="T15" fmla="*/ 2147483647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5" h="300">
                  <a:moveTo>
                    <a:pt x="0" y="149"/>
                  </a:moveTo>
                  <a:cubicBezTo>
                    <a:pt x="34" y="146"/>
                    <a:pt x="144" y="160"/>
                    <a:pt x="205" y="139"/>
                  </a:cubicBezTo>
                  <a:cubicBezTo>
                    <a:pt x="266" y="118"/>
                    <a:pt x="287" y="0"/>
                    <a:pt x="369" y="24"/>
                  </a:cubicBezTo>
                  <a:cubicBezTo>
                    <a:pt x="451" y="48"/>
                    <a:pt x="606" y="278"/>
                    <a:pt x="700" y="284"/>
                  </a:cubicBezTo>
                  <a:cubicBezTo>
                    <a:pt x="793" y="291"/>
                    <a:pt x="845" y="59"/>
                    <a:pt x="931" y="61"/>
                  </a:cubicBezTo>
                  <a:cubicBezTo>
                    <a:pt x="1017" y="62"/>
                    <a:pt x="1119" y="300"/>
                    <a:pt x="1218" y="296"/>
                  </a:cubicBezTo>
                  <a:cubicBezTo>
                    <a:pt x="1317" y="292"/>
                    <a:pt x="1421" y="56"/>
                    <a:pt x="1526" y="35"/>
                  </a:cubicBezTo>
                  <a:cubicBezTo>
                    <a:pt x="1631" y="15"/>
                    <a:pt x="1776" y="147"/>
                    <a:pt x="1846" y="173"/>
                  </a:cubicBezTo>
                  <a:cubicBezTo>
                    <a:pt x="1916" y="198"/>
                    <a:pt x="1930" y="192"/>
                    <a:pt x="1945" y="185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26"/>
            <p:cNvSpPr>
              <a:spLocks/>
            </p:cNvSpPr>
            <p:nvPr/>
          </p:nvSpPr>
          <p:spPr bwMode="auto">
            <a:xfrm flipH="1">
              <a:off x="5502275" y="5645150"/>
              <a:ext cx="3087688" cy="476250"/>
            </a:xfrm>
            <a:custGeom>
              <a:avLst/>
              <a:gdLst>
                <a:gd name="T0" fmla="*/ 0 w 1945"/>
                <a:gd name="T1" fmla="*/ 0 h 300"/>
                <a:gd name="T2" fmla="*/ 2147483647 w 1945"/>
                <a:gd name="T3" fmla="*/ 2147483647 h 300"/>
                <a:gd name="T4" fmla="*/ 2147483647 w 1945"/>
                <a:gd name="T5" fmla="*/ 2147483647 h 300"/>
                <a:gd name="T6" fmla="*/ 2147483647 w 1945"/>
                <a:gd name="T7" fmla="*/ 2147483647 h 300"/>
                <a:gd name="T8" fmla="*/ 2147483647 w 1945"/>
                <a:gd name="T9" fmla="*/ 2147483647 h 300"/>
                <a:gd name="T10" fmla="*/ 2147483647 w 1945"/>
                <a:gd name="T11" fmla="*/ 2147483647 h 300"/>
                <a:gd name="T12" fmla="*/ 2147483647 w 1945"/>
                <a:gd name="T13" fmla="*/ 2147483647 h 300"/>
                <a:gd name="T14" fmla="*/ 2147483647 w 1945"/>
                <a:gd name="T15" fmla="*/ 2147483647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5" h="300">
                  <a:moveTo>
                    <a:pt x="0" y="149"/>
                  </a:moveTo>
                  <a:cubicBezTo>
                    <a:pt x="34" y="146"/>
                    <a:pt x="144" y="160"/>
                    <a:pt x="205" y="139"/>
                  </a:cubicBezTo>
                  <a:cubicBezTo>
                    <a:pt x="266" y="118"/>
                    <a:pt x="287" y="0"/>
                    <a:pt x="369" y="24"/>
                  </a:cubicBezTo>
                  <a:cubicBezTo>
                    <a:pt x="451" y="48"/>
                    <a:pt x="606" y="278"/>
                    <a:pt x="700" y="284"/>
                  </a:cubicBezTo>
                  <a:cubicBezTo>
                    <a:pt x="793" y="291"/>
                    <a:pt x="845" y="59"/>
                    <a:pt x="931" y="61"/>
                  </a:cubicBezTo>
                  <a:cubicBezTo>
                    <a:pt x="1017" y="62"/>
                    <a:pt x="1119" y="300"/>
                    <a:pt x="1218" y="296"/>
                  </a:cubicBezTo>
                  <a:cubicBezTo>
                    <a:pt x="1317" y="292"/>
                    <a:pt x="1421" y="56"/>
                    <a:pt x="1526" y="35"/>
                  </a:cubicBezTo>
                  <a:cubicBezTo>
                    <a:pt x="1631" y="15"/>
                    <a:pt x="1776" y="147"/>
                    <a:pt x="1846" y="173"/>
                  </a:cubicBezTo>
                  <a:cubicBezTo>
                    <a:pt x="1916" y="198"/>
                    <a:pt x="1930" y="192"/>
                    <a:pt x="1945" y="185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8013" y="1824038"/>
            <a:ext cx="8015287" cy="3435350"/>
            <a:chOff x="612775" y="2000250"/>
            <a:chExt cx="8015288" cy="3435350"/>
          </a:xfrm>
        </p:grpSpPr>
        <p:sp>
          <p:nvSpPr>
            <p:cNvPr id="7175" name="Freeform 23"/>
            <p:cNvSpPr>
              <a:spLocks/>
            </p:cNvSpPr>
            <p:nvPr/>
          </p:nvSpPr>
          <p:spPr bwMode="auto">
            <a:xfrm>
              <a:off x="638175" y="2000250"/>
              <a:ext cx="2963863" cy="506413"/>
            </a:xfrm>
            <a:custGeom>
              <a:avLst/>
              <a:gdLst>
                <a:gd name="T0" fmla="*/ 0 w 1867"/>
                <a:gd name="T1" fmla="*/ 0 h 319"/>
                <a:gd name="T2" fmla="*/ 2147483647 w 1867"/>
                <a:gd name="T3" fmla="*/ 2147483647 h 319"/>
                <a:gd name="T4" fmla="*/ 2147483647 w 1867"/>
                <a:gd name="T5" fmla="*/ 2147483647 h 319"/>
                <a:gd name="T6" fmla="*/ 2147483647 w 1867"/>
                <a:gd name="T7" fmla="*/ 2147483647 h 319"/>
                <a:gd name="T8" fmla="*/ 2147483647 w 1867"/>
                <a:gd name="T9" fmla="*/ 2147483647 h 319"/>
                <a:gd name="T10" fmla="*/ 2147483647 w 1867"/>
                <a:gd name="T11" fmla="*/ 2147483647 h 319"/>
                <a:gd name="T12" fmla="*/ 2147483647 w 1867"/>
                <a:gd name="T13" fmla="*/ 2147483647 h 319"/>
                <a:gd name="T14" fmla="*/ 2147483647 w 1867"/>
                <a:gd name="T15" fmla="*/ 2147483647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7" h="319">
                  <a:moveTo>
                    <a:pt x="0" y="319"/>
                  </a:moveTo>
                  <a:cubicBezTo>
                    <a:pt x="96" y="168"/>
                    <a:pt x="192" y="17"/>
                    <a:pt x="297" y="9"/>
                  </a:cubicBezTo>
                  <a:cubicBezTo>
                    <a:pt x="402" y="0"/>
                    <a:pt x="534" y="262"/>
                    <a:pt x="628" y="268"/>
                  </a:cubicBezTo>
                  <a:cubicBezTo>
                    <a:pt x="721" y="275"/>
                    <a:pt x="773" y="43"/>
                    <a:pt x="859" y="45"/>
                  </a:cubicBezTo>
                  <a:cubicBezTo>
                    <a:pt x="945" y="46"/>
                    <a:pt x="1047" y="284"/>
                    <a:pt x="1146" y="280"/>
                  </a:cubicBezTo>
                  <a:cubicBezTo>
                    <a:pt x="1245" y="276"/>
                    <a:pt x="1371" y="34"/>
                    <a:pt x="1454" y="19"/>
                  </a:cubicBezTo>
                  <a:cubicBezTo>
                    <a:pt x="1537" y="4"/>
                    <a:pt x="1573" y="159"/>
                    <a:pt x="1642" y="192"/>
                  </a:cubicBezTo>
                  <a:cubicBezTo>
                    <a:pt x="1711" y="225"/>
                    <a:pt x="1820" y="210"/>
                    <a:pt x="1867" y="215"/>
                  </a:cubicBezTo>
                </a:path>
              </a:pathLst>
            </a:custGeom>
            <a:noFill/>
            <a:ln w="5715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23"/>
            <p:cNvSpPr>
              <a:spLocks/>
            </p:cNvSpPr>
            <p:nvPr/>
          </p:nvSpPr>
          <p:spPr bwMode="auto">
            <a:xfrm>
              <a:off x="635000" y="3378200"/>
              <a:ext cx="2963863" cy="506413"/>
            </a:xfrm>
            <a:custGeom>
              <a:avLst/>
              <a:gdLst>
                <a:gd name="T0" fmla="*/ 0 w 1867"/>
                <a:gd name="T1" fmla="*/ 0 h 319"/>
                <a:gd name="T2" fmla="*/ 2147483647 w 1867"/>
                <a:gd name="T3" fmla="*/ 2147483647 h 319"/>
                <a:gd name="T4" fmla="*/ 2147483647 w 1867"/>
                <a:gd name="T5" fmla="*/ 2147483647 h 319"/>
                <a:gd name="T6" fmla="*/ 2147483647 w 1867"/>
                <a:gd name="T7" fmla="*/ 2147483647 h 319"/>
                <a:gd name="T8" fmla="*/ 2147483647 w 1867"/>
                <a:gd name="T9" fmla="*/ 2147483647 h 319"/>
                <a:gd name="T10" fmla="*/ 2147483647 w 1867"/>
                <a:gd name="T11" fmla="*/ 2147483647 h 319"/>
                <a:gd name="T12" fmla="*/ 2147483647 w 1867"/>
                <a:gd name="T13" fmla="*/ 2147483647 h 319"/>
                <a:gd name="T14" fmla="*/ 2147483647 w 1867"/>
                <a:gd name="T15" fmla="*/ 2147483647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7" h="319">
                  <a:moveTo>
                    <a:pt x="0" y="319"/>
                  </a:moveTo>
                  <a:cubicBezTo>
                    <a:pt x="96" y="168"/>
                    <a:pt x="192" y="17"/>
                    <a:pt x="297" y="9"/>
                  </a:cubicBezTo>
                  <a:cubicBezTo>
                    <a:pt x="402" y="0"/>
                    <a:pt x="534" y="262"/>
                    <a:pt x="628" y="268"/>
                  </a:cubicBezTo>
                  <a:cubicBezTo>
                    <a:pt x="721" y="275"/>
                    <a:pt x="773" y="43"/>
                    <a:pt x="859" y="45"/>
                  </a:cubicBezTo>
                  <a:cubicBezTo>
                    <a:pt x="945" y="46"/>
                    <a:pt x="1047" y="284"/>
                    <a:pt x="1146" y="280"/>
                  </a:cubicBezTo>
                  <a:cubicBezTo>
                    <a:pt x="1245" y="276"/>
                    <a:pt x="1371" y="34"/>
                    <a:pt x="1454" y="19"/>
                  </a:cubicBezTo>
                  <a:cubicBezTo>
                    <a:pt x="1537" y="4"/>
                    <a:pt x="1573" y="159"/>
                    <a:pt x="1642" y="192"/>
                  </a:cubicBezTo>
                  <a:cubicBezTo>
                    <a:pt x="1711" y="225"/>
                    <a:pt x="1820" y="210"/>
                    <a:pt x="1867" y="215"/>
                  </a:cubicBezTo>
                </a:path>
              </a:pathLst>
            </a:custGeom>
            <a:noFill/>
            <a:ln w="5715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23"/>
            <p:cNvSpPr>
              <a:spLocks/>
            </p:cNvSpPr>
            <p:nvPr/>
          </p:nvSpPr>
          <p:spPr bwMode="auto">
            <a:xfrm>
              <a:off x="612775" y="4857750"/>
              <a:ext cx="2963863" cy="506413"/>
            </a:xfrm>
            <a:custGeom>
              <a:avLst/>
              <a:gdLst>
                <a:gd name="T0" fmla="*/ 0 w 1867"/>
                <a:gd name="T1" fmla="*/ 0 h 319"/>
                <a:gd name="T2" fmla="*/ 2147483647 w 1867"/>
                <a:gd name="T3" fmla="*/ 2147483647 h 319"/>
                <a:gd name="T4" fmla="*/ 2147483647 w 1867"/>
                <a:gd name="T5" fmla="*/ 2147483647 h 319"/>
                <a:gd name="T6" fmla="*/ 2147483647 w 1867"/>
                <a:gd name="T7" fmla="*/ 2147483647 h 319"/>
                <a:gd name="T8" fmla="*/ 2147483647 w 1867"/>
                <a:gd name="T9" fmla="*/ 2147483647 h 319"/>
                <a:gd name="T10" fmla="*/ 2147483647 w 1867"/>
                <a:gd name="T11" fmla="*/ 2147483647 h 319"/>
                <a:gd name="T12" fmla="*/ 2147483647 w 1867"/>
                <a:gd name="T13" fmla="*/ 2147483647 h 319"/>
                <a:gd name="T14" fmla="*/ 2147483647 w 1867"/>
                <a:gd name="T15" fmla="*/ 2147483647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7" h="319">
                  <a:moveTo>
                    <a:pt x="0" y="319"/>
                  </a:moveTo>
                  <a:cubicBezTo>
                    <a:pt x="96" y="168"/>
                    <a:pt x="192" y="17"/>
                    <a:pt x="297" y="9"/>
                  </a:cubicBezTo>
                  <a:cubicBezTo>
                    <a:pt x="402" y="0"/>
                    <a:pt x="534" y="262"/>
                    <a:pt x="628" y="268"/>
                  </a:cubicBezTo>
                  <a:cubicBezTo>
                    <a:pt x="721" y="275"/>
                    <a:pt x="773" y="43"/>
                    <a:pt x="859" y="45"/>
                  </a:cubicBezTo>
                  <a:cubicBezTo>
                    <a:pt x="945" y="46"/>
                    <a:pt x="1047" y="284"/>
                    <a:pt x="1146" y="280"/>
                  </a:cubicBezTo>
                  <a:cubicBezTo>
                    <a:pt x="1245" y="276"/>
                    <a:pt x="1371" y="34"/>
                    <a:pt x="1454" y="19"/>
                  </a:cubicBezTo>
                  <a:cubicBezTo>
                    <a:pt x="1537" y="4"/>
                    <a:pt x="1573" y="159"/>
                    <a:pt x="1642" y="192"/>
                  </a:cubicBezTo>
                  <a:cubicBezTo>
                    <a:pt x="1711" y="225"/>
                    <a:pt x="1820" y="210"/>
                    <a:pt x="1867" y="215"/>
                  </a:cubicBezTo>
                </a:path>
              </a:pathLst>
            </a:custGeom>
            <a:noFill/>
            <a:ln w="5715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23"/>
            <p:cNvSpPr>
              <a:spLocks/>
            </p:cNvSpPr>
            <p:nvPr/>
          </p:nvSpPr>
          <p:spPr bwMode="auto">
            <a:xfrm flipH="1">
              <a:off x="5664200" y="2071688"/>
              <a:ext cx="2963863" cy="506412"/>
            </a:xfrm>
            <a:custGeom>
              <a:avLst/>
              <a:gdLst>
                <a:gd name="T0" fmla="*/ 0 w 1867"/>
                <a:gd name="T1" fmla="*/ 0 h 319"/>
                <a:gd name="T2" fmla="*/ 2147483647 w 1867"/>
                <a:gd name="T3" fmla="*/ 2147483647 h 319"/>
                <a:gd name="T4" fmla="*/ 2147483647 w 1867"/>
                <a:gd name="T5" fmla="*/ 2147483647 h 319"/>
                <a:gd name="T6" fmla="*/ 2147483647 w 1867"/>
                <a:gd name="T7" fmla="*/ 2147483647 h 319"/>
                <a:gd name="T8" fmla="*/ 2147483647 w 1867"/>
                <a:gd name="T9" fmla="*/ 2147483647 h 319"/>
                <a:gd name="T10" fmla="*/ 2147483647 w 1867"/>
                <a:gd name="T11" fmla="*/ 2147483647 h 319"/>
                <a:gd name="T12" fmla="*/ 2147483647 w 1867"/>
                <a:gd name="T13" fmla="*/ 2147483647 h 319"/>
                <a:gd name="T14" fmla="*/ 2147483647 w 1867"/>
                <a:gd name="T15" fmla="*/ 2147483647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7" h="319">
                  <a:moveTo>
                    <a:pt x="0" y="319"/>
                  </a:moveTo>
                  <a:cubicBezTo>
                    <a:pt x="96" y="168"/>
                    <a:pt x="192" y="17"/>
                    <a:pt x="297" y="9"/>
                  </a:cubicBezTo>
                  <a:cubicBezTo>
                    <a:pt x="402" y="0"/>
                    <a:pt x="534" y="262"/>
                    <a:pt x="628" y="268"/>
                  </a:cubicBezTo>
                  <a:cubicBezTo>
                    <a:pt x="721" y="275"/>
                    <a:pt x="773" y="43"/>
                    <a:pt x="859" y="45"/>
                  </a:cubicBezTo>
                  <a:cubicBezTo>
                    <a:pt x="945" y="46"/>
                    <a:pt x="1047" y="284"/>
                    <a:pt x="1146" y="280"/>
                  </a:cubicBezTo>
                  <a:cubicBezTo>
                    <a:pt x="1245" y="276"/>
                    <a:pt x="1371" y="34"/>
                    <a:pt x="1454" y="19"/>
                  </a:cubicBezTo>
                  <a:cubicBezTo>
                    <a:pt x="1537" y="4"/>
                    <a:pt x="1573" y="159"/>
                    <a:pt x="1642" y="192"/>
                  </a:cubicBezTo>
                  <a:cubicBezTo>
                    <a:pt x="1711" y="225"/>
                    <a:pt x="1820" y="210"/>
                    <a:pt x="1867" y="215"/>
                  </a:cubicBezTo>
                </a:path>
              </a:pathLst>
            </a:custGeom>
            <a:noFill/>
            <a:ln w="5715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23"/>
            <p:cNvSpPr>
              <a:spLocks/>
            </p:cNvSpPr>
            <p:nvPr/>
          </p:nvSpPr>
          <p:spPr bwMode="auto">
            <a:xfrm flipH="1">
              <a:off x="5661025" y="3449638"/>
              <a:ext cx="2963863" cy="506412"/>
            </a:xfrm>
            <a:custGeom>
              <a:avLst/>
              <a:gdLst>
                <a:gd name="T0" fmla="*/ 0 w 1867"/>
                <a:gd name="T1" fmla="*/ 0 h 319"/>
                <a:gd name="T2" fmla="*/ 2147483647 w 1867"/>
                <a:gd name="T3" fmla="*/ 2147483647 h 319"/>
                <a:gd name="T4" fmla="*/ 2147483647 w 1867"/>
                <a:gd name="T5" fmla="*/ 2147483647 h 319"/>
                <a:gd name="T6" fmla="*/ 2147483647 w 1867"/>
                <a:gd name="T7" fmla="*/ 2147483647 h 319"/>
                <a:gd name="T8" fmla="*/ 2147483647 w 1867"/>
                <a:gd name="T9" fmla="*/ 2147483647 h 319"/>
                <a:gd name="T10" fmla="*/ 2147483647 w 1867"/>
                <a:gd name="T11" fmla="*/ 2147483647 h 319"/>
                <a:gd name="T12" fmla="*/ 2147483647 w 1867"/>
                <a:gd name="T13" fmla="*/ 2147483647 h 319"/>
                <a:gd name="T14" fmla="*/ 2147483647 w 1867"/>
                <a:gd name="T15" fmla="*/ 2147483647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7" h="319">
                  <a:moveTo>
                    <a:pt x="0" y="319"/>
                  </a:moveTo>
                  <a:cubicBezTo>
                    <a:pt x="96" y="168"/>
                    <a:pt x="192" y="17"/>
                    <a:pt x="297" y="9"/>
                  </a:cubicBezTo>
                  <a:cubicBezTo>
                    <a:pt x="402" y="0"/>
                    <a:pt x="534" y="262"/>
                    <a:pt x="628" y="268"/>
                  </a:cubicBezTo>
                  <a:cubicBezTo>
                    <a:pt x="721" y="275"/>
                    <a:pt x="773" y="43"/>
                    <a:pt x="859" y="45"/>
                  </a:cubicBezTo>
                  <a:cubicBezTo>
                    <a:pt x="945" y="46"/>
                    <a:pt x="1047" y="284"/>
                    <a:pt x="1146" y="280"/>
                  </a:cubicBezTo>
                  <a:cubicBezTo>
                    <a:pt x="1245" y="276"/>
                    <a:pt x="1371" y="34"/>
                    <a:pt x="1454" y="19"/>
                  </a:cubicBezTo>
                  <a:cubicBezTo>
                    <a:pt x="1537" y="4"/>
                    <a:pt x="1573" y="159"/>
                    <a:pt x="1642" y="192"/>
                  </a:cubicBezTo>
                  <a:cubicBezTo>
                    <a:pt x="1711" y="225"/>
                    <a:pt x="1820" y="210"/>
                    <a:pt x="1867" y="215"/>
                  </a:cubicBezTo>
                </a:path>
              </a:pathLst>
            </a:custGeom>
            <a:noFill/>
            <a:ln w="5715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23"/>
            <p:cNvSpPr>
              <a:spLocks/>
            </p:cNvSpPr>
            <p:nvPr/>
          </p:nvSpPr>
          <p:spPr bwMode="auto">
            <a:xfrm flipH="1">
              <a:off x="5638800" y="4929188"/>
              <a:ext cx="2963863" cy="506412"/>
            </a:xfrm>
            <a:custGeom>
              <a:avLst/>
              <a:gdLst>
                <a:gd name="T0" fmla="*/ 0 w 1867"/>
                <a:gd name="T1" fmla="*/ 0 h 319"/>
                <a:gd name="T2" fmla="*/ 2147483647 w 1867"/>
                <a:gd name="T3" fmla="*/ 2147483647 h 319"/>
                <a:gd name="T4" fmla="*/ 2147483647 w 1867"/>
                <a:gd name="T5" fmla="*/ 2147483647 h 319"/>
                <a:gd name="T6" fmla="*/ 2147483647 w 1867"/>
                <a:gd name="T7" fmla="*/ 2147483647 h 319"/>
                <a:gd name="T8" fmla="*/ 2147483647 w 1867"/>
                <a:gd name="T9" fmla="*/ 2147483647 h 319"/>
                <a:gd name="T10" fmla="*/ 2147483647 w 1867"/>
                <a:gd name="T11" fmla="*/ 2147483647 h 319"/>
                <a:gd name="T12" fmla="*/ 2147483647 w 1867"/>
                <a:gd name="T13" fmla="*/ 2147483647 h 319"/>
                <a:gd name="T14" fmla="*/ 2147483647 w 1867"/>
                <a:gd name="T15" fmla="*/ 2147483647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7" h="319">
                  <a:moveTo>
                    <a:pt x="0" y="319"/>
                  </a:moveTo>
                  <a:cubicBezTo>
                    <a:pt x="96" y="168"/>
                    <a:pt x="192" y="17"/>
                    <a:pt x="297" y="9"/>
                  </a:cubicBezTo>
                  <a:cubicBezTo>
                    <a:pt x="402" y="0"/>
                    <a:pt x="534" y="262"/>
                    <a:pt x="628" y="268"/>
                  </a:cubicBezTo>
                  <a:cubicBezTo>
                    <a:pt x="721" y="275"/>
                    <a:pt x="773" y="43"/>
                    <a:pt x="859" y="45"/>
                  </a:cubicBezTo>
                  <a:cubicBezTo>
                    <a:pt x="945" y="46"/>
                    <a:pt x="1047" y="284"/>
                    <a:pt x="1146" y="280"/>
                  </a:cubicBezTo>
                  <a:cubicBezTo>
                    <a:pt x="1245" y="276"/>
                    <a:pt x="1371" y="34"/>
                    <a:pt x="1454" y="19"/>
                  </a:cubicBezTo>
                  <a:cubicBezTo>
                    <a:pt x="1537" y="4"/>
                    <a:pt x="1573" y="159"/>
                    <a:pt x="1642" y="192"/>
                  </a:cubicBezTo>
                  <a:cubicBezTo>
                    <a:pt x="1711" y="225"/>
                    <a:pt x="1820" y="210"/>
                    <a:pt x="1867" y="215"/>
                  </a:cubicBezTo>
                </a:path>
              </a:pathLst>
            </a:custGeom>
            <a:noFill/>
            <a:ln w="5715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A795A-DCA5-4B11-88A6-9A2CFFC1C5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1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1220788"/>
            <a:ext cx="3035300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190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Thermal radiation spectrum</a:t>
            </a:r>
          </a:p>
        </p:txBody>
      </p:sp>
      <p:pic>
        <p:nvPicPr>
          <p:cNvPr id="8195" name="Picture 5" descr="06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838" y="1558925"/>
            <a:ext cx="4303712" cy="427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99025" y="1585913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intensity of radiation increases with temperature</a:t>
            </a:r>
          </a:p>
          <a:p>
            <a:pPr eaLnBrk="1" hangingPunct="1"/>
            <a:r>
              <a:rPr lang="en-US" altLang="en-US" sz="2800" smtClean="0"/>
              <a:t>the color shifts toward the blue at higher temperatures</a:t>
            </a:r>
          </a:p>
          <a:p>
            <a:pPr eaLnBrk="1" hangingPunct="1"/>
            <a:r>
              <a:rPr lang="en-US" altLang="en-US" sz="2800" smtClean="0"/>
              <a:t>The UV radiation from the sun is just beyond the violet (11,000 F)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838200" y="1751013"/>
            <a:ext cx="696913" cy="38735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882650" y="3049588"/>
            <a:ext cx="696913" cy="38735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896938" y="4254500"/>
            <a:ext cx="696912" cy="38735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D64D8-B953-44E1-ACA0-E6DF1136D2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uild="p"/>
      <p:bldP spid="24583" grpId="0" animBg="1"/>
      <p:bldP spid="24584" grpId="0" animBg="1"/>
      <p:bldP spid="245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31763"/>
            <a:ext cx="8229600" cy="922337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sources of thermal radiation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01738"/>
            <a:ext cx="4776788" cy="52038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incandescent light bulb ( the ones that have a filament) are sources of both visible light and heat.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when electricity flows through a wire it gets hot.</a:t>
            </a:r>
          </a:p>
          <a:p>
            <a:pPr eaLnBrk="1" hangingPunct="1"/>
            <a:r>
              <a:rPr lang="en-US" altLang="en-US" sz="2800" smtClean="0"/>
              <a:t>it emits radiation even though you can’t see it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as it gets hotter it glows red then orange then white</a:t>
            </a:r>
          </a:p>
        </p:txBody>
      </p:sp>
      <p:pic>
        <p:nvPicPr>
          <p:cNvPr id="27653" name="Picture 5" descr="MCBD05030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208">
            <a:off x="6354763" y="2970213"/>
            <a:ext cx="2236787" cy="3021012"/>
          </a:xfrm>
        </p:spPr>
      </p:pic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5449888" y="1503363"/>
            <a:ext cx="3408362" cy="1373187"/>
          </a:xfrm>
          <a:prstGeom prst="wedgeRoundRectCallout">
            <a:avLst>
              <a:gd name="adj1" fmla="val 9106"/>
              <a:gd name="adj2" fmla="val 126185"/>
              <a:gd name="adj3" fmla="val 16667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itchFamily="34" charset="0"/>
              </a:rPr>
              <a:t>tungsten filament,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itchFamily="34" charset="0"/>
              </a:rPr>
              <a:t>has a very high melting point, 3400 C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ahoma" pitchFamily="34" charset="0"/>
            </a:endParaRP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5062538" y="5762625"/>
            <a:ext cx="1927225" cy="877888"/>
          </a:xfrm>
          <a:prstGeom prst="wedgeRoundRectCallout">
            <a:avLst>
              <a:gd name="adj1" fmla="val 50000"/>
              <a:gd name="adj2" fmla="val -152532"/>
              <a:gd name="adj3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evacuated glass bulb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0A5C9-140F-4613-B292-3DCCADED671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7" grpId="0" animBg="1"/>
      <p:bldP spid="2765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1734</TotalTime>
  <Words>1151</Words>
  <Application>Microsoft Office PowerPoint</Application>
  <PresentationFormat>On-screen Show (4:3)</PresentationFormat>
  <Paragraphs>211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Symbol</vt:lpstr>
      <vt:lpstr>SymbolPS</vt:lpstr>
      <vt:lpstr>Tahoma</vt:lpstr>
      <vt:lpstr>Times New Roman</vt:lpstr>
      <vt:lpstr>Verdana</vt:lpstr>
      <vt:lpstr>Wingdings</vt:lpstr>
      <vt:lpstr>Default Design</vt:lpstr>
      <vt:lpstr>L 18 Thermodynamics [3]</vt:lpstr>
      <vt:lpstr>Thermodynamics- review</vt:lpstr>
      <vt:lpstr>             radiation</vt:lpstr>
      <vt:lpstr>electromagnetic spectrum</vt:lpstr>
      <vt:lpstr>visible electromagnetic waves: LIGHT</vt:lpstr>
      <vt:lpstr>What produces thermal radiation?</vt:lpstr>
      <vt:lpstr>Emission and Absorption are balanced</vt:lpstr>
      <vt:lpstr>Thermal radiation spectrum</vt:lpstr>
      <vt:lpstr>sources of thermal radiation</vt:lpstr>
      <vt:lpstr>good emitters are good absorbers</vt:lpstr>
      <vt:lpstr>good/bad emitters-Leslie’s cube</vt:lpstr>
      <vt:lpstr>Practical considerations</vt:lpstr>
      <vt:lpstr>Which thermos bottle is best?</vt:lpstr>
      <vt:lpstr>Physics of the atmosphere</vt:lpstr>
      <vt:lpstr>Why is it colder at the poles than at the equator?</vt:lpstr>
      <vt:lpstr>The ozone layer: blocks UV-B rays</vt:lpstr>
      <vt:lpstr>The Greenhouse effect</vt:lpstr>
      <vt:lpstr>Effect of greenhouse gases: H2O, CO2, CH4, . . . </vt:lpstr>
      <vt:lpstr>Greenhouse effect Demo</vt:lpstr>
      <vt:lpstr>Temperature change 1880-2003 the temperature anomaly is the difference between the current temperature and a long-term average value </vt:lpstr>
      <vt:lpstr>No temperature rise over the last 15 years</vt:lpstr>
      <vt:lpstr>What are climate forcings?</vt:lpstr>
      <vt:lpstr>Greenhouse effect and climate change</vt:lpstr>
      <vt:lpstr>Climate change</vt:lpstr>
      <vt:lpstr>Climate change, continued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Merlino, Robert L</cp:lastModifiedBy>
  <cp:revision>261</cp:revision>
  <cp:lastPrinted>2013-10-10T19:12:30Z</cp:lastPrinted>
  <dcterms:created xsi:type="dcterms:W3CDTF">2004-10-06T20:00:14Z</dcterms:created>
  <dcterms:modified xsi:type="dcterms:W3CDTF">2015-10-09T14:14:41Z</dcterms:modified>
</cp:coreProperties>
</file>