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4"/>
  </p:notesMasterIdLst>
  <p:handoutMasterIdLst>
    <p:handoutMasterId r:id="rId25"/>
  </p:handoutMasterIdLst>
  <p:sldIdLst>
    <p:sldId id="281" r:id="rId2"/>
    <p:sldId id="257" r:id="rId3"/>
    <p:sldId id="259" r:id="rId4"/>
    <p:sldId id="265" r:id="rId5"/>
    <p:sldId id="268" r:id="rId6"/>
    <p:sldId id="260" r:id="rId7"/>
    <p:sldId id="261" r:id="rId8"/>
    <p:sldId id="262" r:id="rId9"/>
    <p:sldId id="258" r:id="rId10"/>
    <p:sldId id="263" r:id="rId11"/>
    <p:sldId id="280" r:id="rId12"/>
    <p:sldId id="278" r:id="rId13"/>
    <p:sldId id="264" r:id="rId14"/>
    <p:sldId id="266" r:id="rId15"/>
    <p:sldId id="274" r:id="rId16"/>
    <p:sldId id="267" r:id="rId17"/>
    <p:sldId id="269" r:id="rId18"/>
    <p:sldId id="273" r:id="rId19"/>
    <p:sldId id="282" r:id="rId20"/>
    <p:sldId id="276" r:id="rId21"/>
    <p:sldId id="277" r:id="rId22"/>
    <p:sldId id="279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66FF"/>
    <a:srgbClr val="996633"/>
    <a:srgbClr val="CCCCFF"/>
    <a:srgbClr val="CCECFF"/>
    <a:srgbClr val="66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340" autoAdjust="0"/>
  </p:normalViewPr>
  <p:slideViewPr>
    <p:cSldViewPr snapToGrid="0" showGuides="1">
      <p:cViewPr varScale="1">
        <p:scale>
          <a:sx n="107" d="100"/>
          <a:sy n="107" d="100"/>
        </p:scale>
        <p:origin x="11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1FDBA0D9-19FC-4539-ABA2-D61E2EB4D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237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AC96FA1-69FF-4965-9B86-414988FA4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29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5C7D11-5667-43FE-9771-26DD8071AA44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1367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BF3569-FD00-4700-AEA4-931AD130FCC2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6228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320557-42CB-4E6C-B163-BE349663BF18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813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4DB8AE-32E2-49EC-966B-DD1F62B7C19E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304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9AA2CA-26A0-4937-B403-9C478F53D991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2780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7A8BB5-8D19-47DF-8A83-8BD55B686394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31531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B777D2-F115-4DE1-A5C8-8606445FA08B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4056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ECA912-FF29-4A13-A022-A8277609D2FC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27277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A574C0-9783-434D-99D3-AE4ACFB28828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57558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9BCC27-B975-413E-9007-A763F0CB2957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10693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26AE6A-5924-41CE-BC19-6CAEFC0FCA35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1883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3A1277-2118-47AE-A83F-3E8A7B12F2FF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02378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3FC2A4-B49F-445B-A35A-64E6E8E3F8E0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18278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0E5A28-CEC2-42D7-9898-268774394857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1720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ADB362-2419-4702-B522-E128E7AC9F31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102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217F89-9D2E-4DF4-8598-A96EF558FD6C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7763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2CE089-2E87-4B73-872E-50146B85BC70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2529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014F6A-AFB9-4AB1-9303-49378782B7DE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6681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838ACE-A1E4-4616-847F-31CA087781D2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227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9E34A7-9D77-4F91-8AAA-16373ABBCBAB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709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263B2C-9413-4A4F-9B7E-AE66A9F5CFD4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645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79E649-1262-4BB5-BAE7-C3FA14FD714B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231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4D91-B677-4995-B585-9A80606E7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95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9E89-A820-408E-95EB-3E624EA1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18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4F4E-521A-4D2A-A3DF-09425EBA9B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868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0D471-1455-4795-80A0-8DB071DFEC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901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0DE5-BE05-475E-A036-1DF43F8C8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00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B73B2-40EF-4017-9A82-BF94D5BE49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09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D3B1-5DCE-46A5-9AF0-9A51B6909E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63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DDA08-8646-436F-86C4-54DBD98BAB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83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B093E-0EA9-49AF-9239-5C928C5A6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08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53A1B-9DC1-4974-827E-948689FB8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0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A591-971F-4627-8AB4-D206A9ADBC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86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21C50-5384-4EBA-AD65-F0A1C1EA8A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70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84E98-12E3-42C2-AB5B-185B722BCC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84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A7B67A0-FA41-4A79-A7FB-608F3918C4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7761" y="6510337"/>
            <a:ext cx="342900" cy="31750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621570A-5B87-4522-87D7-18681BF29C3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536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 23 Electricity &amp; Magnetism [1]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6" y="1332845"/>
            <a:ext cx="8299450" cy="4016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Calibri" panose="020F0502020204030204" pitchFamily="34" charset="0"/>
              </a:rPr>
              <a:t>Static electricity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Why do I get a shock when I walk across the rug and touch the door knob or another person?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Why do socks stick to my shirts in the dryer?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Why does my hair stick to my comb?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Calibri" panose="020F0502020204030204" pitchFamily="34" charset="0"/>
              </a:rPr>
              <a:t>What is lightning?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Calibri" panose="020F0502020204030204" pitchFamily="34" charset="0"/>
              </a:rPr>
              <a:t>What produces the aurora?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Calibri" panose="020F0502020204030204" pitchFamily="34" charset="0"/>
              </a:rPr>
              <a:t>What are volts, amps and ohms?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What are GFICs (special electrical outlets in the bathroom)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Are compact fluorescent lights or LEDs more efficient?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76236" y="5578941"/>
            <a:ext cx="8391525" cy="701675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latin typeface="Verdana" pitchFamily="34" charset="0"/>
              </a:rPr>
              <a:t>We will discuss the basic aspects of electricity that will hopefully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latin typeface="Verdana" pitchFamily="34" charset="0"/>
              </a:rPr>
              <a:t>remove some of the mystery and fear surrounding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  <p:bldP spid="7168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D40BD6-F3FB-428C-ACED-74EF1336460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63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Fully loaded and ready to go!</a:t>
            </a:r>
          </a:p>
        </p:txBody>
      </p:sp>
      <p:sp>
        <p:nvSpPr>
          <p:cNvPr id="29712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84325"/>
            <a:ext cx="4038600" cy="4525963"/>
          </a:xfrm>
          <a:solidFill>
            <a:srgbClr val="0066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1"/>
                </a:solidFill>
              </a:rPr>
              <a:t>The sudden discharging of the capacitor is accompanied with a big spark and a bang </a:t>
            </a:r>
            <a:r>
              <a:rPr lang="en-US" altLang="en-US" sz="2400" smtClean="0">
                <a:solidFill>
                  <a:schemeClr val="bg1"/>
                </a:solidFill>
                <a:sym typeface="Wingdings" pitchFamily="2" charset="2"/>
              </a:rPr>
              <a:t> man-made lightning!</a:t>
            </a:r>
            <a:endParaRPr lang="en-US" altLang="en-US" sz="24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1"/>
                </a:solidFill>
              </a:rPr>
              <a:t> A spark occurs when there is enough energy released to cause the electrons in the air molecules to be ripped out of the molecules </a:t>
            </a:r>
            <a:r>
              <a:rPr lang="en-US" altLang="en-US" sz="240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altLang="en-US" sz="2400" b="1" smtClean="0">
                <a:solidFill>
                  <a:schemeClr val="bg1"/>
                </a:solidFill>
                <a:sym typeface="Wingdings" pitchFamily="2" charset="2"/>
              </a:rPr>
              <a:t>ionization</a:t>
            </a:r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506413" y="2263775"/>
            <a:ext cx="3162300" cy="3873500"/>
            <a:chOff x="566" y="1338"/>
            <a:chExt cx="1992" cy="2440"/>
          </a:xfrm>
        </p:grpSpPr>
        <p:sp>
          <p:nvSpPr>
            <p:cNvPr id="11275" name="AutoShape 6"/>
            <p:cNvSpPr>
              <a:spLocks noChangeArrowheads="1"/>
            </p:cNvSpPr>
            <p:nvPr/>
          </p:nvSpPr>
          <p:spPr bwMode="auto">
            <a:xfrm>
              <a:off x="566" y="1620"/>
              <a:ext cx="1992" cy="2158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6" name="AutoShape 7"/>
            <p:cNvSpPr>
              <a:spLocks noChangeArrowheads="1"/>
            </p:cNvSpPr>
            <p:nvPr/>
          </p:nvSpPr>
          <p:spPr bwMode="auto">
            <a:xfrm>
              <a:off x="1171" y="1338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7" name="AutoShape 8"/>
            <p:cNvSpPr>
              <a:spLocks noChangeArrowheads="1"/>
            </p:cNvSpPr>
            <p:nvPr/>
          </p:nvSpPr>
          <p:spPr bwMode="auto">
            <a:xfrm>
              <a:off x="1726" y="1355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1022350" y="1627188"/>
            <a:ext cx="2387600" cy="2317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9708" name="Group 12"/>
          <p:cNvGrpSpPr>
            <a:grpSpLocks/>
          </p:cNvGrpSpPr>
          <p:nvPr/>
        </p:nvGrpSpPr>
        <p:grpSpPr bwMode="auto">
          <a:xfrm>
            <a:off x="676275" y="3744913"/>
            <a:ext cx="2138363" cy="2185987"/>
            <a:chOff x="4149" y="1269"/>
            <a:chExt cx="1347" cy="1377"/>
          </a:xfrm>
        </p:grpSpPr>
        <p:sp>
          <p:nvSpPr>
            <p:cNvPr id="11273" name="AutoShape 11"/>
            <p:cNvSpPr>
              <a:spLocks noChangeArrowheads="1"/>
            </p:cNvSpPr>
            <p:nvPr/>
          </p:nvSpPr>
          <p:spPr bwMode="auto">
            <a:xfrm>
              <a:off x="4149" y="1269"/>
              <a:ext cx="1347" cy="1377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4385" y="1476"/>
              <a:ext cx="909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ahoma" pitchFamily="34" charset="0"/>
                </a:rPr>
                <a:t>danger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ahoma" pitchFamily="34" charset="0"/>
                </a:rPr>
                <a:t>fully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ahoma" pitchFamily="34" charset="0"/>
                </a:rPr>
                <a:t>charged</a:t>
              </a:r>
            </a:p>
          </p:txBody>
        </p:sp>
      </p:grpSp>
      <p:sp>
        <p:nvSpPr>
          <p:cNvPr id="29710" name="AutoShape 14"/>
          <p:cNvSpPr>
            <a:spLocks noChangeArrowheads="1"/>
          </p:cNvSpPr>
          <p:nvPr/>
        </p:nvSpPr>
        <p:spPr bwMode="auto">
          <a:xfrm rot="2936405">
            <a:off x="7602537" y="3151188"/>
            <a:ext cx="1514475" cy="800100"/>
          </a:xfrm>
          <a:prstGeom prst="lightningBol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0939E-6 L 2.5E-6 0.08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2" grpId="0" build="p" animBg="1"/>
      <p:bldP spid="29705" grpId="0" animBg="1"/>
      <p:bldP spid="29705" grpId="1" animBg="1"/>
      <p:bldP spid="29705" grpId="2" animBg="1"/>
      <p:bldP spid="297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0F131E3-5FD3-4529-A621-4CF8D82011C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75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Danger High Voltage !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3038" y="1817688"/>
            <a:ext cx="4398962" cy="436245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</a:t>
            </a:r>
            <a:r>
              <a:rPr lang="en-US" altLang="en-US" sz="2800" smtClean="0">
                <a:solidFill>
                  <a:srgbClr val="FF0000"/>
                </a:solidFill>
              </a:rPr>
              <a:t>van de Graff</a:t>
            </a:r>
            <a:r>
              <a:rPr lang="en-US" altLang="en-US" sz="2800" smtClean="0"/>
              <a:t> can charge the sphere to more than 50,000 volts!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This is enough to cause discharges to the surrounding air </a:t>
            </a:r>
            <a:r>
              <a:rPr lang="en-US" altLang="en-US" sz="2800" smtClean="0">
                <a:solidFill>
                  <a:srgbClr val="0000FF"/>
                </a:solidFill>
                <a:sym typeface="Wingdings" pitchFamily="2" charset="2"/>
              </a:rPr>
              <a:t></a:t>
            </a:r>
            <a:br>
              <a:rPr lang="en-US" altLang="en-US" sz="2800" smtClean="0">
                <a:solidFill>
                  <a:srgbClr val="0000FF"/>
                </a:solidFill>
                <a:sym typeface="Wingdings" pitchFamily="2" charset="2"/>
              </a:rPr>
            </a:br>
            <a:r>
              <a:rPr lang="en-US" altLang="en-US" sz="2800" i="1" smtClean="0">
                <a:solidFill>
                  <a:srgbClr val="FF0000"/>
                </a:solidFill>
                <a:sym typeface="Wingdings" pitchFamily="2" charset="2"/>
              </a:rPr>
              <a:t>ionization or breakdown</a:t>
            </a:r>
            <a:endParaRPr lang="en-US" altLang="en-US" sz="2800" i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sparks excite air molecules which give off visible light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4521200" y="1296988"/>
            <a:ext cx="3832225" cy="2814637"/>
            <a:chOff x="2731" y="884"/>
            <a:chExt cx="2414" cy="1773"/>
          </a:xfrm>
        </p:grpSpPr>
        <p:sp>
          <p:nvSpPr>
            <p:cNvPr id="12302" name="Freeform 5"/>
            <p:cNvSpPr>
              <a:spLocks/>
            </p:cNvSpPr>
            <p:nvPr/>
          </p:nvSpPr>
          <p:spPr bwMode="auto">
            <a:xfrm>
              <a:off x="4403" y="2161"/>
              <a:ext cx="592" cy="424"/>
            </a:xfrm>
            <a:custGeom>
              <a:avLst/>
              <a:gdLst>
                <a:gd name="T0" fmla="*/ 0 w 592"/>
                <a:gd name="T1" fmla="*/ 1 h 424"/>
                <a:gd name="T2" fmla="*/ 40 w 592"/>
                <a:gd name="T3" fmla="*/ 9 h 424"/>
                <a:gd name="T4" fmla="*/ 48 w 592"/>
                <a:gd name="T5" fmla="*/ 40 h 424"/>
                <a:gd name="T6" fmla="*/ 87 w 592"/>
                <a:gd name="T7" fmla="*/ 48 h 424"/>
                <a:gd name="T8" fmla="*/ 150 w 592"/>
                <a:gd name="T9" fmla="*/ 104 h 424"/>
                <a:gd name="T10" fmla="*/ 213 w 592"/>
                <a:gd name="T11" fmla="*/ 135 h 424"/>
                <a:gd name="T12" fmla="*/ 221 w 592"/>
                <a:gd name="T13" fmla="*/ 167 h 424"/>
                <a:gd name="T14" fmla="*/ 316 w 592"/>
                <a:gd name="T15" fmla="*/ 175 h 424"/>
                <a:gd name="T16" fmla="*/ 379 w 592"/>
                <a:gd name="T17" fmla="*/ 206 h 424"/>
                <a:gd name="T18" fmla="*/ 387 w 592"/>
                <a:gd name="T19" fmla="*/ 246 h 424"/>
                <a:gd name="T20" fmla="*/ 411 w 592"/>
                <a:gd name="T21" fmla="*/ 253 h 424"/>
                <a:gd name="T22" fmla="*/ 426 w 592"/>
                <a:gd name="T23" fmla="*/ 277 h 424"/>
                <a:gd name="T24" fmla="*/ 442 w 592"/>
                <a:gd name="T25" fmla="*/ 324 h 424"/>
                <a:gd name="T26" fmla="*/ 498 w 592"/>
                <a:gd name="T27" fmla="*/ 340 h 424"/>
                <a:gd name="T28" fmla="*/ 505 w 592"/>
                <a:gd name="T29" fmla="*/ 380 h 424"/>
                <a:gd name="T30" fmla="*/ 592 w 592"/>
                <a:gd name="T31" fmla="*/ 411 h 4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92" h="424">
                  <a:moveTo>
                    <a:pt x="0" y="1"/>
                  </a:moveTo>
                  <a:cubicBezTo>
                    <a:pt x="13" y="4"/>
                    <a:pt x="29" y="0"/>
                    <a:pt x="40" y="9"/>
                  </a:cubicBezTo>
                  <a:cubicBezTo>
                    <a:pt x="48" y="16"/>
                    <a:pt x="40" y="33"/>
                    <a:pt x="48" y="40"/>
                  </a:cubicBezTo>
                  <a:cubicBezTo>
                    <a:pt x="58" y="48"/>
                    <a:pt x="74" y="45"/>
                    <a:pt x="87" y="48"/>
                  </a:cubicBezTo>
                  <a:cubicBezTo>
                    <a:pt x="98" y="91"/>
                    <a:pt x="108" y="93"/>
                    <a:pt x="150" y="104"/>
                  </a:cubicBezTo>
                  <a:cubicBezTo>
                    <a:pt x="170" y="162"/>
                    <a:pt x="136" y="86"/>
                    <a:pt x="213" y="135"/>
                  </a:cubicBezTo>
                  <a:cubicBezTo>
                    <a:pt x="222" y="141"/>
                    <a:pt x="211" y="163"/>
                    <a:pt x="221" y="167"/>
                  </a:cubicBezTo>
                  <a:cubicBezTo>
                    <a:pt x="251" y="179"/>
                    <a:pt x="284" y="172"/>
                    <a:pt x="316" y="175"/>
                  </a:cubicBezTo>
                  <a:cubicBezTo>
                    <a:pt x="338" y="239"/>
                    <a:pt x="298" y="144"/>
                    <a:pt x="379" y="206"/>
                  </a:cubicBezTo>
                  <a:cubicBezTo>
                    <a:pt x="390" y="214"/>
                    <a:pt x="379" y="235"/>
                    <a:pt x="387" y="246"/>
                  </a:cubicBezTo>
                  <a:cubicBezTo>
                    <a:pt x="392" y="253"/>
                    <a:pt x="403" y="251"/>
                    <a:pt x="411" y="253"/>
                  </a:cubicBezTo>
                  <a:cubicBezTo>
                    <a:pt x="416" y="261"/>
                    <a:pt x="422" y="268"/>
                    <a:pt x="426" y="277"/>
                  </a:cubicBezTo>
                  <a:cubicBezTo>
                    <a:pt x="433" y="292"/>
                    <a:pt x="426" y="320"/>
                    <a:pt x="442" y="324"/>
                  </a:cubicBezTo>
                  <a:cubicBezTo>
                    <a:pt x="482" y="334"/>
                    <a:pt x="464" y="329"/>
                    <a:pt x="498" y="340"/>
                  </a:cubicBezTo>
                  <a:cubicBezTo>
                    <a:pt x="500" y="353"/>
                    <a:pt x="497" y="369"/>
                    <a:pt x="505" y="380"/>
                  </a:cubicBezTo>
                  <a:cubicBezTo>
                    <a:pt x="523" y="403"/>
                    <a:pt x="565" y="424"/>
                    <a:pt x="592" y="411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Freeform 6"/>
            <p:cNvSpPr>
              <a:spLocks/>
            </p:cNvSpPr>
            <p:nvPr/>
          </p:nvSpPr>
          <p:spPr bwMode="auto">
            <a:xfrm>
              <a:off x="4467" y="1444"/>
              <a:ext cx="678" cy="394"/>
            </a:xfrm>
            <a:custGeom>
              <a:avLst/>
              <a:gdLst>
                <a:gd name="T0" fmla="*/ 0 w 678"/>
                <a:gd name="T1" fmla="*/ 394 h 394"/>
                <a:gd name="T2" fmla="*/ 63 w 678"/>
                <a:gd name="T3" fmla="*/ 339 h 394"/>
                <a:gd name="T4" fmla="*/ 86 w 678"/>
                <a:gd name="T5" fmla="*/ 323 h 394"/>
                <a:gd name="T6" fmla="*/ 165 w 678"/>
                <a:gd name="T7" fmla="*/ 300 h 394"/>
                <a:gd name="T8" fmla="*/ 213 w 678"/>
                <a:gd name="T9" fmla="*/ 292 h 394"/>
                <a:gd name="T10" fmla="*/ 291 w 678"/>
                <a:gd name="T11" fmla="*/ 237 h 394"/>
                <a:gd name="T12" fmla="*/ 402 w 678"/>
                <a:gd name="T13" fmla="*/ 189 h 394"/>
                <a:gd name="T14" fmla="*/ 536 w 678"/>
                <a:gd name="T15" fmla="*/ 118 h 394"/>
                <a:gd name="T16" fmla="*/ 560 w 678"/>
                <a:gd name="T17" fmla="*/ 95 h 394"/>
                <a:gd name="T18" fmla="*/ 576 w 678"/>
                <a:gd name="T19" fmla="*/ 71 h 394"/>
                <a:gd name="T20" fmla="*/ 599 w 678"/>
                <a:gd name="T21" fmla="*/ 63 h 394"/>
                <a:gd name="T22" fmla="*/ 670 w 678"/>
                <a:gd name="T23" fmla="*/ 24 h 394"/>
                <a:gd name="T24" fmla="*/ 678 w 678"/>
                <a:gd name="T25" fmla="*/ 0 h 3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78" h="394">
                  <a:moveTo>
                    <a:pt x="0" y="394"/>
                  </a:moveTo>
                  <a:cubicBezTo>
                    <a:pt x="26" y="354"/>
                    <a:pt x="7" y="377"/>
                    <a:pt x="63" y="339"/>
                  </a:cubicBezTo>
                  <a:cubicBezTo>
                    <a:pt x="71" y="334"/>
                    <a:pt x="86" y="323"/>
                    <a:pt x="86" y="323"/>
                  </a:cubicBezTo>
                  <a:cubicBezTo>
                    <a:pt x="145" y="338"/>
                    <a:pt x="120" y="315"/>
                    <a:pt x="165" y="300"/>
                  </a:cubicBezTo>
                  <a:cubicBezTo>
                    <a:pt x="180" y="295"/>
                    <a:pt x="197" y="295"/>
                    <a:pt x="213" y="292"/>
                  </a:cubicBezTo>
                  <a:cubicBezTo>
                    <a:pt x="268" y="237"/>
                    <a:pt x="239" y="251"/>
                    <a:pt x="291" y="237"/>
                  </a:cubicBezTo>
                  <a:cubicBezTo>
                    <a:pt x="338" y="205"/>
                    <a:pt x="348" y="200"/>
                    <a:pt x="402" y="189"/>
                  </a:cubicBezTo>
                  <a:cubicBezTo>
                    <a:pt x="440" y="171"/>
                    <a:pt x="504" y="144"/>
                    <a:pt x="536" y="118"/>
                  </a:cubicBezTo>
                  <a:cubicBezTo>
                    <a:pt x="545" y="111"/>
                    <a:pt x="553" y="103"/>
                    <a:pt x="560" y="95"/>
                  </a:cubicBezTo>
                  <a:cubicBezTo>
                    <a:pt x="566" y="88"/>
                    <a:pt x="569" y="77"/>
                    <a:pt x="576" y="71"/>
                  </a:cubicBezTo>
                  <a:cubicBezTo>
                    <a:pt x="582" y="66"/>
                    <a:pt x="592" y="67"/>
                    <a:pt x="599" y="63"/>
                  </a:cubicBezTo>
                  <a:cubicBezTo>
                    <a:pt x="623" y="51"/>
                    <a:pt x="647" y="39"/>
                    <a:pt x="670" y="24"/>
                  </a:cubicBezTo>
                  <a:cubicBezTo>
                    <a:pt x="673" y="16"/>
                    <a:pt x="678" y="0"/>
                    <a:pt x="678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Freeform 7"/>
            <p:cNvSpPr>
              <a:spLocks/>
            </p:cNvSpPr>
            <p:nvPr/>
          </p:nvSpPr>
          <p:spPr bwMode="auto">
            <a:xfrm rot="1019121">
              <a:off x="4327" y="977"/>
              <a:ext cx="311" cy="655"/>
            </a:xfrm>
            <a:custGeom>
              <a:avLst/>
              <a:gdLst>
                <a:gd name="T0" fmla="*/ 29 w 311"/>
                <a:gd name="T1" fmla="*/ 655 h 655"/>
                <a:gd name="T2" fmla="*/ 37 w 311"/>
                <a:gd name="T3" fmla="*/ 387 h 655"/>
                <a:gd name="T4" fmla="*/ 68 w 311"/>
                <a:gd name="T5" fmla="*/ 339 h 655"/>
                <a:gd name="T6" fmla="*/ 76 w 311"/>
                <a:gd name="T7" fmla="*/ 316 h 655"/>
                <a:gd name="T8" fmla="*/ 124 w 311"/>
                <a:gd name="T9" fmla="*/ 284 h 655"/>
                <a:gd name="T10" fmla="*/ 187 w 311"/>
                <a:gd name="T11" fmla="*/ 158 h 655"/>
                <a:gd name="T12" fmla="*/ 195 w 311"/>
                <a:gd name="T13" fmla="*/ 126 h 655"/>
                <a:gd name="T14" fmla="*/ 281 w 311"/>
                <a:gd name="T15" fmla="*/ 87 h 655"/>
                <a:gd name="T16" fmla="*/ 289 w 311"/>
                <a:gd name="T17" fmla="*/ 16 h 655"/>
                <a:gd name="T18" fmla="*/ 258 w 311"/>
                <a:gd name="T19" fmla="*/ 0 h 6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1" h="655">
                  <a:moveTo>
                    <a:pt x="29" y="655"/>
                  </a:moveTo>
                  <a:cubicBezTo>
                    <a:pt x="0" y="571"/>
                    <a:pt x="0" y="469"/>
                    <a:pt x="37" y="387"/>
                  </a:cubicBezTo>
                  <a:cubicBezTo>
                    <a:pt x="45" y="370"/>
                    <a:pt x="62" y="357"/>
                    <a:pt x="68" y="339"/>
                  </a:cubicBezTo>
                  <a:cubicBezTo>
                    <a:pt x="71" y="331"/>
                    <a:pt x="70" y="322"/>
                    <a:pt x="76" y="316"/>
                  </a:cubicBezTo>
                  <a:cubicBezTo>
                    <a:pt x="90" y="303"/>
                    <a:pt x="124" y="284"/>
                    <a:pt x="124" y="284"/>
                  </a:cubicBezTo>
                  <a:cubicBezTo>
                    <a:pt x="135" y="232"/>
                    <a:pt x="141" y="189"/>
                    <a:pt x="187" y="158"/>
                  </a:cubicBezTo>
                  <a:cubicBezTo>
                    <a:pt x="190" y="147"/>
                    <a:pt x="186" y="133"/>
                    <a:pt x="195" y="126"/>
                  </a:cubicBezTo>
                  <a:cubicBezTo>
                    <a:pt x="220" y="107"/>
                    <a:pt x="255" y="105"/>
                    <a:pt x="281" y="87"/>
                  </a:cubicBezTo>
                  <a:cubicBezTo>
                    <a:pt x="299" y="61"/>
                    <a:pt x="311" y="54"/>
                    <a:pt x="289" y="16"/>
                  </a:cubicBezTo>
                  <a:cubicBezTo>
                    <a:pt x="283" y="6"/>
                    <a:pt x="266" y="8"/>
                    <a:pt x="258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Freeform 8"/>
            <p:cNvSpPr>
              <a:spLocks/>
            </p:cNvSpPr>
            <p:nvPr/>
          </p:nvSpPr>
          <p:spPr bwMode="auto">
            <a:xfrm rot="726009">
              <a:off x="3157" y="994"/>
              <a:ext cx="623" cy="513"/>
            </a:xfrm>
            <a:custGeom>
              <a:avLst/>
              <a:gdLst>
                <a:gd name="T0" fmla="*/ 623 w 623"/>
                <a:gd name="T1" fmla="*/ 513 h 513"/>
                <a:gd name="T2" fmla="*/ 576 w 623"/>
                <a:gd name="T3" fmla="*/ 505 h 513"/>
                <a:gd name="T4" fmla="*/ 560 w 623"/>
                <a:gd name="T5" fmla="*/ 482 h 513"/>
                <a:gd name="T6" fmla="*/ 489 w 623"/>
                <a:gd name="T7" fmla="*/ 466 h 513"/>
                <a:gd name="T8" fmla="*/ 458 w 623"/>
                <a:gd name="T9" fmla="*/ 426 h 513"/>
                <a:gd name="T10" fmla="*/ 402 w 623"/>
                <a:gd name="T11" fmla="*/ 371 h 513"/>
                <a:gd name="T12" fmla="*/ 339 w 623"/>
                <a:gd name="T13" fmla="*/ 324 h 513"/>
                <a:gd name="T14" fmla="*/ 300 w 623"/>
                <a:gd name="T15" fmla="*/ 276 h 513"/>
                <a:gd name="T16" fmla="*/ 213 w 623"/>
                <a:gd name="T17" fmla="*/ 237 h 513"/>
                <a:gd name="T18" fmla="*/ 166 w 623"/>
                <a:gd name="T19" fmla="*/ 190 h 513"/>
                <a:gd name="T20" fmla="*/ 158 w 623"/>
                <a:gd name="T21" fmla="*/ 166 h 513"/>
                <a:gd name="T22" fmla="*/ 134 w 623"/>
                <a:gd name="T23" fmla="*/ 150 h 513"/>
                <a:gd name="T24" fmla="*/ 71 w 623"/>
                <a:gd name="T25" fmla="*/ 103 h 513"/>
                <a:gd name="T26" fmla="*/ 8 w 623"/>
                <a:gd name="T27" fmla="*/ 24 h 513"/>
                <a:gd name="T28" fmla="*/ 0 w 623"/>
                <a:gd name="T29" fmla="*/ 0 h 5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23" h="513">
                  <a:moveTo>
                    <a:pt x="623" y="513"/>
                  </a:moveTo>
                  <a:cubicBezTo>
                    <a:pt x="607" y="510"/>
                    <a:pt x="590" y="512"/>
                    <a:pt x="576" y="505"/>
                  </a:cubicBezTo>
                  <a:cubicBezTo>
                    <a:pt x="568" y="501"/>
                    <a:pt x="568" y="487"/>
                    <a:pt x="560" y="482"/>
                  </a:cubicBezTo>
                  <a:cubicBezTo>
                    <a:pt x="539" y="470"/>
                    <a:pt x="513" y="472"/>
                    <a:pt x="489" y="466"/>
                  </a:cubicBezTo>
                  <a:cubicBezTo>
                    <a:pt x="469" y="407"/>
                    <a:pt x="498" y="476"/>
                    <a:pt x="458" y="426"/>
                  </a:cubicBezTo>
                  <a:cubicBezTo>
                    <a:pt x="430" y="391"/>
                    <a:pt x="460" y="385"/>
                    <a:pt x="402" y="371"/>
                  </a:cubicBezTo>
                  <a:cubicBezTo>
                    <a:pt x="376" y="353"/>
                    <a:pt x="369" y="334"/>
                    <a:pt x="339" y="324"/>
                  </a:cubicBezTo>
                  <a:cubicBezTo>
                    <a:pt x="325" y="309"/>
                    <a:pt x="316" y="289"/>
                    <a:pt x="300" y="276"/>
                  </a:cubicBezTo>
                  <a:cubicBezTo>
                    <a:pt x="278" y="258"/>
                    <a:pt x="240" y="246"/>
                    <a:pt x="213" y="237"/>
                  </a:cubicBezTo>
                  <a:cubicBezTo>
                    <a:pt x="169" y="150"/>
                    <a:pt x="229" y="253"/>
                    <a:pt x="166" y="190"/>
                  </a:cubicBezTo>
                  <a:cubicBezTo>
                    <a:pt x="160" y="184"/>
                    <a:pt x="163" y="173"/>
                    <a:pt x="158" y="166"/>
                  </a:cubicBezTo>
                  <a:cubicBezTo>
                    <a:pt x="152" y="158"/>
                    <a:pt x="142" y="155"/>
                    <a:pt x="134" y="150"/>
                  </a:cubicBezTo>
                  <a:cubicBezTo>
                    <a:pt x="122" y="115"/>
                    <a:pt x="106" y="112"/>
                    <a:pt x="71" y="103"/>
                  </a:cubicBezTo>
                  <a:cubicBezTo>
                    <a:pt x="26" y="73"/>
                    <a:pt x="54" y="55"/>
                    <a:pt x="8" y="24"/>
                  </a:cubicBezTo>
                  <a:cubicBezTo>
                    <a:pt x="5" y="16"/>
                    <a:pt x="0" y="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Freeform 9"/>
            <p:cNvSpPr>
              <a:spLocks/>
            </p:cNvSpPr>
            <p:nvPr/>
          </p:nvSpPr>
          <p:spPr bwMode="auto">
            <a:xfrm>
              <a:off x="2731" y="1838"/>
              <a:ext cx="797" cy="56"/>
            </a:xfrm>
            <a:custGeom>
              <a:avLst/>
              <a:gdLst>
                <a:gd name="T0" fmla="*/ 797 w 797"/>
                <a:gd name="T1" fmla="*/ 56 h 56"/>
                <a:gd name="T2" fmla="*/ 733 w 797"/>
                <a:gd name="T3" fmla="*/ 16 h 56"/>
                <a:gd name="T4" fmla="*/ 702 w 797"/>
                <a:gd name="T5" fmla="*/ 24 h 56"/>
                <a:gd name="T6" fmla="*/ 686 w 797"/>
                <a:gd name="T7" fmla="*/ 48 h 56"/>
                <a:gd name="T8" fmla="*/ 678 w 797"/>
                <a:gd name="T9" fmla="*/ 24 h 56"/>
                <a:gd name="T10" fmla="*/ 655 w 797"/>
                <a:gd name="T11" fmla="*/ 8 h 56"/>
                <a:gd name="T12" fmla="*/ 536 w 797"/>
                <a:gd name="T13" fmla="*/ 0 h 56"/>
                <a:gd name="T14" fmla="*/ 449 w 797"/>
                <a:gd name="T15" fmla="*/ 32 h 56"/>
                <a:gd name="T16" fmla="*/ 426 w 797"/>
                <a:gd name="T17" fmla="*/ 40 h 56"/>
                <a:gd name="T18" fmla="*/ 355 w 797"/>
                <a:gd name="T19" fmla="*/ 0 h 56"/>
                <a:gd name="T20" fmla="*/ 268 w 797"/>
                <a:gd name="T21" fmla="*/ 8 h 56"/>
                <a:gd name="T22" fmla="*/ 205 w 797"/>
                <a:gd name="T23" fmla="*/ 16 h 56"/>
                <a:gd name="T24" fmla="*/ 157 w 797"/>
                <a:gd name="T25" fmla="*/ 32 h 56"/>
                <a:gd name="T26" fmla="*/ 0 w 797"/>
                <a:gd name="T27" fmla="*/ 24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97" h="56">
                  <a:moveTo>
                    <a:pt x="797" y="56"/>
                  </a:moveTo>
                  <a:cubicBezTo>
                    <a:pt x="766" y="46"/>
                    <a:pt x="764" y="26"/>
                    <a:pt x="733" y="16"/>
                  </a:cubicBezTo>
                  <a:cubicBezTo>
                    <a:pt x="723" y="19"/>
                    <a:pt x="711" y="18"/>
                    <a:pt x="702" y="24"/>
                  </a:cubicBezTo>
                  <a:cubicBezTo>
                    <a:pt x="694" y="29"/>
                    <a:pt x="696" y="48"/>
                    <a:pt x="686" y="48"/>
                  </a:cubicBezTo>
                  <a:cubicBezTo>
                    <a:pt x="678" y="48"/>
                    <a:pt x="683" y="31"/>
                    <a:pt x="678" y="24"/>
                  </a:cubicBezTo>
                  <a:cubicBezTo>
                    <a:pt x="672" y="17"/>
                    <a:pt x="663" y="13"/>
                    <a:pt x="655" y="8"/>
                  </a:cubicBezTo>
                  <a:cubicBezTo>
                    <a:pt x="595" y="18"/>
                    <a:pt x="587" y="34"/>
                    <a:pt x="536" y="0"/>
                  </a:cubicBezTo>
                  <a:cubicBezTo>
                    <a:pt x="478" y="24"/>
                    <a:pt x="514" y="10"/>
                    <a:pt x="449" y="32"/>
                  </a:cubicBezTo>
                  <a:cubicBezTo>
                    <a:pt x="441" y="35"/>
                    <a:pt x="426" y="40"/>
                    <a:pt x="426" y="40"/>
                  </a:cubicBezTo>
                  <a:cubicBezTo>
                    <a:pt x="405" y="9"/>
                    <a:pt x="391" y="9"/>
                    <a:pt x="355" y="0"/>
                  </a:cubicBezTo>
                  <a:cubicBezTo>
                    <a:pt x="320" y="7"/>
                    <a:pt x="301" y="19"/>
                    <a:pt x="268" y="8"/>
                  </a:cubicBezTo>
                  <a:cubicBezTo>
                    <a:pt x="247" y="11"/>
                    <a:pt x="226" y="12"/>
                    <a:pt x="205" y="16"/>
                  </a:cubicBezTo>
                  <a:cubicBezTo>
                    <a:pt x="189" y="20"/>
                    <a:pt x="157" y="32"/>
                    <a:pt x="157" y="32"/>
                  </a:cubicBezTo>
                  <a:cubicBezTo>
                    <a:pt x="5" y="24"/>
                    <a:pt x="58" y="24"/>
                    <a:pt x="0" y="24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Freeform 10"/>
            <p:cNvSpPr>
              <a:spLocks/>
            </p:cNvSpPr>
            <p:nvPr/>
          </p:nvSpPr>
          <p:spPr bwMode="auto">
            <a:xfrm>
              <a:off x="2904" y="2160"/>
              <a:ext cx="695" cy="497"/>
            </a:xfrm>
            <a:custGeom>
              <a:avLst/>
              <a:gdLst>
                <a:gd name="T0" fmla="*/ 695 w 695"/>
                <a:gd name="T1" fmla="*/ 10 h 497"/>
                <a:gd name="T2" fmla="*/ 584 w 695"/>
                <a:gd name="T3" fmla="*/ 26 h 497"/>
                <a:gd name="T4" fmla="*/ 576 w 695"/>
                <a:gd name="T5" fmla="*/ 49 h 497"/>
                <a:gd name="T6" fmla="*/ 458 w 695"/>
                <a:gd name="T7" fmla="*/ 97 h 497"/>
                <a:gd name="T8" fmla="*/ 395 w 695"/>
                <a:gd name="T9" fmla="*/ 128 h 497"/>
                <a:gd name="T10" fmla="*/ 340 w 695"/>
                <a:gd name="T11" fmla="*/ 247 h 497"/>
                <a:gd name="T12" fmla="*/ 269 w 695"/>
                <a:gd name="T13" fmla="*/ 341 h 497"/>
                <a:gd name="T14" fmla="*/ 111 w 695"/>
                <a:gd name="T15" fmla="*/ 444 h 497"/>
                <a:gd name="T16" fmla="*/ 0 w 695"/>
                <a:gd name="T17" fmla="*/ 460 h 4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5" h="497">
                  <a:moveTo>
                    <a:pt x="695" y="10"/>
                  </a:moveTo>
                  <a:cubicBezTo>
                    <a:pt x="658" y="13"/>
                    <a:pt x="611" y="0"/>
                    <a:pt x="584" y="26"/>
                  </a:cubicBezTo>
                  <a:cubicBezTo>
                    <a:pt x="578" y="32"/>
                    <a:pt x="580" y="42"/>
                    <a:pt x="576" y="49"/>
                  </a:cubicBezTo>
                  <a:cubicBezTo>
                    <a:pt x="550" y="100"/>
                    <a:pt x="515" y="91"/>
                    <a:pt x="458" y="97"/>
                  </a:cubicBezTo>
                  <a:cubicBezTo>
                    <a:pt x="434" y="103"/>
                    <a:pt x="411" y="105"/>
                    <a:pt x="395" y="128"/>
                  </a:cubicBezTo>
                  <a:cubicBezTo>
                    <a:pt x="365" y="173"/>
                    <a:pt x="389" y="213"/>
                    <a:pt x="340" y="247"/>
                  </a:cubicBezTo>
                  <a:cubicBezTo>
                    <a:pt x="325" y="291"/>
                    <a:pt x="307" y="315"/>
                    <a:pt x="269" y="341"/>
                  </a:cubicBezTo>
                  <a:cubicBezTo>
                    <a:pt x="247" y="407"/>
                    <a:pt x="176" y="431"/>
                    <a:pt x="111" y="444"/>
                  </a:cubicBezTo>
                  <a:cubicBezTo>
                    <a:pt x="88" y="479"/>
                    <a:pt x="37" y="497"/>
                    <a:pt x="0" y="46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Freeform 11"/>
            <p:cNvSpPr>
              <a:spLocks/>
            </p:cNvSpPr>
            <p:nvPr/>
          </p:nvSpPr>
          <p:spPr bwMode="auto">
            <a:xfrm>
              <a:off x="3974" y="884"/>
              <a:ext cx="51" cy="639"/>
            </a:xfrm>
            <a:custGeom>
              <a:avLst/>
              <a:gdLst>
                <a:gd name="T0" fmla="*/ 51 w 51"/>
                <a:gd name="T1" fmla="*/ 639 h 639"/>
                <a:gd name="T2" fmla="*/ 43 w 51"/>
                <a:gd name="T3" fmla="*/ 607 h 639"/>
                <a:gd name="T4" fmla="*/ 27 w 51"/>
                <a:gd name="T5" fmla="*/ 584 h 639"/>
                <a:gd name="T6" fmla="*/ 43 w 51"/>
                <a:gd name="T7" fmla="*/ 394 h 639"/>
                <a:gd name="T8" fmla="*/ 35 w 51"/>
                <a:gd name="T9" fmla="*/ 371 h 639"/>
                <a:gd name="T10" fmla="*/ 51 w 51"/>
                <a:gd name="T11" fmla="*/ 323 h 639"/>
                <a:gd name="T12" fmla="*/ 11 w 51"/>
                <a:gd name="T13" fmla="*/ 236 h 639"/>
                <a:gd name="T14" fmla="*/ 11 w 51"/>
                <a:gd name="T15" fmla="*/ 71 h 639"/>
                <a:gd name="T16" fmla="*/ 3 w 51"/>
                <a:gd name="T17" fmla="*/ 0 h 6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" h="639">
                  <a:moveTo>
                    <a:pt x="51" y="639"/>
                  </a:moveTo>
                  <a:cubicBezTo>
                    <a:pt x="48" y="628"/>
                    <a:pt x="47" y="617"/>
                    <a:pt x="43" y="607"/>
                  </a:cubicBezTo>
                  <a:cubicBezTo>
                    <a:pt x="39" y="598"/>
                    <a:pt x="27" y="593"/>
                    <a:pt x="27" y="584"/>
                  </a:cubicBezTo>
                  <a:cubicBezTo>
                    <a:pt x="21" y="452"/>
                    <a:pt x="20" y="464"/>
                    <a:pt x="43" y="394"/>
                  </a:cubicBezTo>
                  <a:cubicBezTo>
                    <a:pt x="40" y="386"/>
                    <a:pt x="34" y="379"/>
                    <a:pt x="35" y="371"/>
                  </a:cubicBezTo>
                  <a:cubicBezTo>
                    <a:pt x="37" y="354"/>
                    <a:pt x="51" y="323"/>
                    <a:pt x="51" y="323"/>
                  </a:cubicBezTo>
                  <a:cubicBezTo>
                    <a:pt x="12" y="297"/>
                    <a:pt x="25" y="277"/>
                    <a:pt x="11" y="236"/>
                  </a:cubicBezTo>
                  <a:cubicBezTo>
                    <a:pt x="22" y="138"/>
                    <a:pt x="0" y="169"/>
                    <a:pt x="11" y="71"/>
                  </a:cubicBezTo>
                  <a:cubicBezTo>
                    <a:pt x="2" y="11"/>
                    <a:pt x="3" y="35"/>
                    <a:pt x="3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72" name="Group 12"/>
          <p:cNvGrpSpPr>
            <a:grpSpLocks/>
          </p:cNvGrpSpPr>
          <p:nvPr/>
        </p:nvGrpSpPr>
        <p:grpSpPr bwMode="auto">
          <a:xfrm>
            <a:off x="5457825" y="2293938"/>
            <a:ext cx="2128838" cy="4246562"/>
            <a:chOff x="3331" y="1474"/>
            <a:chExt cx="1341" cy="2675"/>
          </a:xfrm>
        </p:grpSpPr>
        <p:grpSp>
          <p:nvGrpSpPr>
            <p:cNvPr id="12295" name="Group 13"/>
            <p:cNvGrpSpPr>
              <a:grpSpLocks/>
            </p:cNvGrpSpPr>
            <p:nvPr/>
          </p:nvGrpSpPr>
          <p:grpSpPr bwMode="auto">
            <a:xfrm>
              <a:off x="3331" y="1474"/>
              <a:ext cx="1341" cy="2675"/>
              <a:chOff x="3331" y="1474"/>
              <a:chExt cx="1341" cy="2675"/>
            </a:xfrm>
          </p:grpSpPr>
          <p:sp>
            <p:nvSpPr>
              <p:cNvPr id="12299" name="Oval 14"/>
              <p:cNvSpPr>
                <a:spLocks noChangeArrowheads="1"/>
              </p:cNvSpPr>
              <p:nvPr/>
            </p:nvSpPr>
            <p:spPr bwMode="auto">
              <a:xfrm>
                <a:off x="3331" y="3544"/>
                <a:ext cx="1341" cy="60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00" name="AutoShape 15"/>
              <p:cNvSpPr>
                <a:spLocks noChangeArrowheads="1"/>
              </p:cNvSpPr>
              <p:nvPr/>
            </p:nvSpPr>
            <p:spPr bwMode="auto">
              <a:xfrm>
                <a:off x="3851" y="2036"/>
                <a:ext cx="316" cy="1872"/>
              </a:xfrm>
              <a:prstGeom prst="can">
                <a:avLst>
                  <a:gd name="adj" fmla="val 90589"/>
                </a:avLst>
              </a:prstGeom>
              <a:solidFill>
                <a:srgbClr val="33CCCC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01" name="Oval 16"/>
              <p:cNvSpPr>
                <a:spLocks noChangeArrowheads="1"/>
              </p:cNvSpPr>
              <p:nvPr/>
            </p:nvSpPr>
            <p:spPr bwMode="auto">
              <a:xfrm>
                <a:off x="3536" y="1474"/>
                <a:ext cx="947" cy="875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2296" name="Oval 17"/>
            <p:cNvSpPr>
              <a:spLocks noChangeArrowheads="1"/>
            </p:cNvSpPr>
            <p:nvPr/>
          </p:nvSpPr>
          <p:spPr bwMode="auto">
            <a:xfrm>
              <a:off x="3933" y="3603"/>
              <a:ext cx="166" cy="16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297" name="Line 18"/>
            <p:cNvSpPr>
              <a:spLocks noChangeShapeType="1"/>
            </p:cNvSpPr>
            <p:nvPr/>
          </p:nvSpPr>
          <p:spPr bwMode="auto">
            <a:xfrm flipV="1">
              <a:off x="3935" y="2333"/>
              <a:ext cx="0" cy="13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Line 19"/>
            <p:cNvSpPr>
              <a:spLocks noChangeShapeType="1"/>
            </p:cNvSpPr>
            <p:nvPr/>
          </p:nvSpPr>
          <p:spPr bwMode="auto">
            <a:xfrm flipV="1">
              <a:off x="4101" y="2324"/>
              <a:ext cx="0" cy="13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2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81000"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4D0DD53-58C2-44DF-9D5A-0D6C12D2E5A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Making Sparks: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The Van de Graff Generator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33850" y="1258888"/>
            <a:ext cx="4708525" cy="538003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van de Graff generator is a device for building up a large electrical charge on a metal sphere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charge is generated by friction between a conveyor belt rubbing a charged comb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charged belt transfers the charge to the collecting comb attached to the metal sphere.</a:t>
            </a:r>
          </a:p>
        </p:txBody>
      </p:sp>
      <p:pic>
        <p:nvPicPr>
          <p:cNvPr id="13317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79613"/>
            <a:ext cx="4038600" cy="38592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D633BA3-AA5F-405A-BECA-42480C3CD60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Both conductors </a:t>
            </a:r>
            <a:r>
              <a:rPr lang="en-US" altLang="en-US" sz="4000" i="1" smtClean="0">
                <a:solidFill>
                  <a:schemeClr val="bg1"/>
                </a:solidFill>
              </a:rPr>
              <a:t>and</a:t>
            </a:r>
            <a:r>
              <a:rPr lang="en-US" altLang="en-US" sz="4000" smtClean="0">
                <a:solidFill>
                  <a:schemeClr val="bg1"/>
                </a:solidFill>
              </a:rPr>
              <a:t> non-conductors can be charged!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600200"/>
            <a:ext cx="8632825" cy="492918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Even though non-conductors do not have free electrons wandering about, they can be charged by friction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When you move your comb through your hair, the friction (rubbing) between the comb and hair can pull some of the electrons out of your hair and onto the comb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 a result your comb ends up with a net negative charge and attracts your hair which is now positive.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E3BAE8-13C6-494C-843F-247BE97741A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Charging by friction - triboelectricity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1858963"/>
            <a:ext cx="8229600" cy="3897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Verdana" pitchFamily="34" charset="0"/>
              </a:rPr>
              <a:t>If you rub plastic with fur (e.g. cat or rabbit), electrons are rubbed onto the plastic making it negative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  <a:latin typeface="Verdana" pitchFamily="34" charset="0"/>
              </a:rPr>
              <a:t>if you rub glass with silk, electrons are rubbed off the glass making it positive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Verdana" pitchFamily="34" charset="0"/>
              </a:rPr>
              <a:t>the charge can be transferred to other 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31C252-B47C-4DD4-AB5E-D50A429426C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charging process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600200"/>
            <a:ext cx="8342312" cy="4951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object is charged positive (has a net positive charge ) if </a:t>
            </a:r>
            <a:r>
              <a:rPr lang="en-US" altLang="en-US" sz="2800" smtClean="0">
                <a:solidFill>
                  <a:srgbClr val="0000FF"/>
                </a:solidFill>
              </a:rPr>
              <a:t>electrons are removed </a:t>
            </a:r>
            <a:r>
              <a:rPr lang="en-US" altLang="en-US" sz="2800" smtClean="0"/>
              <a:t>from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object is charged negative (has a net negative charge) if electrons are transferred to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charges can be </a:t>
            </a:r>
            <a:r>
              <a:rPr lang="en-US" altLang="en-US" sz="2800" smtClean="0">
                <a:solidFill>
                  <a:srgbClr val="0000FF"/>
                </a:solidFill>
              </a:rPr>
              <a:t>transferred</a:t>
            </a:r>
            <a:r>
              <a:rPr lang="en-US" altLang="en-US" sz="2800" smtClean="0"/>
              <a:t> from conductors or non-conductors but they </a:t>
            </a:r>
            <a:r>
              <a:rPr lang="en-US" altLang="en-US" sz="2800" i="1" smtClean="0">
                <a:solidFill>
                  <a:srgbClr val="0000FF"/>
                </a:solidFill>
              </a:rPr>
              <a:t>can only move through conductors.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smtClean="0">
                <a:solidFill>
                  <a:srgbClr val="FF0000"/>
                </a:solidFill>
              </a:rPr>
              <a:t>Charge is conserved in the transfer of charge</a:t>
            </a:r>
            <a:r>
              <a:rPr lang="en-US" altLang="en-US" sz="2800" b="1" i="1" smtClean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altLang="en-US" sz="2800" b="1" i="1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en-US" sz="2800" b="1" i="1" smtClean="0">
                <a:solidFill>
                  <a:srgbClr val="3333FF"/>
                </a:solidFill>
                <a:sym typeface="Wingdings" pitchFamily="2" charset="2"/>
              </a:rPr>
              <a:t></a:t>
            </a:r>
            <a:r>
              <a:rPr lang="en-US" altLang="en-US" sz="2800" b="1" i="1" smtClean="0">
                <a:solidFill>
                  <a:srgbClr val="FF0000"/>
                </a:solidFill>
                <a:sym typeface="Wingdings" pitchFamily="2" charset="2"/>
              </a:rPr>
              <a:t>  the charge is merely passed from one object to another, no charge is lost in this process.</a:t>
            </a:r>
            <a:endParaRPr lang="en-US" altLang="en-US" sz="2800" b="1" i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b="1" i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3FC2A67-0642-469A-A401-0A087414B8C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343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Attracting uncharged objects</a:t>
            </a: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 rot="1825876">
            <a:off x="4243388" y="1331913"/>
            <a:ext cx="527050" cy="4727575"/>
          </a:xfrm>
          <a:prstGeom prst="can">
            <a:avLst>
              <a:gd name="adj" fmla="val 35963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4853" name="Group 37"/>
          <p:cNvGrpSpPr>
            <a:grpSpLocks/>
          </p:cNvGrpSpPr>
          <p:nvPr/>
        </p:nvGrpSpPr>
        <p:grpSpPr bwMode="auto">
          <a:xfrm>
            <a:off x="3249613" y="1982788"/>
            <a:ext cx="2347912" cy="3538537"/>
            <a:chOff x="2330" y="1268"/>
            <a:chExt cx="1479" cy="2229"/>
          </a:xfrm>
        </p:grpSpPr>
        <p:sp>
          <p:nvSpPr>
            <p:cNvPr id="17432" name="Line 7"/>
            <p:cNvSpPr>
              <a:spLocks noChangeShapeType="1"/>
            </p:cNvSpPr>
            <p:nvPr/>
          </p:nvSpPr>
          <p:spPr bwMode="auto">
            <a:xfrm rot="-672642">
              <a:off x="2330" y="3422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8"/>
            <p:cNvSpPr>
              <a:spLocks noChangeShapeType="1"/>
            </p:cNvSpPr>
            <p:nvPr/>
          </p:nvSpPr>
          <p:spPr bwMode="auto">
            <a:xfrm rot="-672642">
              <a:off x="2442" y="349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9"/>
            <p:cNvSpPr>
              <a:spLocks noChangeShapeType="1"/>
            </p:cNvSpPr>
            <p:nvPr/>
          </p:nvSpPr>
          <p:spPr bwMode="auto">
            <a:xfrm rot="-672642">
              <a:off x="2502" y="319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10"/>
            <p:cNvSpPr>
              <a:spLocks noChangeShapeType="1"/>
            </p:cNvSpPr>
            <p:nvPr/>
          </p:nvSpPr>
          <p:spPr bwMode="auto">
            <a:xfrm rot="-672642">
              <a:off x="2675" y="2972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11"/>
            <p:cNvSpPr>
              <a:spLocks noChangeShapeType="1"/>
            </p:cNvSpPr>
            <p:nvPr/>
          </p:nvSpPr>
          <p:spPr bwMode="auto">
            <a:xfrm rot="-672642">
              <a:off x="2847" y="274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12"/>
            <p:cNvSpPr>
              <a:spLocks noChangeShapeType="1"/>
            </p:cNvSpPr>
            <p:nvPr/>
          </p:nvSpPr>
          <p:spPr bwMode="auto">
            <a:xfrm rot="-672642">
              <a:off x="3020" y="2522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13"/>
            <p:cNvSpPr>
              <a:spLocks noChangeShapeType="1"/>
            </p:cNvSpPr>
            <p:nvPr/>
          </p:nvSpPr>
          <p:spPr bwMode="auto">
            <a:xfrm rot="-672642">
              <a:off x="3051" y="223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14"/>
            <p:cNvSpPr>
              <a:spLocks noChangeShapeType="1"/>
            </p:cNvSpPr>
            <p:nvPr/>
          </p:nvSpPr>
          <p:spPr bwMode="auto">
            <a:xfrm rot="-672642">
              <a:off x="3212" y="1903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15"/>
            <p:cNvSpPr>
              <a:spLocks noChangeShapeType="1"/>
            </p:cNvSpPr>
            <p:nvPr/>
          </p:nvSpPr>
          <p:spPr bwMode="auto">
            <a:xfrm rot="-672642">
              <a:off x="3447" y="1585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Line 16"/>
            <p:cNvSpPr>
              <a:spLocks noChangeShapeType="1"/>
            </p:cNvSpPr>
            <p:nvPr/>
          </p:nvSpPr>
          <p:spPr bwMode="auto">
            <a:xfrm rot="-672642">
              <a:off x="3682" y="1268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17"/>
            <p:cNvSpPr>
              <a:spLocks noChangeShapeType="1"/>
            </p:cNvSpPr>
            <p:nvPr/>
          </p:nvSpPr>
          <p:spPr bwMode="auto">
            <a:xfrm rot="-672642">
              <a:off x="3288" y="204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Line 18"/>
            <p:cNvSpPr>
              <a:spLocks noChangeShapeType="1"/>
            </p:cNvSpPr>
            <p:nvPr/>
          </p:nvSpPr>
          <p:spPr bwMode="auto">
            <a:xfrm rot="-672642">
              <a:off x="3406" y="1740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Line 19"/>
            <p:cNvSpPr>
              <a:spLocks noChangeShapeType="1"/>
            </p:cNvSpPr>
            <p:nvPr/>
          </p:nvSpPr>
          <p:spPr bwMode="auto">
            <a:xfrm rot="-672642">
              <a:off x="3570" y="1460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185738" y="4930775"/>
            <a:ext cx="2225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uncharged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metal sphere</a:t>
            </a:r>
          </a:p>
        </p:txBody>
      </p:sp>
      <p:sp>
        <p:nvSpPr>
          <p:cNvPr id="34838" name="Freeform 22"/>
          <p:cNvSpPr>
            <a:spLocks/>
          </p:cNvSpPr>
          <p:nvPr/>
        </p:nvSpPr>
        <p:spPr bwMode="auto">
          <a:xfrm rot="-527271">
            <a:off x="836613" y="3841750"/>
            <a:ext cx="1411287" cy="931863"/>
          </a:xfrm>
          <a:custGeom>
            <a:avLst/>
            <a:gdLst>
              <a:gd name="T0" fmla="*/ 0 w 811"/>
              <a:gd name="T1" fmla="*/ 1929708113 h 450"/>
              <a:gd name="T2" fmla="*/ 741915838 w 811"/>
              <a:gd name="T3" fmla="*/ 253007017 h 450"/>
              <a:gd name="T4" fmla="*/ 1123473201 w 811"/>
              <a:gd name="T5" fmla="*/ 1132095509 h 450"/>
              <a:gd name="T6" fmla="*/ 2147483647 w 811"/>
              <a:gd name="T7" fmla="*/ 0 h 4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1" h="450">
                <a:moveTo>
                  <a:pt x="0" y="450"/>
                </a:moveTo>
                <a:cubicBezTo>
                  <a:pt x="91" y="270"/>
                  <a:pt x="183" y="90"/>
                  <a:pt x="245" y="59"/>
                </a:cubicBezTo>
                <a:cubicBezTo>
                  <a:pt x="307" y="28"/>
                  <a:pt x="277" y="274"/>
                  <a:pt x="371" y="264"/>
                </a:cubicBezTo>
                <a:cubicBezTo>
                  <a:pt x="465" y="254"/>
                  <a:pt x="638" y="127"/>
                  <a:pt x="811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1323975" y="1481138"/>
            <a:ext cx="1998663" cy="1998662"/>
          </a:xfrm>
          <a:prstGeom prst="ellipse">
            <a:avLst/>
          </a:prstGeom>
          <a:gradFill rotWithShape="1">
            <a:gsLst>
              <a:gs pos="0">
                <a:srgbClr val="BBD6FF"/>
              </a:gs>
              <a:gs pos="100000">
                <a:srgbClr val="0066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4855" name="Group 39"/>
          <p:cNvGrpSpPr>
            <a:grpSpLocks/>
          </p:cNvGrpSpPr>
          <p:nvPr/>
        </p:nvGrpSpPr>
        <p:grpSpPr bwMode="auto">
          <a:xfrm>
            <a:off x="1338263" y="1592263"/>
            <a:ext cx="2011362" cy="1873250"/>
            <a:chOff x="811" y="1066"/>
            <a:chExt cx="1267" cy="1180"/>
          </a:xfrm>
        </p:grpSpPr>
        <p:sp>
          <p:nvSpPr>
            <p:cNvPr id="17420" name="Line 23"/>
            <p:cNvSpPr>
              <a:spLocks noChangeShapeType="1"/>
            </p:cNvSpPr>
            <p:nvPr/>
          </p:nvSpPr>
          <p:spPr bwMode="auto">
            <a:xfrm>
              <a:off x="812" y="1601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24"/>
            <p:cNvSpPr>
              <a:spLocks noChangeShapeType="1"/>
            </p:cNvSpPr>
            <p:nvPr/>
          </p:nvSpPr>
          <p:spPr bwMode="auto">
            <a:xfrm>
              <a:off x="811" y="172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25"/>
            <p:cNvSpPr>
              <a:spLocks noChangeShapeType="1"/>
            </p:cNvSpPr>
            <p:nvPr/>
          </p:nvSpPr>
          <p:spPr bwMode="auto">
            <a:xfrm>
              <a:off x="849" y="1871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26"/>
            <p:cNvSpPr>
              <a:spLocks noChangeShapeType="1"/>
            </p:cNvSpPr>
            <p:nvPr/>
          </p:nvSpPr>
          <p:spPr bwMode="auto">
            <a:xfrm>
              <a:off x="936" y="198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27"/>
            <p:cNvSpPr>
              <a:spLocks noChangeShapeType="1"/>
            </p:cNvSpPr>
            <p:nvPr/>
          </p:nvSpPr>
          <p:spPr bwMode="auto">
            <a:xfrm>
              <a:off x="869" y="1394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28"/>
            <p:cNvSpPr>
              <a:spLocks noChangeShapeType="1"/>
            </p:cNvSpPr>
            <p:nvPr/>
          </p:nvSpPr>
          <p:spPr bwMode="auto">
            <a:xfrm>
              <a:off x="995" y="122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29"/>
            <p:cNvSpPr>
              <a:spLocks noChangeShapeType="1"/>
            </p:cNvSpPr>
            <p:nvPr/>
          </p:nvSpPr>
          <p:spPr bwMode="auto">
            <a:xfrm>
              <a:off x="1150" y="111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30"/>
            <p:cNvSpPr>
              <a:spLocks noChangeShapeType="1"/>
            </p:cNvSpPr>
            <p:nvPr/>
          </p:nvSpPr>
          <p:spPr bwMode="auto">
            <a:xfrm>
              <a:off x="1286" y="106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Text Box 31"/>
            <p:cNvSpPr txBox="1">
              <a:spLocks noChangeArrowheads="1"/>
            </p:cNvSpPr>
            <p:nvPr/>
          </p:nvSpPr>
          <p:spPr bwMode="auto">
            <a:xfrm>
              <a:off x="1572" y="1958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7429" name="Text Box 32"/>
            <p:cNvSpPr txBox="1">
              <a:spLocks noChangeArrowheads="1"/>
            </p:cNvSpPr>
            <p:nvPr/>
          </p:nvSpPr>
          <p:spPr bwMode="auto">
            <a:xfrm>
              <a:off x="1805" y="1468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7430" name="Text Box 33"/>
            <p:cNvSpPr txBox="1">
              <a:spLocks noChangeArrowheads="1"/>
            </p:cNvSpPr>
            <p:nvPr/>
          </p:nvSpPr>
          <p:spPr bwMode="auto">
            <a:xfrm>
              <a:off x="1744" y="117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7431" name="Text Box 34"/>
            <p:cNvSpPr txBox="1">
              <a:spLocks noChangeArrowheads="1"/>
            </p:cNvSpPr>
            <p:nvPr/>
          </p:nvSpPr>
          <p:spPr bwMode="auto">
            <a:xfrm>
              <a:off x="1735" y="1721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sp>
        <p:nvSpPr>
          <p:cNvPr id="34851" name="AutoShape 35"/>
          <p:cNvSpPr>
            <a:spLocks noChangeArrowheads="1"/>
          </p:cNvSpPr>
          <p:nvPr/>
        </p:nvSpPr>
        <p:spPr bwMode="auto">
          <a:xfrm rot="1596544">
            <a:off x="3208338" y="2974975"/>
            <a:ext cx="977900" cy="481013"/>
          </a:xfrm>
          <a:prstGeom prst="rightArrow">
            <a:avLst>
              <a:gd name="adj1" fmla="val 50000"/>
              <a:gd name="adj2" fmla="val 50825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5527675" y="2565400"/>
            <a:ext cx="36163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>
                <a:latin typeface="Tahoma" pitchFamily="34" charset="0"/>
              </a:rPr>
              <a:t> A negatively charged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rod will push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electrons to the far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side leaving the near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side positive.</a:t>
            </a:r>
          </a:p>
          <a:p>
            <a:pPr>
              <a:spcBef>
                <a:spcPct val="0"/>
              </a:spcBef>
            </a:pPr>
            <a:r>
              <a:rPr lang="en-US" altLang="en-US" sz="2400">
                <a:latin typeface="Tahoma" pitchFamily="34" charset="0"/>
              </a:rPr>
              <a:t> The force is attractive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because the positive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charges are closer to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the rod than the negative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charges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0278 0.08063 " pathEditMode="relative" ptsTypes="AA">
                                      <p:cBhvr>
                                        <p:cTn id="48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0278 0.08063 " pathEditMode="relative" ptsTypes="AA">
                                      <p:cBhvr>
                                        <p:cTn id="50" dur="20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37" grpId="0"/>
      <p:bldP spid="34838" grpId="0" animBg="1"/>
      <p:bldP spid="34820" grpId="0" animBg="1"/>
      <p:bldP spid="34820" grpId="1" animBg="1"/>
      <p:bldP spid="34851" grpId="0" animBg="1"/>
      <p:bldP spid="34851" grpId="1" animBg="1"/>
      <p:bldP spid="348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3BB7EA-6372-46FD-99BF-06F4C56DA2C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426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You can bend water with charge!</a:t>
            </a:r>
          </a:p>
        </p:txBody>
      </p:sp>
      <p:sp>
        <p:nvSpPr>
          <p:cNvPr id="18436" name="Line 24"/>
          <p:cNvSpPr>
            <a:spLocks noChangeShapeType="1"/>
          </p:cNvSpPr>
          <p:nvPr/>
        </p:nvSpPr>
        <p:spPr bwMode="auto">
          <a:xfrm>
            <a:off x="6167438" y="278923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25"/>
          <p:cNvSpPr>
            <a:spLocks noChangeShapeType="1"/>
          </p:cNvSpPr>
          <p:nvPr/>
        </p:nvSpPr>
        <p:spPr bwMode="auto">
          <a:xfrm>
            <a:off x="6319838" y="294163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26"/>
          <p:cNvSpPr>
            <a:spLocks noChangeShapeType="1"/>
          </p:cNvSpPr>
          <p:nvPr/>
        </p:nvSpPr>
        <p:spPr bwMode="auto">
          <a:xfrm>
            <a:off x="6472238" y="309403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27"/>
          <p:cNvSpPr>
            <a:spLocks noChangeShapeType="1"/>
          </p:cNvSpPr>
          <p:nvPr/>
        </p:nvSpPr>
        <p:spPr bwMode="auto">
          <a:xfrm>
            <a:off x="6237288" y="33385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28"/>
          <p:cNvSpPr>
            <a:spLocks noChangeShapeType="1"/>
          </p:cNvSpPr>
          <p:nvPr/>
        </p:nvSpPr>
        <p:spPr bwMode="auto">
          <a:xfrm>
            <a:off x="6761163" y="29194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29"/>
          <p:cNvSpPr>
            <a:spLocks noChangeShapeType="1"/>
          </p:cNvSpPr>
          <p:nvPr/>
        </p:nvSpPr>
        <p:spPr bwMode="auto">
          <a:xfrm>
            <a:off x="6389688" y="34909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30"/>
          <p:cNvSpPr>
            <a:spLocks noChangeShapeType="1"/>
          </p:cNvSpPr>
          <p:nvPr/>
        </p:nvSpPr>
        <p:spPr bwMode="auto">
          <a:xfrm>
            <a:off x="6619875" y="3860800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31"/>
          <p:cNvSpPr>
            <a:spLocks noChangeShapeType="1"/>
          </p:cNvSpPr>
          <p:nvPr/>
        </p:nvSpPr>
        <p:spPr bwMode="auto">
          <a:xfrm>
            <a:off x="6835775" y="32273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32"/>
          <p:cNvSpPr>
            <a:spLocks noChangeShapeType="1"/>
          </p:cNvSpPr>
          <p:nvPr/>
        </p:nvSpPr>
        <p:spPr bwMode="auto">
          <a:xfrm>
            <a:off x="6724650" y="33797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33"/>
          <p:cNvSpPr>
            <a:spLocks noChangeShapeType="1"/>
          </p:cNvSpPr>
          <p:nvPr/>
        </p:nvSpPr>
        <p:spPr bwMode="auto">
          <a:xfrm>
            <a:off x="6064250" y="37226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34"/>
          <p:cNvSpPr>
            <a:spLocks noChangeShapeType="1"/>
          </p:cNvSpPr>
          <p:nvPr/>
        </p:nvSpPr>
        <p:spPr bwMode="auto">
          <a:xfrm>
            <a:off x="5929313" y="31861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5"/>
          <p:cNvSpPr>
            <a:spLocks noChangeShapeType="1"/>
          </p:cNvSpPr>
          <p:nvPr/>
        </p:nvSpPr>
        <p:spPr bwMode="auto">
          <a:xfrm>
            <a:off x="6542088" y="36433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6"/>
          <p:cNvSpPr>
            <a:spLocks noChangeShapeType="1"/>
          </p:cNvSpPr>
          <p:nvPr/>
        </p:nvSpPr>
        <p:spPr bwMode="auto">
          <a:xfrm>
            <a:off x="6877050" y="35321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37"/>
          <p:cNvSpPr>
            <a:spLocks noChangeShapeType="1"/>
          </p:cNvSpPr>
          <p:nvPr/>
        </p:nvSpPr>
        <p:spPr bwMode="auto">
          <a:xfrm>
            <a:off x="6475413" y="2787650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38"/>
          <p:cNvSpPr>
            <a:spLocks noChangeShapeType="1"/>
          </p:cNvSpPr>
          <p:nvPr/>
        </p:nvSpPr>
        <p:spPr bwMode="auto">
          <a:xfrm>
            <a:off x="5957888" y="3540125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48" name="Group 60"/>
          <p:cNvGrpSpPr>
            <a:grpSpLocks/>
          </p:cNvGrpSpPr>
          <p:nvPr/>
        </p:nvGrpSpPr>
        <p:grpSpPr bwMode="auto">
          <a:xfrm>
            <a:off x="5019675" y="1847850"/>
            <a:ext cx="479425" cy="4525963"/>
            <a:chOff x="743" y="918"/>
            <a:chExt cx="253" cy="2851"/>
          </a:xfrm>
        </p:grpSpPr>
        <p:sp>
          <p:nvSpPr>
            <p:cNvPr id="18481" name="Rectangle 5"/>
            <p:cNvSpPr>
              <a:spLocks noChangeArrowheads="1"/>
            </p:cNvSpPr>
            <p:nvPr/>
          </p:nvSpPr>
          <p:spPr bwMode="auto">
            <a:xfrm>
              <a:off x="743" y="918"/>
              <a:ext cx="253" cy="2851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82" name="AutoShape 39"/>
            <p:cNvSpPr>
              <a:spLocks noChangeArrowheads="1"/>
            </p:cNvSpPr>
            <p:nvPr/>
          </p:nvSpPr>
          <p:spPr bwMode="auto">
            <a:xfrm>
              <a:off x="780" y="1913"/>
              <a:ext cx="157" cy="742"/>
            </a:xfrm>
            <a:prstGeom prst="downArrow">
              <a:avLst>
                <a:gd name="adj1" fmla="val 50000"/>
                <a:gd name="adj2" fmla="val 118153"/>
              </a:avLst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7947" name="Group 59"/>
          <p:cNvGrpSpPr>
            <a:grpSpLocks/>
          </p:cNvGrpSpPr>
          <p:nvPr/>
        </p:nvGrpSpPr>
        <p:grpSpPr bwMode="auto">
          <a:xfrm>
            <a:off x="4978400" y="1828800"/>
            <a:ext cx="2849563" cy="4402138"/>
            <a:chOff x="2655" y="1162"/>
            <a:chExt cx="1493" cy="2382"/>
          </a:xfrm>
        </p:grpSpPr>
        <p:sp>
          <p:nvSpPr>
            <p:cNvPr id="18479" name="Freeform 6"/>
            <p:cNvSpPr>
              <a:spLocks/>
            </p:cNvSpPr>
            <p:nvPr/>
          </p:nvSpPr>
          <p:spPr bwMode="auto">
            <a:xfrm>
              <a:off x="2655" y="1162"/>
              <a:ext cx="1493" cy="2382"/>
            </a:xfrm>
            <a:custGeom>
              <a:avLst/>
              <a:gdLst>
                <a:gd name="T0" fmla="*/ 0 w 1493"/>
                <a:gd name="T1" fmla="*/ 0 h 2382"/>
                <a:gd name="T2" fmla="*/ 19 w 1493"/>
                <a:gd name="T3" fmla="*/ 332 h 2382"/>
                <a:gd name="T4" fmla="*/ 156 w 1493"/>
                <a:gd name="T5" fmla="*/ 733 h 2382"/>
                <a:gd name="T6" fmla="*/ 341 w 1493"/>
                <a:gd name="T7" fmla="*/ 1064 h 2382"/>
                <a:gd name="T8" fmla="*/ 712 w 1493"/>
                <a:gd name="T9" fmla="*/ 1631 h 2382"/>
                <a:gd name="T10" fmla="*/ 1074 w 1493"/>
                <a:gd name="T11" fmla="*/ 2099 h 2382"/>
                <a:gd name="T12" fmla="*/ 1308 w 1493"/>
                <a:gd name="T13" fmla="*/ 2382 h 2382"/>
                <a:gd name="T14" fmla="*/ 1493 w 1493"/>
                <a:gd name="T15" fmla="*/ 2256 h 2382"/>
                <a:gd name="T16" fmla="*/ 1152 w 1493"/>
                <a:gd name="T17" fmla="*/ 1836 h 2382"/>
                <a:gd name="T18" fmla="*/ 869 w 1493"/>
                <a:gd name="T19" fmla="*/ 1435 h 2382"/>
                <a:gd name="T20" fmla="*/ 654 w 1493"/>
                <a:gd name="T21" fmla="*/ 1074 h 2382"/>
                <a:gd name="T22" fmla="*/ 478 w 1493"/>
                <a:gd name="T23" fmla="*/ 742 h 2382"/>
                <a:gd name="T24" fmla="*/ 371 w 1493"/>
                <a:gd name="T25" fmla="*/ 440 h 2382"/>
                <a:gd name="T26" fmla="*/ 293 w 1493"/>
                <a:gd name="T27" fmla="*/ 137 h 2382"/>
                <a:gd name="T28" fmla="*/ 293 w 1493"/>
                <a:gd name="T29" fmla="*/ 0 h 2382"/>
                <a:gd name="T30" fmla="*/ 0 w 1493"/>
                <a:gd name="T31" fmla="*/ 0 h 238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493" h="2382">
                  <a:moveTo>
                    <a:pt x="0" y="0"/>
                  </a:moveTo>
                  <a:lnTo>
                    <a:pt x="19" y="332"/>
                  </a:lnTo>
                  <a:lnTo>
                    <a:pt x="156" y="733"/>
                  </a:lnTo>
                  <a:lnTo>
                    <a:pt x="341" y="1064"/>
                  </a:lnTo>
                  <a:lnTo>
                    <a:pt x="712" y="1631"/>
                  </a:lnTo>
                  <a:lnTo>
                    <a:pt x="1074" y="2099"/>
                  </a:lnTo>
                  <a:lnTo>
                    <a:pt x="1308" y="2382"/>
                  </a:lnTo>
                  <a:lnTo>
                    <a:pt x="1493" y="2256"/>
                  </a:lnTo>
                  <a:lnTo>
                    <a:pt x="1152" y="1836"/>
                  </a:lnTo>
                  <a:lnTo>
                    <a:pt x="869" y="1435"/>
                  </a:lnTo>
                  <a:lnTo>
                    <a:pt x="654" y="1074"/>
                  </a:lnTo>
                  <a:lnTo>
                    <a:pt x="478" y="742"/>
                  </a:lnTo>
                  <a:lnTo>
                    <a:pt x="371" y="440"/>
                  </a:lnTo>
                  <a:lnTo>
                    <a:pt x="293" y="137"/>
                  </a:lnTo>
                  <a:lnTo>
                    <a:pt x="2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Freeform 40"/>
            <p:cNvSpPr>
              <a:spLocks/>
            </p:cNvSpPr>
            <p:nvPr/>
          </p:nvSpPr>
          <p:spPr bwMode="auto">
            <a:xfrm>
              <a:off x="3017" y="1866"/>
              <a:ext cx="420" cy="791"/>
            </a:xfrm>
            <a:custGeom>
              <a:avLst/>
              <a:gdLst>
                <a:gd name="T0" fmla="*/ 0 w 420"/>
                <a:gd name="T1" fmla="*/ 0 h 791"/>
                <a:gd name="T2" fmla="*/ 108 w 420"/>
                <a:gd name="T3" fmla="*/ 264 h 791"/>
                <a:gd name="T4" fmla="*/ 235 w 420"/>
                <a:gd name="T5" fmla="*/ 527 h 791"/>
                <a:gd name="T6" fmla="*/ 420 w 420"/>
                <a:gd name="T7" fmla="*/ 791 h 7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0" h="791">
                  <a:moveTo>
                    <a:pt x="0" y="0"/>
                  </a:moveTo>
                  <a:lnTo>
                    <a:pt x="108" y="264"/>
                  </a:lnTo>
                  <a:lnTo>
                    <a:pt x="235" y="527"/>
                  </a:lnTo>
                  <a:lnTo>
                    <a:pt x="420" y="791"/>
                  </a:lnTo>
                </a:path>
              </a:pathLst>
            </a:custGeom>
            <a:noFill/>
            <a:ln w="76200" cmpd="sng">
              <a:solidFill>
                <a:srgbClr val="33CCCC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3" name="Line 53"/>
          <p:cNvSpPr>
            <a:spLocks noChangeShapeType="1"/>
          </p:cNvSpPr>
          <p:nvPr/>
        </p:nvSpPr>
        <p:spPr bwMode="auto">
          <a:xfrm>
            <a:off x="6389688" y="34909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46" name="Group 58"/>
          <p:cNvGrpSpPr>
            <a:grpSpLocks/>
          </p:cNvGrpSpPr>
          <p:nvPr/>
        </p:nvGrpSpPr>
        <p:grpSpPr bwMode="auto">
          <a:xfrm>
            <a:off x="6503988" y="2622550"/>
            <a:ext cx="1503362" cy="1503363"/>
            <a:chOff x="3630" y="1562"/>
            <a:chExt cx="947" cy="947"/>
          </a:xfrm>
        </p:grpSpPr>
        <p:sp>
          <p:nvSpPr>
            <p:cNvPr id="18462" name="Oval 23"/>
            <p:cNvSpPr>
              <a:spLocks noChangeArrowheads="1"/>
            </p:cNvSpPr>
            <p:nvPr/>
          </p:nvSpPr>
          <p:spPr bwMode="auto">
            <a:xfrm>
              <a:off x="3630" y="1562"/>
              <a:ext cx="947" cy="947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66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3" name="Line 41"/>
            <p:cNvSpPr>
              <a:spLocks noChangeShapeType="1"/>
            </p:cNvSpPr>
            <p:nvPr/>
          </p:nvSpPr>
          <p:spPr bwMode="auto">
            <a:xfrm>
              <a:off x="3905" y="1640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Line 42"/>
            <p:cNvSpPr>
              <a:spLocks noChangeShapeType="1"/>
            </p:cNvSpPr>
            <p:nvPr/>
          </p:nvSpPr>
          <p:spPr bwMode="auto">
            <a:xfrm>
              <a:off x="4040" y="1697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Line 43"/>
            <p:cNvSpPr>
              <a:spLocks noChangeShapeType="1"/>
            </p:cNvSpPr>
            <p:nvPr/>
          </p:nvSpPr>
          <p:spPr bwMode="auto">
            <a:xfrm>
              <a:off x="4136" y="1793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Line 44"/>
            <p:cNvSpPr>
              <a:spLocks noChangeShapeType="1"/>
            </p:cNvSpPr>
            <p:nvPr/>
          </p:nvSpPr>
          <p:spPr bwMode="auto">
            <a:xfrm>
              <a:off x="4232" y="1889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Line 45"/>
            <p:cNvSpPr>
              <a:spLocks noChangeShapeType="1"/>
            </p:cNvSpPr>
            <p:nvPr/>
          </p:nvSpPr>
          <p:spPr bwMode="auto">
            <a:xfrm>
              <a:off x="3786" y="1755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46"/>
            <p:cNvSpPr>
              <a:spLocks noChangeShapeType="1"/>
            </p:cNvSpPr>
            <p:nvPr/>
          </p:nvSpPr>
          <p:spPr bwMode="auto">
            <a:xfrm>
              <a:off x="3882" y="1851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47"/>
            <p:cNvSpPr>
              <a:spLocks noChangeShapeType="1"/>
            </p:cNvSpPr>
            <p:nvPr/>
          </p:nvSpPr>
          <p:spPr bwMode="auto">
            <a:xfrm>
              <a:off x="3978" y="1947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48"/>
            <p:cNvSpPr>
              <a:spLocks noChangeShapeType="1"/>
            </p:cNvSpPr>
            <p:nvPr/>
          </p:nvSpPr>
          <p:spPr bwMode="auto">
            <a:xfrm>
              <a:off x="3723" y="1965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49"/>
            <p:cNvSpPr>
              <a:spLocks noChangeShapeType="1"/>
            </p:cNvSpPr>
            <p:nvPr/>
          </p:nvSpPr>
          <p:spPr bwMode="auto">
            <a:xfrm>
              <a:off x="4259" y="2032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Line 50"/>
            <p:cNvSpPr>
              <a:spLocks noChangeShapeType="1"/>
            </p:cNvSpPr>
            <p:nvPr/>
          </p:nvSpPr>
          <p:spPr bwMode="auto">
            <a:xfrm>
              <a:off x="3965" y="2079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51"/>
            <p:cNvSpPr>
              <a:spLocks noChangeShapeType="1"/>
            </p:cNvSpPr>
            <p:nvPr/>
          </p:nvSpPr>
          <p:spPr bwMode="auto">
            <a:xfrm>
              <a:off x="3807" y="2136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52"/>
            <p:cNvSpPr>
              <a:spLocks noChangeShapeType="1"/>
            </p:cNvSpPr>
            <p:nvPr/>
          </p:nvSpPr>
          <p:spPr bwMode="auto">
            <a:xfrm>
              <a:off x="4157" y="2271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54"/>
            <p:cNvSpPr>
              <a:spLocks noChangeShapeType="1"/>
            </p:cNvSpPr>
            <p:nvPr/>
          </p:nvSpPr>
          <p:spPr bwMode="auto">
            <a:xfrm>
              <a:off x="3854" y="2271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55"/>
            <p:cNvSpPr>
              <a:spLocks noChangeShapeType="1"/>
            </p:cNvSpPr>
            <p:nvPr/>
          </p:nvSpPr>
          <p:spPr bwMode="auto">
            <a:xfrm>
              <a:off x="4355" y="2128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56"/>
            <p:cNvSpPr>
              <a:spLocks noChangeShapeType="1"/>
            </p:cNvSpPr>
            <p:nvPr/>
          </p:nvSpPr>
          <p:spPr bwMode="auto">
            <a:xfrm>
              <a:off x="3990" y="2397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57"/>
            <p:cNvSpPr>
              <a:spLocks noChangeShapeType="1"/>
            </p:cNvSpPr>
            <p:nvPr/>
          </p:nvSpPr>
          <p:spPr bwMode="auto">
            <a:xfrm>
              <a:off x="4061" y="2175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49" name="Text Box 61"/>
          <p:cNvSpPr txBox="1">
            <a:spLocks noChangeArrowheads="1"/>
          </p:cNvSpPr>
          <p:nvPr/>
        </p:nvSpPr>
        <p:spPr bwMode="auto">
          <a:xfrm>
            <a:off x="6654800" y="1230313"/>
            <a:ext cx="2073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charged rod</a:t>
            </a:r>
          </a:p>
        </p:txBody>
      </p:sp>
      <p:sp>
        <p:nvSpPr>
          <p:cNvPr id="37952" name="Freeform 64"/>
          <p:cNvSpPr>
            <a:spLocks/>
          </p:cNvSpPr>
          <p:nvPr/>
        </p:nvSpPr>
        <p:spPr bwMode="auto">
          <a:xfrm>
            <a:off x="7359650" y="1697038"/>
            <a:ext cx="723900" cy="854075"/>
          </a:xfrm>
          <a:custGeom>
            <a:avLst/>
            <a:gdLst>
              <a:gd name="T0" fmla="*/ 767249209 w 683"/>
              <a:gd name="T1" fmla="*/ 0 h 468"/>
              <a:gd name="T2" fmla="*/ 580772357 w 683"/>
              <a:gd name="T3" fmla="*/ 1072398834 h 468"/>
              <a:gd name="T4" fmla="*/ 329142386 w 683"/>
              <a:gd name="T5" fmla="*/ 389660769 h 468"/>
              <a:gd name="T6" fmla="*/ 0 w 683"/>
              <a:gd name="T7" fmla="*/ 1558641251 h 4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3" h="468">
                <a:moveTo>
                  <a:pt x="683" y="0"/>
                </a:moveTo>
                <a:cubicBezTo>
                  <a:pt x="632" y="151"/>
                  <a:pt x="582" y="302"/>
                  <a:pt x="517" y="322"/>
                </a:cubicBezTo>
                <a:cubicBezTo>
                  <a:pt x="452" y="342"/>
                  <a:pt x="379" y="93"/>
                  <a:pt x="293" y="117"/>
                </a:cubicBezTo>
                <a:cubicBezTo>
                  <a:pt x="207" y="141"/>
                  <a:pt x="103" y="304"/>
                  <a:pt x="0" y="46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3" name="Text Box 65"/>
          <p:cNvSpPr txBox="1">
            <a:spLocks noChangeArrowheads="1"/>
          </p:cNvSpPr>
          <p:nvPr/>
        </p:nvSpPr>
        <p:spPr bwMode="auto">
          <a:xfrm>
            <a:off x="119063" y="1216025"/>
            <a:ext cx="4725987" cy="52228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The water molecule has a positive end and a negative end.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When a negative rod is brought near the stream of water, all the positive ends of the water mole-cules turn to the right and are attracted to the negative rod.</a:t>
            </a:r>
          </a:p>
        </p:txBody>
      </p:sp>
      <p:sp>
        <p:nvSpPr>
          <p:cNvPr id="37954" name="Text Box 66"/>
          <p:cNvSpPr txBox="1">
            <a:spLocks noChangeArrowheads="1"/>
          </p:cNvSpPr>
          <p:nvPr/>
        </p:nvSpPr>
        <p:spPr bwMode="auto">
          <a:xfrm>
            <a:off x="5194300" y="6338888"/>
            <a:ext cx="2678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stream of water</a:t>
            </a:r>
          </a:p>
        </p:txBody>
      </p:sp>
      <p:sp>
        <p:nvSpPr>
          <p:cNvPr id="37956" name="Freeform 68"/>
          <p:cNvSpPr>
            <a:spLocks/>
          </p:cNvSpPr>
          <p:nvPr/>
        </p:nvSpPr>
        <p:spPr bwMode="auto">
          <a:xfrm>
            <a:off x="5492750" y="5391150"/>
            <a:ext cx="815975" cy="1101725"/>
          </a:xfrm>
          <a:custGeom>
            <a:avLst/>
            <a:gdLst>
              <a:gd name="T0" fmla="*/ 861893438 w 514"/>
              <a:gd name="T1" fmla="*/ 1748988438 h 694"/>
              <a:gd name="T2" fmla="*/ 516632825 w 514"/>
              <a:gd name="T3" fmla="*/ 1673383750 h 694"/>
              <a:gd name="T4" fmla="*/ 541834388 w 514"/>
              <a:gd name="T5" fmla="*/ 1330642500 h 694"/>
              <a:gd name="T6" fmla="*/ 1204634688 w 514"/>
              <a:gd name="T7" fmla="*/ 814011263 h 694"/>
              <a:gd name="T8" fmla="*/ 0 w 514"/>
              <a:gd name="T9" fmla="*/ 0 h 6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4" h="694">
                <a:moveTo>
                  <a:pt x="342" y="694"/>
                </a:moveTo>
                <a:cubicBezTo>
                  <a:pt x="284" y="693"/>
                  <a:pt x="226" y="692"/>
                  <a:pt x="205" y="664"/>
                </a:cubicBezTo>
                <a:cubicBezTo>
                  <a:pt x="184" y="636"/>
                  <a:pt x="170" y="585"/>
                  <a:pt x="215" y="528"/>
                </a:cubicBezTo>
                <a:cubicBezTo>
                  <a:pt x="260" y="471"/>
                  <a:pt x="514" y="411"/>
                  <a:pt x="478" y="323"/>
                </a:cubicBezTo>
                <a:cubicBezTo>
                  <a:pt x="442" y="235"/>
                  <a:pt x="221" y="117"/>
                  <a:pt x="0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8" name="Line 70"/>
          <p:cNvSpPr>
            <a:spLocks noChangeShapeType="1"/>
          </p:cNvSpPr>
          <p:nvPr/>
        </p:nvSpPr>
        <p:spPr bwMode="auto">
          <a:xfrm flipV="1">
            <a:off x="6538913" y="5692775"/>
            <a:ext cx="488950" cy="5508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959" name="Picture 71" descr="H2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713" y="2236788"/>
            <a:ext cx="2325687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9" grpId="0"/>
      <p:bldP spid="37952" grpId="0" animBg="1"/>
      <p:bldP spid="37953" grpId="0" animBg="1"/>
      <p:bldP spid="37954" grpId="0"/>
      <p:bldP spid="37956" grpId="0" animBg="1"/>
      <p:bldP spid="37956" grpId="1" animBg="1"/>
      <p:bldP spid="379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6BED651-3072-4047-85DA-0DA439B6F93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Magic Wand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362868" y="2832259"/>
            <a:ext cx="6281737" cy="796766"/>
          </a:xfrm>
          <a:prstGeom prst="cube">
            <a:avLst>
              <a:gd name="adj" fmla="val 25000"/>
            </a:avLst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3267868" y="2982913"/>
            <a:ext cx="260826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Wooden board</a:t>
            </a:r>
            <a:r>
              <a:rPr lang="en-US" altLang="en-US" sz="2800">
                <a:latin typeface="Tahoma" pitchFamily="34" charset="0"/>
              </a:rPr>
              <a:t> 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942975" y="4776788"/>
            <a:ext cx="71215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ahoma" pitchFamily="34" charset="0"/>
              </a:rPr>
              <a:t>We can make the board move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ahoma" pitchFamily="34" charset="0"/>
              </a:rPr>
              <a:t>with electric forces</a:t>
            </a:r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>
            <a:off x="758825" y="3937000"/>
            <a:ext cx="76723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rc 1"/>
          <p:cNvSpPr/>
          <p:nvPr/>
        </p:nvSpPr>
        <p:spPr>
          <a:xfrm>
            <a:off x="3361134" y="3629025"/>
            <a:ext cx="2470944" cy="571500"/>
          </a:xfrm>
          <a:prstGeom prst="arc">
            <a:avLst>
              <a:gd name="adj1" fmla="val 10798447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0A25ABF-49CA-4E91-90C0-716C1470627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Can attract nonconductors also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748" y="1352550"/>
            <a:ext cx="8229600" cy="2162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Even though nonconductors do not have free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electrons that can move around, the molecules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can be 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polarized – the positive and negative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charges can be separated slightly</a:t>
            </a:r>
          </a:p>
        </p:txBody>
      </p:sp>
      <p:grpSp>
        <p:nvGrpSpPr>
          <p:cNvPr id="108548" name="Group 4"/>
          <p:cNvGrpSpPr>
            <a:grpSpLocks/>
          </p:cNvGrpSpPr>
          <p:nvPr/>
        </p:nvGrpSpPr>
        <p:grpSpPr bwMode="auto">
          <a:xfrm>
            <a:off x="1408113" y="4367213"/>
            <a:ext cx="1685925" cy="1685925"/>
            <a:chOff x="346" y="2489"/>
            <a:chExt cx="1062" cy="1062"/>
          </a:xfrm>
        </p:grpSpPr>
        <p:sp>
          <p:nvSpPr>
            <p:cNvPr id="20506" name="Oval 5"/>
            <p:cNvSpPr>
              <a:spLocks noChangeArrowheads="1"/>
            </p:cNvSpPr>
            <p:nvPr/>
          </p:nvSpPr>
          <p:spPr bwMode="auto">
            <a:xfrm>
              <a:off x="346" y="2489"/>
              <a:ext cx="1062" cy="1062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7" name="Oval 6"/>
            <p:cNvSpPr>
              <a:spLocks noChangeArrowheads="1"/>
            </p:cNvSpPr>
            <p:nvPr/>
          </p:nvSpPr>
          <p:spPr bwMode="auto">
            <a:xfrm>
              <a:off x="688" y="2835"/>
              <a:ext cx="385" cy="38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8" name="Text Box 7"/>
            <p:cNvSpPr txBox="1">
              <a:spLocks noChangeArrowheads="1"/>
            </p:cNvSpPr>
            <p:nvPr/>
          </p:nvSpPr>
          <p:spPr bwMode="auto">
            <a:xfrm>
              <a:off x="786" y="2862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09" name="Text Box 8"/>
            <p:cNvSpPr txBox="1">
              <a:spLocks noChangeArrowheads="1"/>
            </p:cNvSpPr>
            <p:nvPr/>
          </p:nvSpPr>
          <p:spPr bwMode="auto">
            <a:xfrm>
              <a:off x="887" y="2879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10" name="Text Box 9"/>
            <p:cNvSpPr txBox="1">
              <a:spLocks noChangeArrowheads="1"/>
            </p:cNvSpPr>
            <p:nvPr/>
          </p:nvSpPr>
          <p:spPr bwMode="auto">
            <a:xfrm>
              <a:off x="888" y="3026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11" name="Text Box 10"/>
            <p:cNvSpPr txBox="1">
              <a:spLocks noChangeArrowheads="1"/>
            </p:cNvSpPr>
            <p:nvPr/>
          </p:nvSpPr>
          <p:spPr bwMode="auto">
            <a:xfrm>
              <a:off x="766" y="2994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12" name="Line 11"/>
            <p:cNvSpPr>
              <a:spLocks noChangeShapeType="1"/>
            </p:cNvSpPr>
            <p:nvPr/>
          </p:nvSpPr>
          <p:spPr bwMode="auto">
            <a:xfrm>
              <a:off x="822" y="268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12"/>
            <p:cNvSpPr>
              <a:spLocks noChangeShapeType="1"/>
            </p:cNvSpPr>
            <p:nvPr/>
          </p:nvSpPr>
          <p:spPr bwMode="auto">
            <a:xfrm>
              <a:off x="1247" y="304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13"/>
            <p:cNvSpPr>
              <a:spLocks noChangeShapeType="1"/>
            </p:cNvSpPr>
            <p:nvPr/>
          </p:nvSpPr>
          <p:spPr bwMode="auto">
            <a:xfrm>
              <a:off x="829" y="336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14"/>
            <p:cNvSpPr>
              <a:spLocks noChangeShapeType="1"/>
            </p:cNvSpPr>
            <p:nvPr/>
          </p:nvSpPr>
          <p:spPr bwMode="auto">
            <a:xfrm>
              <a:off x="499" y="3050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59" name="Group 15"/>
          <p:cNvGrpSpPr>
            <a:grpSpLocks/>
          </p:cNvGrpSpPr>
          <p:nvPr/>
        </p:nvGrpSpPr>
        <p:grpSpPr bwMode="auto">
          <a:xfrm>
            <a:off x="4841875" y="4338638"/>
            <a:ext cx="2316163" cy="2174875"/>
            <a:chOff x="3021" y="2471"/>
            <a:chExt cx="1459" cy="1370"/>
          </a:xfrm>
        </p:grpSpPr>
        <p:sp>
          <p:nvSpPr>
            <p:cNvPr id="20487" name="Oval 16"/>
            <p:cNvSpPr>
              <a:spLocks noChangeArrowheads="1"/>
            </p:cNvSpPr>
            <p:nvPr/>
          </p:nvSpPr>
          <p:spPr bwMode="auto">
            <a:xfrm>
              <a:off x="3021" y="2560"/>
              <a:ext cx="1102" cy="649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0488" name="Group 17"/>
            <p:cNvGrpSpPr>
              <a:grpSpLocks/>
            </p:cNvGrpSpPr>
            <p:nvPr/>
          </p:nvGrpSpPr>
          <p:grpSpPr bwMode="auto">
            <a:xfrm>
              <a:off x="3610" y="2694"/>
              <a:ext cx="385" cy="357"/>
              <a:chOff x="2122" y="2785"/>
              <a:chExt cx="385" cy="385"/>
            </a:xfrm>
          </p:grpSpPr>
          <p:sp>
            <p:nvSpPr>
              <p:cNvPr id="20501" name="Oval 18"/>
              <p:cNvSpPr>
                <a:spLocks noChangeArrowheads="1"/>
              </p:cNvSpPr>
              <p:nvPr/>
            </p:nvSpPr>
            <p:spPr bwMode="auto">
              <a:xfrm>
                <a:off x="2122" y="2785"/>
                <a:ext cx="385" cy="38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02" name="Text Box 19"/>
              <p:cNvSpPr txBox="1">
                <a:spLocks noChangeArrowheads="1"/>
              </p:cNvSpPr>
              <p:nvPr/>
            </p:nvSpPr>
            <p:spPr bwMode="auto">
              <a:xfrm>
                <a:off x="2220" y="2812"/>
                <a:ext cx="84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0503" name="Text Box 20"/>
              <p:cNvSpPr txBox="1">
                <a:spLocks noChangeArrowheads="1"/>
              </p:cNvSpPr>
              <p:nvPr/>
            </p:nvSpPr>
            <p:spPr bwMode="auto">
              <a:xfrm>
                <a:off x="2321" y="2829"/>
                <a:ext cx="84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0504" name="Text Box 21"/>
              <p:cNvSpPr txBox="1">
                <a:spLocks noChangeArrowheads="1"/>
              </p:cNvSpPr>
              <p:nvPr/>
            </p:nvSpPr>
            <p:spPr bwMode="auto">
              <a:xfrm>
                <a:off x="2322" y="2976"/>
                <a:ext cx="84" cy="1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0505" name="Text Box 22"/>
              <p:cNvSpPr txBox="1">
                <a:spLocks noChangeArrowheads="1"/>
              </p:cNvSpPr>
              <p:nvPr/>
            </p:nvSpPr>
            <p:spPr bwMode="auto">
              <a:xfrm>
                <a:off x="2200" y="2944"/>
                <a:ext cx="84" cy="1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</p:grpSp>
        <p:sp>
          <p:nvSpPr>
            <p:cNvPr id="20489" name="Line 23"/>
            <p:cNvSpPr>
              <a:spLocks noChangeShapeType="1"/>
            </p:cNvSpPr>
            <p:nvPr/>
          </p:nvSpPr>
          <p:spPr bwMode="auto">
            <a:xfrm>
              <a:off x="3263" y="269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Line 24"/>
            <p:cNvSpPr>
              <a:spLocks noChangeShapeType="1"/>
            </p:cNvSpPr>
            <p:nvPr/>
          </p:nvSpPr>
          <p:spPr bwMode="auto">
            <a:xfrm>
              <a:off x="3263" y="3020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Line 25"/>
            <p:cNvSpPr>
              <a:spLocks noChangeShapeType="1"/>
            </p:cNvSpPr>
            <p:nvPr/>
          </p:nvSpPr>
          <p:spPr bwMode="auto">
            <a:xfrm>
              <a:off x="3287" y="313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26"/>
            <p:cNvSpPr>
              <a:spLocks noChangeShapeType="1"/>
            </p:cNvSpPr>
            <p:nvPr/>
          </p:nvSpPr>
          <p:spPr bwMode="auto">
            <a:xfrm>
              <a:off x="3192" y="284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493" name="Group 27"/>
            <p:cNvGrpSpPr>
              <a:grpSpLocks/>
            </p:cNvGrpSpPr>
            <p:nvPr/>
          </p:nvGrpSpPr>
          <p:grpSpPr bwMode="auto">
            <a:xfrm>
              <a:off x="4228" y="2471"/>
              <a:ext cx="252" cy="1370"/>
              <a:chOff x="3176" y="2623"/>
              <a:chExt cx="252" cy="1370"/>
            </a:xfrm>
          </p:grpSpPr>
          <p:sp>
            <p:nvSpPr>
              <p:cNvPr id="20494" name="Rectangle 28"/>
              <p:cNvSpPr>
                <a:spLocks noChangeArrowheads="1"/>
              </p:cNvSpPr>
              <p:nvPr/>
            </p:nvSpPr>
            <p:spPr bwMode="auto">
              <a:xfrm>
                <a:off x="3176" y="2623"/>
                <a:ext cx="252" cy="137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495" name="Line 29"/>
              <p:cNvSpPr>
                <a:spLocks noChangeShapeType="1"/>
              </p:cNvSpPr>
              <p:nvPr/>
            </p:nvSpPr>
            <p:spPr bwMode="auto">
              <a:xfrm>
                <a:off x="3215" y="2723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6" name="Line 30"/>
              <p:cNvSpPr>
                <a:spLocks noChangeShapeType="1"/>
              </p:cNvSpPr>
              <p:nvPr/>
            </p:nvSpPr>
            <p:spPr bwMode="auto">
              <a:xfrm>
                <a:off x="3205" y="2819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7" name="Line 31"/>
              <p:cNvSpPr>
                <a:spLocks noChangeShapeType="1"/>
              </p:cNvSpPr>
              <p:nvPr/>
            </p:nvSpPr>
            <p:spPr bwMode="auto">
              <a:xfrm>
                <a:off x="3184" y="2943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8" name="Line 32"/>
              <p:cNvSpPr>
                <a:spLocks noChangeShapeType="1"/>
              </p:cNvSpPr>
              <p:nvPr/>
            </p:nvSpPr>
            <p:spPr bwMode="auto">
              <a:xfrm>
                <a:off x="3230" y="3039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9" name="Line 33"/>
              <p:cNvSpPr>
                <a:spLocks noChangeShapeType="1"/>
              </p:cNvSpPr>
              <p:nvPr/>
            </p:nvSpPr>
            <p:spPr bwMode="auto">
              <a:xfrm>
                <a:off x="3242" y="3141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0" name="Line 34"/>
              <p:cNvSpPr>
                <a:spLocks noChangeShapeType="1"/>
              </p:cNvSpPr>
              <p:nvPr/>
            </p:nvSpPr>
            <p:spPr bwMode="auto">
              <a:xfrm>
                <a:off x="3221" y="3243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5E9AAD-1C79-49F0-BE9F-BE25C5BDF07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71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It’s the CHARGE!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00550" y="1352550"/>
            <a:ext cx="4471988" cy="514667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we know that matter has MASS but . . .</a:t>
            </a:r>
          </a:p>
          <a:p>
            <a:pPr eaLnBrk="1" hangingPunct="1"/>
            <a:r>
              <a:rPr lang="en-US" altLang="en-US" sz="2800" dirty="0" smtClean="0"/>
              <a:t>it also has </a:t>
            </a:r>
            <a:r>
              <a:rPr lang="en-US" altLang="en-US" sz="2800" dirty="0" smtClean="0">
                <a:solidFill>
                  <a:srgbClr val="FF0000"/>
                </a:solidFill>
              </a:rPr>
              <a:t>CHARGE</a:t>
            </a:r>
            <a:r>
              <a:rPr lang="en-US" altLang="en-US" sz="2800" dirty="0" smtClean="0"/>
              <a:t>!</a:t>
            </a:r>
          </a:p>
          <a:p>
            <a:pPr eaLnBrk="1" hangingPunct="1"/>
            <a:r>
              <a:rPr lang="en-US" altLang="en-US" sz="2800" dirty="0" smtClean="0"/>
              <a:t>the mass is what gives the </a:t>
            </a:r>
            <a:r>
              <a:rPr lang="en-US" altLang="en-US" sz="2800" dirty="0" smtClean="0">
                <a:solidFill>
                  <a:srgbClr val="0000FF"/>
                </a:solidFill>
              </a:rPr>
              <a:t>gravitational force</a:t>
            </a:r>
          </a:p>
          <a:p>
            <a:pPr eaLnBrk="1" hangingPunct="1"/>
            <a:r>
              <a:rPr lang="en-US" altLang="en-US" sz="2800" dirty="0" smtClean="0"/>
              <a:t>the charge is what gives us </a:t>
            </a:r>
            <a:r>
              <a:rPr lang="en-US" altLang="en-US" sz="2800" dirty="0">
                <a:solidFill>
                  <a:srgbClr val="FF0000"/>
                </a:solidFill>
              </a:rPr>
              <a:t>e</a:t>
            </a:r>
            <a:r>
              <a:rPr lang="en-US" altLang="en-US" sz="2800" dirty="0" smtClean="0">
                <a:solidFill>
                  <a:srgbClr val="FF0000"/>
                </a:solidFill>
              </a:rPr>
              <a:t>lectrical forces</a:t>
            </a:r>
          </a:p>
          <a:p>
            <a:pPr eaLnBrk="1" hangingPunct="1"/>
            <a:r>
              <a:rPr lang="en-US" altLang="en-US" sz="2800" dirty="0" smtClean="0"/>
              <a:t>We don’t directly see</a:t>
            </a:r>
            <a:br>
              <a:rPr lang="en-US" altLang="en-US" sz="2800" dirty="0" smtClean="0"/>
            </a:br>
            <a:r>
              <a:rPr lang="en-US" altLang="en-US" sz="2800" dirty="0" smtClean="0"/>
              <a:t>the effects of charge because the charge is </a:t>
            </a:r>
            <a:r>
              <a:rPr lang="en-US" altLang="en-US" sz="2800" dirty="0" smtClean="0">
                <a:solidFill>
                  <a:srgbClr val="FF0000"/>
                </a:solidFill>
              </a:rPr>
              <a:t>bound</a:t>
            </a:r>
            <a:r>
              <a:rPr lang="en-US" altLang="en-US" sz="2800" dirty="0" smtClean="0"/>
              <a:t> inside of atoms</a:t>
            </a:r>
          </a:p>
        </p:txBody>
      </p:sp>
      <p:pic>
        <p:nvPicPr>
          <p:cNvPr id="17414" name="Picture 6" descr="atom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475" y="1409700"/>
            <a:ext cx="3941763" cy="3817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7" name="AutoShape 9"/>
          <p:cNvSpPr>
            <a:spLocks noChangeArrowheads="1"/>
          </p:cNvSpPr>
          <p:nvPr/>
        </p:nvSpPr>
        <p:spPr bwMode="auto">
          <a:xfrm flipH="1">
            <a:off x="1644650" y="5133975"/>
            <a:ext cx="3067050" cy="1192213"/>
          </a:xfrm>
          <a:custGeom>
            <a:avLst/>
            <a:gdLst>
              <a:gd name="T0" fmla="*/ 343863447 w 21600"/>
              <a:gd name="T1" fmla="*/ 0 h 21600"/>
              <a:gd name="T2" fmla="*/ 252226950 w 21600"/>
              <a:gd name="T3" fmla="*/ 29087900 h 21600"/>
              <a:gd name="T4" fmla="*/ 0 w 21600"/>
              <a:gd name="T5" fmla="*/ 59400522 h 21600"/>
              <a:gd name="T6" fmla="*/ 190470621 w 21600"/>
              <a:gd name="T7" fmla="*/ 65804252 h 21600"/>
              <a:gd name="T8" fmla="*/ 380941383 w 21600"/>
              <a:gd name="T9" fmla="*/ 49529882 h 21600"/>
              <a:gd name="T10" fmla="*/ 435499801 w 21600"/>
              <a:gd name="T11" fmla="*/ 290879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395 h 21600"/>
              <a:gd name="T20" fmla="*/ 1889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55" y="0"/>
                </a:moveTo>
                <a:lnTo>
                  <a:pt x="12510" y="9548"/>
                </a:lnTo>
                <a:lnTo>
                  <a:pt x="15216" y="9548"/>
                </a:lnTo>
                <a:lnTo>
                  <a:pt x="15216" y="17395"/>
                </a:lnTo>
                <a:lnTo>
                  <a:pt x="0" y="17395"/>
                </a:lnTo>
                <a:lnTo>
                  <a:pt x="0" y="21600"/>
                </a:lnTo>
                <a:lnTo>
                  <a:pt x="18894" y="21600"/>
                </a:lnTo>
                <a:lnTo>
                  <a:pt x="18894" y="9548"/>
                </a:lnTo>
                <a:lnTo>
                  <a:pt x="21600" y="9548"/>
                </a:lnTo>
                <a:lnTo>
                  <a:pt x="1705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65125" y="5314950"/>
            <a:ext cx="13509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Nitrogen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Atom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/>
      <p:bldP spid="17417" grpId="0" animBg="1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023058-1E85-4134-BCB0-9506869D23E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One Coulomb is a HUGE charge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To get a charge of one Coulomb on an object we would have to remove  roughly     </a:t>
            </a:r>
            <a:r>
              <a:rPr lang="en-US" altLang="en-US" sz="4000" dirty="0" smtClean="0">
                <a:solidFill>
                  <a:srgbClr val="FF0000"/>
                </a:solidFill>
              </a:rPr>
              <a:t>6 x 10</a:t>
            </a:r>
            <a:r>
              <a:rPr lang="en-US" altLang="en-US" sz="4000" baseline="30000" dirty="0" smtClean="0">
                <a:solidFill>
                  <a:srgbClr val="FF0000"/>
                </a:solidFill>
              </a:rPr>
              <a:t>18    </a:t>
            </a:r>
            <a:r>
              <a:rPr lang="en-US" altLang="en-US" sz="4000" dirty="0" smtClean="0"/>
              <a:t>electrons from it!</a:t>
            </a:r>
          </a:p>
          <a:p>
            <a:pPr eaLnBrk="1" hangingPunct="1"/>
            <a:r>
              <a:rPr lang="en-US" altLang="en-US" sz="4000" dirty="0" smtClean="0"/>
              <a:t>In the capacitor discharge demonstration, only 1/100 of a Coulomb was involved</a:t>
            </a:r>
            <a:r>
              <a:rPr lang="en-US" altLang="en-US" sz="3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E92DC91-0BC9-4730-BE99-977DC787ED6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Seeing the effects of charge: 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the electroscope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775" y="1647825"/>
            <a:ext cx="5184775" cy="343852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electroscope is a simple device for observing the presence of electric charge</a:t>
            </a:r>
          </a:p>
          <a:p>
            <a:pPr eaLnBrk="1" hangingPunct="1"/>
            <a:r>
              <a:rPr lang="en-US" altLang="en-US" sz="2800" smtClean="0"/>
              <a:t>it consists of a small piece of metal foil (gold if possible) suspended from a rod with a metal ball at its top</a:t>
            </a:r>
          </a:p>
        </p:txBody>
      </p:sp>
      <p:grpSp>
        <p:nvGrpSpPr>
          <p:cNvPr id="63492" name="Group 4"/>
          <p:cNvGrpSpPr>
            <a:grpSpLocks/>
          </p:cNvGrpSpPr>
          <p:nvPr/>
        </p:nvGrpSpPr>
        <p:grpSpPr bwMode="auto">
          <a:xfrm>
            <a:off x="6226175" y="2381250"/>
            <a:ext cx="1131888" cy="1285875"/>
            <a:chOff x="3438" y="1630"/>
            <a:chExt cx="713" cy="810"/>
          </a:xfrm>
        </p:grpSpPr>
        <p:sp>
          <p:nvSpPr>
            <p:cNvPr id="22554" name="Freeform 5"/>
            <p:cNvSpPr>
              <a:spLocks/>
            </p:cNvSpPr>
            <p:nvPr/>
          </p:nvSpPr>
          <p:spPr bwMode="auto">
            <a:xfrm>
              <a:off x="3438" y="1952"/>
              <a:ext cx="546" cy="488"/>
            </a:xfrm>
            <a:custGeom>
              <a:avLst/>
              <a:gdLst>
                <a:gd name="T0" fmla="*/ 0 w 546"/>
                <a:gd name="T1" fmla="*/ 305 h 781"/>
                <a:gd name="T2" fmla="*/ 546 w 546"/>
                <a:gd name="T3" fmla="*/ 305 h 781"/>
                <a:gd name="T4" fmla="*/ 546 w 546"/>
                <a:gd name="T5" fmla="*/ 0 h 7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6" h="781">
                  <a:moveTo>
                    <a:pt x="0" y="781"/>
                  </a:moveTo>
                  <a:lnTo>
                    <a:pt x="546" y="781"/>
                  </a:lnTo>
                  <a:lnTo>
                    <a:pt x="546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5" name="Oval 6"/>
            <p:cNvSpPr>
              <a:spLocks noChangeArrowheads="1"/>
            </p:cNvSpPr>
            <p:nvPr/>
          </p:nvSpPr>
          <p:spPr bwMode="auto">
            <a:xfrm>
              <a:off x="3819" y="1630"/>
              <a:ext cx="332" cy="33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63495" name="Group 7"/>
          <p:cNvGrpSpPr>
            <a:grpSpLocks/>
          </p:cNvGrpSpPr>
          <p:nvPr/>
        </p:nvGrpSpPr>
        <p:grpSpPr bwMode="auto">
          <a:xfrm rot="-609496">
            <a:off x="7035800" y="1970088"/>
            <a:ext cx="2108200" cy="965200"/>
            <a:chOff x="2895" y="2809"/>
            <a:chExt cx="1328" cy="608"/>
          </a:xfrm>
        </p:grpSpPr>
        <p:sp>
          <p:nvSpPr>
            <p:cNvPr id="22548" name="AutoShape 8"/>
            <p:cNvSpPr>
              <a:spLocks noChangeArrowheads="1"/>
            </p:cNvSpPr>
            <p:nvPr/>
          </p:nvSpPr>
          <p:spPr bwMode="auto">
            <a:xfrm rot="2881376">
              <a:off x="3456" y="2411"/>
              <a:ext cx="205" cy="1328"/>
            </a:xfrm>
            <a:prstGeom prst="can">
              <a:avLst>
                <a:gd name="adj" fmla="val 1048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3095" y="3417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Line 10"/>
            <p:cNvSpPr>
              <a:spLocks noChangeShapeType="1"/>
            </p:cNvSpPr>
            <p:nvPr/>
          </p:nvSpPr>
          <p:spPr bwMode="auto">
            <a:xfrm>
              <a:off x="3298" y="3260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1" name="Line 11"/>
            <p:cNvSpPr>
              <a:spLocks noChangeShapeType="1"/>
            </p:cNvSpPr>
            <p:nvPr/>
          </p:nvSpPr>
          <p:spPr bwMode="auto">
            <a:xfrm>
              <a:off x="3501" y="3103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12"/>
            <p:cNvSpPr>
              <a:spLocks noChangeShapeType="1"/>
            </p:cNvSpPr>
            <p:nvPr/>
          </p:nvSpPr>
          <p:spPr bwMode="auto">
            <a:xfrm>
              <a:off x="3704" y="2946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Line 13"/>
            <p:cNvSpPr>
              <a:spLocks noChangeShapeType="1"/>
            </p:cNvSpPr>
            <p:nvPr/>
          </p:nvSpPr>
          <p:spPr bwMode="auto">
            <a:xfrm>
              <a:off x="3732" y="2809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02" name="Group 14"/>
          <p:cNvGrpSpPr>
            <a:grpSpLocks/>
          </p:cNvGrpSpPr>
          <p:nvPr/>
        </p:nvGrpSpPr>
        <p:grpSpPr bwMode="auto">
          <a:xfrm>
            <a:off x="6008688" y="3667125"/>
            <a:ext cx="1192212" cy="1035050"/>
            <a:chOff x="3340" y="2420"/>
            <a:chExt cx="751" cy="652"/>
          </a:xfrm>
        </p:grpSpPr>
        <p:sp>
          <p:nvSpPr>
            <p:cNvPr id="22539" name="AutoShape 15"/>
            <p:cNvSpPr>
              <a:spLocks noChangeArrowheads="1"/>
            </p:cNvSpPr>
            <p:nvPr/>
          </p:nvSpPr>
          <p:spPr bwMode="auto">
            <a:xfrm>
              <a:off x="3340" y="2420"/>
              <a:ext cx="479" cy="644"/>
            </a:xfrm>
            <a:prstGeom prst="parallelogram">
              <a:avLst>
                <a:gd name="adj" fmla="val 53653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2540" name="Group 16"/>
            <p:cNvGrpSpPr>
              <a:grpSpLocks/>
            </p:cNvGrpSpPr>
            <p:nvPr/>
          </p:nvGrpSpPr>
          <p:grpSpPr bwMode="auto">
            <a:xfrm>
              <a:off x="3437" y="2428"/>
              <a:ext cx="654" cy="644"/>
              <a:chOff x="3427" y="2427"/>
              <a:chExt cx="654" cy="644"/>
            </a:xfrm>
          </p:grpSpPr>
          <p:sp>
            <p:nvSpPr>
              <p:cNvPr id="22541" name="AutoShape 17"/>
              <p:cNvSpPr>
                <a:spLocks noChangeArrowheads="1"/>
              </p:cNvSpPr>
              <p:nvPr/>
            </p:nvSpPr>
            <p:spPr bwMode="auto">
              <a:xfrm flipH="1">
                <a:off x="3602" y="2427"/>
                <a:ext cx="479" cy="644"/>
              </a:xfrm>
              <a:prstGeom prst="parallelogram">
                <a:avLst>
                  <a:gd name="adj" fmla="val 53653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542" name="Line 18"/>
              <p:cNvSpPr>
                <a:spLocks noChangeShapeType="1"/>
              </p:cNvSpPr>
              <p:nvPr/>
            </p:nvSpPr>
            <p:spPr bwMode="auto">
              <a:xfrm>
                <a:off x="3427" y="2909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3" name="Line 19"/>
              <p:cNvSpPr>
                <a:spLocks noChangeShapeType="1"/>
              </p:cNvSpPr>
              <p:nvPr/>
            </p:nvSpPr>
            <p:spPr bwMode="auto">
              <a:xfrm>
                <a:off x="3464" y="2800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4" name="Line 20"/>
              <p:cNvSpPr>
                <a:spLocks noChangeShapeType="1"/>
              </p:cNvSpPr>
              <p:nvPr/>
            </p:nvSpPr>
            <p:spPr bwMode="auto">
              <a:xfrm>
                <a:off x="3492" y="2691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5" name="Line 21"/>
              <p:cNvSpPr>
                <a:spLocks noChangeShapeType="1"/>
              </p:cNvSpPr>
              <p:nvPr/>
            </p:nvSpPr>
            <p:spPr bwMode="auto">
              <a:xfrm>
                <a:off x="3884" y="2936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6" name="Line 22"/>
              <p:cNvSpPr>
                <a:spLocks noChangeShapeType="1"/>
              </p:cNvSpPr>
              <p:nvPr/>
            </p:nvSpPr>
            <p:spPr bwMode="auto">
              <a:xfrm>
                <a:off x="3853" y="2808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7" name="Line 23"/>
              <p:cNvSpPr>
                <a:spLocks noChangeShapeType="1"/>
              </p:cNvSpPr>
              <p:nvPr/>
            </p:nvSpPr>
            <p:spPr bwMode="auto">
              <a:xfrm>
                <a:off x="3803" y="2689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433388" y="5229225"/>
            <a:ext cx="84010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/>
              <a:t> If a negatively charged rod is placed near the ball,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the electrons move away because of the repulsion.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The two sides of the metal foil then separate.</a:t>
            </a:r>
          </a:p>
        </p:txBody>
      </p:sp>
      <p:sp>
        <p:nvSpPr>
          <p:cNvPr id="63513" name="AutoShape 25"/>
          <p:cNvSpPr>
            <a:spLocks noChangeArrowheads="1"/>
          </p:cNvSpPr>
          <p:nvPr/>
        </p:nvSpPr>
        <p:spPr bwMode="auto">
          <a:xfrm>
            <a:off x="6442075" y="3654425"/>
            <a:ext cx="341313" cy="976313"/>
          </a:xfrm>
          <a:prstGeom prst="parallelogram">
            <a:avLst>
              <a:gd name="adj" fmla="val 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3514" name="Oval 26"/>
          <p:cNvSpPr>
            <a:spLocks noChangeArrowheads="1"/>
          </p:cNvSpPr>
          <p:nvPr/>
        </p:nvSpPr>
        <p:spPr bwMode="auto">
          <a:xfrm>
            <a:off x="5646738" y="3217863"/>
            <a:ext cx="1936750" cy="19367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  <p:bldP spid="63512" grpId="0"/>
      <p:bldP spid="63513" grpId="0" animBg="1"/>
      <p:bldP spid="63513" grpId="1" animBg="1"/>
      <p:bldP spid="635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FE9D01C-D40D-4E14-ACFB-5D85FFBF841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39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Potential </a:t>
            </a:r>
            <a:r>
              <a:rPr lang="en-US" altLang="en-US" smtClean="0">
                <a:solidFill>
                  <a:schemeClr val="bg1"/>
                </a:solidFill>
                <a:sym typeface="Wingdings" pitchFamily="2" charset="2"/>
              </a:rPr>
              <a:t> voltage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962275" y="1109663"/>
            <a:ext cx="6065184" cy="5103812"/>
          </a:xfrm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smtClean="0">
                <a:latin typeface="Calibri" panose="020F0502020204030204" pitchFamily="34" charset="0"/>
              </a:rPr>
              <a:t>The amount of charge on a charged sphere can be measured in terms of its electric potential or voltage</a:t>
            </a:r>
          </a:p>
          <a:p>
            <a:pPr eaLnBrk="1" hangingPunct="1"/>
            <a:r>
              <a:rPr lang="en-US" altLang="en-US" sz="2800" smtClean="0">
                <a:latin typeface="Calibri" panose="020F0502020204030204" pitchFamily="34" charset="0"/>
              </a:rPr>
              <a:t>The more charge that is on the sphere, the higher its voltage or electric potential measured in </a:t>
            </a:r>
            <a:r>
              <a:rPr lang="en-US" altLang="en-US" b="1" smtClean="0">
                <a:solidFill>
                  <a:srgbClr val="FF0000"/>
                </a:solidFill>
                <a:latin typeface="Calibri" panose="020F0502020204030204" pitchFamily="34" charset="0"/>
              </a:rPr>
              <a:t>VOLTS</a:t>
            </a:r>
          </a:p>
          <a:p>
            <a:pPr eaLnBrk="1" hangingPunct="1"/>
            <a:r>
              <a:rPr lang="en-US" altLang="en-US" sz="2800" smtClean="0">
                <a:latin typeface="Calibri" panose="020F0502020204030204" pitchFamily="34" charset="0"/>
              </a:rPr>
              <a:t>If I connect a battery to the sphere, it pulls the negative electrons from the sphere and deposits them to the ground, thus leaving the sphere with a net positive charge. </a:t>
            </a: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946150" y="1577975"/>
            <a:ext cx="1549400" cy="1549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66667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700088" y="4921250"/>
            <a:ext cx="20701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5542" name="Group 6"/>
          <p:cNvGrpSpPr>
            <a:grpSpLocks/>
          </p:cNvGrpSpPr>
          <p:nvPr/>
        </p:nvGrpSpPr>
        <p:grpSpPr bwMode="auto">
          <a:xfrm>
            <a:off x="1500188" y="3108325"/>
            <a:ext cx="449262" cy="1828800"/>
            <a:chOff x="944" y="1923"/>
            <a:chExt cx="283" cy="1152"/>
          </a:xfrm>
        </p:grpSpPr>
        <p:grpSp>
          <p:nvGrpSpPr>
            <p:cNvPr id="23589" name="Group 7"/>
            <p:cNvGrpSpPr>
              <a:grpSpLocks/>
            </p:cNvGrpSpPr>
            <p:nvPr/>
          </p:nvGrpSpPr>
          <p:grpSpPr bwMode="auto">
            <a:xfrm>
              <a:off x="944" y="2487"/>
              <a:ext cx="283" cy="100"/>
              <a:chOff x="857" y="2605"/>
              <a:chExt cx="283" cy="100"/>
            </a:xfrm>
          </p:grpSpPr>
          <p:sp>
            <p:nvSpPr>
              <p:cNvPr id="23593" name="Line 8"/>
              <p:cNvSpPr>
                <a:spLocks noChangeShapeType="1"/>
              </p:cNvSpPr>
              <p:nvPr/>
            </p:nvSpPr>
            <p:spPr bwMode="auto">
              <a:xfrm>
                <a:off x="947" y="2705"/>
                <a:ext cx="11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4" name="Line 9"/>
              <p:cNvSpPr>
                <a:spLocks noChangeShapeType="1"/>
              </p:cNvSpPr>
              <p:nvPr/>
            </p:nvSpPr>
            <p:spPr bwMode="auto">
              <a:xfrm>
                <a:off x="857" y="2605"/>
                <a:ext cx="28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90" name="Group 10"/>
            <p:cNvGrpSpPr>
              <a:grpSpLocks/>
            </p:cNvGrpSpPr>
            <p:nvPr/>
          </p:nvGrpSpPr>
          <p:grpSpPr bwMode="auto">
            <a:xfrm>
              <a:off x="1084" y="1923"/>
              <a:ext cx="0" cy="1152"/>
              <a:chOff x="1093" y="1943"/>
              <a:chExt cx="0" cy="1152"/>
            </a:xfrm>
          </p:grpSpPr>
          <p:sp>
            <p:nvSpPr>
              <p:cNvPr id="23591" name="Line 11"/>
              <p:cNvSpPr>
                <a:spLocks noChangeShapeType="1"/>
              </p:cNvSpPr>
              <p:nvPr/>
            </p:nvSpPr>
            <p:spPr bwMode="auto">
              <a:xfrm>
                <a:off x="1093" y="1943"/>
                <a:ext cx="0" cy="5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2" name="Line 12"/>
              <p:cNvSpPr>
                <a:spLocks noChangeShapeType="1"/>
              </p:cNvSpPr>
              <p:nvPr/>
            </p:nvSpPr>
            <p:spPr bwMode="auto">
              <a:xfrm>
                <a:off x="1093" y="2616"/>
                <a:ext cx="0" cy="47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95250" y="3763963"/>
            <a:ext cx="13081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battery</a:t>
            </a:r>
          </a:p>
        </p:txBody>
      </p:sp>
      <p:grpSp>
        <p:nvGrpSpPr>
          <p:cNvPr id="65559" name="Group 23"/>
          <p:cNvGrpSpPr>
            <a:grpSpLocks/>
          </p:cNvGrpSpPr>
          <p:nvPr/>
        </p:nvGrpSpPr>
        <p:grpSpPr bwMode="auto">
          <a:xfrm>
            <a:off x="1592263" y="3122613"/>
            <a:ext cx="265112" cy="833437"/>
            <a:chOff x="1060" y="1961"/>
            <a:chExt cx="167" cy="525"/>
          </a:xfrm>
        </p:grpSpPr>
        <p:grpSp>
          <p:nvGrpSpPr>
            <p:cNvPr id="23580" name="Group 16"/>
            <p:cNvGrpSpPr>
              <a:grpSpLocks/>
            </p:cNvGrpSpPr>
            <p:nvPr/>
          </p:nvGrpSpPr>
          <p:grpSpPr bwMode="auto">
            <a:xfrm>
              <a:off x="1070" y="1961"/>
              <a:ext cx="157" cy="157"/>
              <a:chOff x="390" y="3689"/>
              <a:chExt cx="576" cy="576"/>
            </a:xfrm>
          </p:grpSpPr>
          <p:sp>
            <p:nvSpPr>
              <p:cNvPr id="23587" name="Oval 14"/>
              <p:cNvSpPr>
                <a:spLocks noChangeArrowheads="1"/>
              </p:cNvSpPr>
              <p:nvPr/>
            </p:nvSpPr>
            <p:spPr bwMode="auto">
              <a:xfrm>
                <a:off x="390" y="3689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588" name="Line 15"/>
              <p:cNvSpPr>
                <a:spLocks noChangeShapeType="1"/>
              </p:cNvSpPr>
              <p:nvPr/>
            </p:nvSpPr>
            <p:spPr bwMode="auto">
              <a:xfrm>
                <a:off x="454" y="3980"/>
                <a:ext cx="45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1" name="Group 17"/>
            <p:cNvGrpSpPr>
              <a:grpSpLocks/>
            </p:cNvGrpSpPr>
            <p:nvPr/>
          </p:nvGrpSpPr>
          <p:grpSpPr bwMode="auto">
            <a:xfrm>
              <a:off x="1063" y="2150"/>
              <a:ext cx="157" cy="157"/>
              <a:chOff x="390" y="3689"/>
              <a:chExt cx="576" cy="576"/>
            </a:xfrm>
          </p:grpSpPr>
          <p:sp>
            <p:nvSpPr>
              <p:cNvPr id="23585" name="Oval 18"/>
              <p:cNvSpPr>
                <a:spLocks noChangeArrowheads="1"/>
              </p:cNvSpPr>
              <p:nvPr/>
            </p:nvSpPr>
            <p:spPr bwMode="auto">
              <a:xfrm>
                <a:off x="390" y="3689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586" name="Line 19"/>
              <p:cNvSpPr>
                <a:spLocks noChangeShapeType="1"/>
              </p:cNvSpPr>
              <p:nvPr/>
            </p:nvSpPr>
            <p:spPr bwMode="auto">
              <a:xfrm>
                <a:off x="454" y="3980"/>
                <a:ext cx="45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2" name="Group 20"/>
            <p:cNvGrpSpPr>
              <a:grpSpLocks/>
            </p:cNvGrpSpPr>
            <p:nvPr/>
          </p:nvGrpSpPr>
          <p:grpSpPr bwMode="auto">
            <a:xfrm>
              <a:off x="1060" y="2329"/>
              <a:ext cx="157" cy="157"/>
              <a:chOff x="390" y="3689"/>
              <a:chExt cx="576" cy="576"/>
            </a:xfrm>
          </p:grpSpPr>
          <p:sp>
            <p:nvSpPr>
              <p:cNvPr id="23583" name="Oval 21"/>
              <p:cNvSpPr>
                <a:spLocks noChangeArrowheads="1"/>
              </p:cNvSpPr>
              <p:nvPr/>
            </p:nvSpPr>
            <p:spPr bwMode="auto">
              <a:xfrm>
                <a:off x="390" y="3689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584" name="Line 22"/>
              <p:cNvSpPr>
                <a:spLocks noChangeShapeType="1"/>
              </p:cNvSpPr>
              <p:nvPr/>
            </p:nvSpPr>
            <p:spPr bwMode="auto">
              <a:xfrm>
                <a:off x="454" y="3980"/>
                <a:ext cx="45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531813" y="5075238"/>
            <a:ext cx="912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Earth</a:t>
            </a:r>
          </a:p>
        </p:txBody>
      </p:sp>
      <p:grpSp>
        <p:nvGrpSpPr>
          <p:cNvPr id="65576" name="Group 40"/>
          <p:cNvGrpSpPr>
            <a:grpSpLocks/>
          </p:cNvGrpSpPr>
          <p:nvPr/>
        </p:nvGrpSpPr>
        <p:grpSpPr bwMode="auto">
          <a:xfrm>
            <a:off x="855663" y="1495425"/>
            <a:ext cx="1712912" cy="1201738"/>
            <a:chOff x="596" y="936"/>
            <a:chExt cx="1079" cy="757"/>
          </a:xfrm>
        </p:grpSpPr>
        <p:grpSp>
          <p:nvGrpSpPr>
            <p:cNvPr id="23565" name="Group 29"/>
            <p:cNvGrpSpPr>
              <a:grpSpLocks/>
            </p:cNvGrpSpPr>
            <p:nvPr/>
          </p:nvGrpSpPr>
          <p:grpSpPr bwMode="auto">
            <a:xfrm>
              <a:off x="1530" y="1548"/>
              <a:ext cx="145" cy="145"/>
              <a:chOff x="861" y="3718"/>
              <a:chExt cx="343" cy="343"/>
            </a:xfrm>
          </p:grpSpPr>
          <p:sp>
            <p:nvSpPr>
              <p:cNvPr id="23576" name="Oval 25"/>
              <p:cNvSpPr>
                <a:spLocks noChangeArrowheads="1"/>
              </p:cNvSpPr>
              <p:nvPr/>
            </p:nvSpPr>
            <p:spPr bwMode="auto">
              <a:xfrm>
                <a:off x="861" y="3718"/>
                <a:ext cx="343" cy="343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77" name="Group 28"/>
              <p:cNvGrpSpPr>
                <a:grpSpLocks/>
              </p:cNvGrpSpPr>
              <p:nvPr/>
            </p:nvGrpSpPr>
            <p:grpSpPr bwMode="auto">
              <a:xfrm>
                <a:off x="890" y="3770"/>
                <a:ext cx="279" cy="262"/>
                <a:chOff x="890" y="3770"/>
                <a:chExt cx="279" cy="262"/>
              </a:xfrm>
            </p:grpSpPr>
            <p:sp>
              <p:nvSpPr>
                <p:cNvPr id="23578" name="Line 26"/>
                <p:cNvSpPr>
                  <a:spLocks noChangeShapeType="1"/>
                </p:cNvSpPr>
                <p:nvPr/>
              </p:nvSpPr>
              <p:spPr bwMode="auto">
                <a:xfrm>
                  <a:off x="890" y="3892"/>
                  <a:ext cx="27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9" name="Line 27"/>
                <p:cNvSpPr>
                  <a:spLocks noChangeShapeType="1"/>
                </p:cNvSpPr>
                <p:nvPr/>
              </p:nvSpPr>
              <p:spPr bwMode="auto">
                <a:xfrm>
                  <a:off x="1036" y="3770"/>
                  <a:ext cx="0" cy="26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566" name="Group 30"/>
            <p:cNvGrpSpPr>
              <a:grpSpLocks/>
            </p:cNvGrpSpPr>
            <p:nvPr/>
          </p:nvGrpSpPr>
          <p:grpSpPr bwMode="auto">
            <a:xfrm>
              <a:off x="596" y="1545"/>
              <a:ext cx="145" cy="145"/>
              <a:chOff x="861" y="3718"/>
              <a:chExt cx="343" cy="343"/>
            </a:xfrm>
          </p:grpSpPr>
          <p:sp>
            <p:nvSpPr>
              <p:cNvPr id="23572" name="Oval 31"/>
              <p:cNvSpPr>
                <a:spLocks noChangeArrowheads="1"/>
              </p:cNvSpPr>
              <p:nvPr/>
            </p:nvSpPr>
            <p:spPr bwMode="auto">
              <a:xfrm>
                <a:off x="861" y="3718"/>
                <a:ext cx="343" cy="343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73" name="Group 32"/>
              <p:cNvGrpSpPr>
                <a:grpSpLocks/>
              </p:cNvGrpSpPr>
              <p:nvPr/>
            </p:nvGrpSpPr>
            <p:grpSpPr bwMode="auto">
              <a:xfrm>
                <a:off x="890" y="3770"/>
                <a:ext cx="279" cy="262"/>
                <a:chOff x="890" y="3770"/>
                <a:chExt cx="279" cy="262"/>
              </a:xfrm>
            </p:grpSpPr>
            <p:sp>
              <p:nvSpPr>
                <p:cNvPr id="23574" name="Line 33"/>
                <p:cNvSpPr>
                  <a:spLocks noChangeShapeType="1"/>
                </p:cNvSpPr>
                <p:nvPr/>
              </p:nvSpPr>
              <p:spPr bwMode="auto">
                <a:xfrm>
                  <a:off x="890" y="3892"/>
                  <a:ext cx="27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5" name="Line 34"/>
                <p:cNvSpPr>
                  <a:spLocks noChangeShapeType="1"/>
                </p:cNvSpPr>
                <p:nvPr/>
              </p:nvSpPr>
              <p:spPr bwMode="auto">
                <a:xfrm>
                  <a:off x="1036" y="3770"/>
                  <a:ext cx="0" cy="26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567" name="Group 35"/>
            <p:cNvGrpSpPr>
              <a:grpSpLocks/>
            </p:cNvGrpSpPr>
            <p:nvPr/>
          </p:nvGrpSpPr>
          <p:grpSpPr bwMode="auto">
            <a:xfrm>
              <a:off x="1052" y="936"/>
              <a:ext cx="145" cy="145"/>
              <a:chOff x="861" y="3718"/>
              <a:chExt cx="343" cy="343"/>
            </a:xfrm>
          </p:grpSpPr>
          <p:sp>
            <p:nvSpPr>
              <p:cNvPr id="23568" name="Oval 36"/>
              <p:cNvSpPr>
                <a:spLocks noChangeArrowheads="1"/>
              </p:cNvSpPr>
              <p:nvPr/>
            </p:nvSpPr>
            <p:spPr bwMode="auto">
              <a:xfrm>
                <a:off x="861" y="3718"/>
                <a:ext cx="343" cy="343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69" name="Group 37"/>
              <p:cNvGrpSpPr>
                <a:grpSpLocks/>
              </p:cNvGrpSpPr>
              <p:nvPr/>
            </p:nvGrpSpPr>
            <p:grpSpPr bwMode="auto">
              <a:xfrm>
                <a:off x="890" y="3770"/>
                <a:ext cx="279" cy="262"/>
                <a:chOff x="890" y="3770"/>
                <a:chExt cx="279" cy="262"/>
              </a:xfrm>
            </p:grpSpPr>
            <p:sp>
              <p:nvSpPr>
                <p:cNvPr id="23570" name="Line 38"/>
                <p:cNvSpPr>
                  <a:spLocks noChangeShapeType="1"/>
                </p:cNvSpPr>
                <p:nvPr/>
              </p:nvSpPr>
              <p:spPr bwMode="auto">
                <a:xfrm>
                  <a:off x="890" y="3892"/>
                  <a:ext cx="27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1" name="Line 39"/>
                <p:cNvSpPr>
                  <a:spLocks noChangeShapeType="1"/>
                </p:cNvSpPr>
                <p:nvPr/>
              </p:nvSpPr>
              <p:spPr bwMode="auto">
                <a:xfrm>
                  <a:off x="1036" y="3770"/>
                  <a:ext cx="0" cy="26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49450" y="3663950"/>
            <a:ext cx="425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5" dur="20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nimBg="1"/>
      <p:bldP spid="65540" grpId="0" animBg="1"/>
      <p:bldP spid="65541" grpId="0" animBg="1"/>
      <p:bldP spid="65549" grpId="0"/>
      <p:bldP spid="6556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A6FB04E-406D-4641-A541-87A4F217A8C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874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What is in atoms?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20775"/>
            <a:ext cx="8229600" cy="5254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charge</a:t>
            </a:r>
            <a:r>
              <a:rPr lang="en-US" altLang="en-US" dirty="0" smtClean="0"/>
              <a:t> is just another property like </a:t>
            </a:r>
            <a:r>
              <a:rPr lang="en-US" altLang="en-US" dirty="0" smtClean="0">
                <a:solidFill>
                  <a:srgbClr val="FF0000"/>
                </a:solidFill>
              </a:rPr>
              <a:t>mass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Atoms have a nucleus at its center and a electrons that move around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nucleus: two kinds of heavy particles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neutrons</a:t>
            </a:r>
            <a:r>
              <a:rPr lang="en-US" altLang="en-US" dirty="0" smtClean="0">
                <a:solidFill>
                  <a:srgbClr val="FF0000"/>
                </a:solidFill>
              </a:rPr>
              <a:t> – have no charge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protons</a:t>
            </a:r>
            <a:r>
              <a:rPr lang="en-US" altLang="en-US" dirty="0" smtClean="0">
                <a:solidFill>
                  <a:srgbClr val="FF0000"/>
                </a:solidFill>
              </a:rPr>
              <a:t> – have a positive charge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Two kinds of charge: </a:t>
            </a:r>
            <a:r>
              <a:rPr lang="en-US" altLang="en-US" i="1" dirty="0" smtClean="0">
                <a:solidFill>
                  <a:srgbClr val="FF0000"/>
                </a:solidFill>
              </a:rPr>
              <a:t>positive</a:t>
            </a:r>
            <a:r>
              <a:rPr lang="en-US" altLang="en-US" dirty="0" smtClean="0"/>
              <a:t> and </a:t>
            </a:r>
            <a:r>
              <a:rPr lang="en-US" altLang="en-US" i="1" dirty="0" smtClean="0">
                <a:solidFill>
                  <a:srgbClr val="0000FF"/>
                </a:solidFill>
              </a:rPr>
              <a:t>negative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</a:rPr>
              <a:t>Electrons and protons have the same </a:t>
            </a:r>
            <a:r>
              <a:rPr lang="en-US" altLang="en-US" sz="2800" i="1" dirty="0" smtClean="0">
                <a:solidFill>
                  <a:srgbClr val="0000FF"/>
                </a:solidFill>
              </a:rPr>
              <a:t>magnitude </a:t>
            </a:r>
            <a:r>
              <a:rPr lang="en-US" altLang="en-US" sz="2800" dirty="0" smtClean="0">
                <a:solidFill>
                  <a:srgbClr val="0000FF"/>
                </a:solidFill>
              </a:rPr>
              <a:t>of charge but electrons are </a:t>
            </a:r>
            <a:r>
              <a:rPr lang="en-US" altLang="en-US" b="1" dirty="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sym typeface="Symbol" pitchFamily="18" charset="2"/>
              </a:rPr>
              <a:t>and protons are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The mass of the proton is about 2000 times the mass of the electron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CE6CD91-68E9-4251-B9AA-0FEB4DC08E8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forces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1252538"/>
            <a:ext cx="8062446" cy="2797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charges exert electric forces on other charges – both </a:t>
            </a:r>
            <a:r>
              <a:rPr lang="en-US" altLang="en-US" dirty="0" smtClean="0">
                <a:solidFill>
                  <a:srgbClr val="FF0000"/>
                </a:solidFill>
              </a:rPr>
              <a:t>attractive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0000FF"/>
                </a:solidFill>
              </a:rPr>
              <a:t>repulsive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two positive charges </a:t>
            </a:r>
            <a:r>
              <a:rPr lang="en-US" altLang="en-US" dirty="0" smtClean="0">
                <a:solidFill>
                  <a:srgbClr val="0000FF"/>
                </a:solidFill>
              </a:rPr>
              <a:t>repel</a:t>
            </a:r>
            <a:r>
              <a:rPr lang="en-US" altLang="en-US" dirty="0" smtClean="0"/>
              <a:t> each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two negative charges </a:t>
            </a:r>
            <a:r>
              <a:rPr lang="en-US" altLang="en-US" dirty="0" smtClean="0">
                <a:solidFill>
                  <a:srgbClr val="0000FF"/>
                </a:solidFill>
              </a:rPr>
              <a:t>repel</a:t>
            </a:r>
            <a:r>
              <a:rPr lang="en-US" altLang="en-US" dirty="0" smtClean="0"/>
              <a:t> each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 positive and negative charge </a:t>
            </a:r>
            <a:r>
              <a:rPr lang="en-US" altLang="en-US" dirty="0" smtClean="0">
                <a:solidFill>
                  <a:srgbClr val="FF0000"/>
                </a:solidFill>
              </a:rPr>
              <a:t>attract</a:t>
            </a:r>
            <a:r>
              <a:rPr lang="en-US" altLang="en-US" dirty="0" smtClean="0"/>
              <a:t> each other</a:t>
            </a:r>
          </a:p>
        </p:txBody>
      </p:sp>
      <p:grpSp>
        <p:nvGrpSpPr>
          <p:cNvPr id="32775" name="Group 7"/>
          <p:cNvGrpSpPr>
            <a:grpSpLocks/>
          </p:cNvGrpSpPr>
          <p:nvPr/>
        </p:nvGrpSpPr>
        <p:grpSpPr bwMode="auto">
          <a:xfrm>
            <a:off x="2217738" y="4425950"/>
            <a:ext cx="433387" cy="457200"/>
            <a:chOff x="2022" y="3560"/>
            <a:chExt cx="273" cy="288"/>
          </a:xfrm>
        </p:grpSpPr>
        <p:sp>
          <p:nvSpPr>
            <p:cNvPr id="5142" name="Oval 6"/>
            <p:cNvSpPr>
              <a:spLocks noChangeArrowheads="1"/>
            </p:cNvSpPr>
            <p:nvPr/>
          </p:nvSpPr>
          <p:spPr bwMode="auto">
            <a:xfrm>
              <a:off x="2048" y="3591"/>
              <a:ext cx="214" cy="214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3" name="Text Box 5"/>
            <p:cNvSpPr txBox="1">
              <a:spLocks noChangeArrowheads="1"/>
            </p:cNvSpPr>
            <p:nvPr/>
          </p:nvSpPr>
          <p:spPr bwMode="auto">
            <a:xfrm>
              <a:off x="2022" y="3560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grpSp>
        <p:nvGrpSpPr>
          <p:cNvPr id="32777" name="Group 9"/>
          <p:cNvGrpSpPr>
            <a:grpSpLocks/>
          </p:cNvGrpSpPr>
          <p:nvPr/>
        </p:nvGrpSpPr>
        <p:grpSpPr bwMode="auto">
          <a:xfrm>
            <a:off x="5576888" y="4510088"/>
            <a:ext cx="339725" cy="339725"/>
            <a:chOff x="1483" y="3261"/>
            <a:chExt cx="214" cy="214"/>
          </a:xfrm>
        </p:grpSpPr>
        <p:sp>
          <p:nvSpPr>
            <p:cNvPr id="5140" name="Oval 4"/>
            <p:cNvSpPr>
              <a:spLocks noChangeArrowheads="1"/>
            </p:cNvSpPr>
            <p:nvPr/>
          </p:nvSpPr>
          <p:spPr bwMode="auto">
            <a:xfrm>
              <a:off x="1483" y="3261"/>
              <a:ext cx="214" cy="21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1" name="Line 8"/>
            <p:cNvSpPr>
              <a:spLocks noChangeShapeType="1"/>
            </p:cNvSpPr>
            <p:nvPr/>
          </p:nvSpPr>
          <p:spPr bwMode="auto">
            <a:xfrm>
              <a:off x="1513" y="3368"/>
              <a:ext cx="1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3019425" y="4440238"/>
            <a:ext cx="433388" cy="457200"/>
            <a:chOff x="2022" y="3560"/>
            <a:chExt cx="273" cy="288"/>
          </a:xfrm>
        </p:grpSpPr>
        <p:sp>
          <p:nvSpPr>
            <p:cNvPr id="5138" name="Oval 11"/>
            <p:cNvSpPr>
              <a:spLocks noChangeArrowheads="1"/>
            </p:cNvSpPr>
            <p:nvPr/>
          </p:nvSpPr>
          <p:spPr bwMode="auto">
            <a:xfrm>
              <a:off x="2048" y="3591"/>
              <a:ext cx="214" cy="214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Text Box 12"/>
            <p:cNvSpPr txBox="1">
              <a:spLocks noChangeArrowheads="1"/>
            </p:cNvSpPr>
            <p:nvPr/>
          </p:nvSpPr>
          <p:spPr bwMode="auto">
            <a:xfrm>
              <a:off x="2022" y="3560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grpSp>
        <p:nvGrpSpPr>
          <p:cNvPr id="32781" name="Group 13"/>
          <p:cNvGrpSpPr>
            <a:grpSpLocks/>
          </p:cNvGrpSpPr>
          <p:nvPr/>
        </p:nvGrpSpPr>
        <p:grpSpPr bwMode="auto">
          <a:xfrm>
            <a:off x="6732588" y="4492625"/>
            <a:ext cx="339725" cy="339725"/>
            <a:chOff x="1483" y="3261"/>
            <a:chExt cx="214" cy="214"/>
          </a:xfrm>
        </p:grpSpPr>
        <p:sp>
          <p:nvSpPr>
            <p:cNvPr id="5136" name="Oval 14"/>
            <p:cNvSpPr>
              <a:spLocks noChangeArrowheads="1"/>
            </p:cNvSpPr>
            <p:nvPr/>
          </p:nvSpPr>
          <p:spPr bwMode="auto">
            <a:xfrm>
              <a:off x="1483" y="3261"/>
              <a:ext cx="214" cy="21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7" name="Line 15"/>
            <p:cNvSpPr>
              <a:spLocks noChangeShapeType="1"/>
            </p:cNvSpPr>
            <p:nvPr/>
          </p:nvSpPr>
          <p:spPr bwMode="auto">
            <a:xfrm>
              <a:off x="1513" y="3368"/>
              <a:ext cx="1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1749425" y="4376738"/>
            <a:ext cx="433388" cy="457200"/>
            <a:chOff x="2022" y="3560"/>
            <a:chExt cx="273" cy="308"/>
          </a:xfrm>
        </p:grpSpPr>
        <p:sp>
          <p:nvSpPr>
            <p:cNvPr id="5134" name="Oval 17"/>
            <p:cNvSpPr>
              <a:spLocks noChangeArrowheads="1"/>
            </p:cNvSpPr>
            <p:nvPr/>
          </p:nvSpPr>
          <p:spPr bwMode="auto">
            <a:xfrm>
              <a:off x="2048" y="3591"/>
              <a:ext cx="214" cy="214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5" name="Text Box 18"/>
            <p:cNvSpPr txBox="1">
              <a:spLocks noChangeArrowheads="1"/>
            </p:cNvSpPr>
            <p:nvPr/>
          </p:nvSpPr>
          <p:spPr bwMode="auto">
            <a:xfrm>
              <a:off x="2022" y="3560"/>
              <a:ext cx="273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grpSp>
        <p:nvGrpSpPr>
          <p:cNvPr id="32787" name="Group 19"/>
          <p:cNvGrpSpPr>
            <a:grpSpLocks/>
          </p:cNvGrpSpPr>
          <p:nvPr/>
        </p:nvGrpSpPr>
        <p:grpSpPr bwMode="auto">
          <a:xfrm>
            <a:off x="3479800" y="4430713"/>
            <a:ext cx="339725" cy="339725"/>
            <a:chOff x="1483" y="3261"/>
            <a:chExt cx="214" cy="214"/>
          </a:xfrm>
        </p:grpSpPr>
        <p:sp>
          <p:nvSpPr>
            <p:cNvPr id="5132" name="Oval 20"/>
            <p:cNvSpPr>
              <a:spLocks noChangeArrowheads="1"/>
            </p:cNvSpPr>
            <p:nvPr/>
          </p:nvSpPr>
          <p:spPr bwMode="auto">
            <a:xfrm>
              <a:off x="1483" y="3261"/>
              <a:ext cx="214" cy="21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3" name="Line 21"/>
            <p:cNvSpPr>
              <a:spLocks noChangeShapeType="1"/>
            </p:cNvSpPr>
            <p:nvPr/>
          </p:nvSpPr>
          <p:spPr bwMode="auto">
            <a:xfrm>
              <a:off x="1513" y="3368"/>
              <a:ext cx="1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504638" y="5357813"/>
            <a:ext cx="818216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 dirty="0">
                <a:solidFill>
                  <a:srgbClr val="0000FF"/>
                </a:solidFill>
                <a:latin typeface="Calibri" panose="020F0502020204030204" pitchFamily="34" charset="0"/>
              </a:rPr>
              <a:t>The repulsive electric force between 2 protons is  </a:t>
            </a:r>
            <a:r>
              <a:rPr lang="en-US" altLang="en-US" sz="2800" b="1" dirty="0">
                <a:solidFill>
                  <a:srgbClr val="0000FF"/>
                </a:solidFill>
                <a:latin typeface="Calibri" panose="020F0502020204030204" pitchFamily="34" charset="0"/>
              </a:rPr>
              <a:t>10</a:t>
            </a:r>
            <a:r>
              <a:rPr lang="en-US" altLang="en-US" sz="2800" b="1" baseline="30000" dirty="0">
                <a:solidFill>
                  <a:srgbClr val="0000FF"/>
                </a:solidFill>
                <a:latin typeface="Calibri" panose="020F0502020204030204" pitchFamily="34" charset="0"/>
              </a:rPr>
              <a:t>39</a:t>
            </a:r>
            <a:r>
              <a:rPr lang="en-US" altLang="en-US" sz="2800" b="1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i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times </a:t>
            </a:r>
            <a:r>
              <a:rPr lang="en-US" altLang="en-US" sz="2800" i="1" dirty="0">
                <a:solidFill>
                  <a:srgbClr val="0000FF"/>
                </a:solidFill>
                <a:latin typeface="Calibri" panose="020F0502020204030204" pitchFamily="34" charset="0"/>
              </a:rPr>
              <a:t>stronger than the attractive gravitational force!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50637E-7 L -0.15504 -1.50637E-7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0197E-6 L 0.12795 4.10197E-6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285E-7 L -0.10764 1.48285E-7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2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0081E-6 L 0.11268 1.10081E-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09386E-6 L -0.06702 3.09386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1.08922E-6 L 0.07396 0.0002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F263089-2022-4FBF-9672-ED458E39DE8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How Strong is the Electric Force between two charges?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6479" y="1719262"/>
            <a:ext cx="4892722" cy="452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It depends on how big the charges are, and how close they are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FF0000"/>
                </a:solidFill>
                <a:latin typeface="Verdana" pitchFamily="34" charset="0"/>
              </a:rPr>
              <a:t>The bigger the charges,</a:t>
            </a:r>
            <a:br>
              <a:rPr lang="en-US" altLang="en-US" sz="2400" dirty="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en-US" altLang="en-US" sz="2400" dirty="0" smtClean="0">
                <a:solidFill>
                  <a:srgbClr val="FF0000"/>
                </a:solidFill>
                <a:latin typeface="Verdana" pitchFamily="34" charset="0"/>
              </a:rPr>
              <a:t>   the bigger the force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FF0000"/>
                </a:solidFill>
                <a:latin typeface="Verdana" pitchFamily="34" charset="0"/>
              </a:rPr>
              <a:t>The closer the charges,</a:t>
            </a:r>
            <a:br>
              <a:rPr lang="en-US" altLang="en-US" sz="2400" dirty="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en-US" altLang="en-US" sz="2400" dirty="0" smtClean="0">
                <a:solidFill>
                  <a:srgbClr val="FF0000"/>
                </a:solidFill>
                <a:latin typeface="Verdana" pitchFamily="34" charset="0"/>
              </a:rPr>
              <a:t>   the bigger the force</a:t>
            </a:r>
          </a:p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This is known as </a:t>
            </a:r>
            <a:r>
              <a:rPr lang="en-US" altLang="en-US" sz="2400" b="1" u="sng" dirty="0" smtClean="0">
                <a:solidFill>
                  <a:srgbClr val="0000FF"/>
                </a:solidFill>
                <a:latin typeface="Verdana" pitchFamily="34" charset="0"/>
              </a:rPr>
              <a:t>Coulomb’s Law</a:t>
            </a:r>
          </a:p>
          <a:p>
            <a:pPr eaLnBrk="1" hangingPunct="1"/>
            <a:r>
              <a:rPr lang="en-US" altLang="en-US" sz="2400" dirty="0" smtClean="0">
                <a:latin typeface="Verdana" pitchFamily="34" charset="0"/>
              </a:rPr>
              <a:t>The unit of charge is the </a:t>
            </a:r>
            <a:r>
              <a:rPr lang="en-US" altLang="en-US" sz="2400" b="1" dirty="0" smtClean="0">
                <a:solidFill>
                  <a:srgbClr val="FF0000"/>
                </a:solidFill>
                <a:latin typeface="Verdana" pitchFamily="34" charset="0"/>
              </a:rPr>
              <a:t>Coulomb (C)</a:t>
            </a:r>
          </a:p>
        </p:txBody>
      </p:sp>
      <p:grpSp>
        <p:nvGrpSpPr>
          <p:cNvPr id="36879" name="Group 15"/>
          <p:cNvGrpSpPr>
            <a:grpSpLocks/>
          </p:cNvGrpSpPr>
          <p:nvPr/>
        </p:nvGrpSpPr>
        <p:grpSpPr bwMode="auto">
          <a:xfrm>
            <a:off x="5465763" y="1743075"/>
            <a:ext cx="3309938" cy="4337049"/>
            <a:chOff x="3443" y="1098"/>
            <a:chExt cx="2085" cy="2732"/>
          </a:xfrm>
        </p:grpSpPr>
        <p:grpSp>
          <p:nvGrpSpPr>
            <p:cNvPr id="6150" name="Group 13"/>
            <p:cNvGrpSpPr>
              <a:grpSpLocks/>
            </p:cNvGrpSpPr>
            <p:nvPr/>
          </p:nvGrpSpPr>
          <p:grpSpPr bwMode="auto">
            <a:xfrm>
              <a:off x="3482" y="1557"/>
              <a:ext cx="1782" cy="2273"/>
              <a:chOff x="3405" y="1360"/>
              <a:chExt cx="1782" cy="2273"/>
            </a:xfrm>
          </p:grpSpPr>
          <p:graphicFrame>
            <p:nvGraphicFramePr>
              <p:cNvPr id="6152" name="Object 4"/>
              <p:cNvGraphicFramePr>
                <a:graphicFrameLocks noChangeAspect="1"/>
              </p:cNvGraphicFramePr>
              <p:nvPr/>
            </p:nvGraphicFramePr>
            <p:xfrm>
              <a:off x="3405" y="1360"/>
              <a:ext cx="1782" cy="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7" name="Equation" r:id="rId4" imgW="825500" imgH="393700" progId="Equation.DSMT4">
                      <p:embed/>
                    </p:oleObj>
                  </mc:Choice>
                  <mc:Fallback>
                    <p:oleObj name="Equation" r:id="rId4" imgW="825500" imgH="393700" progId="Equation.DSMT4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05" y="1360"/>
                            <a:ext cx="1782" cy="8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153" name="Group 12"/>
              <p:cNvGrpSpPr>
                <a:grpSpLocks/>
              </p:cNvGrpSpPr>
              <p:nvPr/>
            </p:nvGrpSpPr>
            <p:grpSpPr bwMode="auto">
              <a:xfrm>
                <a:off x="3631" y="2398"/>
                <a:ext cx="1387" cy="1235"/>
                <a:chOff x="3631" y="2398"/>
                <a:chExt cx="1387" cy="1235"/>
              </a:xfrm>
            </p:grpSpPr>
            <p:sp>
              <p:nvSpPr>
                <p:cNvPr id="6154" name="Oval 6"/>
                <p:cNvSpPr>
                  <a:spLocks noChangeArrowheads="1"/>
                </p:cNvSpPr>
                <p:nvPr/>
              </p:nvSpPr>
              <p:spPr bwMode="auto">
                <a:xfrm>
                  <a:off x="3736" y="2880"/>
                  <a:ext cx="110" cy="110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55" name="Oval 7"/>
                <p:cNvSpPr>
                  <a:spLocks noChangeArrowheads="1"/>
                </p:cNvSpPr>
                <p:nvPr/>
              </p:nvSpPr>
              <p:spPr bwMode="auto">
                <a:xfrm>
                  <a:off x="4760" y="2764"/>
                  <a:ext cx="221" cy="221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5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631" y="2448"/>
                  <a:ext cx="354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i="1">
                      <a:latin typeface="Times New Roman" pitchFamily="18" charset="0"/>
                    </a:rPr>
                    <a:t>Q</a:t>
                  </a:r>
                  <a:r>
                    <a:rPr lang="en-US" altLang="en-US" sz="2800" i="1" baseline="-25000">
                      <a:latin typeface="Times New Roman" pitchFamily="18" charset="0"/>
                    </a:rPr>
                    <a:t>1</a:t>
                  </a:r>
                  <a:endParaRPr lang="en-US" altLang="en-US" sz="2800" i="1">
                    <a:latin typeface="Times New Roman" pitchFamily="18" charset="0"/>
                  </a:endParaRPr>
                </a:p>
              </p:txBody>
            </p:sp>
            <p:sp>
              <p:nvSpPr>
                <p:cNvPr id="615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664" y="2398"/>
                  <a:ext cx="354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i="1">
                      <a:latin typeface="Times New Roman" pitchFamily="18" charset="0"/>
                    </a:rPr>
                    <a:t>Q</a:t>
                  </a:r>
                  <a:r>
                    <a:rPr lang="en-US" altLang="en-US" sz="2800" i="1" baseline="-25000">
                      <a:latin typeface="Times New Roman" pitchFamily="18" charset="0"/>
                    </a:rPr>
                    <a:t>2</a:t>
                  </a:r>
                  <a:endParaRPr lang="en-US" altLang="en-US" sz="2800" i="1">
                    <a:latin typeface="Times New Roman" pitchFamily="18" charset="0"/>
                  </a:endParaRPr>
                </a:p>
              </p:txBody>
            </p:sp>
            <p:sp>
              <p:nvSpPr>
                <p:cNvPr id="6158" name="AutoShape 10"/>
                <p:cNvSpPr>
                  <a:spLocks/>
                </p:cNvSpPr>
                <p:nvPr/>
              </p:nvSpPr>
              <p:spPr bwMode="auto">
                <a:xfrm rot="5400000">
                  <a:off x="4253" y="2658"/>
                  <a:ext cx="169" cy="1053"/>
                </a:xfrm>
                <a:prstGeom prst="rightBrace">
                  <a:avLst>
                    <a:gd name="adj1" fmla="val 51923"/>
                    <a:gd name="adj2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5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294" y="3287"/>
                  <a:ext cx="228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i="1">
                      <a:latin typeface="Times New Roman" pitchFamily="18" charset="0"/>
                    </a:rPr>
                    <a:t>r</a:t>
                  </a:r>
                </a:p>
              </p:txBody>
            </p:sp>
          </p:grpSp>
        </p:grpSp>
        <p:sp>
          <p:nvSpPr>
            <p:cNvPr id="6151" name="Text Box 14"/>
            <p:cNvSpPr txBox="1">
              <a:spLocks noChangeArrowheads="1"/>
            </p:cNvSpPr>
            <p:nvPr/>
          </p:nvSpPr>
          <p:spPr bwMode="auto">
            <a:xfrm>
              <a:off x="3443" y="1098"/>
              <a:ext cx="208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 b="1" u="sng" dirty="0">
                  <a:solidFill>
                    <a:srgbClr val="0000FF"/>
                  </a:solidFill>
                  <a:latin typeface="Times New Roman" pitchFamily="18" charset="0"/>
                </a:rPr>
                <a:t>Coulomb’s Law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7FC3C85-89DB-4794-94BB-17B390640B5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7788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Conductors and Non- Conductors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227138"/>
            <a:ext cx="8229600" cy="523875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Metals (copper, aluminum, iron) are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conductors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/>
              <a:t>of electricity </a:t>
            </a:r>
            <a:r>
              <a:rPr lang="en-US" altLang="en-US" sz="2800" dirty="0" smtClean="0">
                <a:sym typeface="Wingdings" pitchFamily="2" charset="2"/>
              </a:rPr>
              <a:t></a:t>
            </a:r>
            <a:r>
              <a:rPr lang="en-US" altLang="en-US" sz="2800" dirty="0" smtClean="0"/>
              <a:t> that means that charge can move through them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Plastics, wood, ceramics, and glass are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non-conductors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(or insulators) </a:t>
            </a:r>
            <a:r>
              <a:rPr lang="en-US" altLang="en-US" sz="2800" dirty="0" smtClean="0">
                <a:solidFill>
                  <a:srgbClr val="FF0000"/>
                </a:solidFill>
                <a:sym typeface="Wingdings" pitchFamily="2" charset="2"/>
              </a:rPr>
              <a:t> they do not let electricity flow through them</a:t>
            </a:r>
          </a:p>
          <a:p>
            <a:pPr eaLnBrk="1" hangingPunct="1"/>
            <a:r>
              <a:rPr lang="en-US" altLang="en-US" sz="2800" dirty="0" smtClean="0">
                <a:sym typeface="Wingdings" pitchFamily="2" charset="2"/>
              </a:rPr>
              <a:t>You should </a:t>
            </a:r>
            <a:r>
              <a:rPr lang="en-US" altLang="en-US" sz="2800" b="1" dirty="0" smtClean="0">
                <a:sym typeface="Wingdings" pitchFamily="2" charset="2"/>
              </a:rPr>
              <a:t>not</a:t>
            </a:r>
            <a:r>
              <a:rPr lang="en-US" altLang="en-US" sz="2800" dirty="0" smtClean="0">
                <a:sym typeface="Wingdings" pitchFamily="2" charset="2"/>
              </a:rPr>
              <a:t> stick a metal knife into an electrical outlet! </a:t>
            </a:r>
          </a:p>
          <a:p>
            <a:pPr eaLnBrk="1" hangingPunct="1"/>
            <a:r>
              <a:rPr lang="en-US" altLang="en-US" sz="2800" dirty="0" smtClean="0">
                <a:sym typeface="Wingdings" pitchFamily="2" charset="2"/>
              </a:rPr>
              <a:t>You could stick a </a:t>
            </a:r>
            <a:r>
              <a:rPr lang="en-US" altLang="en-US" sz="2800" i="1" dirty="0" smtClean="0">
                <a:solidFill>
                  <a:srgbClr val="0000FF"/>
                </a:solidFill>
                <a:sym typeface="Wingdings" pitchFamily="2" charset="2"/>
              </a:rPr>
              <a:t>plastic</a:t>
            </a:r>
            <a:r>
              <a:rPr lang="en-US" altLang="en-US" sz="2800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Wingdings" pitchFamily="2" charset="2"/>
              </a:rPr>
              <a:t>knife into an outlet without electrocuting yourself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FF0000"/>
                </a:solidFill>
                <a:sym typeface="Wingdings" pitchFamily="2" charset="2"/>
              </a:rPr>
              <a:t>Please do not do this!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  <p:pic>
        <p:nvPicPr>
          <p:cNvPr id="25604" name="Picture 4" descr="MCj043152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5314950"/>
            <a:ext cx="1449387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7FF7352-65B8-48D3-BBD9-636EB7277F7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283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What makes conductors conduct?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2575"/>
            <a:ext cx="8435788" cy="4897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Atoms have equal numbers of positive and negative charges, so that a piece of material usually has </a:t>
            </a:r>
            <a:r>
              <a:rPr lang="en-US" altLang="en-US" b="1" dirty="0" smtClean="0">
                <a:solidFill>
                  <a:srgbClr val="0000FF"/>
                </a:solidFill>
              </a:rPr>
              <a:t>no net charge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 the plusses and minuses cancel each other</a:t>
            </a:r>
            <a:r>
              <a:rPr lang="en-US" altLang="en-US" dirty="0" smtClean="0">
                <a:solidFill>
                  <a:srgbClr val="FF3300"/>
                </a:solidFill>
                <a:sym typeface="Wingdings" pitchFamily="2" charset="2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ym typeface="Wingdings" pitchFamily="2" charset="2"/>
              </a:rPr>
              <a:t>However, when you put many metal atoms (like copper) together an amazing thing happens  one electron from each atom forgets which atom it belongs to.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he </a:t>
            </a:r>
            <a:r>
              <a:rPr lang="en-US" altLang="en-US" dirty="0" smtClean="0">
                <a:solidFill>
                  <a:srgbClr val="0000FF"/>
                </a:solidFill>
                <a:sym typeface="Wingdings" pitchFamily="2" charset="2"/>
              </a:rPr>
              <a:t>homeless electrons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are free to wander about randomly inside the material.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C0925FD-7428-43D1-8CF8-38CFBFF2037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4616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Current– charges moving around</a:t>
            </a:r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2419350" y="4098925"/>
            <a:ext cx="3873500" cy="806450"/>
            <a:chOff x="1376" y="1650"/>
            <a:chExt cx="2440" cy="508"/>
          </a:xfrm>
        </p:grpSpPr>
        <p:sp>
          <p:nvSpPr>
            <p:cNvPr id="9240" name="Rectangle 4"/>
            <p:cNvSpPr>
              <a:spLocks noChangeArrowheads="1"/>
            </p:cNvSpPr>
            <p:nvPr/>
          </p:nvSpPr>
          <p:spPr bwMode="auto">
            <a:xfrm>
              <a:off x="1376" y="1650"/>
              <a:ext cx="2440" cy="50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1" name="Text Box 5"/>
            <p:cNvSpPr txBox="1">
              <a:spLocks noChangeArrowheads="1"/>
            </p:cNvSpPr>
            <p:nvPr/>
          </p:nvSpPr>
          <p:spPr bwMode="auto">
            <a:xfrm>
              <a:off x="2149" y="1731"/>
              <a:ext cx="7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copper</a:t>
              </a:r>
            </a:p>
          </p:txBody>
        </p:sp>
      </p:grpSp>
      <p:sp>
        <p:nvSpPr>
          <p:cNvPr id="27663" name="Freeform 15"/>
          <p:cNvSpPr>
            <a:spLocks/>
          </p:cNvSpPr>
          <p:nvPr/>
        </p:nvSpPr>
        <p:spPr bwMode="auto">
          <a:xfrm>
            <a:off x="1225550" y="4502150"/>
            <a:ext cx="6261100" cy="1719263"/>
          </a:xfrm>
          <a:custGeom>
            <a:avLst/>
            <a:gdLst>
              <a:gd name="T0" fmla="*/ 1895157500 w 3944"/>
              <a:gd name="T1" fmla="*/ 0 h 1083"/>
              <a:gd name="T2" fmla="*/ 0 w 3944"/>
              <a:gd name="T3" fmla="*/ 0 h 1083"/>
              <a:gd name="T4" fmla="*/ 0 w 3944"/>
              <a:gd name="T5" fmla="*/ 2147483647 h 1083"/>
              <a:gd name="T6" fmla="*/ 2147483647 w 3944"/>
              <a:gd name="T7" fmla="*/ 2147483647 h 1083"/>
              <a:gd name="T8" fmla="*/ 2147483647 w 3944"/>
              <a:gd name="T9" fmla="*/ 0 h 1083"/>
              <a:gd name="T10" fmla="*/ 2147483647 w 3944"/>
              <a:gd name="T11" fmla="*/ 0 h 10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44" h="1083">
                <a:moveTo>
                  <a:pt x="752" y="0"/>
                </a:moveTo>
                <a:lnTo>
                  <a:pt x="0" y="0"/>
                </a:lnTo>
                <a:lnTo>
                  <a:pt x="0" y="1083"/>
                </a:lnTo>
                <a:lnTo>
                  <a:pt x="3944" y="1083"/>
                </a:lnTo>
                <a:lnTo>
                  <a:pt x="3944" y="0"/>
                </a:lnTo>
                <a:lnTo>
                  <a:pt x="3182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62" name="Group 14"/>
          <p:cNvGrpSpPr>
            <a:grpSpLocks/>
          </p:cNvGrpSpPr>
          <p:nvPr/>
        </p:nvGrpSpPr>
        <p:grpSpPr bwMode="auto">
          <a:xfrm>
            <a:off x="3394075" y="6008688"/>
            <a:ext cx="2170113" cy="849312"/>
            <a:chOff x="2148" y="2766"/>
            <a:chExt cx="1367" cy="535"/>
          </a:xfrm>
        </p:grpSpPr>
        <p:grpSp>
          <p:nvGrpSpPr>
            <p:cNvPr id="9234" name="Group 10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9237" name="AutoShape 7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38" name="Text Box 8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9239" name="Rectangle 9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9235" name="Text Box 11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9236" name="Line 13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857250" y="1310252"/>
            <a:ext cx="74295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If I connect a battery to the ends of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copper bar the </a:t>
            </a:r>
            <a:r>
              <a:rPr lang="en-US" altLang="en-US" sz="2800" dirty="0" smtClean="0">
                <a:latin typeface="Tahoma" pitchFamily="34" charset="0"/>
              </a:rPr>
              <a:t>free electrons </a:t>
            </a:r>
            <a:r>
              <a:rPr lang="en-US" altLang="en-US" sz="2800" dirty="0">
                <a:latin typeface="Tahoma" pitchFamily="34" charset="0"/>
              </a:rPr>
              <a:t>in the copper </a:t>
            </a:r>
            <a:r>
              <a:rPr lang="en-US" altLang="en-US" sz="2800" dirty="0" smtClean="0">
                <a:latin typeface="Tahoma" pitchFamily="34" charset="0"/>
              </a:rPr>
              <a:t>will be </a:t>
            </a:r>
            <a:r>
              <a:rPr lang="en-US" altLang="en-US" sz="2800" dirty="0">
                <a:latin typeface="Tahoma" pitchFamily="34" charset="0"/>
              </a:rPr>
              <a:t>pulled toward the positive side of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battery and will flow around and around.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  <a:sym typeface="Wingdings" pitchFamily="2" charset="2"/>
              </a:rPr>
              <a:t> this is called </a:t>
            </a:r>
            <a:r>
              <a:rPr lang="en-US" altLang="en-US" sz="2800" b="1" dirty="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current</a:t>
            </a:r>
            <a:r>
              <a:rPr lang="en-US" altLang="en-US" sz="2800" dirty="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 – flow of charge</a:t>
            </a:r>
            <a:endParaRPr lang="en-US" altLang="en-US" sz="28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5981700" y="4338638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2744788" y="5180013"/>
            <a:ext cx="2981325" cy="51911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An electric circuit!</a:t>
            </a: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5408613" y="4338638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4865688" y="4362450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" name="Oval 18"/>
          <p:cNvSpPr>
            <a:spLocks noChangeArrowheads="1"/>
          </p:cNvSpPr>
          <p:nvPr/>
        </p:nvSpPr>
        <p:spPr bwMode="auto">
          <a:xfrm>
            <a:off x="3330575" y="4362450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2870200" y="4364038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2466975" y="4348163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261100" y="3749675"/>
            <a:ext cx="2578100" cy="588963"/>
            <a:chOff x="6261103" y="3748894"/>
            <a:chExt cx="2578486" cy="589744"/>
          </a:xfrm>
        </p:grpSpPr>
        <p:sp>
          <p:nvSpPr>
            <p:cNvPr id="9232" name="TextBox 3"/>
            <p:cNvSpPr txBox="1">
              <a:spLocks noChangeArrowheads="1"/>
            </p:cNvSpPr>
            <p:nvPr/>
          </p:nvSpPr>
          <p:spPr bwMode="auto">
            <a:xfrm>
              <a:off x="6534150" y="3748894"/>
              <a:ext cx="23054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Free electron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6261103" y="4057277"/>
              <a:ext cx="349302" cy="281361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971E-6 L 0.14914 -7.4971E-6 L 0.14914 0.25793 L -0.53888 0.25793 L -0.53888 0.00463 L -4.44444E-6 -7.4971E-6 Z " pathEditMode="relative" ptsTypes="AAAAAA">
                                      <p:cBhvr>
                                        <p:cTn id="35" dur="2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68 7.40741E-7 L 0.21268 7.40741E-7 L 0.21268 0.25787 L -0.47725 0.25787 L -0.47725 0.00463 L 0.06268 7.40741E-7 Z " pathEditMode="relative" rAng="0" ptsTypes="AAAAAA"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361 -0.0074 L 0.27361 -0.0074 L 0.27361 0.25047 L -0.41632 0.25047 L -0.41632 -0.00277 L 0.12361 -0.0074 Z " pathEditMode="relative" rAng="0" ptsTypes="AAAAAA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993 -0.00347 L 0.43993 -0.00347 L 0.43993 0.2544 L -0.25 0.2544 L -0.25 0.00115 L 0.28993 -0.00347 Z " pathEditMode="relative" rAng="0" ptsTypes="AAAAAA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028 -0.00371 L 0.49028 -0.00371 L 0.49028 0.25416 L -0.19965 0.25416 L -0.19965 0.00092 L 0.34028 -0.00371 Z " pathEditMode="relative" rAng="0" ptsTypes="AAAAAA">
                                      <p:cBhvr>
                                        <p:cTn id="6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437 -0.00139 L 0.53437 -0.00139 L 0.53437 0.25642 L -0.15556 0.25642 L -0.15556 0.00324 L 0.38437 -0.00139 Z " pathEditMode="relative" rAng="0" ptsTypes="AAAAAA">
                                      <p:cBhvr>
                                        <p:cTn id="6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0" animBg="1"/>
      <p:bldP spid="27665" grpId="0"/>
      <p:bldP spid="27666" grpId="0" animBg="1"/>
      <p:bldP spid="27666" grpId="1" animBg="1"/>
      <p:bldP spid="27667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11E9A01-C3F1-4F18-A44C-49A91FCB444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75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Seeing and hearing electricity!</a:t>
            </a:r>
          </a:p>
        </p:txBody>
      </p:sp>
      <p:grpSp>
        <p:nvGrpSpPr>
          <p:cNvPr id="21517" name="Group 13"/>
          <p:cNvGrpSpPr>
            <a:grpSpLocks/>
          </p:cNvGrpSpPr>
          <p:nvPr/>
        </p:nvGrpSpPr>
        <p:grpSpPr bwMode="auto">
          <a:xfrm>
            <a:off x="592138" y="2260600"/>
            <a:ext cx="3162300" cy="3873500"/>
            <a:chOff x="566" y="1338"/>
            <a:chExt cx="1992" cy="2440"/>
          </a:xfrm>
        </p:grpSpPr>
        <p:sp>
          <p:nvSpPr>
            <p:cNvPr id="10255" name="AutoShape 4"/>
            <p:cNvSpPr>
              <a:spLocks noChangeArrowheads="1"/>
            </p:cNvSpPr>
            <p:nvPr/>
          </p:nvSpPr>
          <p:spPr bwMode="auto">
            <a:xfrm>
              <a:off x="566" y="1620"/>
              <a:ext cx="1992" cy="2158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6" name="AutoShape 5"/>
            <p:cNvSpPr>
              <a:spLocks noChangeArrowheads="1"/>
            </p:cNvSpPr>
            <p:nvPr/>
          </p:nvSpPr>
          <p:spPr bwMode="auto">
            <a:xfrm>
              <a:off x="1171" y="1338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7" name="AutoShape 6"/>
            <p:cNvSpPr>
              <a:spLocks noChangeArrowheads="1"/>
            </p:cNvSpPr>
            <p:nvPr/>
          </p:nvSpPr>
          <p:spPr bwMode="auto">
            <a:xfrm>
              <a:off x="1726" y="1355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149350" y="4000500"/>
            <a:ext cx="13557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Charge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storage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device</a:t>
            </a:r>
          </a:p>
        </p:txBody>
      </p:sp>
      <p:grpSp>
        <p:nvGrpSpPr>
          <p:cNvPr id="21520" name="Group 16"/>
          <p:cNvGrpSpPr>
            <a:grpSpLocks/>
          </p:cNvGrpSpPr>
          <p:nvPr/>
        </p:nvGrpSpPr>
        <p:grpSpPr bwMode="auto">
          <a:xfrm>
            <a:off x="4724400" y="4402138"/>
            <a:ext cx="2511425" cy="2225675"/>
            <a:chOff x="3153" y="2675"/>
            <a:chExt cx="1582" cy="1402"/>
          </a:xfrm>
        </p:grpSpPr>
        <p:sp>
          <p:nvSpPr>
            <p:cNvPr id="10251" name="AutoShape 8"/>
            <p:cNvSpPr>
              <a:spLocks noChangeArrowheads="1"/>
            </p:cNvSpPr>
            <p:nvPr/>
          </p:nvSpPr>
          <p:spPr bwMode="auto">
            <a:xfrm>
              <a:off x="3163" y="2890"/>
              <a:ext cx="1231" cy="722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2" name="AutoShape 9"/>
            <p:cNvSpPr>
              <a:spLocks noChangeArrowheads="1"/>
            </p:cNvSpPr>
            <p:nvPr/>
          </p:nvSpPr>
          <p:spPr bwMode="auto">
            <a:xfrm>
              <a:off x="3984" y="2676"/>
              <a:ext cx="107" cy="341"/>
            </a:xfrm>
            <a:prstGeom prst="can">
              <a:avLst>
                <a:gd name="adj" fmla="val 79673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3" name="AutoShape 10"/>
            <p:cNvSpPr>
              <a:spLocks noChangeArrowheads="1"/>
            </p:cNvSpPr>
            <p:nvPr/>
          </p:nvSpPr>
          <p:spPr bwMode="auto">
            <a:xfrm>
              <a:off x="3425" y="2675"/>
              <a:ext cx="107" cy="341"/>
            </a:xfrm>
            <a:prstGeom prst="can">
              <a:avLst>
                <a:gd name="adj" fmla="val 79673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4" name="Text Box 11"/>
            <p:cNvSpPr txBox="1">
              <a:spLocks noChangeArrowheads="1"/>
            </p:cNvSpPr>
            <p:nvPr/>
          </p:nvSpPr>
          <p:spPr bwMode="auto">
            <a:xfrm>
              <a:off x="3153" y="3750"/>
              <a:ext cx="158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Many Batteries</a:t>
              </a:r>
            </a:p>
          </p:txBody>
        </p:sp>
      </p:grpSp>
      <p:sp>
        <p:nvSpPr>
          <p:cNvPr id="21518" name="Freeform 14"/>
          <p:cNvSpPr>
            <a:spLocks/>
          </p:cNvSpPr>
          <p:nvPr/>
        </p:nvSpPr>
        <p:spPr bwMode="auto">
          <a:xfrm>
            <a:off x="1795463" y="1379538"/>
            <a:ext cx="4324350" cy="3052762"/>
          </a:xfrm>
          <a:custGeom>
            <a:avLst/>
            <a:gdLst>
              <a:gd name="T0" fmla="*/ 0 w 2724"/>
              <a:gd name="T1" fmla="*/ 1524693488 h 1923"/>
              <a:gd name="T2" fmla="*/ 0 w 2724"/>
              <a:gd name="T3" fmla="*/ 0 h 1923"/>
              <a:gd name="T4" fmla="*/ 2147483647 w 2724"/>
              <a:gd name="T5" fmla="*/ 0 h 1923"/>
              <a:gd name="T6" fmla="*/ 2147483647 w 2724"/>
              <a:gd name="T7" fmla="*/ 2147483647 h 1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4" h="1923">
                <a:moveTo>
                  <a:pt x="0" y="605"/>
                </a:moveTo>
                <a:lnTo>
                  <a:pt x="0" y="0"/>
                </a:lnTo>
                <a:lnTo>
                  <a:pt x="2724" y="0"/>
                </a:lnTo>
                <a:lnTo>
                  <a:pt x="2724" y="1923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Freeform 15"/>
          <p:cNvSpPr>
            <a:spLocks/>
          </p:cNvSpPr>
          <p:nvPr/>
        </p:nvSpPr>
        <p:spPr bwMode="auto">
          <a:xfrm>
            <a:off x="2679700" y="1704975"/>
            <a:ext cx="2557463" cy="2789238"/>
          </a:xfrm>
          <a:custGeom>
            <a:avLst/>
            <a:gdLst>
              <a:gd name="T0" fmla="*/ 0 w 1611"/>
              <a:gd name="T1" fmla="*/ 1058465815 h 1757"/>
              <a:gd name="T2" fmla="*/ 0 w 1611"/>
              <a:gd name="T3" fmla="*/ 0 h 1757"/>
              <a:gd name="T4" fmla="*/ 2147483647 w 1611"/>
              <a:gd name="T5" fmla="*/ 0 h 1757"/>
              <a:gd name="T6" fmla="*/ 2147483647 w 1611"/>
              <a:gd name="T7" fmla="*/ 2147483647 h 17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11" h="1757">
                <a:moveTo>
                  <a:pt x="0" y="420"/>
                </a:moveTo>
                <a:lnTo>
                  <a:pt x="0" y="0"/>
                </a:lnTo>
                <a:lnTo>
                  <a:pt x="1611" y="0"/>
                </a:lnTo>
                <a:lnTo>
                  <a:pt x="1611" y="1757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887413" y="5481638"/>
            <a:ext cx="16557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Capacitor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6340475" y="1738313"/>
            <a:ext cx="25542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The capacitor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keeps charging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until it reaches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its limit.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8" grpId="0" animBg="1"/>
      <p:bldP spid="21519" grpId="0" animBg="1"/>
      <p:bldP spid="21521" grpId="0"/>
      <p:bldP spid="215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</TotalTime>
  <Words>1288</Words>
  <Application>Microsoft Office PowerPoint</Application>
  <PresentationFormat>On-screen Show (4:3)</PresentationFormat>
  <Paragraphs>212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Symbol</vt:lpstr>
      <vt:lpstr>Tahoma</vt:lpstr>
      <vt:lpstr>Times New Roman</vt:lpstr>
      <vt:lpstr>Verdana</vt:lpstr>
      <vt:lpstr>Wingdings</vt:lpstr>
      <vt:lpstr>Default Design</vt:lpstr>
      <vt:lpstr>Equation</vt:lpstr>
      <vt:lpstr>L 23 Electricity &amp; Magnetism [1]</vt:lpstr>
      <vt:lpstr>It’s the CHARGE!</vt:lpstr>
      <vt:lpstr>What is in atoms?</vt:lpstr>
      <vt:lpstr>Electric forces</vt:lpstr>
      <vt:lpstr>How Strong is the Electric Force between two charges?</vt:lpstr>
      <vt:lpstr>Conductors and Non- Conductors</vt:lpstr>
      <vt:lpstr>What makes conductors conduct?</vt:lpstr>
      <vt:lpstr>Current– charges moving around</vt:lpstr>
      <vt:lpstr>Seeing and hearing electricity!</vt:lpstr>
      <vt:lpstr>Fully loaded and ready to go!</vt:lpstr>
      <vt:lpstr>Danger High Voltage !</vt:lpstr>
      <vt:lpstr>Making Sparks: The Van de Graff Generator</vt:lpstr>
      <vt:lpstr>Both conductors and non-conductors can be charged!</vt:lpstr>
      <vt:lpstr>Charging by friction - triboelectricity</vt:lpstr>
      <vt:lpstr>The charging process</vt:lpstr>
      <vt:lpstr>Attracting uncharged objects</vt:lpstr>
      <vt:lpstr>You can bend water with charge!</vt:lpstr>
      <vt:lpstr>The Magic Wand</vt:lpstr>
      <vt:lpstr>Can attract nonconductors also</vt:lpstr>
      <vt:lpstr>One Coulomb is a HUGE charge</vt:lpstr>
      <vt:lpstr>Seeing the effects of charge:  the electroscope</vt:lpstr>
      <vt:lpstr>Electric Potential  voltage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123</cp:revision>
  <cp:lastPrinted>2015-03-24T14:39:36Z</cp:lastPrinted>
  <dcterms:created xsi:type="dcterms:W3CDTF">2004-10-19T14:52:41Z</dcterms:created>
  <dcterms:modified xsi:type="dcterms:W3CDTF">2015-10-21T14:15:38Z</dcterms:modified>
</cp:coreProperties>
</file>