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7" r:id="rId2"/>
    <p:sldId id="261" r:id="rId3"/>
    <p:sldId id="262" r:id="rId4"/>
    <p:sldId id="286" r:id="rId5"/>
    <p:sldId id="311" r:id="rId6"/>
    <p:sldId id="298" r:id="rId7"/>
    <p:sldId id="269" r:id="rId8"/>
    <p:sldId id="270" r:id="rId9"/>
    <p:sldId id="267" r:id="rId10"/>
    <p:sldId id="268" r:id="rId11"/>
    <p:sldId id="290" r:id="rId12"/>
    <p:sldId id="277" r:id="rId13"/>
    <p:sldId id="278" r:id="rId14"/>
    <p:sldId id="279" r:id="rId15"/>
    <p:sldId id="280" r:id="rId16"/>
    <p:sldId id="271" r:id="rId17"/>
    <p:sldId id="272" r:id="rId18"/>
    <p:sldId id="304" r:id="rId19"/>
    <p:sldId id="300" r:id="rId20"/>
    <p:sldId id="302" r:id="rId21"/>
    <p:sldId id="306" r:id="rId22"/>
    <p:sldId id="303" r:id="rId23"/>
    <p:sldId id="305" r:id="rId2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9900"/>
    <a:srgbClr val="0066FF"/>
    <a:srgbClr val="3366FF"/>
    <a:srgbClr val="3399FF"/>
    <a:srgbClr val="99CCFF"/>
    <a:srgbClr val="0000FF"/>
    <a:srgbClr val="996600"/>
    <a:srgbClr val="B2B2B2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35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1182" y="96"/>
      </p:cViewPr>
      <p:guideLst>
        <p:guide orient="horz" pos="216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fld id="{AF446967-FD59-407E-B6BB-9B6B0FAA8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5827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88FC103-4B18-4FC5-BDBC-1332BC567A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67065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2195139-B953-4AEE-98B1-E0A46E1D72ED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62124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41D6D79-07E3-4D40-8BB2-D6B0BBB99AB3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969417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325E238-EBA5-42F2-9C17-A3B8EBB271E9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163094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9493846-E9F9-4232-BD56-DC764D16842A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03978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352D63B-E4C7-45FA-A69A-69D91BA2D032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88180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85E3792-D255-48C2-87AE-D72F3FD4E6FB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54942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CAD2A08-00A4-4540-8C82-45AA29492025}" type="slidenum">
              <a:rPr lang="en-US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570557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28CECD1-34BD-483D-B4CC-A13FAFA1AF96}" type="slidenum">
              <a:rPr lang="en-US"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288502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98B2E15-B47B-4497-99F4-76087BCAF6C8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410821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1C8E63A-5B5C-4260-98F4-480BB5BFBAF1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773699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A09A33-242D-472C-A7A3-FEC39EB11EE1}" type="slidenum">
              <a:rPr lang="en-US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46917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44CE26-186F-4FB3-8431-9584C47025A0}" type="slidenum">
              <a:rPr lang="en-US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058985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C93382-2A8F-41DE-ADE1-80669D003BB8}" type="slidenum">
              <a:rPr lang="en-US"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854106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A828B60-5138-43A7-BF77-2212BD2BBF6E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19998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BF73BCB-A2EC-4D93-9931-745618558744}" type="slidenum">
              <a:rPr lang="en-US"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518957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86C689F-F5CF-4E09-8849-DE8418595182}" type="slidenum">
              <a:rPr lang="en-US" altLang="en-US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98001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A673CF6-D264-41EE-A135-82835FDEB342}" type="slidenum">
              <a:rPr lang="en-US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2909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286272C-7FED-4E08-BAF3-FF721DCDEF3A}" type="slidenum">
              <a:rPr lang="en-US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8268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652178-5178-471B-A70F-12C3F831FBDC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2155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071121B-1A54-406A-A344-0563D4C5D88D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800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C752DD6-26BA-479C-960A-40E28E1A8E7D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52002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F6E1A49-7D0A-46EA-B046-69287FCD9949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6917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576562-D619-47C2-84A0-8290AC02B316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50386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3352F-1F4B-427A-A955-B2351C35F0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5653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7C547-81C9-4282-A976-0FC949C2E6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8923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D4A31-4217-476F-80B6-E6D3866F64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392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D7D0B-22E5-4872-822E-239AC9FA01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948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20748-4D71-40BE-AB05-E21C1309A1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2743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25E4F-F76A-40D1-8CC6-28C98ED01C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5795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52FEB-9C12-4AD2-B6F3-7E51EC4B37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170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AE33D-EACD-4623-8944-4C7D6CF13B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867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ACC3C-AFBA-4B57-81EC-1BD2D64321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0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B92EC-D584-47B4-905A-522539DC7E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9163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63322-4A0E-434A-B0CB-4816288E89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9351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22DAD-CFD5-4AA3-8F10-047998EA17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724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74272-57B8-4CEC-82C7-DB3BE85F47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959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EA8D2-D4F8-4B33-A6D9-A411C4BDC9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091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675C9-3C74-46F6-BBC6-AD0BD16D42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8569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435F2D83-F02C-4229-8E44-FD8514344D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66DC13-F323-472F-BBBE-B059CB6E605E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L 24 Electricity &amp; Magnetism [2]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2263" y="1595438"/>
            <a:ext cx="8229600" cy="4500562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Verdana" pitchFamily="34" charset="0"/>
              </a:rPr>
              <a:t>static electricity</a:t>
            </a:r>
          </a:p>
          <a:p>
            <a:pPr lvl="1" eaLnBrk="1" hangingPunct="1"/>
            <a:r>
              <a:rPr lang="en-US" altLang="en-US" smtClean="0">
                <a:solidFill>
                  <a:srgbClr val="B2B2B2"/>
                </a:solidFill>
                <a:latin typeface="Verdana" pitchFamily="34" charset="0"/>
              </a:rPr>
              <a:t>the charging process</a:t>
            </a:r>
          </a:p>
          <a:p>
            <a:pPr lvl="1" eaLnBrk="1" hangingPunct="1"/>
            <a:r>
              <a:rPr lang="en-US" altLang="en-US" smtClean="0">
                <a:solidFill>
                  <a:srgbClr val="B2B2B2"/>
                </a:solidFill>
                <a:latin typeface="Verdana" pitchFamily="34" charset="0"/>
              </a:rPr>
              <a:t>the van de Graff generator</a:t>
            </a:r>
          </a:p>
          <a:p>
            <a:pPr lvl="1" eaLnBrk="1" hangingPunct="1"/>
            <a:r>
              <a:rPr lang="en-US" altLang="en-US" smtClean="0">
                <a:latin typeface="Verdana" pitchFamily="34" charset="0"/>
              </a:rPr>
              <a:t>electrostatic shielding</a:t>
            </a:r>
          </a:p>
          <a:p>
            <a:pPr eaLnBrk="1" hangingPunct="1"/>
            <a:r>
              <a:rPr lang="en-US" altLang="en-US" smtClean="0">
                <a:latin typeface="Verdana" pitchFamily="34" charset="0"/>
              </a:rPr>
              <a:t>liquid and gaseous conductors</a:t>
            </a:r>
          </a:p>
          <a:p>
            <a:pPr eaLnBrk="1" hangingPunct="1"/>
            <a:r>
              <a:rPr lang="en-US" altLang="en-US" smtClean="0">
                <a:latin typeface="Verdana" pitchFamily="34" charset="0"/>
              </a:rPr>
              <a:t>lightning</a:t>
            </a:r>
          </a:p>
          <a:p>
            <a:pPr eaLnBrk="1" hangingPunct="1"/>
            <a:r>
              <a:rPr lang="en-US" altLang="en-US" smtClean="0">
                <a:latin typeface="Verdana" pitchFamily="34" charset="0"/>
              </a:rPr>
              <a:t>frogs legs and batteries</a:t>
            </a:r>
          </a:p>
          <a:p>
            <a:pPr eaLnBrk="1" hangingPunct="1"/>
            <a:r>
              <a:rPr lang="en-US" altLang="en-US" smtClean="0">
                <a:latin typeface="Verdana" pitchFamily="34" charset="0"/>
              </a:rPr>
              <a:t>voltage, current, and resistance</a:t>
            </a:r>
          </a:p>
        </p:txBody>
      </p:sp>
      <p:pic>
        <p:nvPicPr>
          <p:cNvPr id="3077" name="Picture 5" descr="MCAN02542_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0288291">
            <a:off x="6634164" y="3976687"/>
            <a:ext cx="2401887" cy="220186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B569CA-AF54-4C4D-90E2-F9D388199927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Electrostatic shielding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1522413"/>
            <a:ext cx="8229600" cy="4821237"/>
          </a:xfrm>
        </p:spPr>
        <p:txBody>
          <a:bodyPr/>
          <a:lstStyle/>
          <a:p>
            <a:pPr eaLnBrk="1" hangingPunct="1"/>
            <a:r>
              <a:rPr lang="en-US" altLang="en-US" smtClean="0"/>
              <a:t>The effect of the high voltage on the van de Graff generator stops on the outside of the metal cage </a:t>
            </a:r>
            <a:r>
              <a:rPr lang="en-US" altLang="en-US" smtClean="0">
                <a:sym typeface="Wingdings" pitchFamily="2" charset="2"/>
              </a:rPr>
              <a:t> </a:t>
            </a:r>
            <a:r>
              <a:rPr lang="en-US" altLang="en-US" smtClean="0">
                <a:solidFill>
                  <a:srgbClr val="FF0000"/>
                </a:solidFill>
                <a:sym typeface="Wingdings" pitchFamily="2" charset="2"/>
              </a:rPr>
              <a:t>The rabbit is unharmed!</a:t>
            </a:r>
            <a:endParaRPr lang="en-US" altLang="en-US" smtClean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mtClean="0"/>
              <a:t>Being inside your car during a lightning storm offers you some protection</a:t>
            </a:r>
          </a:p>
          <a:p>
            <a:pPr eaLnBrk="1" hangingPunct="1"/>
            <a:r>
              <a:rPr lang="en-US" altLang="en-US" smtClean="0"/>
              <a:t>radio signals cannot penetrate through a metal enclosure </a:t>
            </a:r>
          </a:p>
          <a:p>
            <a:pPr eaLnBrk="1" hangingPunct="1"/>
            <a:r>
              <a:rPr lang="en-US" altLang="en-US" smtClean="0"/>
              <a:t>the metal bars (rebar) that reinforce the concrete walls affects radio transmissions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43A6E3-809B-49EF-9AD3-334F93C447E2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4775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Liquid and gaseous conductors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0050" y="1362075"/>
            <a:ext cx="8343900" cy="4821238"/>
          </a:xfrm>
        </p:spPr>
        <p:txBody>
          <a:bodyPr/>
          <a:lstStyle/>
          <a:p>
            <a:r>
              <a:rPr lang="en-US" altLang="en-US" smtClean="0"/>
              <a:t>Except for mercury, which is a conducting liquid at room temperatures, the metallic conductors are solids</a:t>
            </a:r>
          </a:p>
          <a:p>
            <a:r>
              <a:rPr lang="en-US" altLang="en-US" smtClean="0"/>
              <a:t>Non-conducting liquids can be made conducting by adding ionic substances such as salt or acids</a:t>
            </a:r>
          </a:p>
          <a:p>
            <a:r>
              <a:rPr lang="en-US" altLang="en-US" smtClean="0"/>
              <a:t>Gases are non-conducting unless they are ionized (electrons removed from the atoms), then they become good conductors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78753" y="6256295"/>
            <a:ext cx="2133600" cy="476250"/>
          </a:xfrm>
        </p:spPr>
        <p:txBody>
          <a:bodyPr/>
          <a:lstStyle/>
          <a:p>
            <a:pPr>
              <a:defRPr/>
            </a:pPr>
            <a:fld id="{F27E3851-8DB5-4507-B0AB-CFF3EFD0F781}" type="slidenum">
              <a:rPr lang="en-US" altLang="en-US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70658" name="Freeform 2"/>
          <p:cNvSpPr>
            <a:spLocks/>
          </p:cNvSpPr>
          <p:nvPr/>
        </p:nvSpPr>
        <p:spPr bwMode="auto">
          <a:xfrm>
            <a:off x="1441450" y="3109913"/>
            <a:ext cx="4289425" cy="1627187"/>
          </a:xfrm>
          <a:custGeom>
            <a:avLst/>
            <a:gdLst>
              <a:gd name="T0" fmla="*/ 2147483647 w 2780"/>
              <a:gd name="T1" fmla="*/ 2147483647 h 1025"/>
              <a:gd name="T2" fmla="*/ 2147483647 w 2780"/>
              <a:gd name="T3" fmla="*/ 2147483647 h 1025"/>
              <a:gd name="T4" fmla="*/ 2147483647 w 2780"/>
              <a:gd name="T5" fmla="*/ 2147483647 h 1025"/>
              <a:gd name="T6" fmla="*/ 2147483647 w 2780"/>
              <a:gd name="T7" fmla="*/ 2147483647 h 1025"/>
              <a:gd name="T8" fmla="*/ 2147483647 w 2780"/>
              <a:gd name="T9" fmla="*/ 2147483647 h 1025"/>
              <a:gd name="T10" fmla="*/ 0 w 2780"/>
              <a:gd name="T11" fmla="*/ 2147483647 h 10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780" h="1025">
                <a:moveTo>
                  <a:pt x="2646" y="823"/>
                </a:moveTo>
                <a:cubicBezTo>
                  <a:pt x="2713" y="918"/>
                  <a:pt x="2780" y="1013"/>
                  <a:pt x="2656" y="1019"/>
                </a:cubicBezTo>
                <a:cubicBezTo>
                  <a:pt x="2532" y="1025"/>
                  <a:pt x="2166" y="1002"/>
                  <a:pt x="1904" y="862"/>
                </a:cubicBezTo>
                <a:cubicBezTo>
                  <a:pt x="1642" y="722"/>
                  <a:pt x="1359" y="314"/>
                  <a:pt x="1084" y="179"/>
                </a:cubicBezTo>
                <a:cubicBezTo>
                  <a:pt x="809" y="44"/>
                  <a:pt x="435" y="0"/>
                  <a:pt x="254" y="52"/>
                </a:cubicBezTo>
                <a:cubicBezTo>
                  <a:pt x="73" y="104"/>
                  <a:pt x="36" y="297"/>
                  <a:pt x="0" y="491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9" name="AutoShape 3"/>
          <p:cNvSpPr>
            <a:spLocks noChangeArrowheads="1"/>
          </p:cNvSpPr>
          <p:nvPr/>
        </p:nvSpPr>
        <p:spPr bwMode="auto">
          <a:xfrm>
            <a:off x="1018396" y="4833224"/>
            <a:ext cx="1725613" cy="1516063"/>
          </a:xfrm>
          <a:prstGeom prst="can">
            <a:avLst>
              <a:gd name="adj" fmla="val 25000"/>
            </a:avLst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13317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33475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Pure water is non-conducting</a:t>
            </a:r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5931" y="1294629"/>
            <a:ext cx="8229600" cy="17208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clean water will not conduct electricity</a:t>
            </a:r>
          </a:p>
          <a:p>
            <a:pPr eaLnBrk="1" hangingPunct="1"/>
            <a:r>
              <a:rPr lang="en-US" altLang="en-US" dirty="0" smtClean="0"/>
              <a:t>if salt or acid is added, however, it will conduct electricity</a:t>
            </a:r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2189163" y="3897313"/>
            <a:ext cx="217487" cy="1905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1333500" y="3857625"/>
            <a:ext cx="217488" cy="1905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grpSp>
        <p:nvGrpSpPr>
          <p:cNvPr id="70664" name="Group 8"/>
          <p:cNvGrpSpPr>
            <a:grpSpLocks/>
          </p:cNvGrpSpPr>
          <p:nvPr/>
        </p:nvGrpSpPr>
        <p:grpSpPr bwMode="auto">
          <a:xfrm>
            <a:off x="5083175" y="2941638"/>
            <a:ext cx="838200" cy="1517650"/>
            <a:chOff x="2890" y="2587"/>
            <a:chExt cx="528" cy="956"/>
          </a:xfrm>
        </p:grpSpPr>
        <p:grpSp>
          <p:nvGrpSpPr>
            <p:cNvPr id="13348" name="Group 9"/>
            <p:cNvGrpSpPr>
              <a:grpSpLocks/>
            </p:cNvGrpSpPr>
            <p:nvPr/>
          </p:nvGrpSpPr>
          <p:grpSpPr bwMode="auto">
            <a:xfrm>
              <a:off x="2890" y="2587"/>
              <a:ext cx="528" cy="908"/>
              <a:chOff x="2890" y="2587"/>
              <a:chExt cx="528" cy="908"/>
            </a:xfrm>
          </p:grpSpPr>
          <p:sp>
            <p:nvSpPr>
              <p:cNvPr id="13351" name="Oval 10"/>
              <p:cNvSpPr>
                <a:spLocks noChangeArrowheads="1"/>
              </p:cNvSpPr>
              <p:nvPr/>
            </p:nvSpPr>
            <p:spPr bwMode="auto">
              <a:xfrm>
                <a:off x="2890" y="2587"/>
                <a:ext cx="528" cy="52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3352" name="Freeform 11" descr="Dark horizontal"/>
              <p:cNvSpPr>
                <a:spLocks/>
              </p:cNvSpPr>
              <p:nvPr/>
            </p:nvSpPr>
            <p:spPr bwMode="auto">
              <a:xfrm>
                <a:off x="3065" y="3094"/>
                <a:ext cx="196" cy="401"/>
              </a:xfrm>
              <a:custGeom>
                <a:avLst/>
                <a:gdLst>
                  <a:gd name="T0" fmla="*/ 0 w 186"/>
                  <a:gd name="T1" fmla="*/ 5 h 449"/>
                  <a:gd name="T2" fmla="*/ 0 w 186"/>
                  <a:gd name="T3" fmla="*/ 255 h 449"/>
                  <a:gd name="T4" fmla="*/ 242 w 186"/>
                  <a:gd name="T5" fmla="*/ 255 h 449"/>
                  <a:gd name="T6" fmla="*/ 242 w 186"/>
                  <a:gd name="T7" fmla="*/ 0 h 4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86" h="449">
                    <a:moveTo>
                      <a:pt x="0" y="10"/>
                    </a:moveTo>
                    <a:lnTo>
                      <a:pt x="0" y="449"/>
                    </a:lnTo>
                    <a:lnTo>
                      <a:pt x="186" y="449"/>
                    </a:lnTo>
                    <a:lnTo>
                      <a:pt x="186" y="0"/>
                    </a:lnTo>
                  </a:path>
                </a:pathLst>
              </a:custGeom>
              <a:pattFill prst="dkHorz">
                <a:fgClr>
                  <a:schemeClr val="tx1"/>
                </a:fgClr>
                <a:bgClr>
                  <a:srgbClr val="FFFFFF"/>
                </a:bgClr>
              </a:patt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49" name="Rectangle 12"/>
            <p:cNvSpPr>
              <a:spLocks noChangeArrowheads="1"/>
            </p:cNvSpPr>
            <p:nvPr/>
          </p:nvSpPr>
          <p:spPr bwMode="auto">
            <a:xfrm>
              <a:off x="3134" y="3475"/>
              <a:ext cx="68" cy="6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3350" name="Freeform 13"/>
            <p:cNvSpPr>
              <a:spLocks/>
            </p:cNvSpPr>
            <p:nvPr/>
          </p:nvSpPr>
          <p:spPr bwMode="auto">
            <a:xfrm>
              <a:off x="3045" y="2769"/>
              <a:ext cx="251" cy="375"/>
            </a:xfrm>
            <a:custGeom>
              <a:avLst/>
              <a:gdLst>
                <a:gd name="T0" fmla="*/ 1 w 807"/>
                <a:gd name="T1" fmla="*/ 11 h 883"/>
                <a:gd name="T2" fmla="*/ 0 w 807"/>
                <a:gd name="T3" fmla="*/ 4 h 883"/>
                <a:gd name="T4" fmla="*/ 1 w 807"/>
                <a:gd name="T5" fmla="*/ 1 h 883"/>
                <a:gd name="T6" fmla="*/ 1 w 807"/>
                <a:gd name="T7" fmla="*/ 3 h 883"/>
                <a:gd name="T8" fmla="*/ 1 w 807"/>
                <a:gd name="T9" fmla="*/ 6 h 883"/>
                <a:gd name="T10" fmla="*/ 1 w 807"/>
                <a:gd name="T11" fmla="*/ 5 h 883"/>
                <a:gd name="T12" fmla="*/ 0 w 807"/>
                <a:gd name="T13" fmla="*/ 3 h 883"/>
                <a:gd name="T14" fmla="*/ 1 w 807"/>
                <a:gd name="T15" fmla="*/ 0 h 883"/>
                <a:gd name="T16" fmla="*/ 2 w 807"/>
                <a:gd name="T17" fmla="*/ 1 h 883"/>
                <a:gd name="T18" fmla="*/ 2 w 807"/>
                <a:gd name="T19" fmla="*/ 3 h 883"/>
                <a:gd name="T20" fmla="*/ 2 w 807"/>
                <a:gd name="T21" fmla="*/ 5 h 883"/>
                <a:gd name="T22" fmla="*/ 2 w 807"/>
                <a:gd name="T23" fmla="*/ 6 h 883"/>
                <a:gd name="T24" fmla="*/ 1 w 807"/>
                <a:gd name="T25" fmla="*/ 6 h 883"/>
                <a:gd name="T26" fmla="*/ 1 w 807"/>
                <a:gd name="T27" fmla="*/ 3 h 883"/>
                <a:gd name="T28" fmla="*/ 1 w 807"/>
                <a:gd name="T29" fmla="*/ 2 h 883"/>
                <a:gd name="T30" fmla="*/ 2 w 807"/>
                <a:gd name="T31" fmla="*/ 1 h 883"/>
                <a:gd name="T32" fmla="*/ 2 w 807"/>
                <a:gd name="T33" fmla="*/ 0 h 883"/>
                <a:gd name="T34" fmla="*/ 2 w 807"/>
                <a:gd name="T35" fmla="*/ 3 h 883"/>
                <a:gd name="T36" fmla="*/ 2 w 807"/>
                <a:gd name="T37" fmla="*/ 7 h 883"/>
                <a:gd name="T38" fmla="*/ 2 w 807"/>
                <a:gd name="T39" fmla="*/ 9 h 883"/>
                <a:gd name="T40" fmla="*/ 2 w 807"/>
                <a:gd name="T41" fmla="*/ 11 h 883"/>
                <a:gd name="T42" fmla="*/ 2 w 807"/>
                <a:gd name="T43" fmla="*/ 12 h 8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07" h="883">
                  <a:moveTo>
                    <a:pt x="168" y="756"/>
                  </a:moveTo>
                  <a:cubicBezTo>
                    <a:pt x="86" y="592"/>
                    <a:pt x="4" y="429"/>
                    <a:pt x="2" y="317"/>
                  </a:cubicBezTo>
                  <a:cubicBezTo>
                    <a:pt x="0" y="205"/>
                    <a:pt x="113" y="93"/>
                    <a:pt x="158" y="82"/>
                  </a:cubicBezTo>
                  <a:cubicBezTo>
                    <a:pt x="203" y="71"/>
                    <a:pt x="260" y="194"/>
                    <a:pt x="275" y="248"/>
                  </a:cubicBezTo>
                  <a:cubicBezTo>
                    <a:pt x="290" y="302"/>
                    <a:pt x="265" y="388"/>
                    <a:pt x="246" y="404"/>
                  </a:cubicBezTo>
                  <a:cubicBezTo>
                    <a:pt x="227" y="420"/>
                    <a:pt x="182" y="385"/>
                    <a:pt x="158" y="346"/>
                  </a:cubicBezTo>
                  <a:cubicBezTo>
                    <a:pt x="134" y="307"/>
                    <a:pt x="71" y="220"/>
                    <a:pt x="99" y="170"/>
                  </a:cubicBezTo>
                  <a:cubicBezTo>
                    <a:pt x="127" y="120"/>
                    <a:pt x="246" y="54"/>
                    <a:pt x="324" y="43"/>
                  </a:cubicBezTo>
                  <a:cubicBezTo>
                    <a:pt x="402" y="32"/>
                    <a:pt x="518" y="71"/>
                    <a:pt x="568" y="102"/>
                  </a:cubicBezTo>
                  <a:cubicBezTo>
                    <a:pt x="618" y="133"/>
                    <a:pt x="615" y="185"/>
                    <a:pt x="626" y="229"/>
                  </a:cubicBezTo>
                  <a:cubicBezTo>
                    <a:pt x="637" y="273"/>
                    <a:pt x="646" y="333"/>
                    <a:pt x="636" y="365"/>
                  </a:cubicBezTo>
                  <a:cubicBezTo>
                    <a:pt x="626" y="397"/>
                    <a:pt x="594" y="419"/>
                    <a:pt x="568" y="424"/>
                  </a:cubicBezTo>
                  <a:cubicBezTo>
                    <a:pt x="542" y="429"/>
                    <a:pt x="498" y="423"/>
                    <a:pt x="480" y="395"/>
                  </a:cubicBezTo>
                  <a:cubicBezTo>
                    <a:pt x="462" y="367"/>
                    <a:pt x="463" y="300"/>
                    <a:pt x="461" y="258"/>
                  </a:cubicBezTo>
                  <a:cubicBezTo>
                    <a:pt x="459" y="216"/>
                    <a:pt x="457" y="175"/>
                    <a:pt x="470" y="141"/>
                  </a:cubicBezTo>
                  <a:cubicBezTo>
                    <a:pt x="483" y="107"/>
                    <a:pt x="493" y="71"/>
                    <a:pt x="539" y="53"/>
                  </a:cubicBezTo>
                  <a:cubicBezTo>
                    <a:pt x="585" y="35"/>
                    <a:pt x="700" y="0"/>
                    <a:pt x="744" y="33"/>
                  </a:cubicBezTo>
                  <a:cubicBezTo>
                    <a:pt x="788" y="66"/>
                    <a:pt x="797" y="165"/>
                    <a:pt x="802" y="248"/>
                  </a:cubicBezTo>
                  <a:cubicBezTo>
                    <a:pt x="807" y="331"/>
                    <a:pt x="801" y="461"/>
                    <a:pt x="773" y="531"/>
                  </a:cubicBezTo>
                  <a:cubicBezTo>
                    <a:pt x="745" y="601"/>
                    <a:pt x="667" y="619"/>
                    <a:pt x="636" y="668"/>
                  </a:cubicBezTo>
                  <a:cubicBezTo>
                    <a:pt x="605" y="717"/>
                    <a:pt x="597" y="788"/>
                    <a:pt x="587" y="824"/>
                  </a:cubicBezTo>
                  <a:cubicBezTo>
                    <a:pt x="577" y="860"/>
                    <a:pt x="577" y="871"/>
                    <a:pt x="578" y="883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670" name="Freeform 14"/>
          <p:cNvSpPr>
            <a:spLocks/>
          </p:cNvSpPr>
          <p:nvPr/>
        </p:nvSpPr>
        <p:spPr bwMode="auto">
          <a:xfrm>
            <a:off x="5672138" y="4090988"/>
            <a:ext cx="2263775" cy="1163637"/>
          </a:xfrm>
          <a:custGeom>
            <a:avLst/>
            <a:gdLst>
              <a:gd name="T0" fmla="*/ 2147483647 w 1426"/>
              <a:gd name="T1" fmla="*/ 2147483647 h 733"/>
              <a:gd name="T2" fmla="*/ 2147483647 w 1426"/>
              <a:gd name="T3" fmla="*/ 2147483647 h 733"/>
              <a:gd name="T4" fmla="*/ 2147483647 w 1426"/>
              <a:gd name="T5" fmla="*/ 2147483647 h 733"/>
              <a:gd name="T6" fmla="*/ 0 w 1426"/>
              <a:gd name="T7" fmla="*/ 0 h 73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26" h="733">
                <a:moveTo>
                  <a:pt x="1426" y="713"/>
                </a:moveTo>
                <a:cubicBezTo>
                  <a:pt x="1164" y="723"/>
                  <a:pt x="903" y="733"/>
                  <a:pt x="713" y="694"/>
                </a:cubicBezTo>
                <a:cubicBezTo>
                  <a:pt x="523" y="655"/>
                  <a:pt x="403" y="595"/>
                  <a:pt x="284" y="479"/>
                </a:cubicBezTo>
                <a:cubicBezTo>
                  <a:pt x="165" y="363"/>
                  <a:pt x="82" y="181"/>
                  <a:pt x="0" y="0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71" name="Freeform 15"/>
          <p:cNvSpPr>
            <a:spLocks/>
          </p:cNvSpPr>
          <p:nvPr/>
        </p:nvSpPr>
        <p:spPr bwMode="auto">
          <a:xfrm>
            <a:off x="2298700" y="3606800"/>
            <a:ext cx="5683250" cy="2319338"/>
          </a:xfrm>
          <a:custGeom>
            <a:avLst/>
            <a:gdLst>
              <a:gd name="T0" fmla="*/ 2147483647 w 3552"/>
              <a:gd name="T1" fmla="*/ 2147483647 h 1461"/>
              <a:gd name="T2" fmla="*/ 2147483647 w 3552"/>
              <a:gd name="T3" fmla="*/ 2147483647 h 1461"/>
              <a:gd name="T4" fmla="*/ 2147483647 w 3552"/>
              <a:gd name="T5" fmla="*/ 2147483647 h 1461"/>
              <a:gd name="T6" fmla="*/ 2147483647 w 3552"/>
              <a:gd name="T7" fmla="*/ 2147483647 h 1461"/>
              <a:gd name="T8" fmla="*/ 2147483647 w 3552"/>
              <a:gd name="T9" fmla="*/ 2147483647 h 1461"/>
              <a:gd name="T10" fmla="*/ 2147483647 w 3552"/>
              <a:gd name="T11" fmla="*/ 2147483647 h 1461"/>
              <a:gd name="T12" fmla="*/ 2147483647 w 3552"/>
              <a:gd name="T13" fmla="*/ 2147483647 h 146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552" h="1461">
                <a:moveTo>
                  <a:pt x="8" y="237"/>
                </a:moveTo>
                <a:cubicBezTo>
                  <a:pt x="4" y="121"/>
                  <a:pt x="0" y="6"/>
                  <a:pt x="86" y="3"/>
                </a:cubicBezTo>
                <a:cubicBezTo>
                  <a:pt x="172" y="0"/>
                  <a:pt x="395" y="71"/>
                  <a:pt x="525" y="217"/>
                </a:cubicBezTo>
                <a:cubicBezTo>
                  <a:pt x="655" y="363"/>
                  <a:pt x="605" y="684"/>
                  <a:pt x="867" y="881"/>
                </a:cubicBezTo>
                <a:cubicBezTo>
                  <a:pt x="1129" y="1078"/>
                  <a:pt x="1762" y="1337"/>
                  <a:pt x="2097" y="1399"/>
                </a:cubicBezTo>
                <a:cubicBezTo>
                  <a:pt x="2432" y="1461"/>
                  <a:pt x="2636" y="1291"/>
                  <a:pt x="2878" y="1252"/>
                </a:cubicBezTo>
                <a:cubicBezTo>
                  <a:pt x="3120" y="1213"/>
                  <a:pt x="3336" y="1188"/>
                  <a:pt x="3552" y="1164"/>
                </a:cubicBez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0672" name="Group 16"/>
          <p:cNvGrpSpPr>
            <a:grpSpLocks/>
          </p:cNvGrpSpPr>
          <p:nvPr/>
        </p:nvGrpSpPr>
        <p:grpSpPr bwMode="auto">
          <a:xfrm>
            <a:off x="7270752" y="4887913"/>
            <a:ext cx="1198791" cy="835025"/>
            <a:chOff x="4374" y="3107"/>
            <a:chExt cx="745" cy="526"/>
          </a:xfrm>
        </p:grpSpPr>
        <p:sp>
          <p:nvSpPr>
            <p:cNvPr id="13343" name="Line 17"/>
            <p:cNvSpPr>
              <a:spLocks noChangeShapeType="1"/>
            </p:cNvSpPr>
            <p:nvPr/>
          </p:nvSpPr>
          <p:spPr bwMode="auto">
            <a:xfrm>
              <a:off x="4811" y="3243"/>
              <a:ext cx="303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4" name="Line 18"/>
            <p:cNvSpPr>
              <a:spLocks noChangeShapeType="1"/>
            </p:cNvSpPr>
            <p:nvPr/>
          </p:nvSpPr>
          <p:spPr bwMode="auto">
            <a:xfrm>
              <a:off x="4816" y="3484"/>
              <a:ext cx="303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345" name="Group 19"/>
            <p:cNvGrpSpPr>
              <a:grpSpLocks/>
            </p:cNvGrpSpPr>
            <p:nvPr/>
          </p:nvGrpSpPr>
          <p:grpSpPr bwMode="auto">
            <a:xfrm>
              <a:off x="4374" y="3107"/>
              <a:ext cx="518" cy="526"/>
              <a:chOff x="2138" y="2968"/>
              <a:chExt cx="733" cy="585"/>
            </a:xfrm>
          </p:grpSpPr>
          <p:sp>
            <p:nvSpPr>
              <p:cNvPr id="13346" name="Oval 20"/>
              <p:cNvSpPr>
                <a:spLocks noChangeArrowheads="1"/>
              </p:cNvSpPr>
              <p:nvPr/>
            </p:nvSpPr>
            <p:spPr bwMode="auto">
              <a:xfrm>
                <a:off x="2138" y="2977"/>
                <a:ext cx="576" cy="576"/>
              </a:xfrm>
              <a:prstGeom prst="ellipse">
                <a:avLst/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3347" name="Rectangle 21"/>
              <p:cNvSpPr>
                <a:spLocks noChangeArrowheads="1"/>
              </p:cNvSpPr>
              <p:nvPr/>
            </p:nvSpPr>
            <p:spPr bwMode="auto">
              <a:xfrm>
                <a:off x="2450" y="2968"/>
                <a:ext cx="421" cy="585"/>
              </a:xfrm>
              <a:prstGeom prst="rect">
                <a:avLst/>
              </a:prstGeom>
              <a:solidFill>
                <a:srgbClr val="0066FF"/>
              </a:solidFill>
              <a:ln w="9525">
                <a:solidFill>
                  <a:srgbClr val="0066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</p:grpSp>
      </p:grpSp>
      <p:sp>
        <p:nvSpPr>
          <p:cNvPr id="70678" name="AutoShape 22"/>
          <p:cNvSpPr>
            <a:spLocks noChangeArrowheads="1"/>
          </p:cNvSpPr>
          <p:nvPr/>
        </p:nvSpPr>
        <p:spPr bwMode="auto">
          <a:xfrm>
            <a:off x="990600" y="4214813"/>
            <a:ext cx="1766888" cy="2138362"/>
          </a:xfrm>
          <a:prstGeom prst="can">
            <a:avLst>
              <a:gd name="adj" fmla="val 30256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70679" name="Text Box 23"/>
          <p:cNvSpPr txBox="1">
            <a:spLocks noChangeArrowheads="1"/>
          </p:cNvSpPr>
          <p:nvPr/>
        </p:nvSpPr>
        <p:spPr bwMode="auto">
          <a:xfrm>
            <a:off x="1443038" y="5827713"/>
            <a:ext cx="754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H</a:t>
            </a:r>
            <a:r>
              <a:rPr lang="en-US" altLang="en-US" sz="2400" baseline="-25000"/>
              <a:t>2</a:t>
            </a:r>
            <a:r>
              <a:rPr lang="en-US" altLang="en-US" sz="2400"/>
              <a:t>O</a:t>
            </a:r>
          </a:p>
        </p:txBody>
      </p:sp>
      <p:sp>
        <p:nvSpPr>
          <p:cNvPr id="70680" name="Text Box 24"/>
          <p:cNvSpPr txBox="1">
            <a:spLocks noChangeArrowheads="1"/>
          </p:cNvSpPr>
          <p:nvPr/>
        </p:nvSpPr>
        <p:spPr bwMode="auto">
          <a:xfrm>
            <a:off x="3006303" y="6026187"/>
            <a:ext cx="2609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carbon electrodes</a:t>
            </a:r>
          </a:p>
        </p:txBody>
      </p:sp>
      <p:sp>
        <p:nvSpPr>
          <p:cNvPr id="70681" name="Freeform 25"/>
          <p:cNvSpPr>
            <a:spLocks/>
          </p:cNvSpPr>
          <p:nvPr/>
        </p:nvSpPr>
        <p:spPr bwMode="auto">
          <a:xfrm>
            <a:off x="2459053" y="5338941"/>
            <a:ext cx="914400" cy="712788"/>
          </a:xfrm>
          <a:custGeom>
            <a:avLst/>
            <a:gdLst>
              <a:gd name="T0" fmla="*/ 2147483647 w 576"/>
              <a:gd name="T1" fmla="*/ 2147483647 h 449"/>
              <a:gd name="T2" fmla="*/ 2147483647 w 576"/>
              <a:gd name="T3" fmla="*/ 2147483647 h 449"/>
              <a:gd name="T4" fmla="*/ 0 w 576"/>
              <a:gd name="T5" fmla="*/ 0 h 44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76" h="449">
                <a:moveTo>
                  <a:pt x="576" y="449"/>
                </a:moveTo>
                <a:lnTo>
                  <a:pt x="419" y="87"/>
                </a:ln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82" name="Freeform 26"/>
          <p:cNvSpPr>
            <a:spLocks/>
          </p:cNvSpPr>
          <p:nvPr/>
        </p:nvSpPr>
        <p:spPr bwMode="auto">
          <a:xfrm>
            <a:off x="1518491" y="5477668"/>
            <a:ext cx="1485260" cy="877405"/>
          </a:xfrm>
          <a:custGeom>
            <a:avLst/>
            <a:gdLst>
              <a:gd name="T0" fmla="*/ 2147483647 w 888"/>
              <a:gd name="T1" fmla="*/ 2147483647 h 595"/>
              <a:gd name="T2" fmla="*/ 2147483647 w 888"/>
              <a:gd name="T3" fmla="*/ 2147483647 h 595"/>
              <a:gd name="T4" fmla="*/ 2147483647 w 888"/>
              <a:gd name="T5" fmla="*/ 2147483647 h 595"/>
              <a:gd name="T6" fmla="*/ 0 w 888"/>
              <a:gd name="T7" fmla="*/ 0 h 595"/>
              <a:gd name="T8" fmla="*/ 0 60000 65536"/>
              <a:gd name="T9" fmla="*/ 0 60000 65536"/>
              <a:gd name="T10" fmla="*/ 0 60000 65536"/>
              <a:gd name="T11" fmla="*/ 0 60000 65536"/>
              <a:gd name="connsiteX0" fmla="*/ 10000 w 10000"/>
              <a:gd name="connsiteY0" fmla="*/ 10000 h 10000"/>
              <a:gd name="connsiteX1" fmla="*/ 7744 w 10000"/>
              <a:gd name="connsiteY1" fmla="*/ 8766 h 10000"/>
              <a:gd name="connsiteX2" fmla="*/ 2410 w 10000"/>
              <a:gd name="connsiteY2" fmla="*/ 975 h 10000"/>
              <a:gd name="connsiteX3" fmla="*/ 0 w 10000"/>
              <a:gd name="connsiteY3" fmla="*/ 0 h 10000"/>
              <a:gd name="connsiteX0" fmla="*/ 10536 w 10536"/>
              <a:gd name="connsiteY0" fmla="*/ 9289 h 9289"/>
              <a:gd name="connsiteX1" fmla="*/ 7744 w 10536"/>
              <a:gd name="connsiteY1" fmla="*/ 8766 h 9289"/>
              <a:gd name="connsiteX2" fmla="*/ 2410 w 10536"/>
              <a:gd name="connsiteY2" fmla="*/ 975 h 9289"/>
              <a:gd name="connsiteX3" fmla="*/ 0 w 10536"/>
              <a:gd name="connsiteY3" fmla="*/ 0 h 9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36" h="9289">
                <a:moveTo>
                  <a:pt x="10536" y="9289"/>
                </a:moveTo>
                <a:lnTo>
                  <a:pt x="7744" y="8766"/>
                </a:lnTo>
                <a:lnTo>
                  <a:pt x="2410" y="975"/>
                </a:ln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Rectangle 27"/>
          <p:cNvSpPr>
            <a:spLocks noChangeArrowheads="1"/>
          </p:cNvSpPr>
          <p:nvPr/>
        </p:nvSpPr>
        <p:spPr bwMode="auto">
          <a:xfrm>
            <a:off x="8663072" y="3682316"/>
            <a:ext cx="480927" cy="3192462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2" name="Bent Arrow 1"/>
          <p:cNvSpPr/>
          <p:nvPr/>
        </p:nvSpPr>
        <p:spPr>
          <a:xfrm rot="5400000">
            <a:off x="782637" y="3997326"/>
            <a:ext cx="612775" cy="463550"/>
          </a:xfrm>
          <a:prstGeom prst="bentArrow">
            <a:avLst>
              <a:gd name="adj1" fmla="val 10144"/>
              <a:gd name="adj2" fmla="val 25000"/>
              <a:gd name="adj3" fmla="val 25000"/>
              <a:gd name="adj4" fmla="val 4375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3665538"/>
            <a:ext cx="931863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+mj-lt"/>
              </a:rPr>
              <a:t>SALT</a:t>
            </a: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4565650" y="2447925"/>
            <a:ext cx="1978025" cy="1597025"/>
            <a:chOff x="4566442" y="2447925"/>
            <a:chExt cx="1977234" cy="1596728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5894649" y="3582777"/>
              <a:ext cx="460191" cy="4618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921625" y="3400248"/>
              <a:ext cx="622051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5921625" y="2800284"/>
              <a:ext cx="460191" cy="39362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5731201" y="2447925"/>
              <a:ext cx="326894" cy="58250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13351" idx="0"/>
            </p:cNvCxnSpPr>
            <p:nvPr/>
          </p:nvCxnSpPr>
          <p:spPr>
            <a:xfrm flipV="1">
              <a:off x="5502692" y="2447925"/>
              <a:ext cx="0" cy="4936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 flipV="1">
              <a:off x="4948877" y="2447925"/>
              <a:ext cx="382434" cy="5380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4566442" y="3393899"/>
              <a:ext cx="55699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4580724" y="3593887"/>
              <a:ext cx="568098" cy="33013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 flipV="1">
              <a:off x="4658480" y="2738384"/>
              <a:ext cx="490342" cy="3983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Rounded Rectangle 5"/>
          <p:cNvSpPr/>
          <p:nvPr/>
        </p:nvSpPr>
        <p:spPr>
          <a:xfrm>
            <a:off x="8576164" y="4539456"/>
            <a:ext cx="91772" cy="1489076"/>
          </a:xfrm>
          <a:custGeom>
            <a:avLst/>
            <a:gdLst>
              <a:gd name="connsiteX0" fmla="*/ 0 w 133715"/>
              <a:gd name="connsiteY0" fmla="*/ 22286 h 1323058"/>
              <a:gd name="connsiteX1" fmla="*/ 22286 w 133715"/>
              <a:gd name="connsiteY1" fmla="*/ 0 h 1323058"/>
              <a:gd name="connsiteX2" fmla="*/ 111429 w 133715"/>
              <a:gd name="connsiteY2" fmla="*/ 0 h 1323058"/>
              <a:gd name="connsiteX3" fmla="*/ 133715 w 133715"/>
              <a:gd name="connsiteY3" fmla="*/ 22286 h 1323058"/>
              <a:gd name="connsiteX4" fmla="*/ 133715 w 133715"/>
              <a:gd name="connsiteY4" fmla="*/ 1300772 h 1323058"/>
              <a:gd name="connsiteX5" fmla="*/ 111429 w 133715"/>
              <a:gd name="connsiteY5" fmla="*/ 1323058 h 1323058"/>
              <a:gd name="connsiteX6" fmla="*/ 22286 w 133715"/>
              <a:gd name="connsiteY6" fmla="*/ 1323058 h 1323058"/>
              <a:gd name="connsiteX7" fmla="*/ 0 w 133715"/>
              <a:gd name="connsiteY7" fmla="*/ 1300772 h 1323058"/>
              <a:gd name="connsiteX8" fmla="*/ 0 w 133715"/>
              <a:gd name="connsiteY8" fmla="*/ 22286 h 1323058"/>
              <a:gd name="connsiteX0" fmla="*/ 0 w 133715"/>
              <a:gd name="connsiteY0" fmla="*/ 77040 h 1377812"/>
              <a:gd name="connsiteX1" fmla="*/ 22286 w 133715"/>
              <a:gd name="connsiteY1" fmla="*/ 54754 h 1377812"/>
              <a:gd name="connsiteX2" fmla="*/ 111429 w 133715"/>
              <a:gd name="connsiteY2" fmla="*/ 54754 h 1377812"/>
              <a:gd name="connsiteX3" fmla="*/ 133715 w 133715"/>
              <a:gd name="connsiteY3" fmla="*/ 1539 h 1377812"/>
              <a:gd name="connsiteX4" fmla="*/ 133715 w 133715"/>
              <a:gd name="connsiteY4" fmla="*/ 1355526 h 1377812"/>
              <a:gd name="connsiteX5" fmla="*/ 111429 w 133715"/>
              <a:gd name="connsiteY5" fmla="*/ 1377812 h 1377812"/>
              <a:gd name="connsiteX6" fmla="*/ 22286 w 133715"/>
              <a:gd name="connsiteY6" fmla="*/ 1377812 h 1377812"/>
              <a:gd name="connsiteX7" fmla="*/ 0 w 133715"/>
              <a:gd name="connsiteY7" fmla="*/ 1355526 h 1377812"/>
              <a:gd name="connsiteX8" fmla="*/ 0 w 133715"/>
              <a:gd name="connsiteY8" fmla="*/ 77040 h 1377812"/>
              <a:gd name="connsiteX0" fmla="*/ 0 w 133715"/>
              <a:gd name="connsiteY0" fmla="*/ 82882 h 1383654"/>
              <a:gd name="connsiteX1" fmla="*/ 22286 w 133715"/>
              <a:gd name="connsiteY1" fmla="*/ 60596 h 1383654"/>
              <a:gd name="connsiteX2" fmla="*/ 111429 w 133715"/>
              <a:gd name="connsiteY2" fmla="*/ 1873 h 1383654"/>
              <a:gd name="connsiteX3" fmla="*/ 133715 w 133715"/>
              <a:gd name="connsiteY3" fmla="*/ 7381 h 1383654"/>
              <a:gd name="connsiteX4" fmla="*/ 133715 w 133715"/>
              <a:gd name="connsiteY4" fmla="*/ 1361368 h 1383654"/>
              <a:gd name="connsiteX5" fmla="*/ 111429 w 133715"/>
              <a:gd name="connsiteY5" fmla="*/ 1383654 h 1383654"/>
              <a:gd name="connsiteX6" fmla="*/ 22286 w 133715"/>
              <a:gd name="connsiteY6" fmla="*/ 1383654 h 1383654"/>
              <a:gd name="connsiteX7" fmla="*/ 0 w 133715"/>
              <a:gd name="connsiteY7" fmla="*/ 1361368 h 1383654"/>
              <a:gd name="connsiteX8" fmla="*/ 0 w 133715"/>
              <a:gd name="connsiteY8" fmla="*/ 82882 h 1383654"/>
              <a:gd name="connsiteX0" fmla="*/ 0 w 148542"/>
              <a:gd name="connsiteY0" fmla="*/ 82882 h 1517877"/>
              <a:gd name="connsiteX1" fmla="*/ 22286 w 148542"/>
              <a:gd name="connsiteY1" fmla="*/ 60596 h 1517877"/>
              <a:gd name="connsiteX2" fmla="*/ 111429 w 148542"/>
              <a:gd name="connsiteY2" fmla="*/ 1873 h 1517877"/>
              <a:gd name="connsiteX3" fmla="*/ 133715 w 148542"/>
              <a:gd name="connsiteY3" fmla="*/ 7381 h 1517877"/>
              <a:gd name="connsiteX4" fmla="*/ 133715 w 148542"/>
              <a:gd name="connsiteY4" fmla="*/ 1361368 h 1517877"/>
              <a:gd name="connsiteX5" fmla="*/ 144985 w 148542"/>
              <a:gd name="connsiteY5" fmla="*/ 1517877 h 1517877"/>
              <a:gd name="connsiteX6" fmla="*/ 22286 w 148542"/>
              <a:gd name="connsiteY6" fmla="*/ 1383654 h 1517877"/>
              <a:gd name="connsiteX7" fmla="*/ 0 w 148542"/>
              <a:gd name="connsiteY7" fmla="*/ 1361368 h 1517877"/>
              <a:gd name="connsiteX8" fmla="*/ 0 w 148542"/>
              <a:gd name="connsiteY8" fmla="*/ 82882 h 1517877"/>
              <a:gd name="connsiteX0" fmla="*/ 0 w 135588"/>
              <a:gd name="connsiteY0" fmla="*/ 82882 h 1576600"/>
              <a:gd name="connsiteX1" fmla="*/ 22286 w 135588"/>
              <a:gd name="connsiteY1" fmla="*/ 60596 h 1576600"/>
              <a:gd name="connsiteX2" fmla="*/ 111429 w 135588"/>
              <a:gd name="connsiteY2" fmla="*/ 1873 h 1576600"/>
              <a:gd name="connsiteX3" fmla="*/ 133715 w 135588"/>
              <a:gd name="connsiteY3" fmla="*/ 7381 h 1576600"/>
              <a:gd name="connsiteX4" fmla="*/ 133715 w 135588"/>
              <a:gd name="connsiteY4" fmla="*/ 1361368 h 1576600"/>
              <a:gd name="connsiteX5" fmla="*/ 128207 w 135588"/>
              <a:gd name="connsiteY5" fmla="*/ 1576600 h 1576600"/>
              <a:gd name="connsiteX6" fmla="*/ 22286 w 135588"/>
              <a:gd name="connsiteY6" fmla="*/ 1383654 h 1576600"/>
              <a:gd name="connsiteX7" fmla="*/ 0 w 135588"/>
              <a:gd name="connsiteY7" fmla="*/ 1361368 h 1576600"/>
              <a:gd name="connsiteX8" fmla="*/ 0 w 135588"/>
              <a:gd name="connsiteY8" fmla="*/ 82882 h 1576600"/>
              <a:gd name="connsiteX0" fmla="*/ 0 w 135588"/>
              <a:gd name="connsiteY0" fmla="*/ 160539 h 1654257"/>
              <a:gd name="connsiteX1" fmla="*/ 22286 w 135588"/>
              <a:gd name="connsiteY1" fmla="*/ 138253 h 1654257"/>
              <a:gd name="connsiteX2" fmla="*/ 111429 w 135588"/>
              <a:gd name="connsiteY2" fmla="*/ 79530 h 1654257"/>
              <a:gd name="connsiteX3" fmla="*/ 133715 w 135588"/>
              <a:gd name="connsiteY3" fmla="*/ 1148 h 1654257"/>
              <a:gd name="connsiteX4" fmla="*/ 133715 w 135588"/>
              <a:gd name="connsiteY4" fmla="*/ 1439025 h 1654257"/>
              <a:gd name="connsiteX5" fmla="*/ 128207 w 135588"/>
              <a:gd name="connsiteY5" fmla="*/ 1654257 h 1654257"/>
              <a:gd name="connsiteX6" fmla="*/ 22286 w 135588"/>
              <a:gd name="connsiteY6" fmla="*/ 1461311 h 1654257"/>
              <a:gd name="connsiteX7" fmla="*/ 0 w 135588"/>
              <a:gd name="connsiteY7" fmla="*/ 1439025 h 1654257"/>
              <a:gd name="connsiteX8" fmla="*/ 0 w 135588"/>
              <a:gd name="connsiteY8" fmla="*/ 160539 h 1654257"/>
              <a:gd name="connsiteX0" fmla="*/ 0 w 135588"/>
              <a:gd name="connsiteY0" fmla="*/ 160773 h 1654491"/>
              <a:gd name="connsiteX1" fmla="*/ 22286 w 135588"/>
              <a:gd name="connsiteY1" fmla="*/ 138487 h 1654491"/>
              <a:gd name="connsiteX2" fmla="*/ 103040 w 135588"/>
              <a:gd name="connsiteY2" fmla="*/ 62986 h 1654491"/>
              <a:gd name="connsiteX3" fmla="*/ 133715 w 135588"/>
              <a:gd name="connsiteY3" fmla="*/ 1382 h 1654491"/>
              <a:gd name="connsiteX4" fmla="*/ 133715 w 135588"/>
              <a:gd name="connsiteY4" fmla="*/ 1439259 h 1654491"/>
              <a:gd name="connsiteX5" fmla="*/ 128207 w 135588"/>
              <a:gd name="connsiteY5" fmla="*/ 1654491 h 1654491"/>
              <a:gd name="connsiteX6" fmla="*/ 22286 w 135588"/>
              <a:gd name="connsiteY6" fmla="*/ 1461545 h 1654491"/>
              <a:gd name="connsiteX7" fmla="*/ 0 w 135588"/>
              <a:gd name="connsiteY7" fmla="*/ 1439259 h 1654491"/>
              <a:gd name="connsiteX8" fmla="*/ 0 w 135588"/>
              <a:gd name="connsiteY8" fmla="*/ 160773 h 1654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5588" h="1654491">
                <a:moveTo>
                  <a:pt x="0" y="160773"/>
                </a:moveTo>
                <a:cubicBezTo>
                  <a:pt x="0" y="148465"/>
                  <a:pt x="9978" y="138487"/>
                  <a:pt x="22286" y="138487"/>
                </a:cubicBezTo>
                <a:lnTo>
                  <a:pt x="103040" y="62986"/>
                </a:lnTo>
                <a:cubicBezTo>
                  <a:pt x="115348" y="62986"/>
                  <a:pt x="133715" y="-10926"/>
                  <a:pt x="133715" y="1382"/>
                </a:cubicBezTo>
                <a:lnTo>
                  <a:pt x="133715" y="1439259"/>
                </a:lnTo>
                <a:cubicBezTo>
                  <a:pt x="133715" y="1451567"/>
                  <a:pt x="140515" y="1654491"/>
                  <a:pt x="128207" y="1654491"/>
                </a:cubicBezTo>
                <a:lnTo>
                  <a:pt x="22286" y="1461545"/>
                </a:lnTo>
                <a:cubicBezTo>
                  <a:pt x="9978" y="1461545"/>
                  <a:pt x="0" y="1451567"/>
                  <a:pt x="0" y="1439259"/>
                </a:cubicBezTo>
                <a:lnTo>
                  <a:pt x="0" y="160773"/>
                </a:lnTo>
                <a:close/>
              </a:path>
            </a:pathLst>
          </a:cu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0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0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11111E-6 L 0.0533 0.00208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6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6" presetClass="entr" presetSubtype="37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animBg="1"/>
      <p:bldP spid="70659" grpId="0" animBg="1"/>
      <p:bldP spid="70661" grpId="0" build="p"/>
      <p:bldP spid="70662" grpId="0" animBg="1"/>
      <p:bldP spid="70663" grpId="0" animBg="1"/>
      <p:bldP spid="70670" grpId="0" animBg="1"/>
      <p:bldP spid="70671" grpId="0" animBg="1"/>
      <p:bldP spid="70678" grpId="0" animBg="1"/>
      <p:bldP spid="70679" grpId="0"/>
      <p:bldP spid="70680" grpId="0"/>
      <p:bldP spid="70681" grpId="0" animBg="1"/>
      <p:bldP spid="70682" grpId="0" animBg="1"/>
      <p:bldP spid="13330" grpId="0" animBg="1"/>
      <p:bldP spid="3" grpId="0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83102-6453-4328-900A-349DC1897789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76313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A salt water solution is a conductor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49350"/>
            <a:ext cx="8229600" cy="5419725"/>
          </a:xfrm>
        </p:spPr>
        <p:txBody>
          <a:bodyPr/>
          <a:lstStyle/>
          <a:p>
            <a:pPr eaLnBrk="1" hangingPunct="1"/>
            <a:r>
              <a:rPr lang="en-US" altLang="en-US" smtClean="0"/>
              <a:t>When salt  NaCl (sodium chloride) is added to water H</a:t>
            </a:r>
            <a:r>
              <a:rPr lang="en-US" altLang="en-US" baseline="-25000" smtClean="0"/>
              <a:t>2</a:t>
            </a:r>
            <a:r>
              <a:rPr lang="en-US" altLang="en-US" smtClean="0"/>
              <a:t>O, the NaCl molecule dissociates into a positive ion Na</a:t>
            </a:r>
            <a:r>
              <a:rPr lang="en-US" altLang="en-US" baseline="30000" smtClean="0"/>
              <a:t>+</a:t>
            </a:r>
            <a:r>
              <a:rPr lang="en-US" altLang="en-US" smtClean="0"/>
              <a:t>, and a negative ion Cl</a:t>
            </a:r>
            <a:r>
              <a:rPr lang="en-US" altLang="en-US" baseline="30000" smtClean="0"/>
              <a:t>-</a:t>
            </a:r>
            <a:r>
              <a:rPr lang="en-US" altLang="en-US" smtClean="0"/>
              <a:t> .</a:t>
            </a:r>
          </a:p>
          <a:p>
            <a:pPr eaLnBrk="1" hangingPunct="1"/>
            <a:r>
              <a:rPr lang="en-US" altLang="en-US" smtClean="0"/>
              <a:t>Thus the solutions contains both positive and negative ions, both of which can conduct electricity.</a:t>
            </a:r>
          </a:p>
          <a:p>
            <a:pPr eaLnBrk="1" hangingPunct="1"/>
            <a:r>
              <a:rPr lang="en-US" altLang="en-US" smtClean="0"/>
              <a:t>Electric current can pass through dirty bath water and through you also!</a:t>
            </a:r>
          </a:p>
          <a:p>
            <a:pPr eaLnBrk="1" hangingPunct="1"/>
            <a:r>
              <a:rPr lang="en-US" altLang="en-US" smtClean="0"/>
              <a:t>we are conductors – water + Na</a:t>
            </a:r>
            <a:r>
              <a:rPr lang="en-US" altLang="en-US" baseline="30000" smtClean="0"/>
              <a:t>+</a:t>
            </a:r>
            <a:r>
              <a:rPr lang="en-US" altLang="en-US" smtClean="0"/>
              <a:t> + Cl</a:t>
            </a:r>
            <a:r>
              <a:rPr lang="en-US" altLang="en-US" baseline="30000" smtClean="0">
                <a:latin typeface="Times New Roman" pitchFamily="18" charset="0"/>
                <a:cs typeface="Times New Roman" pitchFamily="18" charset="0"/>
              </a:rPr>
              <a:t>–</a:t>
            </a:r>
            <a:endParaRPr lang="en-US" altLang="en-US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4DE85-CCCF-4A0D-BAF7-816E167BF46C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72714" name="Rectangle 10"/>
          <p:cNvSpPr>
            <a:spLocks noChangeArrowheads="1"/>
          </p:cNvSpPr>
          <p:nvPr/>
        </p:nvSpPr>
        <p:spPr bwMode="auto">
          <a:xfrm>
            <a:off x="6797675" y="3814763"/>
            <a:ext cx="290513" cy="2476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4615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Gas discharges</a:t>
            </a:r>
          </a:p>
        </p:txBody>
      </p:sp>
      <p:sp>
        <p:nvSpPr>
          <p:cNvPr id="72707" name="Freeform 3"/>
          <p:cNvSpPr>
            <a:spLocks/>
          </p:cNvSpPr>
          <p:nvPr/>
        </p:nvSpPr>
        <p:spPr bwMode="auto">
          <a:xfrm>
            <a:off x="371475" y="3929062"/>
            <a:ext cx="2805113" cy="2183605"/>
          </a:xfrm>
          <a:custGeom>
            <a:avLst/>
            <a:gdLst>
              <a:gd name="T0" fmla="*/ 2147483647 w 1767"/>
              <a:gd name="T1" fmla="*/ 0 h 1415"/>
              <a:gd name="T2" fmla="*/ 0 w 1767"/>
              <a:gd name="T3" fmla="*/ 0 h 1415"/>
              <a:gd name="T4" fmla="*/ 0 w 1767"/>
              <a:gd name="T5" fmla="*/ 2147483647 h 1415"/>
              <a:gd name="T6" fmla="*/ 2147483647 w 1767"/>
              <a:gd name="T7" fmla="*/ 2147483647 h 14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767" h="1415">
                <a:moveTo>
                  <a:pt x="430" y="0"/>
                </a:moveTo>
                <a:lnTo>
                  <a:pt x="0" y="0"/>
                </a:lnTo>
                <a:lnTo>
                  <a:pt x="0" y="1415"/>
                </a:lnTo>
                <a:lnTo>
                  <a:pt x="1767" y="1415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08" name="Freeform 4"/>
          <p:cNvSpPr>
            <a:spLocks/>
          </p:cNvSpPr>
          <p:nvPr/>
        </p:nvSpPr>
        <p:spPr bwMode="auto">
          <a:xfrm>
            <a:off x="5580063" y="3929063"/>
            <a:ext cx="3052762" cy="2205037"/>
          </a:xfrm>
          <a:custGeom>
            <a:avLst/>
            <a:gdLst>
              <a:gd name="T0" fmla="*/ 2147483647 w 1836"/>
              <a:gd name="T1" fmla="*/ 0 h 1415"/>
              <a:gd name="T2" fmla="*/ 2147483647 w 1836"/>
              <a:gd name="T3" fmla="*/ 0 h 1415"/>
              <a:gd name="T4" fmla="*/ 2147483647 w 1836"/>
              <a:gd name="T5" fmla="*/ 2147483647 h 1415"/>
              <a:gd name="T6" fmla="*/ 0 w 1836"/>
              <a:gd name="T7" fmla="*/ 2147483647 h 141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36" h="1415">
                <a:moveTo>
                  <a:pt x="1338" y="0"/>
                </a:moveTo>
                <a:lnTo>
                  <a:pt x="1836" y="0"/>
                </a:lnTo>
                <a:lnTo>
                  <a:pt x="1836" y="1415"/>
                </a:lnTo>
                <a:lnTo>
                  <a:pt x="0" y="1415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3082925" y="5529263"/>
            <a:ext cx="2525713" cy="1209675"/>
          </a:xfrm>
          <a:prstGeom prst="rect">
            <a:avLst/>
          </a:prstGeom>
          <a:solidFill>
            <a:srgbClr val="0066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FF00"/>
                </a:solidFill>
              </a:rPr>
              <a:t>High Voltage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FFFF00"/>
                </a:solidFill>
              </a:rPr>
              <a:t>Source</a:t>
            </a: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650875" y="4578350"/>
            <a:ext cx="10652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Gas 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tube</a:t>
            </a:r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2328863" y="3590925"/>
            <a:ext cx="4262437" cy="711200"/>
          </a:xfrm>
          <a:prstGeom prst="rect">
            <a:avLst/>
          </a:prstGeom>
          <a:solidFill>
            <a:srgbClr val="FF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15370" name="Text Box 9"/>
          <p:cNvSpPr txBox="1">
            <a:spLocks noChangeArrowheads="1"/>
          </p:cNvSpPr>
          <p:nvPr/>
        </p:nvSpPr>
        <p:spPr bwMode="auto">
          <a:xfrm>
            <a:off x="593725" y="1263650"/>
            <a:ext cx="7966075" cy="1917700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400" dirty="0">
                <a:solidFill>
                  <a:schemeClr val="bg1"/>
                </a:solidFill>
              </a:rPr>
              <a:t> When a high voltage is applied to a gas-filled tube,</a:t>
            </a:r>
            <a:br>
              <a:rPr lang="en-US" altLang="en-US" sz="2400" dirty="0">
                <a:solidFill>
                  <a:schemeClr val="bg1"/>
                </a:solidFill>
              </a:rPr>
            </a:br>
            <a:r>
              <a:rPr lang="en-US" altLang="en-US" sz="2400" dirty="0">
                <a:solidFill>
                  <a:schemeClr val="bg1"/>
                </a:solidFill>
              </a:rPr>
              <a:t>   the gas becomes ionized </a:t>
            </a:r>
            <a:r>
              <a:rPr lang="en-US" altLang="en-US" sz="2400" dirty="0">
                <a:solidFill>
                  <a:schemeClr val="bg1"/>
                </a:solidFill>
                <a:sym typeface="Wingdings" pitchFamily="2" charset="2"/>
              </a:rPr>
              <a:t> </a:t>
            </a:r>
            <a:r>
              <a:rPr lang="en-US" altLang="en-US" sz="2400" dirty="0">
                <a:solidFill>
                  <a:schemeClr val="bg1"/>
                </a:solidFill>
              </a:rPr>
              <a:t>one or more electrons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chemeClr val="bg1"/>
                </a:solidFill>
              </a:rPr>
              <a:t>   are removed from each atom.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400" dirty="0">
                <a:solidFill>
                  <a:schemeClr val="bg1"/>
                </a:solidFill>
              </a:rPr>
              <a:t> The ionized  gas is a conductor </a:t>
            </a:r>
            <a:r>
              <a:rPr lang="en-US" altLang="en-US" sz="2400" dirty="0">
                <a:solidFill>
                  <a:schemeClr val="bg1"/>
                </a:solidFill>
                <a:sym typeface="Wingdings" pitchFamily="2" charset="2"/>
              </a:rPr>
              <a:t> current can flow</a:t>
            </a:r>
            <a:r>
              <a:rPr lang="en-US" altLang="en-US" sz="2400" dirty="0">
                <a:solidFill>
                  <a:schemeClr val="bg1"/>
                </a:solidFill>
              </a:rPr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400" dirty="0">
                <a:solidFill>
                  <a:schemeClr val="bg1"/>
                </a:solidFill>
              </a:rPr>
              <a:t> The excited gas atoms emit light of a characteristic color</a:t>
            </a:r>
          </a:p>
        </p:txBody>
      </p:sp>
      <p:sp>
        <p:nvSpPr>
          <p:cNvPr id="72716" name="AutoShape 12"/>
          <p:cNvSpPr>
            <a:spLocks noChangeArrowheads="1"/>
          </p:cNvSpPr>
          <p:nvPr/>
        </p:nvSpPr>
        <p:spPr bwMode="auto">
          <a:xfrm rot="5400000">
            <a:off x="4113213" y="962025"/>
            <a:ext cx="838200" cy="5965825"/>
          </a:xfrm>
          <a:prstGeom prst="can">
            <a:avLst>
              <a:gd name="adj" fmla="val 517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3332163" y="3600450"/>
            <a:ext cx="19002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/>
              <a:t>PLASMA</a:t>
            </a:r>
          </a:p>
        </p:txBody>
      </p:sp>
      <p:sp>
        <p:nvSpPr>
          <p:cNvPr id="72718" name="AutoShape 14"/>
          <p:cNvSpPr>
            <a:spLocks noChangeArrowheads="1"/>
          </p:cNvSpPr>
          <p:nvPr/>
        </p:nvSpPr>
        <p:spPr bwMode="auto">
          <a:xfrm>
            <a:off x="5603875" y="4675188"/>
            <a:ext cx="1889125" cy="433387"/>
          </a:xfrm>
          <a:prstGeom prst="wedgeRectCallout">
            <a:avLst>
              <a:gd name="adj1" fmla="val -84537"/>
              <a:gd name="adj2" fmla="val -187361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not blood!</a:t>
            </a:r>
          </a:p>
        </p:txBody>
      </p:sp>
      <p:sp>
        <p:nvSpPr>
          <p:cNvPr id="72719" name="Freeform 15"/>
          <p:cNvSpPr>
            <a:spLocks/>
          </p:cNvSpPr>
          <p:nvPr/>
        </p:nvSpPr>
        <p:spPr bwMode="auto">
          <a:xfrm>
            <a:off x="1549400" y="4224338"/>
            <a:ext cx="449263" cy="812800"/>
          </a:xfrm>
          <a:custGeom>
            <a:avLst/>
            <a:gdLst>
              <a:gd name="T0" fmla="*/ 0 w 283"/>
              <a:gd name="T1" fmla="*/ 2147483647 h 512"/>
              <a:gd name="T2" fmla="*/ 2147483647 w 283"/>
              <a:gd name="T3" fmla="*/ 2147483647 h 512"/>
              <a:gd name="T4" fmla="*/ 2147483647 w 283"/>
              <a:gd name="T5" fmla="*/ 0 h 51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3" h="512">
                <a:moveTo>
                  <a:pt x="0" y="512"/>
                </a:moveTo>
                <a:lnTo>
                  <a:pt x="251" y="512"/>
                </a:lnTo>
                <a:lnTo>
                  <a:pt x="283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20" name="Rectangle 16"/>
          <p:cNvSpPr>
            <a:spLocks noChangeArrowheads="1"/>
          </p:cNvSpPr>
          <p:nvPr/>
        </p:nvSpPr>
        <p:spPr bwMode="auto">
          <a:xfrm>
            <a:off x="7280275" y="3824288"/>
            <a:ext cx="536575" cy="2476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grpSp>
        <p:nvGrpSpPr>
          <p:cNvPr id="72734" name="Group 30"/>
          <p:cNvGrpSpPr>
            <a:grpSpLocks/>
          </p:cNvGrpSpPr>
          <p:nvPr/>
        </p:nvGrpSpPr>
        <p:grpSpPr bwMode="auto">
          <a:xfrm>
            <a:off x="1711325" y="3824288"/>
            <a:ext cx="617538" cy="254000"/>
            <a:chOff x="664" y="2409"/>
            <a:chExt cx="803" cy="160"/>
          </a:xfrm>
        </p:grpSpPr>
        <p:sp>
          <p:nvSpPr>
            <p:cNvPr id="15389" name="Rectangle 11"/>
            <p:cNvSpPr>
              <a:spLocks noChangeArrowheads="1"/>
            </p:cNvSpPr>
            <p:nvPr/>
          </p:nvSpPr>
          <p:spPr bwMode="auto">
            <a:xfrm>
              <a:off x="664" y="2413"/>
              <a:ext cx="712" cy="15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5390" name="Oval 17"/>
            <p:cNvSpPr>
              <a:spLocks noChangeArrowheads="1"/>
            </p:cNvSpPr>
            <p:nvPr/>
          </p:nvSpPr>
          <p:spPr bwMode="auto">
            <a:xfrm>
              <a:off x="1264" y="2409"/>
              <a:ext cx="203" cy="158"/>
            </a:xfrm>
            <a:prstGeom prst="ellipse">
              <a:avLst/>
            </a:pr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</p:grpSp>
      <p:sp>
        <p:nvSpPr>
          <p:cNvPr id="72722" name="Oval 18"/>
          <p:cNvSpPr>
            <a:spLocks noChangeArrowheads="1"/>
          </p:cNvSpPr>
          <p:nvPr/>
        </p:nvSpPr>
        <p:spPr bwMode="auto">
          <a:xfrm>
            <a:off x="6597650" y="3811588"/>
            <a:ext cx="379413" cy="244475"/>
          </a:xfrm>
          <a:prstGeom prst="ellipse">
            <a:avLst/>
          </a:prstGeom>
          <a:solidFill>
            <a:srgbClr val="8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grpSp>
        <p:nvGrpSpPr>
          <p:cNvPr id="72731" name="Group 27"/>
          <p:cNvGrpSpPr>
            <a:grpSpLocks/>
          </p:cNvGrpSpPr>
          <p:nvPr/>
        </p:nvGrpSpPr>
        <p:grpSpPr bwMode="auto">
          <a:xfrm>
            <a:off x="7018338" y="5121275"/>
            <a:ext cx="511175" cy="1414463"/>
            <a:chOff x="4421" y="3226"/>
            <a:chExt cx="322" cy="891"/>
          </a:xfrm>
        </p:grpSpPr>
        <p:sp>
          <p:nvSpPr>
            <p:cNvPr id="15381" name="Oval 19"/>
            <p:cNvSpPr>
              <a:spLocks noChangeArrowheads="1"/>
            </p:cNvSpPr>
            <p:nvPr/>
          </p:nvSpPr>
          <p:spPr bwMode="auto">
            <a:xfrm>
              <a:off x="4421" y="3226"/>
              <a:ext cx="56" cy="10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5382" name="Oval 20"/>
            <p:cNvSpPr>
              <a:spLocks noChangeArrowheads="1"/>
            </p:cNvSpPr>
            <p:nvPr/>
          </p:nvSpPr>
          <p:spPr bwMode="auto">
            <a:xfrm>
              <a:off x="4459" y="3338"/>
              <a:ext cx="56" cy="10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5383" name="Oval 21"/>
            <p:cNvSpPr>
              <a:spLocks noChangeArrowheads="1"/>
            </p:cNvSpPr>
            <p:nvPr/>
          </p:nvSpPr>
          <p:spPr bwMode="auto">
            <a:xfrm>
              <a:off x="4497" y="3450"/>
              <a:ext cx="56" cy="10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5384" name="Oval 22"/>
            <p:cNvSpPr>
              <a:spLocks noChangeArrowheads="1"/>
            </p:cNvSpPr>
            <p:nvPr/>
          </p:nvSpPr>
          <p:spPr bwMode="auto">
            <a:xfrm>
              <a:off x="4535" y="3562"/>
              <a:ext cx="56" cy="10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5385" name="Oval 23"/>
            <p:cNvSpPr>
              <a:spLocks noChangeArrowheads="1"/>
            </p:cNvSpPr>
            <p:nvPr/>
          </p:nvSpPr>
          <p:spPr bwMode="auto">
            <a:xfrm>
              <a:off x="4573" y="3674"/>
              <a:ext cx="56" cy="10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5386" name="Oval 24"/>
            <p:cNvSpPr>
              <a:spLocks noChangeArrowheads="1"/>
            </p:cNvSpPr>
            <p:nvPr/>
          </p:nvSpPr>
          <p:spPr bwMode="auto">
            <a:xfrm>
              <a:off x="4611" y="3786"/>
              <a:ext cx="56" cy="10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5387" name="Oval 25"/>
            <p:cNvSpPr>
              <a:spLocks noChangeArrowheads="1"/>
            </p:cNvSpPr>
            <p:nvPr/>
          </p:nvSpPr>
          <p:spPr bwMode="auto">
            <a:xfrm>
              <a:off x="4649" y="3898"/>
              <a:ext cx="56" cy="10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5388" name="Oval 26"/>
            <p:cNvSpPr>
              <a:spLocks noChangeArrowheads="1"/>
            </p:cNvSpPr>
            <p:nvPr/>
          </p:nvSpPr>
          <p:spPr bwMode="auto">
            <a:xfrm>
              <a:off x="4687" y="4010"/>
              <a:ext cx="56" cy="10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</p:grpSp>
      <p:sp>
        <p:nvSpPr>
          <p:cNvPr id="72733" name="Freeform 29"/>
          <p:cNvSpPr>
            <a:spLocks/>
          </p:cNvSpPr>
          <p:nvPr/>
        </p:nvSpPr>
        <p:spPr bwMode="auto">
          <a:xfrm>
            <a:off x="1724025" y="3543300"/>
            <a:ext cx="125413" cy="828675"/>
          </a:xfrm>
          <a:custGeom>
            <a:avLst/>
            <a:gdLst>
              <a:gd name="T0" fmla="*/ 0 w 79"/>
              <a:gd name="T1" fmla="*/ 0 h 522"/>
              <a:gd name="T2" fmla="*/ 2147483647 w 79"/>
              <a:gd name="T3" fmla="*/ 2147483647 h 522"/>
              <a:gd name="T4" fmla="*/ 2147483647 w 79"/>
              <a:gd name="T5" fmla="*/ 2147483647 h 52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9" h="522">
                <a:moveTo>
                  <a:pt x="0" y="0"/>
                </a:moveTo>
                <a:cubicBezTo>
                  <a:pt x="38" y="91"/>
                  <a:pt x="77" y="183"/>
                  <a:pt x="78" y="270"/>
                </a:cubicBezTo>
                <a:cubicBezTo>
                  <a:pt x="79" y="357"/>
                  <a:pt x="42" y="439"/>
                  <a:pt x="6" y="52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35" name="Rectangle 31"/>
          <p:cNvSpPr>
            <a:spLocks noChangeArrowheads="1"/>
          </p:cNvSpPr>
          <p:nvPr/>
        </p:nvSpPr>
        <p:spPr bwMode="auto">
          <a:xfrm>
            <a:off x="1066800" y="3829050"/>
            <a:ext cx="476250" cy="228600"/>
          </a:xfrm>
          <a:prstGeom prst="rect">
            <a:avLst/>
          </a:prstGeom>
          <a:solidFill>
            <a:srgbClr val="808080"/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2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72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72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72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72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7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2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2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0"/>
                                        <p:tgtEl>
                                          <p:spTgt spid="72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14" grpId="0" animBg="1"/>
      <p:bldP spid="72707" grpId="0" animBg="1"/>
      <p:bldP spid="72708" grpId="0" animBg="1"/>
      <p:bldP spid="72709" grpId="0" animBg="1"/>
      <p:bldP spid="72710" grpId="0"/>
      <p:bldP spid="72712" grpId="0" animBg="1"/>
      <p:bldP spid="72716" grpId="0" animBg="1"/>
      <p:bldP spid="72717" grpId="0"/>
      <p:bldP spid="72718" grpId="0" animBg="1"/>
      <p:bldP spid="72719" grpId="0" animBg="1"/>
      <p:bldP spid="72720" grpId="0" animBg="1"/>
      <p:bldP spid="72720" grpId="1" animBg="1"/>
      <p:bldP spid="72722" grpId="0" animBg="1"/>
      <p:bldP spid="72733" grpId="0" animBg="1"/>
      <p:bldP spid="7273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92CA4-BA47-4F3C-A9C3-5F4A32F06E4B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6205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examples of electrical discharges</a:t>
            </a:r>
          </a:p>
        </p:txBody>
      </p:sp>
      <p:grpSp>
        <p:nvGrpSpPr>
          <p:cNvPr id="73731" name="Group 3"/>
          <p:cNvGrpSpPr>
            <a:grpSpLocks/>
          </p:cNvGrpSpPr>
          <p:nvPr/>
        </p:nvGrpSpPr>
        <p:grpSpPr bwMode="auto">
          <a:xfrm>
            <a:off x="196850" y="1295400"/>
            <a:ext cx="3560763" cy="1338263"/>
            <a:chOff x="284" y="875"/>
            <a:chExt cx="2403" cy="961"/>
          </a:xfrm>
        </p:grpSpPr>
        <p:pic>
          <p:nvPicPr>
            <p:cNvPr id="16427" name="Picture 4" descr="T-osram-syl2A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" y="875"/>
              <a:ext cx="2403" cy="8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6428" name="Text Box 5"/>
            <p:cNvSpPr txBox="1">
              <a:spLocks noChangeArrowheads="1"/>
            </p:cNvSpPr>
            <p:nvPr/>
          </p:nvSpPr>
          <p:spPr bwMode="auto">
            <a:xfrm>
              <a:off x="328" y="1420"/>
              <a:ext cx="2133" cy="4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bg1"/>
                  </a:solidFill>
                </a:rPr>
                <a:t>fluorescent lamp</a:t>
              </a:r>
            </a:p>
          </p:txBody>
        </p:sp>
      </p:grpSp>
      <p:grpSp>
        <p:nvGrpSpPr>
          <p:cNvPr id="73734" name="Group 6"/>
          <p:cNvGrpSpPr>
            <a:grpSpLocks/>
          </p:cNvGrpSpPr>
          <p:nvPr/>
        </p:nvGrpSpPr>
        <p:grpSpPr bwMode="auto">
          <a:xfrm>
            <a:off x="6005513" y="1382713"/>
            <a:ext cx="2921000" cy="4760912"/>
            <a:chOff x="3557" y="802"/>
            <a:chExt cx="1840" cy="2999"/>
          </a:xfrm>
        </p:grpSpPr>
        <p:pic>
          <p:nvPicPr>
            <p:cNvPr id="16425" name="Picture 7" descr="aurora-bi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7" y="1030"/>
              <a:ext cx="1840" cy="27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6426" name="Text Box 8"/>
            <p:cNvSpPr txBox="1">
              <a:spLocks noChangeArrowheads="1"/>
            </p:cNvSpPr>
            <p:nvPr/>
          </p:nvSpPr>
          <p:spPr bwMode="auto">
            <a:xfrm>
              <a:off x="3902" y="802"/>
              <a:ext cx="11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dirty="0">
                  <a:solidFill>
                    <a:srgbClr val="FF0000"/>
                  </a:solidFill>
                </a:rPr>
                <a:t>the Aurora</a:t>
              </a:r>
            </a:p>
          </p:txBody>
        </p:sp>
      </p:grpSp>
      <p:grpSp>
        <p:nvGrpSpPr>
          <p:cNvPr id="73737" name="Group 9"/>
          <p:cNvGrpSpPr>
            <a:grpSpLocks/>
          </p:cNvGrpSpPr>
          <p:nvPr/>
        </p:nvGrpSpPr>
        <p:grpSpPr bwMode="auto">
          <a:xfrm>
            <a:off x="681038" y="4305300"/>
            <a:ext cx="6057120" cy="2419175"/>
            <a:chOff x="204" y="2275"/>
            <a:chExt cx="4298" cy="1714"/>
          </a:xfrm>
        </p:grpSpPr>
        <p:pic>
          <p:nvPicPr>
            <p:cNvPr id="16423" name="Picture 10" descr="bobs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2275"/>
              <a:ext cx="2806" cy="16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6424" name="Text Box 11"/>
            <p:cNvSpPr txBox="1">
              <a:spLocks noChangeArrowheads="1"/>
            </p:cNvSpPr>
            <p:nvPr/>
          </p:nvSpPr>
          <p:spPr bwMode="auto">
            <a:xfrm>
              <a:off x="2965" y="3575"/>
              <a:ext cx="1537" cy="4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dirty="0">
                  <a:solidFill>
                    <a:srgbClr val="FF0000"/>
                  </a:solidFill>
                </a:rPr>
                <a:t>neon lights</a:t>
              </a:r>
            </a:p>
          </p:txBody>
        </p:sp>
      </p:grpSp>
      <p:sp>
        <p:nvSpPr>
          <p:cNvPr id="73749" name="Oval 21"/>
          <p:cNvSpPr>
            <a:spLocks noChangeArrowheads="1"/>
          </p:cNvSpPr>
          <p:nvPr/>
        </p:nvSpPr>
        <p:spPr bwMode="auto">
          <a:xfrm rot="2061096">
            <a:off x="814388" y="2903538"/>
            <a:ext cx="88900" cy="889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grpSp>
        <p:nvGrpSpPr>
          <p:cNvPr id="73775" name="Group 47"/>
          <p:cNvGrpSpPr>
            <a:grpSpLocks/>
          </p:cNvGrpSpPr>
          <p:nvPr/>
        </p:nvGrpSpPr>
        <p:grpSpPr bwMode="auto">
          <a:xfrm>
            <a:off x="517525" y="2963863"/>
            <a:ext cx="1631950" cy="896937"/>
            <a:chOff x="2566" y="1861"/>
            <a:chExt cx="1028" cy="565"/>
          </a:xfrm>
        </p:grpSpPr>
        <p:grpSp>
          <p:nvGrpSpPr>
            <p:cNvPr id="16394" name="Group 27"/>
            <p:cNvGrpSpPr>
              <a:grpSpLocks/>
            </p:cNvGrpSpPr>
            <p:nvPr/>
          </p:nvGrpSpPr>
          <p:grpSpPr bwMode="auto">
            <a:xfrm>
              <a:off x="2566" y="1940"/>
              <a:ext cx="561" cy="486"/>
              <a:chOff x="2821" y="1871"/>
              <a:chExt cx="561" cy="486"/>
            </a:xfrm>
          </p:grpSpPr>
          <p:sp>
            <p:nvSpPr>
              <p:cNvPr id="16410" name="Oval 12"/>
              <p:cNvSpPr>
                <a:spLocks noChangeArrowheads="1"/>
              </p:cNvSpPr>
              <p:nvPr/>
            </p:nvSpPr>
            <p:spPr bwMode="auto">
              <a:xfrm rot="2061096">
                <a:off x="3019" y="1908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11" name="Oval 13"/>
              <p:cNvSpPr>
                <a:spLocks noChangeArrowheads="1"/>
              </p:cNvSpPr>
              <p:nvPr/>
            </p:nvSpPr>
            <p:spPr bwMode="auto">
              <a:xfrm rot="2061096">
                <a:off x="2924" y="1914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12" name="Oval 14"/>
              <p:cNvSpPr>
                <a:spLocks noChangeArrowheads="1"/>
              </p:cNvSpPr>
              <p:nvPr/>
            </p:nvSpPr>
            <p:spPr bwMode="auto">
              <a:xfrm rot="2061096">
                <a:off x="3082" y="1979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13" name="Oval 15"/>
              <p:cNvSpPr>
                <a:spLocks noChangeArrowheads="1"/>
              </p:cNvSpPr>
              <p:nvPr/>
            </p:nvSpPr>
            <p:spPr bwMode="auto">
              <a:xfrm rot="2061096">
                <a:off x="2970" y="1998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14" name="Oval 16"/>
              <p:cNvSpPr>
                <a:spLocks noChangeArrowheads="1"/>
              </p:cNvSpPr>
              <p:nvPr/>
            </p:nvSpPr>
            <p:spPr bwMode="auto">
              <a:xfrm rot="2061096">
                <a:off x="2875" y="2005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15" name="Oval 17"/>
              <p:cNvSpPr>
                <a:spLocks noChangeArrowheads="1"/>
              </p:cNvSpPr>
              <p:nvPr/>
            </p:nvSpPr>
            <p:spPr bwMode="auto">
              <a:xfrm rot="2061096">
                <a:off x="2957" y="2092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16" name="Oval 18"/>
              <p:cNvSpPr>
                <a:spLocks noChangeArrowheads="1"/>
              </p:cNvSpPr>
              <p:nvPr/>
            </p:nvSpPr>
            <p:spPr bwMode="auto">
              <a:xfrm rot="2061096">
                <a:off x="3057" y="2071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17" name="Oval 19"/>
              <p:cNvSpPr>
                <a:spLocks noChangeArrowheads="1"/>
              </p:cNvSpPr>
              <p:nvPr/>
            </p:nvSpPr>
            <p:spPr bwMode="auto">
              <a:xfrm rot="2061096">
                <a:off x="2882" y="2133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18" name="Oval 20"/>
              <p:cNvSpPr>
                <a:spLocks noChangeArrowheads="1"/>
              </p:cNvSpPr>
              <p:nvPr/>
            </p:nvSpPr>
            <p:spPr bwMode="auto">
              <a:xfrm rot="2061096">
                <a:off x="3109" y="1895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19" name="Oval 22"/>
              <p:cNvSpPr>
                <a:spLocks noChangeArrowheads="1"/>
              </p:cNvSpPr>
              <p:nvPr/>
            </p:nvSpPr>
            <p:spPr bwMode="auto">
              <a:xfrm rot="2061096">
                <a:off x="2821" y="1871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20" name="Oval 23"/>
              <p:cNvSpPr>
                <a:spLocks noChangeArrowheads="1"/>
              </p:cNvSpPr>
              <p:nvPr/>
            </p:nvSpPr>
            <p:spPr bwMode="auto">
              <a:xfrm rot="2061096">
                <a:off x="3172" y="2171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21" name="Oval 24"/>
              <p:cNvSpPr>
                <a:spLocks noChangeArrowheads="1"/>
              </p:cNvSpPr>
              <p:nvPr/>
            </p:nvSpPr>
            <p:spPr bwMode="auto">
              <a:xfrm rot="2061096">
                <a:off x="3326" y="2011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22" name="Oval 25"/>
              <p:cNvSpPr>
                <a:spLocks noChangeArrowheads="1"/>
              </p:cNvSpPr>
              <p:nvPr/>
            </p:nvSpPr>
            <p:spPr bwMode="auto">
              <a:xfrm rot="2061096">
                <a:off x="2966" y="2301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16395" name="Group 46"/>
            <p:cNvGrpSpPr>
              <a:grpSpLocks/>
            </p:cNvGrpSpPr>
            <p:nvPr/>
          </p:nvGrpSpPr>
          <p:grpSpPr bwMode="auto">
            <a:xfrm>
              <a:off x="3061" y="1861"/>
              <a:ext cx="533" cy="533"/>
              <a:chOff x="3061" y="1861"/>
              <a:chExt cx="533" cy="533"/>
            </a:xfrm>
          </p:grpSpPr>
          <p:sp>
            <p:nvSpPr>
              <p:cNvPr id="16396" name="Oval 31"/>
              <p:cNvSpPr>
                <a:spLocks noChangeArrowheads="1"/>
              </p:cNvSpPr>
              <p:nvPr/>
            </p:nvSpPr>
            <p:spPr bwMode="auto">
              <a:xfrm rot="-1246808">
                <a:off x="3061" y="1949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397" name="Oval 33"/>
              <p:cNvSpPr>
                <a:spLocks noChangeArrowheads="1"/>
              </p:cNvSpPr>
              <p:nvPr/>
            </p:nvSpPr>
            <p:spPr bwMode="auto">
              <a:xfrm rot="-1246808">
                <a:off x="3243" y="2045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398" name="Oval 34"/>
              <p:cNvSpPr>
                <a:spLocks noChangeArrowheads="1"/>
              </p:cNvSpPr>
              <p:nvPr/>
            </p:nvSpPr>
            <p:spPr bwMode="auto">
              <a:xfrm rot="-1246808">
                <a:off x="3193" y="2126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399" name="Oval 35"/>
              <p:cNvSpPr>
                <a:spLocks noChangeArrowheads="1"/>
              </p:cNvSpPr>
              <p:nvPr/>
            </p:nvSpPr>
            <p:spPr bwMode="auto">
              <a:xfrm rot="-1246808">
                <a:off x="3337" y="2034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0" name="Oval 36"/>
              <p:cNvSpPr>
                <a:spLocks noChangeArrowheads="1"/>
              </p:cNvSpPr>
              <p:nvPr/>
            </p:nvSpPr>
            <p:spPr bwMode="auto">
              <a:xfrm rot="-1246808">
                <a:off x="3289" y="2137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1" name="Oval 37"/>
              <p:cNvSpPr>
                <a:spLocks noChangeArrowheads="1"/>
              </p:cNvSpPr>
              <p:nvPr/>
            </p:nvSpPr>
            <p:spPr bwMode="auto">
              <a:xfrm rot="-1246808">
                <a:off x="3240" y="2218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2" name="Oval 38"/>
              <p:cNvSpPr>
                <a:spLocks noChangeArrowheads="1"/>
              </p:cNvSpPr>
              <p:nvPr/>
            </p:nvSpPr>
            <p:spPr bwMode="auto">
              <a:xfrm rot="-1246808">
                <a:off x="3358" y="2201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3" name="Oval 39"/>
              <p:cNvSpPr>
                <a:spLocks noChangeArrowheads="1"/>
              </p:cNvSpPr>
              <p:nvPr/>
            </p:nvSpPr>
            <p:spPr bwMode="auto">
              <a:xfrm rot="-1246808">
                <a:off x="3398" y="2107"/>
                <a:ext cx="96" cy="96"/>
              </a:xfrm>
              <a:prstGeom prst="ellipse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4" name="Oval 40"/>
              <p:cNvSpPr>
                <a:spLocks noChangeArrowheads="1"/>
              </p:cNvSpPr>
              <p:nvPr/>
            </p:nvSpPr>
            <p:spPr bwMode="auto">
              <a:xfrm rot="-1246808">
                <a:off x="3341" y="2311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5" name="Oval 41"/>
              <p:cNvSpPr>
                <a:spLocks noChangeArrowheads="1"/>
              </p:cNvSpPr>
              <p:nvPr/>
            </p:nvSpPr>
            <p:spPr bwMode="auto">
              <a:xfrm rot="-1246808">
                <a:off x="3276" y="1989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6" name="Oval 42"/>
              <p:cNvSpPr>
                <a:spLocks noChangeArrowheads="1"/>
              </p:cNvSpPr>
              <p:nvPr/>
            </p:nvSpPr>
            <p:spPr bwMode="auto">
              <a:xfrm rot="-1246808">
                <a:off x="3091" y="2211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7" name="Oval 43"/>
              <p:cNvSpPr>
                <a:spLocks noChangeArrowheads="1"/>
              </p:cNvSpPr>
              <p:nvPr/>
            </p:nvSpPr>
            <p:spPr bwMode="auto">
              <a:xfrm rot="-1246808">
                <a:off x="3538" y="2095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8" name="Oval 44"/>
              <p:cNvSpPr>
                <a:spLocks noChangeArrowheads="1"/>
              </p:cNvSpPr>
              <p:nvPr/>
            </p:nvSpPr>
            <p:spPr bwMode="auto">
              <a:xfrm rot="-1246808">
                <a:off x="3511" y="1861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6409" name="Oval 45"/>
              <p:cNvSpPr>
                <a:spLocks noChangeArrowheads="1"/>
              </p:cNvSpPr>
              <p:nvPr/>
            </p:nvSpPr>
            <p:spPr bwMode="auto">
              <a:xfrm rot="-1246808">
                <a:off x="3527" y="2338"/>
                <a:ext cx="56" cy="5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</p:grpSp>
      </p:grpSp>
      <p:graphicFrame>
        <p:nvGraphicFramePr>
          <p:cNvPr id="73776" name="Object 48"/>
          <p:cNvGraphicFramePr>
            <a:graphicFrameLocks noChangeAspect="1"/>
          </p:cNvGraphicFramePr>
          <p:nvPr/>
        </p:nvGraphicFramePr>
        <p:xfrm>
          <a:off x="3030538" y="2809875"/>
          <a:ext cx="2325687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5" name="Equation" r:id="rId7" imgW="901700" imgH="457200" progId="Equation.DSMT4">
                  <p:embed/>
                </p:oleObj>
              </mc:Choice>
              <mc:Fallback>
                <p:oleObj name="Equation" r:id="rId7" imgW="901700" imgH="45720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0538" y="2809875"/>
                        <a:ext cx="2325687" cy="1179513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3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2000"/>
                                        <p:tgtEl>
                                          <p:spTgt spid="73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/>
                                        <p:tgtEl>
                                          <p:spTgt spid="73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49" grpId="0" animBg="1"/>
      <p:bldP spid="73749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BBEEE7-1F5E-4567-8221-4702336AAD8B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applications of electrostatics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60400" y="1433512"/>
            <a:ext cx="7664450" cy="4814887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electrostatic attraction to put ink droplets on paper</a:t>
            </a:r>
          </a:p>
          <a:p>
            <a:pPr lvl="1" eaLnBrk="1" hangingPunct="1"/>
            <a:r>
              <a:rPr lang="en-US" altLang="en-US" dirty="0" smtClean="0"/>
              <a:t>Xerox machines</a:t>
            </a:r>
          </a:p>
          <a:p>
            <a:pPr lvl="1" eaLnBrk="1" hangingPunct="1"/>
            <a:r>
              <a:rPr lang="en-US" altLang="en-US" dirty="0" smtClean="0"/>
              <a:t>Inkjet printers</a:t>
            </a:r>
          </a:p>
          <a:p>
            <a:pPr lvl="1" eaLnBrk="1" hangingPunct="1"/>
            <a:r>
              <a:rPr lang="en-US" altLang="en-US" dirty="0" smtClean="0"/>
              <a:t>Paint sprayers</a:t>
            </a:r>
          </a:p>
          <a:p>
            <a:pPr eaLnBrk="1" hangingPunct="1"/>
            <a:r>
              <a:rPr lang="en-US" altLang="en-US" sz="2800" dirty="0" smtClean="0"/>
              <a:t>Sorting particles by charge and weight</a:t>
            </a:r>
          </a:p>
          <a:p>
            <a:pPr eaLnBrk="1" hangingPunct="1"/>
            <a:r>
              <a:rPr lang="en-US" altLang="en-US" sz="2800" dirty="0" smtClean="0"/>
              <a:t>electrostatic precipitators use the attraction of charged dust to remove dust particles from smoke.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4BAE96-C011-4CD3-9818-90F3D2EF76F3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grpSp>
        <p:nvGrpSpPr>
          <p:cNvPr id="38962" name="Group 50"/>
          <p:cNvGrpSpPr>
            <a:grpSpLocks/>
          </p:cNvGrpSpPr>
          <p:nvPr/>
        </p:nvGrpSpPr>
        <p:grpSpPr bwMode="auto">
          <a:xfrm>
            <a:off x="2200275" y="88900"/>
            <a:ext cx="3316288" cy="6769100"/>
            <a:chOff x="1386" y="56"/>
            <a:chExt cx="2089" cy="4264"/>
          </a:xfrm>
        </p:grpSpPr>
        <p:sp>
          <p:nvSpPr>
            <p:cNvPr id="18478" name="Rectangle 34"/>
            <p:cNvSpPr>
              <a:spLocks noChangeArrowheads="1"/>
            </p:cNvSpPr>
            <p:nvPr/>
          </p:nvSpPr>
          <p:spPr bwMode="auto">
            <a:xfrm>
              <a:off x="1915" y="56"/>
              <a:ext cx="1044" cy="860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8479" name="AutoShape 33"/>
            <p:cNvSpPr>
              <a:spLocks noChangeArrowheads="1"/>
            </p:cNvSpPr>
            <p:nvPr/>
          </p:nvSpPr>
          <p:spPr bwMode="auto">
            <a:xfrm rot="10800000">
              <a:off x="1386" y="900"/>
              <a:ext cx="2089" cy="3420"/>
            </a:xfrm>
            <a:custGeom>
              <a:avLst/>
              <a:gdLst>
                <a:gd name="T0" fmla="*/ 0 w 21600"/>
                <a:gd name="T1" fmla="*/ 1 h 21600"/>
                <a:gd name="T2" fmla="*/ 0 w 21600"/>
                <a:gd name="T3" fmla="*/ 2 h 21600"/>
                <a:gd name="T4" fmla="*/ 0 w 21600"/>
                <a:gd name="T5" fmla="*/ 1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8 w 21600"/>
                <a:gd name="T13" fmla="*/ 4503 h 21600"/>
                <a:gd name="T14" fmla="*/ 17102 w 21600"/>
                <a:gd name="T15" fmla="*/ 1710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66675" y="0"/>
            <a:ext cx="9077325" cy="1143000"/>
          </a:xfrm>
        </p:spPr>
        <p:txBody>
          <a:bodyPr/>
          <a:lstStyle/>
          <a:p>
            <a:pPr algn="l" eaLnBrk="1" hangingPunct="1"/>
            <a:r>
              <a:rPr lang="en-US" altLang="en-US" dirty="0" smtClean="0">
                <a:solidFill>
                  <a:schemeClr val="tx1"/>
                </a:solidFill>
              </a:rPr>
              <a:t>Removing                 pollutants  </a:t>
            </a:r>
          </a:p>
        </p:txBody>
      </p:sp>
      <p:grpSp>
        <p:nvGrpSpPr>
          <p:cNvPr id="38954" name="Group 42"/>
          <p:cNvGrpSpPr>
            <a:grpSpLocks/>
          </p:cNvGrpSpPr>
          <p:nvPr/>
        </p:nvGrpSpPr>
        <p:grpSpPr bwMode="auto">
          <a:xfrm>
            <a:off x="2216150" y="2106613"/>
            <a:ext cx="3332163" cy="4751387"/>
            <a:chOff x="1396" y="1327"/>
            <a:chExt cx="2099" cy="2993"/>
          </a:xfrm>
        </p:grpSpPr>
        <p:sp>
          <p:nvSpPr>
            <p:cNvPr id="18475" name="Line 6"/>
            <p:cNvSpPr>
              <a:spLocks noChangeShapeType="1"/>
            </p:cNvSpPr>
            <p:nvPr/>
          </p:nvSpPr>
          <p:spPr bwMode="auto">
            <a:xfrm flipH="1">
              <a:off x="1396" y="1391"/>
              <a:ext cx="445" cy="292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6" name="Line 7"/>
            <p:cNvSpPr>
              <a:spLocks noChangeShapeType="1"/>
            </p:cNvSpPr>
            <p:nvPr/>
          </p:nvSpPr>
          <p:spPr bwMode="auto">
            <a:xfrm>
              <a:off x="3048" y="1381"/>
              <a:ext cx="447" cy="293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7" name="Oval 8"/>
            <p:cNvSpPr>
              <a:spLocks noChangeArrowheads="1"/>
            </p:cNvSpPr>
            <p:nvPr/>
          </p:nvSpPr>
          <p:spPr bwMode="auto">
            <a:xfrm>
              <a:off x="1826" y="1327"/>
              <a:ext cx="1220" cy="147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</p:grpSp>
      <p:sp>
        <p:nvSpPr>
          <p:cNvPr id="38931" name="Oval 19"/>
          <p:cNvSpPr>
            <a:spLocks noChangeArrowheads="1"/>
          </p:cNvSpPr>
          <p:nvPr/>
        </p:nvSpPr>
        <p:spPr bwMode="auto">
          <a:xfrm>
            <a:off x="3922713" y="5567363"/>
            <a:ext cx="107950" cy="1698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8956" name="Group 44"/>
          <p:cNvGrpSpPr>
            <a:grpSpLocks/>
          </p:cNvGrpSpPr>
          <p:nvPr/>
        </p:nvGrpSpPr>
        <p:grpSpPr bwMode="auto">
          <a:xfrm>
            <a:off x="3105150" y="4602163"/>
            <a:ext cx="1962150" cy="2255837"/>
            <a:chOff x="1956" y="2899"/>
            <a:chExt cx="1236" cy="1421"/>
          </a:xfrm>
        </p:grpSpPr>
        <p:sp>
          <p:nvSpPr>
            <p:cNvPr id="18458" name="Oval 9"/>
            <p:cNvSpPr>
              <a:spLocks noChangeArrowheads="1"/>
            </p:cNvSpPr>
            <p:nvPr/>
          </p:nvSpPr>
          <p:spPr bwMode="auto">
            <a:xfrm>
              <a:off x="2684" y="3476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59" name="Oval 10"/>
            <p:cNvSpPr>
              <a:spLocks noChangeArrowheads="1"/>
            </p:cNvSpPr>
            <p:nvPr/>
          </p:nvSpPr>
          <p:spPr bwMode="auto">
            <a:xfrm>
              <a:off x="2262" y="3552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0" name="Oval 11"/>
            <p:cNvSpPr>
              <a:spLocks noChangeArrowheads="1"/>
            </p:cNvSpPr>
            <p:nvPr/>
          </p:nvSpPr>
          <p:spPr bwMode="auto">
            <a:xfrm>
              <a:off x="2433" y="3294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1" name="Oval 12"/>
            <p:cNvSpPr>
              <a:spLocks noChangeArrowheads="1"/>
            </p:cNvSpPr>
            <p:nvPr/>
          </p:nvSpPr>
          <p:spPr bwMode="auto">
            <a:xfrm>
              <a:off x="2034" y="4018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2" name="Oval 13"/>
            <p:cNvSpPr>
              <a:spLocks noChangeArrowheads="1"/>
            </p:cNvSpPr>
            <p:nvPr/>
          </p:nvSpPr>
          <p:spPr bwMode="auto">
            <a:xfrm>
              <a:off x="2277" y="3841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3" name="Oval 14"/>
            <p:cNvSpPr>
              <a:spLocks noChangeArrowheads="1"/>
            </p:cNvSpPr>
            <p:nvPr/>
          </p:nvSpPr>
          <p:spPr bwMode="auto">
            <a:xfrm>
              <a:off x="2637" y="3742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4" name="Oval 15"/>
            <p:cNvSpPr>
              <a:spLocks noChangeArrowheads="1"/>
            </p:cNvSpPr>
            <p:nvPr/>
          </p:nvSpPr>
          <p:spPr bwMode="auto">
            <a:xfrm>
              <a:off x="2161" y="3403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5" name="Oval 16"/>
            <p:cNvSpPr>
              <a:spLocks noChangeArrowheads="1"/>
            </p:cNvSpPr>
            <p:nvPr/>
          </p:nvSpPr>
          <p:spPr bwMode="auto">
            <a:xfrm>
              <a:off x="2911" y="3391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6" name="Oval 17"/>
            <p:cNvSpPr>
              <a:spLocks noChangeArrowheads="1"/>
            </p:cNvSpPr>
            <p:nvPr/>
          </p:nvSpPr>
          <p:spPr bwMode="auto">
            <a:xfrm>
              <a:off x="2781" y="3652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7" name="Oval 18"/>
            <p:cNvSpPr>
              <a:spLocks noChangeArrowheads="1"/>
            </p:cNvSpPr>
            <p:nvPr/>
          </p:nvSpPr>
          <p:spPr bwMode="auto">
            <a:xfrm>
              <a:off x="2107" y="3065"/>
              <a:ext cx="88" cy="7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8" name="Oval 20"/>
            <p:cNvSpPr>
              <a:spLocks noChangeArrowheads="1"/>
            </p:cNvSpPr>
            <p:nvPr/>
          </p:nvSpPr>
          <p:spPr bwMode="auto">
            <a:xfrm>
              <a:off x="2559" y="4004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69" name="Oval 21"/>
            <p:cNvSpPr>
              <a:spLocks noChangeArrowheads="1"/>
            </p:cNvSpPr>
            <p:nvPr/>
          </p:nvSpPr>
          <p:spPr bwMode="auto">
            <a:xfrm>
              <a:off x="2026" y="3560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70" name="Oval 22"/>
            <p:cNvSpPr>
              <a:spLocks noChangeArrowheads="1"/>
            </p:cNvSpPr>
            <p:nvPr/>
          </p:nvSpPr>
          <p:spPr bwMode="auto">
            <a:xfrm>
              <a:off x="1956" y="3764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71" name="Oval 23"/>
            <p:cNvSpPr>
              <a:spLocks noChangeArrowheads="1"/>
            </p:cNvSpPr>
            <p:nvPr/>
          </p:nvSpPr>
          <p:spPr bwMode="auto">
            <a:xfrm>
              <a:off x="2637" y="3313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72" name="Oval 24"/>
            <p:cNvSpPr>
              <a:spLocks noChangeArrowheads="1"/>
            </p:cNvSpPr>
            <p:nvPr/>
          </p:nvSpPr>
          <p:spPr bwMode="auto">
            <a:xfrm>
              <a:off x="3124" y="3731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73" name="Oval 25"/>
            <p:cNvSpPr>
              <a:spLocks noChangeArrowheads="1"/>
            </p:cNvSpPr>
            <p:nvPr/>
          </p:nvSpPr>
          <p:spPr bwMode="auto">
            <a:xfrm>
              <a:off x="2879" y="4213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8474" name="Oval 26"/>
            <p:cNvSpPr>
              <a:spLocks noChangeArrowheads="1"/>
            </p:cNvSpPr>
            <p:nvPr/>
          </p:nvSpPr>
          <p:spPr bwMode="auto">
            <a:xfrm>
              <a:off x="2974" y="2899"/>
              <a:ext cx="68" cy="10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38939" name="AutoShape 27"/>
          <p:cNvSpPr>
            <a:spLocks noChangeArrowheads="1"/>
          </p:cNvSpPr>
          <p:nvPr/>
        </p:nvSpPr>
        <p:spPr bwMode="auto">
          <a:xfrm>
            <a:off x="3006725" y="2446338"/>
            <a:ext cx="1754188" cy="1627187"/>
          </a:xfrm>
          <a:prstGeom prst="can">
            <a:avLst>
              <a:gd name="adj" fmla="val 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grpSp>
        <p:nvGrpSpPr>
          <p:cNvPr id="38959" name="Group 47"/>
          <p:cNvGrpSpPr>
            <a:grpSpLocks/>
          </p:cNvGrpSpPr>
          <p:nvPr/>
        </p:nvGrpSpPr>
        <p:grpSpPr bwMode="auto">
          <a:xfrm>
            <a:off x="2833688" y="4289425"/>
            <a:ext cx="2203450" cy="1828800"/>
            <a:chOff x="1785" y="2702"/>
            <a:chExt cx="1388" cy="1152"/>
          </a:xfrm>
        </p:grpSpPr>
        <p:sp>
          <p:nvSpPr>
            <p:cNvPr id="18455" name="AutoShape 28"/>
            <p:cNvSpPr>
              <a:spLocks noChangeArrowheads="1"/>
            </p:cNvSpPr>
            <p:nvPr/>
          </p:nvSpPr>
          <p:spPr bwMode="auto">
            <a:xfrm>
              <a:off x="1785" y="2702"/>
              <a:ext cx="1388" cy="1152"/>
            </a:xfrm>
            <a:prstGeom prst="can">
              <a:avLst>
                <a:gd name="adj" fmla="val 25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8456" name="AutoShape 29"/>
            <p:cNvSpPr>
              <a:spLocks noChangeArrowheads="1"/>
            </p:cNvSpPr>
            <p:nvPr/>
          </p:nvSpPr>
          <p:spPr bwMode="auto">
            <a:xfrm rot="5258525">
              <a:off x="1845" y="3163"/>
              <a:ext cx="244" cy="3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5 w 21600"/>
                <a:gd name="T13" fmla="*/ 4484 h 21600"/>
                <a:gd name="T14" fmla="*/ 17085 w 21600"/>
                <a:gd name="T15" fmla="*/ 1711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7" name="AutoShape 30"/>
            <p:cNvSpPr>
              <a:spLocks noChangeArrowheads="1"/>
            </p:cNvSpPr>
            <p:nvPr/>
          </p:nvSpPr>
          <p:spPr bwMode="auto">
            <a:xfrm rot="-5400000">
              <a:off x="2868" y="3163"/>
              <a:ext cx="244" cy="3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5 w 21600"/>
                <a:gd name="T13" fmla="*/ 4484 h 21600"/>
                <a:gd name="T14" fmla="*/ 17085 w 21600"/>
                <a:gd name="T15" fmla="*/ 1711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943" name="Text Box 31"/>
          <p:cNvSpPr txBox="1">
            <a:spLocks noChangeArrowheads="1"/>
          </p:cNvSpPr>
          <p:nvPr/>
        </p:nvSpPr>
        <p:spPr bwMode="auto">
          <a:xfrm>
            <a:off x="328613" y="2970213"/>
            <a:ext cx="1304925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Smoke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stack</a:t>
            </a:r>
          </a:p>
        </p:txBody>
      </p:sp>
      <p:sp>
        <p:nvSpPr>
          <p:cNvPr id="38944" name="Line 32"/>
          <p:cNvSpPr>
            <a:spLocks noChangeShapeType="1"/>
          </p:cNvSpPr>
          <p:nvPr/>
        </p:nvSpPr>
        <p:spPr bwMode="auto">
          <a:xfrm>
            <a:off x="1069975" y="4029075"/>
            <a:ext cx="1301750" cy="4651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47" name="Text Box 35"/>
          <p:cNvSpPr txBox="1">
            <a:spLocks noChangeArrowheads="1"/>
          </p:cNvSpPr>
          <p:nvPr/>
        </p:nvSpPr>
        <p:spPr bwMode="auto">
          <a:xfrm>
            <a:off x="5937250" y="4537075"/>
            <a:ext cx="26003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Charging units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spray electrons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on the soot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particles</a:t>
            </a:r>
          </a:p>
        </p:txBody>
      </p:sp>
      <p:sp>
        <p:nvSpPr>
          <p:cNvPr id="38948" name="Line 36"/>
          <p:cNvSpPr>
            <a:spLocks noChangeShapeType="1"/>
          </p:cNvSpPr>
          <p:nvPr/>
        </p:nvSpPr>
        <p:spPr bwMode="auto">
          <a:xfrm>
            <a:off x="4741863" y="3300413"/>
            <a:ext cx="1844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8951" name="Group 39"/>
          <p:cNvGrpSpPr>
            <a:grpSpLocks/>
          </p:cNvGrpSpPr>
          <p:nvPr/>
        </p:nvGrpSpPr>
        <p:grpSpPr bwMode="auto">
          <a:xfrm>
            <a:off x="6724650" y="3100388"/>
            <a:ext cx="481013" cy="417512"/>
            <a:chOff x="4461" y="1836"/>
            <a:chExt cx="303" cy="263"/>
          </a:xfrm>
        </p:grpSpPr>
        <p:sp>
          <p:nvSpPr>
            <p:cNvPr id="18453" name="Line 37"/>
            <p:cNvSpPr>
              <a:spLocks noChangeShapeType="1"/>
            </p:cNvSpPr>
            <p:nvPr/>
          </p:nvSpPr>
          <p:spPr bwMode="auto">
            <a:xfrm>
              <a:off x="4627" y="1836"/>
              <a:ext cx="0" cy="26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4" name="Line 38"/>
            <p:cNvSpPr>
              <a:spLocks noChangeShapeType="1"/>
            </p:cNvSpPr>
            <p:nvPr/>
          </p:nvSpPr>
          <p:spPr bwMode="auto">
            <a:xfrm>
              <a:off x="4461" y="1954"/>
              <a:ext cx="303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952" name="Text Box 40"/>
          <p:cNvSpPr txBox="1">
            <a:spLocks noChangeArrowheads="1"/>
          </p:cNvSpPr>
          <p:nvPr/>
        </p:nvSpPr>
        <p:spPr bwMode="auto">
          <a:xfrm>
            <a:off x="6418263" y="1839913"/>
            <a:ext cx="14303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Positive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cylinder</a:t>
            </a:r>
          </a:p>
        </p:txBody>
      </p:sp>
      <p:sp>
        <p:nvSpPr>
          <p:cNvPr id="38953" name="Line 41"/>
          <p:cNvSpPr>
            <a:spLocks noChangeShapeType="1"/>
          </p:cNvSpPr>
          <p:nvPr/>
        </p:nvSpPr>
        <p:spPr bwMode="auto">
          <a:xfrm flipH="1">
            <a:off x="4711700" y="2465388"/>
            <a:ext cx="1797050" cy="7127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57" name="Text Box 45"/>
          <p:cNvSpPr txBox="1">
            <a:spLocks noChangeArrowheads="1"/>
          </p:cNvSpPr>
          <p:nvPr/>
        </p:nvSpPr>
        <p:spPr bwMode="auto">
          <a:xfrm>
            <a:off x="482600" y="5591175"/>
            <a:ext cx="857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soot</a:t>
            </a:r>
          </a:p>
        </p:txBody>
      </p:sp>
      <p:sp>
        <p:nvSpPr>
          <p:cNvPr id="38958" name="Line 46"/>
          <p:cNvSpPr>
            <a:spLocks noChangeShapeType="1"/>
          </p:cNvSpPr>
          <p:nvPr/>
        </p:nvSpPr>
        <p:spPr bwMode="auto">
          <a:xfrm flipV="1">
            <a:off x="1457325" y="5765800"/>
            <a:ext cx="1689100" cy="1079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60" name="Line 48"/>
          <p:cNvSpPr>
            <a:spLocks noChangeShapeType="1"/>
          </p:cNvSpPr>
          <p:nvPr/>
        </p:nvSpPr>
        <p:spPr bwMode="auto">
          <a:xfrm flipH="1">
            <a:off x="4913313" y="4881563"/>
            <a:ext cx="1006475" cy="3571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61" name="Oval 49"/>
          <p:cNvSpPr>
            <a:spLocks noChangeArrowheads="1"/>
          </p:cNvSpPr>
          <p:nvPr/>
        </p:nvSpPr>
        <p:spPr bwMode="auto">
          <a:xfrm>
            <a:off x="4292600" y="4975225"/>
            <a:ext cx="123825" cy="1857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8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8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8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8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89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89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8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8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07407E-6 C 4.16667E-6 -0.03958 4.16667E-6 -0.07893 4.16667E-6 -0.11342 C 4.16667E-6 -0.14768 0.00225 -0.17824 4.16667E-6 -0.20601 C -0.00226 -0.23379 -0.00539 -0.2625 -0.01355 -0.28055 C -0.02171 -0.29884 -0.03421 -0.30416 -0.04914 -0.31458 C -0.06407 -0.325 -0.08386 -0.33449 -0.10348 -0.34398 " pathEditMode="relative" rAng="0" ptsTypes="aaaaaA">
                                      <p:cBhvr>
                                        <p:cTn id="71" dur="2000" fill="hold"/>
                                        <p:tgtEl>
                                          <p:spTgt spid="389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69" y="-17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7613E-6 C -0.00122 -0.04079 -0.00244 -0.08135 -0.00157 -0.10846 C -0.0007 -0.13558 0.00121 -0.14716 0.0052 -0.16292 C 0.0092 -0.17868 0.01649 -0.19305 0.02204 -0.20348 C 0.0276 -0.21391 0.03333 -0.22017 0.03906 -0.22619 " pathEditMode="relative" ptsTypes="aaaaA">
                                      <p:cBhvr>
                                        <p:cTn id="79" dur="2000" fill="hold"/>
                                        <p:tgtEl>
                                          <p:spTgt spid="389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1" grpId="0" animBg="1"/>
      <p:bldP spid="38931" grpId="1" animBg="1"/>
      <p:bldP spid="38939" grpId="0" animBg="1"/>
      <p:bldP spid="38943" grpId="0"/>
      <p:bldP spid="38944" grpId="0" animBg="1"/>
      <p:bldP spid="38947" grpId="0"/>
      <p:bldP spid="38948" grpId="0" animBg="1"/>
      <p:bldP spid="38952" grpId="0"/>
      <p:bldP spid="38953" grpId="0" animBg="1"/>
      <p:bldP spid="38957" grpId="0"/>
      <p:bldP spid="38958" grpId="0" animBg="1"/>
      <p:bldP spid="38960" grpId="0" animBg="1"/>
      <p:bldP spid="38961" grpId="0" animBg="1"/>
      <p:bldP spid="38961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C7A96E-7DDF-4B39-B2B9-DD85AA799799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35013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Current– flow of electric charge</a:t>
            </a:r>
          </a:p>
        </p:txBody>
      </p:sp>
      <p:grpSp>
        <p:nvGrpSpPr>
          <p:cNvPr id="181251" name="Group 3"/>
          <p:cNvGrpSpPr>
            <a:grpSpLocks/>
          </p:cNvGrpSpPr>
          <p:nvPr/>
        </p:nvGrpSpPr>
        <p:grpSpPr bwMode="auto">
          <a:xfrm>
            <a:off x="2295991" y="4001184"/>
            <a:ext cx="3873500" cy="531815"/>
            <a:chOff x="1376" y="1585"/>
            <a:chExt cx="2440" cy="573"/>
          </a:xfrm>
        </p:grpSpPr>
        <p:sp>
          <p:nvSpPr>
            <p:cNvPr id="19473" name="Rectangle 4"/>
            <p:cNvSpPr>
              <a:spLocks noChangeArrowheads="1"/>
            </p:cNvSpPr>
            <p:nvPr/>
          </p:nvSpPr>
          <p:spPr bwMode="auto">
            <a:xfrm>
              <a:off x="1376" y="1650"/>
              <a:ext cx="2440" cy="508"/>
            </a:xfrm>
            <a:prstGeom prst="rect">
              <a:avLst/>
            </a:prstGeom>
            <a:solidFill>
              <a:srgbClr val="FF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9474" name="Text Box 5"/>
            <p:cNvSpPr txBox="1">
              <a:spLocks noChangeArrowheads="1"/>
            </p:cNvSpPr>
            <p:nvPr/>
          </p:nvSpPr>
          <p:spPr bwMode="auto">
            <a:xfrm>
              <a:off x="2105" y="1585"/>
              <a:ext cx="7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dirty="0">
                  <a:latin typeface="Tahoma" pitchFamily="34" charset="0"/>
                </a:rPr>
                <a:t>copper</a:t>
              </a:r>
            </a:p>
          </p:txBody>
        </p:sp>
      </p:grpSp>
      <p:sp>
        <p:nvSpPr>
          <p:cNvPr id="181254" name="Freeform 6"/>
          <p:cNvSpPr>
            <a:spLocks/>
          </p:cNvSpPr>
          <p:nvPr/>
        </p:nvSpPr>
        <p:spPr bwMode="auto">
          <a:xfrm>
            <a:off x="1105366" y="4272650"/>
            <a:ext cx="6261100" cy="1539876"/>
          </a:xfrm>
          <a:custGeom>
            <a:avLst/>
            <a:gdLst>
              <a:gd name="T0" fmla="*/ 2147483647 w 3944"/>
              <a:gd name="T1" fmla="*/ 0 h 1083"/>
              <a:gd name="T2" fmla="*/ 0 w 3944"/>
              <a:gd name="T3" fmla="*/ 0 h 1083"/>
              <a:gd name="T4" fmla="*/ 0 w 3944"/>
              <a:gd name="T5" fmla="*/ 2147483647 h 1083"/>
              <a:gd name="T6" fmla="*/ 2147483647 w 3944"/>
              <a:gd name="T7" fmla="*/ 2147483647 h 1083"/>
              <a:gd name="T8" fmla="*/ 2147483647 w 3944"/>
              <a:gd name="T9" fmla="*/ 0 h 1083"/>
              <a:gd name="T10" fmla="*/ 2147483647 w 3944"/>
              <a:gd name="T11" fmla="*/ 0 h 108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44" h="1083">
                <a:moveTo>
                  <a:pt x="752" y="0"/>
                </a:moveTo>
                <a:lnTo>
                  <a:pt x="0" y="0"/>
                </a:lnTo>
                <a:lnTo>
                  <a:pt x="0" y="1083"/>
                </a:lnTo>
                <a:lnTo>
                  <a:pt x="3944" y="1083"/>
                </a:lnTo>
                <a:lnTo>
                  <a:pt x="3944" y="0"/>
                </a:lnTo>
                <a:lnTo>
                  <a:pt x="3182" y="0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1255" name="Group 7"/>
          <p:cNvGrpSpPr>
            <a:grpSpLocks/>
          </p:cNvGrpSpPr>
          <p:nvPr/>
        </p:nvGrpSpPr>
        <p:grpSpPr bwMode="auto">
          <a:xfrm>
            <a:off x="3031003" y="5368026"/>
            <a:ext cx="2600324" cy="655638"/>
            <a:chOff x="2006" y="2644"/>
            <a:chExt cx="1638" cy="413"/>
          </a:xfrm>
        </p:grpSpPr>
        <p:grpSp>
          <p:nvGrpSpPr>
            <p:cNvPr id="19467" name="Group 8"/>
            <p:cNvGrpSpPr>
              <a:grpSpLocks/>
            </p:cNvGrpSpPr>
            <p:nvPr/>
          </p:nvGrpSpPr>
          <p:grpSpPr bwMode="auto">
            <a:xfrm>
              <a:off x="2204" y="2766"/>
              <a:ext cx="1241" cy="291"/>
              <a:chOff x="2195" y="3166"/>
              <a:chExt cx="1241" cy="291"/>
            </a:xfrm>
          </p:grpSpPr>
          <p:sp>
            <p:nvSpPr>
              <p:cNvPr id="19470" name="AutoShape 9"/>
              <p:cNvSpPr>
                <a:spLocks noChangeArrowheads="1"/>
              </p:cNvSpPr>
              <p:nvPr/>
            </p:nvSpPr>
            <p:spPr bwMode="auto">
              <a:xfrm rot="5400000">
                <a:off x="2637" y="2724"/>
                <a:ext cx="272" cy="1156"/>
              </a:xfrm>
              <a:prstGeom prst="can">
                <a:avLst>
                  <a:gd name="adj" fmla="val 70578"/>
                </a:avLst>
              </a:prstGeom>
              <a:solidFill>
                <a:srgbClr val="0066FF"/>
              </a:solidFill>
              <a:ln w="9525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9471" name="Text Box 10"/>
              <p:cNvSpPr txBox="1">
                <a:spLocks noChangeArrowheads="1"/>
              </p:cNvSpPr>
              <p:nvPr/>
            </p:nvSpPr>
            <p:spPr bwMode="auto">
              <a:xfrm>
                <a:off x="2256" y="3169"/>
                <a:ext cx="80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Tahoma" pitchFamily="34" charset="0"/>
                  </a:rPr>
                  <a:t>Duracell</a:t>
                </a:r>
              </a:p>
            </p:txBody>
          </p:sp>
          <p:sp>
            <p:nvSpPr>
              <p:cNvPr id="19472" name="Rectangle 11"/>
              <p:cNvSpPr>
                <a:spLocks noChangeArrowheads="1"/>
              </p:cNvSpPr>
              <p:nvPr/>
            </p:nvSpPr>
            <p:spPr bwMode="auto">
              <a:xfrm>
                <a:off x="3241" y="3271"/>
                <a:ext cx="195" cy="88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</p:grpSp>
        <p:sp>
          <p:nvSpPr>
            <p:cNvPr id="19468" name="Text Box 12"/>
            <p:cNvSpPr txBox="1">
              <a:spLocks noChangeArrowheads="1"/>
            </p:cNvSpPr>
            <p:nvPr/>
          </p:nvSpPr>
          <p:spPr bwMode="auto">
            <a:xfrm>
              <a:off x="3371" y="2644"/>
              <a:ext cx="2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 dirty="0">
                  <a:latin typeface="Tahoma" pitchFamily="34" charset="0"/>
                </a:rPr>
                <a:t>+</a:t>
              </a:r>
            </a:p>
          </p:txBody>
        </p:sp>
        <p:sp>
          <p:nvSpPr>
            <p:cNvPr id="19469" name="Line 13"/>
            <p:cNvSpPr>
              <a:spLocks noChangeShapeType="1"/>
            </p:cNvSpPr>
            <p:nvPr/>
          </p:nvSpPr>
          <p:spPr bwMode="auto">
            <a:xfrm>
              <a:off x="2006" y="2825"/>
              <a:ext cx="15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1262" name="Text Box 14"/>
          <p:cNvSpPr txBox="1">
            <a:spLocks noChangeArrowheads="1"/>
          </p:cNvSpPr>
          <p:nvPr/>
        </p:nvSpPr>
        <p:spPr bwMode="auto">
          <a:xfrm>
            <a:off x="100668" y="2005850"/>
            <a:ext cx="8791662" cy="1815882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Tahoma" pitchFamily="34" charset="0"/>
              </a:rPr>
              <a:t>However, if </a:t>
            </a:r>
            <a:r>
              <a:rPr lang="en-US" altLang="en-US" sz="2800" dirty="0">
                <a:latin typeface="Tahoma" pitchFamily="34" charset="0"/>
              </a:rPr>
              <a:t>I connect a battery to </a:t>
            </a:r>
            <a:r>
              <a:rPr lang="en-US" altLang="en-US" sz="2800" dirty="0" smtClean="0">
                <a:latin typeface="Tahoma" pitchFamily="34" charset="0"/>
              </a:rPr>
              <a:t>the copper </a:t>
            </a:r>
            <a:r>
              <a:rPr lang="en-US" altLang="en-US" sz="2800" dirty="0">
                <a:latin typeface="Tahoma" pitchFamily="34" charset="0"/>
              </a:rPr>
              <a:t>bar the electrons </a:t>
            </a:r>
            <a:r>
              <a:rPr lang="en-US" altLang="en-US" sz="2800" dirty="0" smtClean="0">
                <a:latin typeface="Tahoma" pitchFamily="34" charset="0"/>
              </a:rPr>
              <a:t>are attracted to </a:t>
            </a:r>
            <a:r>
              <a:rPr lang="en-US" altLang="en-US" sz="2800" dirty="0">
                <a:latin typeface="Tahoma" pitchFamily="34" charset="0"/>
              </a:rPr>
              <a:t>the positive side of the </a:t>
            </a:r>
            <a:r>
              <a:rPr lang="en-US" altLang="en-US" sz="2800" dirty="0" smtClean="0">
                <a:latin typeface="Tahoma" pitchFamily="34" charset="0"/>
              </a:rPr>
              <a:t>battery </a:t>
            </a:r>
            <a:r>
              <a:rPr lang="en-US" altLang="en-US" sz="2800" dirty="0">
                <a:latin typeface="Tahoma" pitchFamily="34" charset="0"/>
              </a:rPr>
              <a:t>and will flow </a:t>
            </a:r>
            <a:r>
              <a:rPr lang="en-US" altLang="en-US" sz="2800" dirty="0" smtClean="0">
                <a:latin typeface="Tahoma" pitchFamily="34" charset="0"/>
              </a:rPr>
              <a:t>through the bar and connecting wires </a:t>
            </a:r>
            <a:r>
              <a:rPr lang="en-US" altLang="en-US" sz="2800" dirty="0" smtClean="0">
                <a:latin typeface="Tahoma" pitchFamily="34" charset="0"/>
                <a:sym typeface="Wingdings" pitchFamily="2" charset="2"/>
              </a:rPr>
              <a:t> </a:t>
            </a:r>
            <a:r>
              <a:rPr lang="en-US" altLang="en-US" sz="2800" dirty="0">
                <a:latin typeface="Tahoma" pitchFamily="34" charset="0"/>
                <a:sym typeface="Wingdings" pitchFamily="2" charset="2"/>
              </a:rPr>
              <a:t>this is called </a:t>
            </a:r>
            <a:r>
              <a:rPr lang="en-US" altLang="en-US" sz="2800" b="1" dirty="0">
                <a:latin typeface="Tahoma" pitchFamily="34" charset="0"/>
                <a:sym typeface="Wingdings" pitchFamily="2" charset="2"/>
              </a:rPr>
              <a:t>current</a:t>
            </a:r>
            <a:r>
              <a:rPr lang="en-US" altLang="en-US" sz="2800" dirty="0">
                <a:latin typeface="Tahoma" pitchFamily="34" charset="0"/>
                <a:sym typeface="Wingdings" pitchFamily="2" charset="2"/>
              </a:rPr>
              <a:t> – </a:t>
            </a:r>
            <a:r>
              <a:rPr lang="en-US" altLang="en-US" sz="2800" i="1" dirty="0" smtClean="0">
                <a:solidFill>
                  <a:srgbClr val="FF0000"/>
                </a:solidFill>
                <a:latin typeface="Tahoma" pitchFamily="34" charset="0"/>
                <a:sym typeface="Wingdings" pitchFamily="2" charset="2"/>
              </a:rPr>
              <a:t>the flow </a:t>
            </a:r>
            <a:r>
              <a:rPr lang="en-US" altLang="en-US" sz="2800" i="1" dirty="0">
                <a:solidFill>
                  <a:srgbClr val="FF0000"/>
                </a:solidFill>
                <a:latin typeface="Tahoma" pitchFamily="34" charset="0"/>
                <a:sym typeface="Wingdings" pitchFamily="2" charset="2"/>
              </a:rPr>
              <a:t>of charge</a:t>
            </a:r>
            <a:endParaRPr lang="en-US" altLang="en-US" sz="2800" i="1" dirty="0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181263" name="Oval 15"/>
          <p:cNvSpPr>
            <a:spLocks noChangeArrowheads="1"/>
          </p:cNvSpPr>
          <p:nvPr/>
        </p:nvSpPr>
        <p:spPr bwMode="auto">
          <a:xfrm>
            <a:off x="5861516" y="4109137"/>
            <a:ext cx="279400" cy="2794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181264" name="Text Box 16"/>
          <p:cNvSpPr txBox="1">
            <a:spLocks noChangeArrowheads="1"/>
          </p:cNvSpPr>
          <p:nvPr/>
        </p:nvSpPr>
        <p:spPr bwMode="auto">
          <a:xfrm>
            <a:off x="2650002" y="4806051"/>
            <a:ext cx="2981325" cy="519112"/>
          </a:xfrm>
          <a:prstGeom prst="rect">
            <a:avLst/>
          </a:prstGeom>
          <a:solidFill>
            <a:srgbClr val="33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ahoma" pitchFamily="34" charset="0"/>
              </a:rPr>
              <a:t>An electric circuit!</a:t>
            </a:r>
          </a:p>
        </p:txBody>
      </p:sp>
      <p:sp>
        <p:nvSpPr>
          <p:cNvPr id="181265" name="Text Box 17"/>
          <p:cNvSpPr txBox="1">
            <a:spLocks noChangeArrowheads="1"/>
          </p:cNvSpPr>
          <p:nvPr/>
        </p:nvSpPr>
        <p:spPr bwMode="auto">
          <a:xfrm>
            <a:off x="2278063" y="6203950"/>
            <a:ext cx="4600575" cy="4572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But, how does a battery work?</a:t>
            </a: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100668" y="941078"/>
            <a:ext cx="8791662" cy="954107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 smtClean="0">
                <a:latin typeface="Tahoma" pitchFamily="34" charset="0"/>
              </a:rPr>
              <a:t>Ordinarily, the free electrons in a piece of copper roam about </a:t>
            </a:r>
            <a:r>
              <a:rPr lang="en-US" altLang="en-US" sz="2800" i="1" dirty="0" smtClean="0">
                <a:solidFill>
                  <a:srgbClr val="FF0000"/>
                </a:solidFill>
                <a:latin typeface="Tahoma" pitchFamily="34" charset="0"/>
              </a:rPr>
              <a:t>randomly</a:t>
            </a:r>
            <a:r>
              <a:rPr lang="en-US" altLang="en-US" sz="2800" dirty="0" smtClean="0">
                <a:latin typeface="Tahoma" pitchFamily="34" charset="0"/>
              </a:rPr>
              <a:t> within the conductor – </a:t>
            </a:r>
            <a:r>
              <a:rPr lang="en-US" altLang="en-US" sz="2800" i="1" dirty="0" smtClean="0">
                <a:solidFill>
                  <a:srgbClr val="FF0000"/>
                </a:solidFill>
                <a:latin typeface="Tahoma" pitchFamily="34" charset="0"/>
              </a:rPr>
              <a:t>no current!</a:t>
            </a:r>
            <a:endParaRPr lang="en-US" altLang="en-US" sz="2800" i="1" dirty="0">
              <a:solidFill>
                <a:srgbClr val="FF0000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1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1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1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repeatCount="indefinite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971E-6 L 0.14914 -7.4971E-6 L 0.14914 0.25793 L -0.53888 0.25793 L -0.53888 0.00463 L -4.44444E-6 -7.4971E-6 Z " pathEditMode="relative" ptsTypes="AAAAAA">
                                      <p:cBhvr>
                                        <p:cTn id="37" dur="2000" fill="hold"/>
                                        <p:tgtEl>
                                          <p:spTgt spid="1812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1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1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1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1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4" grpId="0" animBg="1"/>
      <p:bldP spid="181262" grpId="0" animBg="1"/>
      <p:bldP spid="181263" grpId="0" animBg="1"/>
      <p:bldP spid="181263" grpId="1" animBg="1"/>
      <p:bldP spid="181264" grpId="0" animBg="1"/>
      <p:bldP spid="181265" grpId="0" animBg="1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2980E6-B1C7-46CF-BA0B-CBF3E6225B2D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1915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Batteries and frog’s legs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62050"/>
            <a:ext cx="5553075" cy="50768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2800" u="sng" smtClean="0"/>
              <a:t>Galvani</a:t>
            </a:r>
            <a:r>
              <a:rPr lang="en-US" altLang="en-US" sz="2800" smtClean="0"/>
              <a:t> found that a frog leg hung on a </a:t>
            </a:r>
            <a:r>
              <a:rPr lang="en-US" altLang="en-US" sz="2800" smtClean="0">
                <a:solidFill>
                  <a:srgbClr val="0000FF"/>
                </a:solidFill>
              </a:rPr>
              <a:t>copper hook </a:t>
            </a:r>
            <a:r>
              <a:rPr lang="en-US" altLang="en-US" sz="2800" smtClean="0"/>
              <a:t>twitched when touched by an </a:t>
            </a:r>
            <a:r>
              <a:rPr lang="en-US" altLang="en-US" sz="2800" smtClean="0">
                <a:solidFill>
                  <a:srgbClr val="FF0000"/>
                </a:solidFill>
              </a:rPr>
              <a:t>iron scalpel</a:t>
            </a:r>
            <a:r>
              <a:rPr lang="en-US" altLang="en-US" sz="2800" smtClean="0"/>
              <a:t>. </a:t>
            </a:r>
          </a:p>
          <a:p>
            <a:pPr eaLnBrk="1" hangingPunct="1"/>
            <a:r>
              <a:rPr lang="en-US" altLang="en-US" sz="2800" u="sng" smtClean="0"/>
              <a:t>Volta</a:t>
            </a:r>
            <a:r>
              <a:rPr lang="en-US" altLang="en-US" sz="2800" smtClean="0"/>
              <a:t> realized that the frog’s leg was just acting as a conductor, and the two metals produced the current --- the first battery</a:t>
            </a:r>
          </a:p>
          <a:p>
            <a:pPr eaLnBrk="1" hangingPunct="1"/>
            <a:r>
              <a:rPr lang="en-US" altLang="en-US" sz="2800" smtClean="0"/>
              <a:t>Volta replaced the frog’s leg with brine soaked paper placed between strips of Cu and Zn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3" t="12233" r="13780" b="4893"/>
          <a:stretch>
            <a:fillRect/>
          </a:stretch>
        </p:blipFill>
        <p:spPr bwMode="auto">
          <a:xfrm>
            <a:off x="6015038" y="3438525"/>
            <a:ext cx="2338387" cy="323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0" y="752475"/>
            <a:ext cx="3275013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5600D-0E8A-4DDD-A48E-B6EB17AB667D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8988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review – electric charge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14325" y="885825"/>
            <a:ext cx="8316913" cy="5734050"/>
          </a:xfrm>
        </p:spPr>
        <p:txBody>
          <a:bodyPr/>
          <a:lstStyle/>
          <a:p>
            <a:pPr eaLnBrk="1" hangingPunct="1"/>
            <a:r>
              <a:rPr lang="en-US" altLang="en-US" smtClean="0"/>
              <a:t>Matter has two basic properties</a:t>
            </a:r>
          </a:p>
          <a:p>
            <a:pPr lvl="2" eaLnBrk="1" hangingPunct="1"/>
            <a:r>
              <a:rPr lang="en-US" altLang="en-US" smtClean="0"/>
              <a:t>mass   </a:t>
            </a:r>
            <a:r>
              <a:rPr lang="en-US" altLang="en-US" smtClean="0">
                <a:sym typeface="Wingdings" pitchFamily="2" charset="2"/>
              </a:rPr>
              <a:t> gravitational force</a:t>
            </a:r>
          </a:p>
          <a:p>
            <a:pPr lvl="2" eaLnBrk="1" hangingPunct="1"/>
            <a:r>
              <a:rPr lang="en-US" altLang="en-US" smtClean="0">
                <a:sym typeface="Wingdings" pitchFamily="2" charset="2"/>
              </a:rPr>
              <a:t>charge  electric and magnetic forces</a:t>
            </a:r>
          </a:p>
          <a:p>
            <a:pPr lvl="3" eaLnBrk="1" hangingPunct="1"/>
            <a:r>
              <a:rPr lang="en-US" altLang="en-US" smtClean="0"/>
              <a:t>positive charge</a:t>
            </a:r>
          </a:p>
          <a:p>
            <a:pPr lvl="3" eaLnBrk="1" hangingPunct="1"/>
            <a:r>
              <a:rPr lang="en-US" altLang="en-US" smtClean="0"/>
              <a:t>negative charge</a:t>
            </a:r>
          </a:p>
          <a:p>
            <a:pPr eaLnBrk="1" hangingPunct="1"/>
            <a:r>
              <a:rPr lang="en-US" altLang="en-US" smtClean="0"/>
              <a:t>electric forces</a:t>
            </a:r>
          </a:p>
          <a:p>
            <a:pPr lvl="2" eaLnBrk="1" hangingPunct="1"/>
            <a:r>
              <a:rPr lang="en-US" altLang="en-US" smtClean="0"/>
              <a:t>like charges repel   +/+  or  - / -</a:t>
            </a:r>
          </a:p>
          <a:p>
            <a:pPr lvl="2" eaLnBrk="1" hangingPunct="1"/>
            <a:r>
              <a:rPr lang="en-US" altLang="en-US" smtClean="0"/>
              <a:t>unlike charges attract  + / -</a:t>
            </a:r>
          </a:p>
          <a:p>
            <a:pPr eaLnBrk="1" hangingPunct="1"/>
            <a:r>
              <a:rPr lang="en-US" altLang="en-US" smtClean="0"/>
              <a:t>charge is measured in </a:t>
            </a:r>
            <a:r>
              <a:rPr lang="en-US" altLang="en-US" sz="2800" b="1" smtClean="0">
                <a:solidFill>
                  <a:srgbClr val="FF0000"/>
                </a:solidFill>
              </a:rPr>
              <a:t>Coulombs [C]</a:t>
            </a:r>
          </a:p>
          <a:p>
            <a:pPr eaLnBrk="1" hangingPunct="1"/>
            <a:r>
              <a:rPr lang="en-US" altLang="en-US" sz="2800" smtClean="0"/>
              <a:t>all charge is a multiple of the basic unit of charge             		</a:t>
            </a:r>
            <a:r>
              <a:rPr lang="en-US" altLang="en-US" sz="2800" smtClean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lang="en-US" altLang="en-US" sz="2800" smtClean="0"/>
              <a:t> e = 1.60217646 × 10</a:t>
            </a:r>
            <a:r>
              <a:rPr lang="en-US" altLang="en-US" sz="2800" b="1" baseline="30000" smtClean="0">
                <a:sym typeface="Symbol" pitchFamily="18" charset="2"/>
              </a:rPr>
              <a:t></a:t>
            </a:r>
            <a:r>
              <a:rPr lang="en-US" altLang="en-US" sz="2800" baseline="30000" smtClean="0"/>
              <a:t>19</a:t>
            </a:r>
            <a:r>
              <a:rPr lang="en-US" altLang="en-US" sz="2800" smtClean="0"/>
              <a:t> C</a:t>
            </a:r>
            <a:endParaRPr lang="en-US" altLang="en-US" sz="2800" baseline="30000" smtClean="0"/>
          </a:p>
          <a:p>
            <a:pPr eaLnBrk="1" hangingPunct="1"/>
            <a:r>
              <a:rPr lang="en-US" altLang="en-US" sz="2800" smtClean="0">
                <a:solidFill>
                  <a:srgbClr val="FF0000"/>
                </a:solidFill>
                <a:sym typeface="Wingdings" pitchFamily="2" charset="2"/>
              </a:rPr>
              <a:t>charges cannot be divided into smaller units </a:t>
            </a:r>
          </a:p>
        </p:txBody>
      </p:sp>
      <p:pic>
        <p:nvPicPr>
          <p:cNvPr id="11274" name="Picture 10" descr="BFrank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11963" y="950913"/>
            <a:ext cx="2163762" cy="3194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DCCB25-F7D2-4A55-BE99-ABBC5B72143F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00100"/>
          </a:xfrm>
          <a:solidFill>
            <a:srgbClr val="0066FF"/>
          </a:solidFill>
          <a:extLst>
            <a:ext uri="{91240B29-F687-4F45-9708-019B960494DF}">
              <a14:hiddenLine xmlns:a14="http://schemas.microsoft.com/office/drawing/2010/main" w="1905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Batteries </a:t>
            </a:r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49263" y="1046163"/>
            <a:ext cx="8229600" cy="1444625"/>
          </a:xfrm>
          <a:extLst>
            <a:ext uri="{909E8E84-426E-40DD-AFC4-6F175D3DCCD1}">
              <a14:hiddenFill xmlns:a14="http://schemas.microsoft.com/office/drawing/2010/main">
                <a:solidFill>
                  <a:srgbClr val="FF99FF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rgbClr val="FF0000"/>
                </a:solidFill>
                <a:sym typeface="Wingdings" pitchFamily="2" charset="2"/>
              </a:rPr>
              <a:t>use chemical energy to produce electricity</a:t>
            </a:r>
            <a:endParaRPr lang="en-US" altLang="en-US" sz="28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solidFill>
                  <a:srgbClr val="0000FF"/>
                </a:solidFill>
              </a:rPr>
              <a:t>two dissimilar metals immersed in a conducting fluid (like an acid for example) cause a chemical reaction which produces electric current.</a:t>
            </a:r>
          </a:p>
        </p:txBody>
      </p:sp>
      <p:sp>
        <p:nvSpPr>
          <p:cNvPr id="21509" name="Text Box 10"/>
          <p:cNvSpPr txBox="1">
            <a:spLocks noChangeArrowheads="1"/>
          </p:cNvSpPr>
          <p:nvPr/>
        </p:nvSpPr>
        <p:spPr bwMode="auto">
          <a:xfrm>
            <a:off x="506413" y="51228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852488" y="2679700"/>
            <a:ext cx="2128837" cy="3881438"/>
            <a:chOff x="993775" y="2679700"/>
            <a:chExt cx="2128838" cy="3881437"/>
          </a:xfrm>
        </p:grpSpPr>
        <p:sp>
          <p:nvSpPr>
            <p:cNvPr id="21524" name="Text Box 11"/>
            <p:cNvSpPr txBox="1">
              <a:spLocks noChangeArrowheads="1"/>
            </p:cNvSpPr>
            <p:nvPr/>
          </p:nvSpPr>
          <p:spPr bwMode="auto">
            <a:xfrm>
              <a:off x="1153911" y="5797549"/>
              <a:ext cx="64472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Cu</a:t>
              </a:r>
            </a:p>
          </p:txBody>
        </p:sp>
        <p:sp>
          <p:nvSpPr>
            <p:cNvPr id="21525" name="Text Box 12"/>
            <p:cNvSpPr txBox="1">
              <a:spLocks noChangeArrowheads="1"/>
            </p:cNvSpPr>
            <p:nvPr/>
          </p:nvSpPr>
          <p:spPr bwMode="auto">
            <a:xfrm>
              <a:off x="2328161" y="5778499"/>
              <a:ext cx="604654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Zn</a:t>
              </a:r>
            </a:p>
          </p:txBody>
        </p:sp>
        <p:sp>
          <p:nvSpPr>
            <p:cNvPr id="21526" name="Rectangle 2"/>
            <p:cNvSpPr>
              <a:spLocks noChangeArrowheads="1"/>
            </p:cNvSpPr>
            <p:nvPr/>
          </p:nvSpPr>
          <p:spPr bwMode="auto">
            <a:xfrm>
              <a:off x="1325462" y="4010819"/>
              <a:ext cx="284163" cy="1670049"/>
            </a:xfrm>
            <a:prstGeom prst="rect">
              <a:avLst/>
            </a:prstGeom>
            <a:solidFill>
              <a:srgbClr val="CC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21527" name="Rectangle 3"/>
            <p:cNvSpPr>
              <a:spLocks noChangeArrowheads="1"/>
            </p:cNvSpPr>
            <p:nvPr/>
          </p:nvSpPr>
          <p:spPr bwMode="auto">
            <a:xfrm>
              <a:off x="2532063" y="4038600"/>
              <a:ext cx="284162" cy="1674813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grpSp>
          <p:nvGrpSpPr>
            <p:cNvPr id="21528" name="Group 6"/>
            <p:cNvGrpSpPr>
              <a:grpSpLocks/>
            </p:cNvGrpSpPr>
            <p:nvPr/>
          </p:nvGrpSpPr>
          <p:grpSpPr bwMode="auto">
            <a:xfrm>
              <a:off x="993775" y="4038600"/>
              <a:ext cx="2128838" cy="2522537"/>
              <a:chOff x="2036" y="2731"/>
              <a:chExt cx="1341" cy="1589"/>
            </a:xfrm>
          </p:grpSpPr>
          <p:sp>
            <p:nvSpPr>
              <p:cNvPr id="21537" name="AutoShape 7"/>
              <p:cNvSpPr>
                <a:spLocks noChangeArrowheads="1"/>
              </p:cNvSpPr>
              <p:nvPr/>
            </p:nvSpPr>
            <p:spPr bwMode="auto">
              <a:xfrm>
                <a:off x="2036" y="2731"/>
                <a:ext cx="1330" cy="1589"/>
              </a:xfrm>
              <a:prstGeom prst="can">
                <a:avLst>
                  <a:gd name="adj" fmla="val 29868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21538" name="Freeform 8"/>
              <p:cNvSpPr>
                <a:spLocks/>
              </p:cNvSpPr>
              <p:nvPr/>
            </p:nvSpPr>
            <p:spPr bwMode="auto">
              <a:xfrm>
                <a:off x="2036" y="3142"/>
                <a:ext cx="1341" cy="58"/>
              </a:xfrm>
              <a:custGeom>
                <a:avLst/>
                <a:gdLst>
                  <a:gd name="T0" fmla="*/ 0 w 784"/>
                  <a:gd name="T1" fmla="*/ 3 h 68"/>
                  <a:gd name="T2" fmla="*/ 2472 w 784"/>
                  <a:gd name="T3" fmla="*/ 17 h 68"/>
                  <a:gd name="T4" fmla="*/ 4365 w 784"/>
                  <a:gd name="T5" fmla="*/ 26 h 68"/>
                  <a:gd name="T6" fmla="*/ 7700 w 784"/>
                  <a:gd name="T7" fmla="*/ 8 h 68"/>
                  <a:gd name="T8" fmla="*/ 9149 w 784"/>
                  <a:gd name="T9" fmla="*/ 21 h 68"/>
                  <a:gd name="T10" fmla="*/ 11481 w 784"/>
                  <a:gd name="T11" fmla="*/ 17 h 6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784" h="68">
                    <a:moveTo>
                      <a:pt x="0" y="7"/>
                    </a:moveTo>
                    <a:cubicBezTo>
                      <a:pt x="89" y="68"/>
                      <a:pt x="35" y="49"/>
                      <a:pt x="169" y="37"/>
                    </a:cubicBezTo>
                    <a:cubicBezTo>
                      <a:pt x="269" y="12"/>
                      <a:pt x="227" y="0"/>
                      <a:pt x="298" y="57"/>
                    </a:cubicBezTo>
                    <a:cubicBezTo>
                      <a:pt x="401" y="50"/>
                      <a:pt x="441" y="51"/>
                      <a:pt x="526" y="17"/>
                    </a:cubicBezTo>
                    <a:cubicBezTo>
                      <a:pt x="559" y="25"/>
                      <a:pt x="591" y="45"/>
                      <a:pt x="625" y="47"/>
                    </a:cubicBezTo>
                    <a:cubicBezTo>
                      <a:pt x="678" y="50"/>
                      <a:pt x="731" y="37"/>
                      <a:pt x="784" y="37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9" name="Text Box 9"/>
              <p:cNvSpPr txBox="1">
                <a:spLocks noChangeArrowheads="1"/>
              </p:cNvSpPr>
              <p:nvPr/>
            </p:nvSpPr>
            <p:spPr bwMode="auto">
              <a:xfrm>
                <a:off x="2436" y="3318"/>
                <a:ext cx="52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/>
                  <a:t>acid</a:t>
                </a:r>
              </a:p>
            </p:txBody>
          </p:sp>
        </p:grpSp>
        <p:grpSp>
          <p:nvGrpSpPr>
            <p:cNvPr id="21529" name="Group 16"/>
            <p:cNvGrpSpPr>
              <a:grpSpLocks/>
            </p:cNvGrpSpPr>
            <p:nvPr/>
          </p:nvGrpSpPr>
          <p:grpSpPr bwMode="auto">
            <a:xfrm>
              <a:off x="1616869" y="2679700"/>
              <a:ext cx="838200" cy="1517650"/>
              <a:chOff x="2890" y="2587"/>
              <a:chExt cx="528" cy="956"/>
            </a:xfrm>
          </p:grpSpPr>
          <p:grpSp>
            <p:nvGrpSpPr>
              <p:cNvPr id="21532" name="Group 17"/>
              <p:cNvGrpSpPr>
                <a:grpSpLocks/>
              </p:cNvGrpSpPr>
              <p:nvPr/>
            </p:nvGrpSpPr>
            <p:grpSpPr bwMode="auto">
              <a:xfrm>
                <a:off x="2890" y="2587"/>
                <a:ext cx="528" cy="908"/>
                <a:chOff x="2890" y="2587"/>
                <a:chExt cx="528" cy="908"/>
              </a:xfrm>
            </p:grpSpPr>
            <p:sp>
              <p:nvSpPr>
                <p:cNvPr id="21535" name="Oval 18"/>
                <p:cNvSpPr>
                  <a:spLocks noChangeArrowheads="1"/>
                </p:cNvSpPr>
                <p:nvPr/>
              </p:nvSpPr>
              <p:spPr bwMode="auto">
                <a:xfrm>
                  <a:off x="2890" y="2587"/>
                  <a:ext cx="528" cy="528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Times New Roman" pitchFamily="18" charset="0"/>
                  </a:endParaRPr>
                </a:p>
              </p:txBody>
            </p:sp>
            <p:sp>
              <p:nvSpPr>
                <p:cNvPr id="21536" name="Freeform 19" descr="Dark horizontal"/>
                <p:cNvSpPr>
                  <a:spLocks/>
                </p:cNvSpPr>
                <p:nvPr/>
              </p:nvSpPr>
              <p:spPr bwMode="auto">
                <a:xfrm>
                  <a:off x="3065" y="3094"/>
                  <a:ext cx="196" cy="401"/>
                </a:xfrm>
                <a:custGeom>
                  <a:avLst/>
                  <a:gdLst>
                    <a:gd name="T0" fmla="*/ 0 w 186"/>
                    <a:gd name="T1" fmla="*/ 5 h 449"/>
                    <a:gd name="T2" fmla="*/ 0 w 186"/>
                    <a:gd name="T3" fmla="*/ 255 h 449"/>
                    <a:gd name="T4" fmla="*/ 242 w 186"/>
                    <a:gd name="T5" fmla="*/ 255 h 449"/>
                    <a:gd name="T6" fmla="*/ 242 w 186"/>
                    <a:gd name="T7" fmla="*/ 0 h 4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86" h="449">
                      <a:moveTo>
                        <a:pt x="0" y="10"/>
                      </a:moveTo>
                      <a:lnTo>
                        <a:pt x="0" y="449"/>
                      </a:lnTo>
                      <a:lnTo>
                        <a:pt x="186" y="449"/>
                      </a:lnTo>
                      <a:lnTo>
                        <a:pt x="186" y="0"/>
                      </a:lnTo>
                    </a:path>
                  </a:pathLst>
                </a:custGeom>
                <a:pattFill prst="dkHorz">
                  <a:fgClr>
                    <a:schemeClr val="tx1"/>
                  </a:fgClr>
                  <a:bgClr>
                    <a:srgbClr val="FFFFFF"/>
                  </a:bgClr>
                </a:pattFill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533" name="Rectangle 20"/>
              <p:cNvSpPr>
                <a:spLocks noChangeArrowheads="1"/>
              </p:cNvSpPr>
              <p:nvPr/>
            </p:nvSpPr>
            <p:spPr bwMode="auto">
              <a:xfrm>
                <a:off x="3134" y="3475"/>
                <a:ext cx="68" cy="6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21534" name="Freeform 21"/>
              <p:cNvSpPr>
                <a:spLocks/>
              </p:cNvSpPr>
              <p:nvPr/>
            </p:nvSpPr>
            <p:spPr bwMode="auto">
              <a:xfrm>
                <a:off x="3045" y="2769"/>
                <a:ext cx="251" cy="375"/>
              </a:xfrm>
              <a:custGeom>
                <a:avLst/>
                <a:gdLst>
                  <a:gd name="T0" fmla="*/ 1 w 807"/>
                  <a:gd name="T1" fmla="*/ 11 h 883"/>
                  <a:gd name="T2" fmla="*/ 0 w 807"/>
                  <a:gd name="T3" fmla="*/ 4 h 883"/>
                  <a:gd name="T4" fmla="*/ 1 w 807"/>
                  <a:gd name="T5" fmla="*/ 1 h 883"/>
                  <a:gd name="T6" fmla="*/ 1 w 807"/>
                  <a:gd name="T7" fmla="*/ 3 h 883"/>
                  <a:gd name="T8" fmla="*/ 1 w 807"/>
                  <a:gd name="T9" fmla="*/ 6 h 883"/>
                  <a:gd name="T10" fmla="*/ 1 w 807"/>
                  <a:gd name="T11" fmla="*/ 5 h 883"/>
                  <a:gd name="T12" fmla="*/ 0 w 807"/>
                  <a:gd name="T13" fmla="*/ 3 h 883"/>
                  <a:gd name="T14" fmla="*/ 1 w 807"/>
                  <a:gd name="T15" fmla="*/ 0 h 883"/>
                  <a:gd name="T16" fmla="*/ 2 w 807"/>
                  <a:gd name="T17" fmla="*/ 1 h 883"/>
                  <a:gd name="T18" fmla="*/ 2 w 807"/>
                  <a:gd name="T19" fmla="*/ 3 h 883"/>
                  <a:gd name="T20" fmla="*/ 2 w 807"/>
                  <a:gd name="T21" fmla="*/ 5 h 883"/>
                  <a:gd name="T22" fmla="*/ 2 w 807"/>
                  <a:gd name="T23" fmla="*/ 6 h 883"/>
                  <a:gd name="T24" fmla="*/ 1 w 807"/>
                  <a:gd name="T25" fmla="*/ 6 h 883"/>
                  <a:gd name="T26" fmla="*/ 1 w 807"/>
                  <a:gd name="T27" fmla="*/ 3 h 883"/>
                  <a:gd name="T28" fmla="*/ 1 w 807"/>
                  <a:gd name="T29" fmla="*/ 2 h 883"/>
                  <a:gd name="T30" fmla="*/ 2 w 807"/>
                  <a:gd name="T31" fmla="*/ 1 h 883"/>
                  <a:gd name="T32" fmla="*/ 2 w 807"/>
                  <a:gd name="T33" fmla="*/ 0 h 883"/>
                  <a:gd name="T34" fmla="*/ 2 w 807"/>
                  <a:gd name="T35" fmla="*/ 3 h 883"/>
                  <a:gd name="T36" fmla="*/ 2 w 807"/>
                  <a:gd name="T37" fmla="*/ 7 h 883"/>
                  <a:gd name="T38" fmla="*/ 2 w 807"/>
                  <a:gd name="T39" fmla="*/ 9 h 883"/>
                  <a:gd name="T40" fmla="*/ 2 w 807"/>
                  <a:gd name="T41" fmla="*/ 11 h 883"/>
                  <a:gd name="T42" fmla="*/ 2 w 807"/>
                  <a:gd name="T43" fmla="*/ 12 h 88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807" h="883">
                    <a:moveTo>
                      <a:pt x="168" y="756"/>
                    </a:moveTo>
                    <a:cubicBezTo>
                      <a:pt x="86" y="592"/>
                      <a:pt x="4" y="429"/>
                      <a:pt x="2" y="317"/>
                    </a:cubicBezTo>
                    <a:cubicBezTo>
                      <a:pt x="0" y="205"/>
                      <a:pt x="113" y="93"/>
                      <a:pt x="158" y="82"/>
                    </a:cubicBezTo>
                    <a:cubicBezTo>
                      <a:pt x="203" y="71"/>
                      <a:pt x="260" y="194"/>
                      <a:pt x="275" y="248"/>
                    </a:cubicBezTo>
                    <a:cubicBezTo>
                      <a:pt x="290" y="302"/>
                      <a:pt x="265" y="388"/>
                      <a:pt x="246" y="404"/>
                    </a:cubicBezTo>
                    <a:cubicBezTo>
                      <a:pt x="227" y="420"/>
                      <a:pt x="182" y="385"/>
                      <a:pt x="158" y="346"/>
                    </a:cubicBezTo>
                    <a:cubicBezTo>
                      <a:pt x="134" y="307"/>
                      <a:pt x="71" y="220"/>
                      <a:pt x="99" y="170"/>
                    </a:cubicBezTo>
                    <a:cubicBezTo>
                      <a:pt x="127" y="120"/>
                      <a:pt x="246" y="54"/>
                      <a:pt x="324" y="43"/>
                    </a:cubicBezTo>
                    <a:cubicBezTo>
                      <a:pt x="402" y="32"/>
                      <a:pt x="518" y="71"/>
                      <a:pt x="568" y="102"/>
                    </a:cubicBezTo>
                    <a:cubicBezTo>
                      <a:pt x="618" y="133"/>
                      <a:pt x="615" y="185"/>
                      <a:pt x="626" y="229"/>
                    </a:cubicBezTo>
                    <a:cubicBezTo>
                      <a:pt x="637" y="273"/>
                      <a:pt x="646" y="333"/>
                      <a:pt x="636" y="365"/>
                    </a:cubicBezTo>
                    <a:cubicBezTo>
                      <a:pt x="626" y="397"/>
                      <a:pt x="594" y="419"/>
                      <a:pt x="568" y="424"/>
                    </a:cubicBezTo>
                    <a:cubicBezTo>
                      <a:pt x="542" y="429"/>
                      <a:pt x="498" y="423"/>
                      <a:pt x="480" y="395"/>
                    </a:cubicBezTo>
                    <a:cubicBezTo>
                      <a:pt x="462" y="367"/>
                      <a:pt x="463" y="300"/>
                      <a:pt x="461" y="258"/>
                    </a:cubicBezTo>
                    <a:cubicBezTo>
                      <a:pt x="459" y="216"/>
                      <a:pt x="457" y="175"/>
                      <a:pt x="470" y="141"/>
                    </a:cubicBezTo>
                    <a:cubicBezTo>
                      <a:pt x="483" y="107"/>
                      <a:pt x="493" y="71"/>
                      <a:pt x="539" y="53"/>
                    </a:cubicBezTo>
                    <a:cubicBezTo>
                      <a:pt x="585" y="35"/>
                      <a:pt x="700" y="0"/>
                      <a:pt x="744" y="33"/>
                    </a:cubicBezTo>
                    <a:cubicBezTo>
                      <a:pt x="788" y="66"/>
                      <a:pt x="797" y="165"/>
                      <a:pt x="802" y="248"/>
                    </a:cubicBezTo>
                    <a:cubicBezTo>
                      <a:pt x="807" y="331"/>
                      <a:pt x="801" y="461"/>
                      <a:pt x="773" y="531"/>
                    </a:cubicBezTo>
                    <a:cubicBezTo>
                      <a:pt x="745" y="601"/>
                      <a:pt x="667" y="619"/>
                      <a:pt x="636" y="668"/>
                    </a:cubicBezTo>
                    <a:cubicBezTo>
                      <a:pt x="605" y="717"/>
                      <a:pt x="597" y="788"/>
                      <a:pt x="587" y="824"/>
                    </a:cubicBezTo>
                    <a:cubicBezTo>
                      <a:pt x="577" y="860"/>
                      <a:pt x="577" y="871"/>
                      <a:pt x="578" y="88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30" name="Freeform 22"/>
            <p:cNvSpPr>
              <a:spLocks/>
            </p:cNvSpPr>
            <p:nvPr/>
          </p:nvSpPr>
          <p:spPr bwMode="auto">
            <a:xfrm>
              <a:off x="1476275" y="3802857"/>
              <a:ext cx="441325" cy="207962"/>
            </a:xfrm>
            <a:custGeom>
              <a:avLst/>
              <a:gdLst>
                <a:gd name="T0" fmla="*/ 0 w 278"/>
                <a:gd name="T1" fmla="*/ 129874455 h 333"/>
                <a:gd name="T2" fmla="*/ 0 w 278"/>
                <a:gd name="T3" fmla="*/ 0 h 333"/>
                <a:gd name="T4" fmla="*/ 700603438 w 278"/>
                <a:gd name="T5" fmla="*/ 0 h 33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8" h="333">
                  <a:moveTo>
                    <a:pt x="0" y="333"/>
                  </a:moveTo>
                  <a:lnTo>
                    <a:pt x="0" y="0"/>
                  </a:lnTo>
                  <a:lnTo>
                    <a:pt x="278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Freeform 3"/>
            <p:cNvSpPr/>
            <p:nvPr/>
          </p:nvSpPr>
          <p:spPr>
            <a:xfrm>
              <a:off x="2057400" y="3829050"/>
              <a:ext cx="619125" cy="523875"/>
            </a:xfrm>
            <a:custGeom>
              <a:avLst/>
              <a:gdLst>
                <a:gd name="connsiteX0" fmla="*/ 0 w 609600"/>
                <a:gd name="connsiteY0" fmla="*/ 314325 h 523875"/>
                <a:gd name="connsiteX1" fmla="*/ 0 w 609600"/>
                <a:gd name="connsiteY1" fmla="*/ 523875 h 523875"/>
                <a:gd name="connsiteX2" fmla="*/ 285750 w 609600"/>
                <a:gd name="connsiteY2" fmla="*/ 523875 h 523875"/>
                <a:gd name="connsiteX3" fmla="*/ 285750 w 609600"/>
                <a:gd name="connsiteY3" fmla="*/ 0 h 523875"/>
                <a:gd name="connsiteX4" fmla="*/ 609600 w 609600"/>
                <a:gd name="connsiteY4" fmla="*/ 0 h 523875"/>
                <a:gd name="connsiteX5" fmla="*/ 609600 w 609600"/>
                <a:gd name="connsiteY5" fmla="*/ 238125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9600" h="523875">
                  <a:moveTo>
                    <a:pt x="0" y="314325"/>
                  </a:moveTo>
                  <a:lnTo>
                    <a:pt x="0" y="523875"/>
                  </a:lnTo>
                  <a:lnTo>
                    <a:pt x="285750" y="523875"/>
                  </a:lnTo>
                  <a:lnTo>
                    <a:pt x="285750" y="0"/>
                  </a:lnTo>
                  <a:lnTo>
                    <a:pt x="609600" y="0"/>
                  </a:lnTo>
                  <a:lnTo>
                    <a:pt x="609600" y="238125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4867275" y="2654300"/>
            <a:ext cx="3122613" cy="3848100"/>
            <a:chOff x="5572856" y="1816100"/>
            <a:chExt cx="3121152" cy="3848073"/>
          </a:xfrm>
        </p:grpSpPr>
        <p:pic>
          <p:nvPicPr>
            <p:cNvPr id="2151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510"/>
            <a:stretch>
              <a:fillRect/>
            </a:stretch>
          </p:blipFill>
          <p:spPr bwMode="auto">
            <a:xfrm>
              <a:off x="5572856" y="3522542"/>
              <a:ext cx="3121152" cy="2141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1513" name="Group 9"/>
            <p:cNvGrpSpPr>
              <a:grpSpLocks/>
            </p:cNvGrpSpPr>
            <p:nvPr/>
          </p:nvGrpSpPr>
          <p:grpSpPr bwMode="auto">
            <a:xfrm>
              <a:off x="6758848" y="1816100"/>
              <a:ext cx="872840" cy="1341458"/>
              <a:chOff x="2890" y="2587"/>
              <a:chExt cx="528" cy="956"/>
            </a:xfrm>
          </p:grpSpPr>
          <p:grpSp>
            <p:nvGrpSpPr>
              <p:cNvPr id="21519" name="Group 10"/>
              <p:cNvGrpSpPr>
                <a:grpSpLocks/>
              </p:cNvGrpSpPr>
              <p:nvPr/>
            </p:nvGrpSpPr>
            <p:grpSpPr bwMode="auto">
              <a:xfrm>
                <a:off x="2890" y="2587"/>
                <a:ext cx="528" cy="908"/>
                <a:chOff x="2890" y="2587"/>
                <a:chExt cx="528" cy="908"/>
              </a:xfrm>
            </p:grpSpPr>
            <p:sp>
              <p:nvSpPr>
                <p:cNvPr id="21522" name="Oval 11"/>
                <p:cNvSpPr>
                  <a:spLocks noChangeArrowheads="1"/>
                </p:cNvSpPr>
                <p:nvPr/>
              </p:nvSpPr>
              <p:spPr bwMode="auto">
                <a:xfrm>
                  <a:off x="2890" y="2587"/>
                  <a:ext cx="528" cy="528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Times New Roman" pitchFamily="18" charset="0"/>
                  </a:endParaRPr>
                </a:p>
              </p:txBody>
            </p:sp>
            <p:sp>
              <p:nvSpPr>
                <p:cNvPr id="21523" name="Freeform 12" descr="Dark horizontal"/>
                <p:cNvSpPr>
                  <a:spLocks/>
                </p:cNvSpPr>
                <p:nvPr/>
              </p:nvSpPr>
              <p:spPr bwMode="auto">
                <a:xfrm>
                  <a:off x="3065" y="3094"/>
                  <a:ext cx="196" cy="401"/>
                </a:xfrm>
                <a:custGeom>
                  <a:avLst/>
                  <a:gdLst>
                    <a:gd name="T0" fmla="*/ 0 w 186"/>
                    <a:gd name="T1" fmla="*/ 5 h 449"/>
                    <a:gd name="T2" fmla="*/ 0 w 186"/>
                    <a:gd name="T3" fmla="*/ 255 h 449"/>
                    <a:gd name="T4" fmla="*/ 242 w 186"/>
                    <a:gd name="T5" fmla="*/ 255 h 449"/>
                    <a:gd name="T6" fmla="*/ 242 w 186"/>
                    <a:gd name="T7" fmla="*/ 0 h 449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86" h="449">
                      <a:moveTo>
                        <a:pt x="0" y="10"/>
                      </a:moveTo>
                      <a:lnTo>
                        <a:pt x="0" y="449"/>
                      </a:lnTo>
                      <a:lnTo>
                        <a:pt x="186" y="449"/>
                      </a:lnTo>
                      <a:lnTo>
                        <a:pt x="186" y="0"/>
                      </a:lnTo>
                    </a:path>
                  </a:pathLst>
                </a:custGeom>
                <a:pattFill prst="dkHorz">
                  <a:fgClr>
                    <a:schemeClr val="tx1"/>
                  </a:fgClr>
                  <a:bgClr>
                    <a:srgbClr val="FFFFFF"/>
                  </a:bgClr>
                </a:pattFill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520" name="Rectangle 13"/>
              <p:cNvSpPr>
                <a:spLocks noChangeArrowheads="1"/>
              </p:cNvSpPr>
              <p:nvPr/>
            </p:nvSpPr>
            <p:spPr bwMode="auto">
              <a:xfrm>
                <a:off x="3134" y="3475"/>
                <a:ext cx="68" cy="68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21521" name="Freeform 14"/>
              <p:cNvSpPr>
                <a:spLocks/>
              </p:cNvSpPr>
              <p:nvPr/>
            </p:nvSpPr>
            <p:spPr bwMode="auto">
              <a:xfrm>
                <a:off x="3045" y="2769"/>
                <a:ext cx="251" cy="375"/>
              </a:xfrm>
              <a:custGeom>
                <a:avLst/>
                <a:gdLst>
                  <a:gd name="T0" fmla="*/ 1 w 807"/>
                  <a:gd name="T1" fmla="*/ 11 h 883"/>
                  <a:gd name="T2" fmla="*/ 0 w 807"/>
                  <a:gd name="T3" fmla="*/ 4 h 883"/>
                  <a:gd name="T4" fmla="*/ 1 w 807"/>
                  <a:gd name="T5" fmla="*/ 1 h 883"/>
                  <a:gd name="T6" fmla="*/ 1 w 807"/>
                  <a:gd name="T7" fmla="*/ 3 h 883"/>
                  <a:gd name="T8" fmla="*/ 1 w 807"/>
                  <a:gd name="T9" fmla="*/ 6 h 883"/>
                  <a:gd name="T10" fmla="*/ 1 w 807"/>
                  <a:gd name="T11" fmla="*/ 5 h 883"/>
                  <a:gd name="T12" fmla="*/ 0 w 807"/>
                  <a:gd name="T13" fmla="*/ 3 h 883"/>
                  <a:gd name="T14" fmla="*/ 1 w 807"/>
                  <a:gd name="T15" fmla="*/ 0 h 883"/>
                  <a:gd name="T16" fmla="*/ 2 w 807"/>
                  <a:gd name="T17" fmla="*/ 1 h 883"/>
                  <a:gd name="T18" fmla="*/ 2 w 807"/>
                  <a:gd name="T19" fmla="*/ 3 h 883"/>
                  <a:gd name="T20" fmla="*/ 2 w 807"/>
                  <a:gd name="T21" fmla="*/ 5 h 883"/>
                  <a:gd name="T22" fmla="*/ 2 w 807"/>
                  <a:gd name="T23" fmla="*/ 6 h 883"/>
                  <a:gd name="T24" fmla="*/ 1 w 807"/>
                  <a:gd name="T25" fmla="*/ 6 h 883"/>
                  <a:gd name="T26" fmla="*/ 1 w 807"/>
                  <a:gd name="T27" fmla="*/ 3 h 883"/>
                  <a:gd name="T28" fmla="*/ 1 w 807"/>
                  <a:gd name="T29" fmla="*/ 2 h 883"/>
                  <a:gd name="T30" fmla="*/ 2 w 807"/>
                  <a:gd name="T31" fmla="*/ 1 h 883"/>
                  <a:gd name="T32" fmla="*/ 2 w 807"/>
                  <a:gd name="T33" fmla="*/ 0 h 883"/>
                  <a:gd name="T34" fmla="*/ 2 w 807"/>
                  <a:gd name="T35" fmla="*/ 3 h 883"/>
                  <a:gd name="T36" fmla="*/ 2 w 807"/>
                  <a:gd name="T37" fmla="*/ 7 h 883"/>
                  <a:gd name="T38" fmla="*/ 2 w 807"/>
                  <a:gd name="T39" fmla="*/ 9 h 883"/>
                  <a:gd name="T40" fmla="*/ 2 w 807"/>
                  <a:gd name="T41" fmla="*/ 11 h 883"/>
                  <a:gd name="T42" fmla="*/ 2 w 807"/>
                  <a:gd name="T43" fmla="*/ 12 h 883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807" h="883">
                    <a:moveTo>
                      <a:pt x="168" y="756"/>
                    </a:moveTo>
                    <a:cubicBezTo>
                      <a:pt x="86" y="592"/>
                      <a:pt x="4" y="429"/>
                      <a:pt x="2" y="317"/>
                    </a:cubicBezTo>
                    <a:cubicBezTo>
                      <a:pt x="0" y="205"/>
                      <a:pt x="113" y="93"/>
                      <a:pt x="158" y="82"/>
                    </a:cubicBezTo>
                    <a:cubicBezTo>
                      <a:pt x="203" y="71"/>
                      <a:pt x="260" y="194"/>
                      <a:pt x="275" y="248"/>
                    </a:cubicBezTo>
                    <a:cubicBezTo>
                      <a:pt x="290" y="302"/>
                      <a:pt x="265" y="388"/>
                      <a:pt x="246" y="404"/>
                    </a:cubicBezTo>
                    <a:cubicBezTo>
                      <a:pt x="227" y="420"/>
                      <a:pt x="182" y="385"/>
                      <a:pt x="158" y="346"/>
                    </a:cubicBezTo>
                    <a:cubicBezTo>
                      <a:pt x="134" y="307"/>
                      <a:pt x="71" y="220"/>
                      <a:pt x="99" y="170"/>
                    </a:cubicBezTo>
                    <a:cubicBezTo>
                      <a:pt x="127" y="120"/>
                      <a:pt x="246" y="54"/>
                      <a:pt x="324" y="43"/>
                    </a:cubicBezTo>
                    <a:cubicBezTo>
                      <a:pt x="402" y="32"/>
                      <a:pt x="518" y="71"/>
                      <a:pt x="568" y="102"/>
                    </a:cubicBezTo>
                    <a:cubicBezTo>
                      <a:pt x="618" y="133"/>
                      <a:pt x="615" y="185"/>
                      <a:pt x="626" y="229"/>
                    </a:cubicBezTo>
                    <a:cubicBezTo>
                      <a:pt x="637" y="273"/>
                      <a:pt x="646" y="333"/>
                      <a:pt x="636" y="365"/>
                    </a:cubicBezTo>
                    <a:cubicBezTo>
                      <a:pt x="626" y="397"/>
                      <a:pt x="594" y="419"/>
                      <a:pt x="568" y="424"/>
                    </a:cubicBezTo>
                    <a:cubicBezTo>
                      <a:pt x="542" y="429"/>
                      <a:pt x="498" y="423"/>
                      <a:pt x="480" y="395"/>
                    </a:cubicBezTo>
                    <a:cubicBezTo>
                      <a:pt x="462" y="367"/>
                      <a:pt x="463" y="300"/>
                      <a:pt x="461" y="258"/>
                    </a:cubicBezTo>
                    <a:cubicBezTo>
                      <a:pt x="459" y="216"/>
                      <a:pt x="457" y="175"/>
                      <a:pt x="470" y="141"/>
                    </a:cubicBezTo>
                    <a:cubicBezTo>
                      <a:pt x="483" y="107"/>
                      <a:pt x="493" y="71"/>
                      <a:pt x="539" y="53"/>
                    </a:cubicBezTo>
                    <a:cubicBezTo>
                      <a:pt x="585" y="35"/>
                      <a:pt x="700" y="0"/>
                      <a:pt x="744" y="33"/>
                    </a:cubicBezTo>
                    <a:cubicBezTo>
                      <a:pt x="788" y="66"/>
                      <a:pt x="797" y="165"/>
                      <a:pt x="802" y="248"/>
                    </a:cubicBezTo>
                    <a:cubicBezTo>
                      <a:pt x="807" y="331"/>
                      <a:pt x="801" y="461"/>
                      <a:pt x="773" y="531"/>
                    </a:cubicBezTo>
                    <a:cubicBezTo>
                      <a:pt x="745" y="601"/>
                      <a:pt x="667" y="619"/>
                      <a:pt x="636" y="668"/>
                    </a:cubicBezTo>
                    <a:cubicBezTo>
                      <a:pt x="605" y="717"/>
                      <a:pt x="597" y="788"/>
                      <a:pt x="587" y="824"/>
                    </a:cubicBezTo>
                    <a:cubicBezTo>
                      <a:pt x="577" y="860"/>
                      <a:pt x="577" y="871"/>
                      <a:pt x="578" y="88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14" name="Freeform 15"/>
            <p:cNvSpPr>
              <a:spLocks/>
            </p:cNvSpPr>
            <p:nvPr/>
          </p:nvSpPr>
          <p:spPr bwMode="auto">
            <a:xfrm>
              <a:off x="6673583" y="2653585"/>
              <a:ext cx="388178" cy="541030"/>
            </a:xfrm>
            <a:custGeom>
              <a:avLst/>
              <a:gdLst>
                <a:gd name="T0" fmla="*/ 2147483647 w 156"/>
                <a:gd name="T1" fmla="*/ 2147483647 h 292"/>
                <a:gd name="T2" fmla="*/ 2147483647 w 156"/>
                <a:gd name="T3" fmla="*/ 2147483647 h 292"/>
                <a:gd name="T4" fmla="*/ 2147483647 w 156"/>
                <a:gd name="T5" fmla="*/ 2147483647 h 2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6" h="292">
                  <a:moveTo>
                    <a:pt x="22" y="292"/>
                  </a:moveTo>
                  <a:cubicBezTo>
                    <a:pt x="11" y="188"/>
                    <a:pt x="0" y="84"/>
                    <a:pt x="22" y="42"/>
                  </a:cubicBezTo>
                  <a:cubicBezTo>
                    <a:pt x="44" y="0"/>
                    <a:pt x="100" y="21"/>
                    <a:pt x="156" y="42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Freeform 16"/>
            <p:cNvSpPr>
              <a:spLocks/>
            </p:cNvSpPr>
            <p:nvPr/>
          </p:nvSpPr>
          <p:spPr bwMode="auto">
            <a:xfrm>
              <a:off x="7230046" y="2944482"/>
              <a:ext cx="457736" cy="511385"/>
            </a:xfrm>
            <a:custGeom>
              <a:avLst/>
              <a:gdLst>
                <a:gd name="T0" fmla="*/ 2147483647 w 204"/>
                <a:gd name="T1" fmla="*/ 2147483647 h 276"/>
                <a:gd name="T2" fmla="*/ 2147483647 w 204"/>
                <a:gd name="T3" fmla="*/ 2147483647 h 276"/>
                <a:gd name="T4" fmla="*/ 2147483647 w 204"/>
                <a:gd name="T5" fmla="*/ 2147483647 h 276"/>
                <a:gd name="T6" fmla="*/ 2147483647 w 204"/>
                <a:gd name="T7" fmla="*/ 2147483647 h 276"/>
                <a:gd name="T8" fmla="*/ 0 w 204"/>
                <a:gd name="T9" fmla="*/ 2147483647 h 2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4" h="276">
                  <a:moveTo>
                    <a:pt x="204" y="141"/>
                  </a:moveTo>
                  <a:cubicBezTo>
                    <a:pt x="202" y="70"/>
                    <a:pt x="201" y="0"/>
                    <a:pt x="186" y="1"/>
                  </a:cubicBezTo>
                  <a:cubicBezTo>
                    <a:pt x="171" y="2"/>
                    <a:pt x="137" y="102"/>
                    <a:pt x="111" y="147"/>
                  </a:cubicBezTo>
                  <a:cubicBezTo>
                    <a:pt x="85" y="192"/>
                    <a:pt x="47" y="276"/>
                    <a:pt x="29" y="269"/>
                  </a:cubicBezTo>
                  <a:cubicBezTo>
                    <a:pt x="11" y="262"/>
                    <a:pt x="6" y="140"/>
                    <a:pt x="0" y="106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6" name="Text Box 17"/>
            <p:cNvSpPr txBox="1">
              <a:spLocks noChangeArrowheads="1"/>
            </p:cNvSpPr>
            <p:nvPr/>
          </p:nvSpPr>
          <p:spPr bwMode="auto">
            <a:xfrm>
              <a:off x="6089035" y="3224781"/>
              <a:ext cx="2212465" cy="15696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Cu               Zn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   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    Citric acid</a:t>
              </a:r>
            </a:p>
          </p:txBody>
        </p:sp>
        <p:sp>
          <p:nvSpPr>
            <p:cNvPr id="21517" name="Line 7"/>
            <p:cNvSpPr>
              <a:spLocks noChangeShapeType="1"/>
            </p:cNvSpPr>
            <p:nvPr/>
          </p:nvSpPr>
          <p:spPr bwMode="auto">
            <a:xfrm flipH="1">
              <a:off x="6736409" y="3185351"/>
              <a:ext cx="0" cy="489150"/>
            </a:xfrm>
            <a:prstGeom prst="line">
              <a:avLst/>
            </a:prstGeom>
            <a:noFill/>
            <a:ln w="76200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8" name="Line 8"/>
            <p:cNvSpPr>
              <a:spLocks noChangeShapeType="1"/>
            </p:cNvSpPr>
            <p:nvPr/>
          </p:nvSpPr>
          <p:spPr bwMode="auto">
            <a:xfrm flipH="1" flipV="1">
              <a:off x="7676563" y="3205731"/>
              <a:ext cx="0" cy="468769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8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8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8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8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80731-B4F2-4F97-9CDB-E0272CBA4750}" type="slidenum">
              <a:rPr lang="en-US" altLang="en-US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bg1"/>
                </a:solidFill>
              </a:rPr>
              <a:t>Potential difference or Voltage (V)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255713"/>
            <a:ext cx="8188325" cy="37623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rgbClr val="FF0000"/>
                </a:solidFill>
                <a:latin typeface="Times New Roman" pitchFamily="18" charset="0"/>
              </a:rPr>
              <a:t>Voltage</a:t>
            </a:r>
            <a:r>
              <a:rPr lang="en-US" altLang="en-US" sz="2800" smtClean="0">
                <a:latin typeface="Times New Roman" pitchFamily="18" charset="0"/>
              </a:rPr>
              <a:t> is what causes charges to move in a conductor </a:t>
            </a:r>
            <a:r>
              <a:rPr lang="en-US" altLang="en-US" sz="2800" smtClean="0">
                <a:latin typeface="Times New Roman" pitchFamily="18" charset="0"/>
                <a:sym typeface="Wingdings" pitchFamily="2" charset="2"/>
              </a:rPr>
              <a:t> it produces an electrical force on the electrons which causes them to move</a:t>
            </a:r>
            <a:endParaRPr lang="en-US" altLang="en-US" sz="28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solidFill>
                  <a:srgbClr val="0000FF"/>
                </a:solidFill>
                <a:latin typeface="Times New Roman" pitchFamily="18" charset="0"/>
              </a:rPr>
              <a:t>Voltage plays a role similar to pressure in a pipe </a:t>
            </a:r>
            <a:r>
              <a:rPr lang="en-US" altLang="en-US" sz="2800" smtClean="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altLang="en-US" sz="2800" smtClean="0">
                <a:solidFill>
                  <a:srgbClr val="0000FF"/>
                </a:solidFill>
                <a:latin typeface="Times New Roman" pitchFamily="18" charset="0"/>
              </a:rPr>
              <a:t> to get water to flow there must be a pressure difference between the ends, this pressure difference is produced by a pump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Times New Roman" pitchFamily="18" charset="0"/>
              </a:rPr>
              <a:t>A battery is like a pump for charge </a:t>
            </a:r>
            <a:r>
              <a:rPr lang="en-US" altLang="en-US" sz="2800" smtClean="0"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altLang="en-US" sz="2800" smtClean="0">
                <a:latin typeface="Times New Roman" pitchFamily="18" charset="0"/>
              </a:rPr>
              <a:t> it provides the energy for pushing the charges around a circuit</a:t>
            </a:r>
          </a:p>
        </p:txBody>
      </p:sp>
      <p:grpSp>
        <p:nvGrpSpPr>
          <p:cNvPr id="191537" name="Group 49"/>
          <p:cNvGrpSpPr>
            <a:grpSpLocks/>
          </p:cNvGrpSpPr>
          <p:nvPr/>
        </p:nvGrpSpPr>
        <p:grpSpPr bwMode="auto">
          <a:xfrm>
            <a:off x="1235075" y="5241925"/>
            <a:ext cx="6113463" cy="1498600"/>
            <a:chOff x="778" y="3302"/>
            <a:chExt cx="3851" cy="944"/>
          </a:xfrm>
        </p:grpSpPr>
        <p:sp>
          <p:nvSpPr>
            <p:cNvPr id="22536" name="Text Box 18"/>
            <p:cNvSpPr txBox="1">
              <a:spLocks noChangeArrowheads="1"/>
            </p:cNvSpPr>
            <p:nvPr/>
          </p:nvSpPr>
          <p:spPr bwMode="auto">
            <a:xfrm>
              <a:off x="3658" y="3637"/>
              <a:ext cx="659" cy="2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Verdana" pitchFamily="34" charset="0"/>
                </a:rPr>
                <a:t>Battery</a:t>
              </a:r>
            </a:p>
          </p:txBody>
        </p:sp>
        <p:sp>
          <p:nvSpPr>
            <p:cNvPr id="22537" name="AutoShape 19"/>
            <p:cNvSpPr>
              <a:spLocks noChangeArrowheads="1"/>
            </p:cNvSpPr>
            <p:nvPr/>
          </p:nvSpPr>
          <p:spPr bwMode="auto">
            <a:xfrm>
              <a:off x="3377" y="3308"/>
              <a:ext cx="143" cy="21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386 w 21600"/>
                <a:gd name="T13" fmla="*/ 2900 h 21600"/>
                <a:gd name="T14" fmla="*/ 18277 w 21600"/>
                <a:gd name="T15" fmla="*/ 9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8" name="AutoShape 20"/>
            <p:cNvSpPr>
              <a:spLocks noChangeArrowheads="1"/>
            </p:cNvSpPr>
            <p:nvPr/>
          </p:nvSpPr>
          <p:spPr bwMode="auto">
            <a:xfrm rot="5400000">
              <a:off x="4438" y="3301"/>
              <a:ext cx="149" cy="2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67 w 21600"/>
                <a:gd name="T13" fmla="*/ 2908 h 21600"/>
                <a:gd name="T14" fmla="*/ 18266 w 21600"/>
                <a:gd name="T15" fmla="*/ 924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9" name="AutoShape 21"/>
            <p:cNvSpPr>
              <a:spLocks noChangeArrowheads="1"/>
            </p:cNvSpPr>
            <p:nvPr/>
          </p:nvSpPr>
          <p:spPr bwMode="auto">
            <a:xfrm rot="10800000">
              <a:off x="4448" y="3915"/>
              <a:ext cx="143" cy="21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386 w 21600"/>
                <a:gd name="T13" fmla="*/ 2900 h 21600"/>
                <a:gd name="T14" fmla="*/ 18277 w 21600"/>
                <a:gd name="T15" fmla="*/ 9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0" name="AutoShape 22"/>
            <p:cNvSpPr>
              <a:spLocks noChangeArrowheads="1"/>
            </p:cNvSpPr>
            <p:nvPr/>
          </p:nvSpPr>
          <p:spPr bwMode="auto">
            <a:xfrm rot="-5400000">
              <a:off x="3380" y="3920"/>
              <a:ext cx="149" cy="2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67 w 21600"/>
                <a:gd name="T13" fmla="*/ 2908 h 21600"/>
                <a:gd name="T14" fmla="*/ 18266 w 21600"/>
                <a:gd name="T15" fmla="*/ 924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1" name="AutoShape 23"/>
            <p:cNvSpPr>
              <a:spLocks noChangeArrowheads="1"/>
            </p:cNvSpPr>
            <p:nvPr/>
          </p:nvSpPr>
          <p:spPr bwMode="auto">
            <a:xfrm>
              <a:off x="3896" y="3308"/>
              <a:ext cx="188" cy="101"/>
            </a:xfrm>
            <a:prstGeom prst="rightArrow">
              <a:avLst>
                <a:gd name="adj1" fmla="val 50000"/>
                <a:gd name="adj2" fmla="val 46535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grpSp>
          <p:nvGrpSpPr>
            <p:cNvPr id="22542" name="Group 46"/>
            <p:cNvGrpSpPr>
              <a:grpSpLocks/>
            </p:cNvGrpSpPr>
            <p:nvPr/>
          </p:nvGrpSpPr>
          <p:grpSpPr bwMode="auto">
            <a:xfrm>
              <a:off x="778" y="3302"/>
              <a:ext cx="3851" cy="944"/>
              <a:chOff x="778" y="3302"/>
              <a:chExt cx="3851" cy="944"/>
            </a:xfrm>
          </p:grpSpPr>
          <p:grpSp>
            <p:nvGrpSpPr>
              <p:cNvPr id="22546" name="Group 15"/>
              <p:cNvGrpSpPr>
                <a:grpSpLocks/>
              </p:cNvGrpSpPr>
              <p:nvPr/>
            </p:nvGrpSpPr>
            <p:grpSpPr bwMode="auto">
              <a:xfrm>
                <a:off x="3344" y="3302"/>
                <a:ext cx="1285" cy="828"/>
                <a:chOff x="661" y="3419"/>
                <a:chExt cx="1056" cy="656"/>
              </a:xfrm>
            </p:grpSpPr>
            <p:sp>
              <p:nvSpPr>
                <p:cNvPr id="22565" name="AutoShape 16"/>
                <p:cNvSpPr>
                  <a:spLocks noChangeArrowheads="1"/>
                </p:cNvSpPr>
                <p:nvPr/>
              </p:nvSpPr>
              <p:spPr bwMode="auto">
                <a:xfrm>
                  <a:off x="661" y="3419"/>
                  <a:ext cx="1056" cy="656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Times New Roman" pitchFamily="18" charset="0"/>
                  </a:endParaRPr>
                </a:p>
              </p:txBody>
            </p:sp>
            <p:sp>
              <p:nvSpPr>
                <p:cNvPr id="22566" name="AutoShape 17"/>
                <p:cNvSpPr>
                  <a:spLocks noChangeArrowheads="1"/>
                </p:cNvSpPr>
                <p:nvPr/>
              </p:nvSpPr>
              <p:spPr bwMode="auto">
                <a:xfrm>
                  <a:off x="757" y="3500"/>
                  <a:ext cx="870" cy="503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22547" name="Group 45"/>
              <p:cNvGrpSpPr>
                <a:grpSpLocks/>
              </p:cNvGrpSpPr>
              <p:nvPr/>
            </p:nvGrpSpPr>
            <p:grpSpPr bwMode="auto">
              <a:xfrm>
                <a:off x="778" y="3312"/>
                <a:ext cx="1285" cy="934"/>
                <a:chOff x="778" y="3312"/>
                <a:chExt cx="1285" cy="934"/>
              </a:xfrm>
            </p:grpSpPr>
            <p:grpSp>
              <p:nvGrpSpPr>
                <p:cNvPr id="22548" name="Group 6"/>
                <p:cNvGrpSpPr>
                  <a:grpSpLocks/>
                </p:cNvGrpSpPr>
                <p:nvPr/>
              </p:nvGrpSpPr>
              <p:grpSpPr bwMode="auto">
                <a:xfrm>
                  <a:off x="778" y="3312"/>
                  <a:ext cx="1285" cy="828"/>
                  <a:chOff x="661" y="3419"/>
                  <a:chExt cx="1056" cy="656"/>
                </a:xfrm>
              </p:grpSpPr>
              <p:sp>
                <p:nvSpPr>
                  <p:cNvPr id="22563" name="AutoShape 4"/>
                  <p:cNvSpPr>
                    <a:spLocks noChangeArrowheads="1"/>
                  </p:cNvSpPr>
                  <p:nvPr/>
                </p:nvSpPr>
                <p:spPr bwMode="auto">
                  <a:xfrm>
                    <a:off x="661" y="3419"/>
                    <a:ext cx="1056" cy="656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2564" name="AutoShape 5"/>
                  <p:cNvSpPr>
                    <a:spLocks noChangeArrowheads="1"/>
                  </p:cNvSpPr>
                  <p:nvPr/>
                </p:nvSpPr>
                <p:spPr bwMode="auto">
                  <a:xfrm>
                    <a:off x="757" y="3500"/>
                    <a:ext cx="870" cy="503"/>
                  </a:xfrm>
                  <a:prstGeom prst="roundRect">
                    <a:avLst>
                      <a:gd name="adj" fmla="val 16667"/>
                    </a:avLst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2254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113" y="3645"/>
                  <a:ext cx="536" cy="24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>
                      <a:latin typeface="Verdana" pitchFamily="34" charset="0"/>
                    </a:rPr>
                    <a:t>Pump</a:t>
                  </a:r>
                </a:p>
              </p:txBody>
            </p:sp>
            <p:sp>
              <p:nvSpPr>
                <p:cNvPr id="22550" name="AutoShape 8"/>
                <p:cNvSpPr>
                  <a:spLocks noChangeArrowheads="1"/>
                </p:cNvSpPr>
                <p:nvPr/>
              </p:nvSpPr>
              <p:spPr bwMode="auto">
                <a:xfrm>
                  <a:off x="811" y="3318"/>
                  <a:ext cx="143" cy="21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5898240 60000 65536"/>
                    <a:gd name="T10" fmla="*/ 5898240 60000 65536"/>
                    <a:gd name="T11" fmla="*/ 0 60000 65536"/>
                    <a:gd name="T12" fmla="*/ 12386 w 21600"/>
                    <a:gd name="T13" fmla="*/ 2900 h 21600"/>
                    <a:gd name="T14" fmla="*/ 18277 w 21600"/>
                    <a:gd name="T15" fmla="*/ 92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21600" y="6079"/>
                      </a:moveTo>
                      <a:lnTo>
                        <a:pt x="15126" y="0"/>
                      </a:lnTo>
                      <a:lnTo>
                        <a:pt x="15126" y="2912"/>
                      </a:lnTo>
                      <a:lnTo>
                        <a:pt x="12427" y="2912"/>
                      </a:lnTo>
                      <a:cubicBezTo>
                        <a:pt x="5564" y="2912"/>
                        <a:pt x="0" y="7052"/>
                        <a:pt x="0" y="12158"/>
                      </a:cubicBezTo>
                      <a:lnTo>
                        <a:pt x="0" y="21600"/>
                      </a:lnTo>
                      <a:lnTo>
                        <a:pt x="6474" y="21600"/>
                      </a:lnTo>
                      <a:lnTo>
                        <a:pt x="6474" y="12158"/>
                      </a:lnTo>
                      <a:cubicBezTo>
                        <a:pt x="6474" y="10550"/>
                        <a:pt x="9139" y="9246"/>
                        <a:pt x="12427" y="9246"/>
                      </a:cubicBezTo>
                      <a:lnTo>
                        <a:pt x="15126" y="9246"/>
                      </a:lnTo>
                      <a:lnTo>
                        <a:pt x="15126" y="12158"/>
                      </a:lnTo>
                      <a:lnTo>
                        <a:pt x="21600" y="6079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51" name="AutoShape 9"/>
                <p:cNvSpPr>
                  <a:spLocks noChangeArrowheads="1"/>
                </p:cNvSpPr>
                <p:nvPr/>
              </p:nvSpPr>
              <p:spPr bwMode="auto">
                <a:xfrm rot="5400000">
                  <a:off x="1872" y="3311"/>
                  <a:ext cx="149" cy="20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5898240 60000 65536"/>
                    <a:gd name="T10" fmla="*/ 5898240 60000 65536"/>
                    <a:gd name="T11" fmla="*/ 0 60000 65536"/>
                    <a:gd name="T12" fmla="*/ 12467 w 21600"/>
                    <a:gd name="T13" fmla="*/ 2908 h 21600"/>
                    <a:gd name="T14" fmla="*/ 18266 w 21600"/>
                    <a:gd name="T15" fmla="*/ 9242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21600" y="6079"/>
                      </a:moveTo>
                      <a:lnTo>
                        <a:pt x="15126" y="0"/>
                      </a:lnTo>
                      <a:lnTo>
                        <a:pt x="15126" y="2912"/>
                      </a:lnTo>
                      <a:lnTo>
                        <a:pt x="12427" y="2912"/>
                      </a:lnTo>
                      <a:cubicBezTo>
                        <a:pt x="5564" y="2912"/>
                        <a:pt x="0" y="7052"/>
                        <a:pt x="0" y="12158"/>
                      </a:cubicBezTo>
                      <a:lnTo>
                        <a:pt x="0" y="21600"/>
                      </a:lnTo>
                      <a:lnTo>
                        <a:pt x="6474" y="21600"/>
                      </a:lnTo>
                      <a:lnTo>
                        <a:pt x="6474" y="12158"/>
                      </a:lnTo>
                      <a:cubicBezTo>
                        <a:pt x="6474" y="10550"/>
                        <a:pt x="9139" y="9246"/>
                        <a:pt x="12427" y="9246"/>
                      </a:cubicBezTo>
                      <a:lnTo>
                        <a:pt x="15126" y="9246"/>
                      </a:lnTo>
                      <a:lnTo>
                        <a:pt x="15126" y="12158"/>
                      </a:lnTo>
                      <a:lnTo>
                        <a:pt x="21600" y="6079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52" name="AutoShape 10"/>
                <p:cNvSpPr>
                  <a:spLocks noChangeArrowheads="1"/>
                </p:cNvSpPr>
                <p:nvPr/>
              </p:nvSpPr>
              <p:spPr bwMode="auto">
                <a:xfrm rot="10800000">
                  <a:off x="1882" y="3926"/>
                  <a:ext cx="143" cy="215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5898240 60000 65536"/>
                    <a:gd name="T10" fmla="*/ 5898240 60000 65536"/>
                    <a:gd name="T11" fmla="*/ 0 60000 65536"/>
                    <a:gd name="T12" fmla="*/ 12386 w 21600"/>
                    <a:gd name="T13" fmla="*/ 2913 h 21600"/>
                    <a:gd name="T14" fmla="*/ 18277 w 21600"/>
                    <a:gd name="T15" fmla="*/ 924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21600" y="6079"/>
                      </a:moveTo>
                      <a:lnTo>
                        <a:pt x="15126" y="0"/>
                      </a:lnTo>
                      <a:lnTo>
                        <a:pt x="15126" y="2912"/>
                      </a:lnTo>
                      <a:lnTo>
                        <a:pt x="12427" y="2912"/>
                      </a:lnTo>
                      <a:cubicBezTo>
                        <a:pt x="5564" y="2912"/>
                        <a:pt x="0" y="7052"/>
                        <a:pt x="0" y="12158"/>
                      </a:cubicBezTo>
                      <a:lnTo>
                        <a:pt x="0" y="21600"/>
                      </a:lnTo>
                      <a:lnTo>
                        <a:pt x="6474" y="21600"/>
                      </a:lnTo>
                      <a:lnTo>
                        <a:pt x="6474" y="12158"/>
                      </a:lnTo>
                      <a:cubicBezTo>
                        <a:pt x="6474" y="10550"/>
                        <a:pt x="9139" y="9246"/>
                        <a:pt x="12427" y="9246"/>
                      </a:cubicBezTo>
                      <a:lnTo>
                        <a:pt x="15126" y="9246"/>
                      </a:lnTo>
                      <a:lnTo>
                        <a:pt x="15126" y="12158"/>
                      </a:lnTo>
                      <a:lnTo>
                        <a:pt x="21600" y="6079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53" name="AutoShape 11"/>
                <p:cNvSpPr>
                  <a:spLocks noChangeArrowheads="1"/>
                </p:cNvSpPr>
                <p:nvPr/>
              </p:nvSpPr>
              <p:spPr bwMode="auto">
                <a:xfrm rot="-5400000">
                  <a:off x="814" y="3931"/>
                  <a:ext cx="149" cy="20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17694720 60000 65536"/>
                    <a:gd name="T9" fmla="*/ 5898240 60000 65536"/>
                    <a:gd name="T10" fmla="*/ 5898240 60000 65536"/>
                    <a:gd name="T11" fmla="*/ 0 60000 65536"/>
                    <a:gd name="T12" fmla="*/ 12467 w 21600"/>
                    <a:gd name="T13" fmla="*/ 2908 h 21600"/>
                    <a:gd name="T14" fmla="*/ 18266 w 21600"/>
                    <a:gd name="T15" fmla="*/ 9242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21600" y="6079"/>
                      </a:moveTo>
                      <a:lnTo>
                        <a:pt x="15126" y="0"/>
                      </a:lnTo>
                      <a:lnTo>
                        <a:pt x="15126" y="2912"/>
                      </a:lnTo>
                      <a:lnTo>
                        <a:pt x="12427" y="2912"/>
                      </a:lnTo>
                      <a:cubicBezTo>
                        <a:pt x="5564" y="2912"/>
                        <a:pt x="0" y="7052"/>
                        <a:pt x="0" y="12158"/>
                      </a:cubicBezTo>
                      <a:lnTo>
                        <a:pt x="0" y="21600"/>
                      </a:lnTo>
                      <a:lnTo>
                        <a:pt x="6474" y="21600"/>
                      </a:lnTo>
                      <a:lnTo>
                        <a:pt x="6474" y="12158"/>
                      </a:lnTo>
                      <a:cubicBezTo>
                        <a:pt x="6474" y="10550"/>
                        <a:pt x="9139" y="9246"/>
                        <a:pt x="12427" y="9246"/>
                      </a:cubicBezTo>
                      <a:lnTo>
                        <a:pt x="15126" y="9246"/>
                      </a:lnTo>
                      <a:lnTo>
                        <a:pt x="15126" y="12158"/>
                      </a:lnTo>
                      <a:lnTo>
                        <a:pt x="21600" y="6079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54" name="AutoShape 12"/>
                <p:cNvSpPr>
                  <a:spLocks noChangeArrowheads="1"/>
                </p:cNvSpPr>
                <p:nvPr/>
              </p:nvSpPr>
              <p:spPr bwMode="auto">
                <a:xfrm>
                  <a:off x="1330" y="3318"/>
                  <a:ext cx="188" cy="101"/>
                </a:xfrm>
                <a:prstGeom prst="rightArrow">
                  <a:avLst>
                    <a:gd name="adj1" fmla="val 50000"/>
                    <a:gd name="adj2" fmla="val 46535"/>
                  </a:avLst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Times New Roman" pitchFamily="18" charset="0"/>
                  </a:endParaRPr>
                </a:p>
              </p:txBody>
            </p:sp>
            <p:grpSp>
              <p:nvGrpSpPr>
                <p:cNvPr id="22555" name="Group 44"/>
                <p:cNvGrpSpPr>
                  <a:grpSpLocks/>
                </p:cNvGrpSpPr>
                <p:nvPr/>
              </p:nvGrpSpPr>
              <p:grpSpPr bwMode="auto">
                <a:xfrm>
                  <a:off x="1249" y="3943"/>
                  <a:ext cx="303" cy="303"/>
                  <a:chOff x="1249" y="3943"/>
                  <a:chExt cx="303" cy="303"/>
                </a:xfrm>
              </p:grpSpPr>
              <p:sp>
                <p:nvSpPr>
                  <p:cNvPr id="22556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1249" y="3943"/>
                    <a:ext cx="303" cy="303"/>
                  </a:xfrm>
                  <a:prstGeom prst="ellipse">
                    <a:avLst/>
                  </a:prstGeom>
                  <a:solidFill>
                    <a:schemeClr val="bg1"/>
                  </a:solidFill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2557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1363" y="4064"/>
                    <a:ext cx="77" cy="77"/>
                  </a:xfrm>
                  <a:prstGeom prst="ellipse">
                    <a:avLst/>
                  </a:pr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>
                      <a:latin typeface="Times New Roman" pitchFamily="18" charset="0"/>
                    </a:endParaRPr>
                  </a:p>
                </p:txBody>
              </p:sp>
              <p:grpSp>
                <p:nvGrpSpPr>
                  <p:cNvPr id="22558" name="Group 35"/>
                  <p:cNvGrpSpPr>
                    <a:grpSpLocks/>
                  </p:cNvGrpSpPr>
                  <p:nvPr/>
                </p:nvGrpSpPr>
                <p:grpSpPr bwMode="auto">
                  <a:xfrm>
                    <a:off x="1309" y="4002"/>
                    <a:ext cx="181" cy="183"/>
                    <a:chOff x="2489" y="3550"/>
                    <a:chExt cx="249" cy="252"/>
                  </a:xfrm>
                </p:grpSpPr>
                <p:sp>
                  <p:nvSpPr>
                    <p:cNvPr id="22561" name="Freeform 32"/>
                    <p:cNvSpPr>
                      <a:spLocks/>
                    </p:cNvSpPr>
                    <p:nvPr/>
                  </p:nvSpPr>
                  <p:spPr bwMode="auto">
                    <a:xfrm rot="5950129">
                      <a:off x="2619" y="3684"/>
                      <a:ext cx="111" cy="126"/>
                    </a:xfrm>
                    <a:custGeom>
                      <a:avLst/>
                      <a:gdLst>
                        <a:gd name="T0" fmla="*/ 0 w 111"/>
                        <a:gd name="T1" fmla="*/ 126 h 126"/>
                        <a:gd name="T2" fmla="*/ 30 w 111"/>
                        <a:gd name="T3" fmla="*/ 39 h 126"/>
                        <a:gd name="T4" fmla="*/ 111 w 111"/>
                        <a:gd name="T5" fmla="*/ 0 h 126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111" h="126">
                          <a:moveTo>
                            <a:pt x="0" y="126"/>
                          </a:moveTo>
                          <a:cubicBezTo>
                            <a:pt x="5" y="112"/>
                            <a:pt x="12" y="60"/>
                            <a:pt x="30" y="39"/>
                          </a:cubicBezTo>
                          <a:cubicBezTo>
                            <a:pt x="48" y="18"/>
                            <a:pt x="94" y="8"/>
                            <a:pt x="111" y="0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62" name="Freeform 34"/>
                    <p:cNvSpPr>
                      <a:spLocks/>
                    </p:cNvSpPr>
                    <p:nvPr/>
                  </p:nvSpPr>
                  <p:spPr bwMode="auto">
                    <a:xfrm rot="-4780430">
                      <a:off x="2496" y="3543"/>
                      <a:ext cx="111" cy="126"/>
                    </a:xfrm>
                    <a:custGeom>
                      <a:avLst/>
                      <a:gdLst>
                        <a:gd name="T0" fmla="*/ 0 w 111"/>
                        <a:gd name="T1" fmla="*/ 126 h 126"/>
                        <a:gd name="T2" fmla="*/ 30 w 111"/>
                        <a:gd name="T3" fmla="*/ 39 h 126"/>
                        <a:gd name="T4" fmla="*/ 111 w 111"/>
                        <a:gd name="T5" fmla="*/ 0 h 126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111" h="126">
                          <a:moveTo>
                            <a:pt x="0" y="126"/>
                          </a:moveTo>
                          <a:cubicBezTo>
                            <a:pt x="5" y="112"/>
                            <a:pt x="12" y="60"/>
                            <a:pt x="30" y="39"/>
                          </a:cubicBezTo>
                          <a:cubicBezTo>
                            <a:pt x="48" y="18"/>
                            <a:pt x="94" y="8"/>
                            <a:pt x="111" y="0"/>
                          </a:cubicBezTo>
                        </a:path>
                      </a:pathLst>
                    </a:custGeom>
                    <a:noFill/>
                    <a:ln w="28575" cmpd="sng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2559" name="Freeform 37"/>
                  <p:cNvSpPr>
                    <a:spLocks/>
                  </p:cNvSpPr>
                  <p:nvPr/>
                </p:nvSpPr>
                <p:spPr bwMode="auto">
                  <a:xfrm rot="-10249871">
                    <a:off x="1310" y="4098"/>
                    <a:ext cx="81" cy="92"/>
                  </a:xfrm>
                  <a:custGeom>
                    <a:avLst/>
                    <a:gdLst>
                      <a:gd name="T0" fmla="*/ 0 w 111"/>
                      <a:gd name="T1" fmla="*/ 26 h 126"/>
                      <a:gd name="T2" fmla="*/ 7 w 111"/>
                      <a:gd name="T3" fmla="*/ 8 h 126"/>
                      <a:gd name="T4" fmla="*/ 23 w 111"/>
                      <a:gd name="T5" fmla="*/ 0 h 126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11" h="126">
                        <a:moveTo>
                          <a:pt x="0" y="126"/>
                        </a:moveTo>
                        <a:cubicBezTo>
                          <a:pt x="5" y="112"/>
                          <a:pt x="12" y="60"/>
                          <a:pt x="30" y="39"/>
                        </a:cubicBezTo>
                        <a:cubicBezTo>
                          <a:pt x="48" y="18"/>
                          <a:pt x="94" y="8"/>
                          <a:pt x="111" y="0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560" name="Freeform 38"/>
                  <p:cNvSpPr>
                    <a:spLocks/>
                  </p:cNvSpPr>
                  <p:nvPr/>
                </p:nvSpPr>
                <p:spPr bwMode="auto">
                  <a:xfrm rot="619570">
                    <a:off x="1412" y="4009"/>
                    <a:ext cx="81" cy="92"/>
                  </a:xfrm>
                  <a:custGeom>
                    <a:avLst/>
                    <a:gdLst>
                      <a:gd name="T0" fmla="*/ 0 w 111"/>
                      <a:gd name="T1" fmla="*/ 26 h 126"/>
                      <a:gd name="T2" fmla="*/ 7 w 111"/>
                      <a:gd name="T3" fmla="*/ 8 h 126"/>
                      <a:gd name="T4" fmla="*/ 23 w 111"/>
                      <a:gd name="T5" fmla="*/ 0 h 126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11" h="126">
                        <a:moveTo>
                          <a:pt x="0" y="126"/>
                        </a:moveTo>
                        <a:cubicBezTo>
                          <a:pt x="5" y="112"/>
                          <a:pt x="12" y="60"/>
                          <a:pt x="30" y="39"/>
                        </a:cubicBezTo>
                        <a:cubicBezTo>
                          <a:pt x="48" y="18"/>
                          <a:pt x="94" y="8"/>
                          <a:pt x="111" y="0"/>
                        </a:cubicBez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22543" name="Rectangle 40"/>
            <p:cNvSpPr>
              <a:spLocks noChangeArrowheads="1"/>
            </p:cNvSpPr>
            <p:nvPr/>
          </p:nvSpPr>
          <p:spPr bwMode="auto">
            <a:xfrm>
              <a:off x="3774" y="3978"/>
              <a:ext cx="384" cy="204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22544" name="Rectangle 41"/>
            <p:cNvSpPr>
              <a:spLocks noChangeArrowheads="1"/>
            </p:cNvSpPr>
            <p:nvPr/>
          </p:nvSpPr>
          <p:spPr bwMode="auto">
            <a:xfrm>
              <a:off x="4152" y="4020"/>
              <a:ext cx="56" cy="126"/>
            </a:xfrm>
            <a:prstGeom prst="rect">
              <a:avLst/>
            </a:prstGeom>
            <a:solidFill>
              <a:srgbClr val="8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22545" name="Line 48"/>
            <p:cNvSpPr>
              <a:spLocks noChangeShapeType="1"/>
            </p:cNvSpPr>
            <p:nvPr/>
          </p:nvSpPr>
          <p:spPr bwMode="auto">
            <a:xfrm>
              <a:off x="3768" y="4002"/>
              <a:ext cx="0" cy="156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90500" y="5668963"/>
            <a:ext cx="938213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+mj-lt"/>
              </a:rPr>
              <a:t>water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008438" y="5668963"/>
            <a:ext cx="1127125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latin typeface="+mj-lt"/>
              </a:rPr>
              <a:t>charge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1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9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 build="p"/>
      <p:bldP spid="2" grpId="0"/>
      <p:bldP spid="3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8760A-59F8-4E41-9943-E3D3CA202143}" type="slidenum">
              <a:rPr lang="en-US" altLang="en-US"/>
              <a:pPr>
                <a:defRPr/>
              </a:pPr>
              <a:t>22</a:t>
            </a:fld>
            <a:endParaRPr lang="en-US" alt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Inside a Duracell 1.5 Volt battery</a:t>
            </a:r>
          </a:p>
        </p:txBody>
      </p:sp>
      <p:sp>
        <p:nvSpPr>
          <p:cNvPr id="180227" name="Text Box 3"/>
          <p:cNvSpPr txBox="1">
            <a:spLocks noChangeArrowheads="1"/>
          </p:cNvSpPr>
          <p:nvPr/>
        </p:nvSpPr>
        <p:spPr bwMode="auto">
          <a:xfrm>
            <a:off x="788988" y="1708150"/>
            <a:ext cx="1658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Metal Cap </a:t>
            </a:r>
          </a:p>
        </p:txBody>
      </p:sp>
      <p:sp>
        <p:nvSpPr>
          <p:cNvPr id="180228" name="Text Box 4"/>
          <p:cNvSpPr txBox="1">
            <a:spLocks noChangeArrowheads="1"/>
          </p:cNvSpPr>
          <p:nvPr/>
        </p:nvSpPr>
        <p:spPr bwMode="auto">
          <a:xfrm>
            <a:off x="246063" y="3389313"/>
            <a:ext cx="22018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Carbon center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electrode</a:t>
            </a:r>
          </a:p>
        </p:txBody>
      </p:sp>
      <p:sp>
        <p:nvSpPr>
          <p:cNvPr id="180229" name="Text Box 5"/>
          <p:cNvSpPr txBox="1">
            <a:spLocks noChangeArrowheads="1"/>
          </p:cNvSpPr>
          <p:nvPr/>
        </p:nvSpPr>
        <p:spPr bwMode="auto">
          <a:xfrm>
            <a:off x="6402388" y="3281363"/>
            <a:ext cx="1539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Zinc outer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hlink"/>
                </a:solidFill>
              </a:rPr>
              <a:t> electrode</a:t>
            </a:r>
          </a:p>
        </p:txBody>
      </p:sp>
      <p:sp>
        <p:nvSpPr>
          <p:cNvPr id="180230" name="Text Box 6"/>
          <p:cNvSpPr txBox="1">
            <a:spLocks noChangeArrowheads="1"/>
          </p:cNvSpPr>
          <p:nvPr/>
        </p:nvSpPr>
        <p:spPr bwMode="auto">
          <a:xfrm>
            <a:off x="271463" y="4932363"/>
            <a:ext cx="1674812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Electrolytic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paste</a:t>
            </a:r>
          </a:p>
        </p:txBody>
      </p:sp>
      <p:sp>
        <p:nvSpPr>
          <p:cNvPr id="180231" name="Text Box 7"/>
          <p:cNvSpPr txBox="1">
            <a:spLocks noChangeArrowheads="1"/>
          </p:cNvSpPr>
          <p:nvPr/>
        </p:nvSpPr>
        <p:spPr bwMode="auto">
          <a:xfrm>
            <a:off x="6891338" y="4586288"/>
            <a:ext cx="17764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- Bottom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 electrode </a:t>
            </a:r>
          </a:p>
        </p:txBody>
      </p:sp>
      <p:sp>
        <p:nvSpPr>
          <p:cNvPr id="180232" name="Text Box 8"/>
          <p:cNvSpPr txBox="1">
            <a:spLocks noChangeArrowheads="1"/>
          </p:cNvSpPr>
          <p:nvPr/>
        </p:nvSpPr>
        <p:spPr bwMode="auto">
          <a:xfrm>
            <a:off x="6200775" y="1792288"/>
            <a:ext cx="20447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plastic case</a:t>
            </a:r>
          </a:p>
        </p:txBody>
      </p:sp>
      <p:sp>
        <p:nvSpPr>
          <p:cNvPr id="23562" name="AutoShape 9" descr="40%"/>
          <p:cNvSpPr>
            <a:spLocks noChangeArrowheads="1"/>
          </p:cNvSpPr>
          <p:nvPr/>
        </p:nvSpPr>
        <p:spPr bwMode="auto">
          <a:xfrm>
            <a:off x="2851150" y="2233613"/>
            <a:ext cx="2601913" cy="3894137"/>
          </a:xfrm>
          <a:prstGeom prst="can">
            <a:avLst>
              <a:gd name="adj" fmla="val 37416"/>
            </a:avLst>
          </a:prstGeom>
          <a:pattFill prst="pct40">
            <a:fgClr>
              <a:schemeClr val="tx2"/>
            </a:fgClr>
            <a:bgClr>
              <a:schemeClr val="bg1"/>
            </a:bgClr>
          </a:pattFill>
          <a:ln w="107950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23563" name="AutoShape 10"/>
          <p:cNvSpPr>
            <a:spLocks noChangeArrowheads="1"/>
          </p:cNvSpPr>
          <p:nvPr/>
        </p:nvSpPr>
        <p:spPr bwMode="auto">
          <a:xfrm>
            <a:off x="2746375" y="2097088"/>
            <a:ext cx="2822575" cy="4067175"/>
          </a:xfrm>
          <a:prstGeom prst="can">
            <a:avLst>
              <a:gd name="adj" fmla="val 36024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23564" name="AutoShape 11"/>
          <p:cNvSpPr>
            <a:spLocks noChangeArrowheads="1"/>
          </p:cNvSpPr>
          <p:nvPr/>
        </p:nvSpPr>
        <p:spPr bwMode="auto">
          <a:xfrm>
            <a:off x="3989328" y="2486027"/>
            <a:ext cx="331787" cy="3687762"/>
          </a:xfrm>
          <a:prstGeom prst="can">
            <a:avLst>
              <a:gd name="adj" fmla="val 94425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23565" name="Oval 12"/>
          <p:cNvSpPr>
            <a:spLocks noChangeArrowheads="1"/>
          </p:cNvSpPr>
          <p:nvPr/>
        </p:nvSpPr>
        <p:spPr bwMode="auto">
          <a:xfrm>
            <a:off x="2759075" y="2043113"/>
            <a:ext cx="2792413" cy="12080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23566" name="Text Box 13"/>
          <p:cNvSpPr txBox="1">
            <a:spLocks noChangeArrowheads="1"/>
          </p:cNvSpPr>
          <p:nvPr/>
        </p:nvSpPr>
        <p:spPr bwMode="auto">
          <a:xfrm>
            <a:off x="4449763" y="2244725"/>
            <a:ext cx="3921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+</a:t>
            </a:r>
          </a:p>
        </p:txBody>
      </p:sp>
      <p:grpSp>
        <p:nvGrpSpPr>
          <p:cNvPr id="23567" name="Group 14"/>
          <p:cNvGrpSpPr>
            <a:grpSpLocks/>
          </p:cNvGrpSpPr>
          <p:nvPr/>
        </p:nvGrpSpPr>
        <p:grpSpPr bwMode="auto">
          <a:xfrm flipV="1">
            <a:off x="2803525" y="5681663"/>
            <a:ext cx="2713038" cy="476250"/>
            <a:chOff x="195" y="3874"/>
            <a:chExt cx="1904" cy="300"/>
          </a:xfrm>
        </p:grpSpPr>
        <p:sp>
          <p:nvSpPr>
            <p:cNvPr id="23580" name="Arc 15"/>
            <p:cNvSpPr>
              <a:spLocks/>
            </p:cNvSpPr>
            <p:nvPr/>
          </p:nvSpPr>
          <p:spPr bwMode="auto">
            <a:xfrm>
              <a:off x="1123" y="3881"/>
              <a:ext cx="976" cy="29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55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1" name="Arc 16"/>
            <p:cNvSpPr>
              <a:spLocks/>
            </p:cNvSpPr>
            <p:nvPr/>
          </p:nvSpPr>
          <p:spPr bwMode="auto">
            <a:xfrm flipH="1">
              <a:off x="195" y="3874"/>
              <a:ext cx="976" cy="29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55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0241" name="Line 17"/>
          <p:cNvSpPr>
            <a:spLocks noChangeShapeType="1"/>
          </p:cNvSpPr>
          <p:nvPr/>
        </p:nvSpPr>
        <p:spPr bwMode="auto">
          <a:xfrm flipH="1">
            <a:off x="5594350" y="5314950"/>
            <a:ext cx="1471613" cy="4714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242" name="Line 18"/>
          <p:cNvSpPr>
            <a:spLocks noChangeShapeType="1"/>
          </p:cNvSpPr>
          <p:nvPr/>
        </p:nvSpPr>
        <p:spPr bwMode="auto">
          <a:xfrm flipH="1">
            <a:off x="5487988" y="2016125"/>
            <a:ext cx="727075" cy="3254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243" name="Line 19"/>
          <p:cNvSpPr>
            <a:spLocks noChangeShapeType="1"/>
          </p:cNvSpPr>
          <p:nvPr/>
        </p:nvSpPr>
        <p:spPr bwMode="auto">
          <a:xfrm>
            <a:off x="2368550" y="1970088"/>
            <a:ext cx="1479550" cy="538162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244" name="Line 20"/>
          <p:cNvSpPr>
            <a:spLocks noChangeShapeType="1"/>
          </p:cNvSpPr>
          <p:nvPr/>
        </p:nvSpPr>
        <p:spPr bwMode="auto">
          <a:xfrm>
            <a:off x="2139950" y="3976688"/>
            <a:ext cx="1924050" cy="5667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245" name="Line 21"/>
          <p:cNvSpPr>
            <a:spLocks noChangeShapeType="1"/>
          </p:cNvSpPr>
          <p:nvPr/>
        </p:nvSpPr>
        <p:spPr bwMode="auto">
          <a:xfrm flipV="1">
            <a:off x="2012950" y="5153025"/>
            <a:ext cx="1622425" cy="2238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246" name="Line 22"/>
          <p:cNvSpPr>
            <a:spLocks noChangeShapeType="1"/>
          </p:cNvSpPr>
          <p:nvPr/>
        </p:nvSpPr>
        <p:spPr bwMode="auto">
          <a:xfrm flipH="1">
            <a:off x="5508625" y="3840163"/>
            <a:ext cx="787400" cy="28416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AutoShape 23"/>
          <p:cNvSpPr>
            <a:spLocks noChangeArrowheads="1"/>
          </p:cNvSpPr>
          <p:nvPr/>
        </p:nvSpPr>
        <p:spPr bwMode="auto">
          <a:xfrm>
            <a:off x="3968750" y="2432050"/>
            <a:ext cx="325438" cy="187325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180248" name="Group 24"/>
          <p:cNvGrpSpPr>
            <a:grpSpLocks/>
          </p:cNvGrpSpPr>
          <p:nvPr/>
        </p:nvGrpSpPr>
        <p:grpSpPr bwMode="auto">
          <a:xfrm>
            <a:off x="2717800" y="2051844"/>
            <a:ext cx="2905125" cy="4205288"/>
            <a:chOff x="1696" y="1270"/>
            <a:chExt cx="1830" cy="2649"/>
          </a:xfrm>
        </p:grpSpPr>
        <p:grpSp>
          <p:nvGrpSpPr>
            <p:cNvPr id="23576" name="Group 25"/>
            <p:cNvGrpSpPr>
              <a:grpSpLocks/>
            </p:cNvGrpSpPr>
            <p:nvPr/>
          </p:nvGrpSpPr>
          <p:grpSpPr bwMode="auto">
            <a:xfrm>
              <a:off x="1696" y="1270"/>
              <a:ext cx="1830" cy="2649"/>
              <a:chOff x="1735" y="2326"/>
              <a:chExt cx="1830" cy="2620"/>
            </a:xfrm>
          </p:grpSpPr>
          <p:sp>
            <p:nvSpPr>
              <p:cNvPr id="23578" name="AutoShape 26"/>
              <p:cNvSpPr>
                <a:spLocks noChangeArrowheads="1"/>
              </p:cNvSpPr>
              <p:nvPr/>
            </p:nvSpPr>
            <p:spPr bwMode="auto">
              <a:xfrm>
                <a:off x="1735" y="2326"/>
                <a:ext cx="1830" cy="2620"/>
              </a:xfrm>
              <a:prstGeom prst="can">
                <a:avLst>
                  <a:gd name="adj" fmla="val 35792"/>
                </a:avLst>
              </a:prstGeom>
              <a:solidFill>
                <a:srgbClr val="0066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23579" name="AutoShape 27"/>
              <p:cNvSpPr>
                <a:spLocks noChangeArrowheads="1"/>
              </p:cNvSpPr>
              <p:nvPr/>
            </p:nvSpPr>
            <p:spPr bwMode="auto">
              <a:xfrm>
                <a:off x="2539" y="2588"/>
                <a:ext cx="205" cy="118"/>
              </a:xfrm>
              <a:prstGeom prst="roundRect">
                <a:avLst>
                  <a:gd name="adj" fmla="val 16667"/>
                </a:avLst>
              </a:prstGeom>
              <a:solidFill>
                <a:srgbClr val="FFCC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23577" name="WordArt 28"/>
            <p:cNvSpPr>
              <a:spLocks noChangeArrowheads="1" noChangeShapeType="1" noTextEdit="1"/>
            </p:cNvSpPr>
            <p:nvPr/>
          </p:nvSpPr>
          <p:spPr bwMode="auto">
            <a:xfrm>
              <a:off x="1875" y="2188"/>
              <a:ext cx="1530" cy="385"/>
            </a:xfrm>
            <a:prstGeom prst="rect">
              <a:avLst/>
            </a:prstGeom>
          </p:spPr>
          <p:txBody>
            <a:bodyPr wrap="none" fromWordArt="1">
              <a:prstTxWarp prst="textCanDown">
                <a:avLst>
                  <a:gd name="adj" fmla="val 33333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Times New Roman"/>
                  <a:cs typeface="Times New Roman"/>
                </a:rPr>
                <a:t>DURACELL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8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8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80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0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8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80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8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80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8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8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8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7" grpId="0"/>
      <p:bldP spid="180228" grpId="0"/>
      <p:bldP spid="180229" grpId="0"/>
      <p:bldP spid="180230" grpId="0"/>
      <p:bldP spid="180231" grpId="0"/>
      <p:bldP spid="180232" grpId="0"/>
      <p:bldP spid="180241" grpId="0" animBg="1"/>
      <p:bldP spid="180242" grpId="0" animBg="1"/>
      <p:bldP spid="180243" grpId="0" animBg="1"/>
      <p:bldP spid="180244" grpId="0" animBg="1"/>
      <p:bldP spid="180245" grpId="0" animBg="1"/>
      <p:bldP spid="18024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5ECBC2-7A68-4D10-A504-458C98ED4DA2}" type="slidenum">
              <a:rPr lang="en-US" altLang="en-US"/>
              <a:pPr>
                <a:defRPr/>
              </a:pPr>
              <a:t>23</a:t>
            </a:fld>
            <a:endParaRPr lang="en-US" alt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Electric current (symbol </a:t>
            </a:r>
            <a:r>
              <a:rPr lang="en-US" altLang="en-US" smtClean="0">
                <a:solidFill>
                  <a:schemeClr val="bg1"/>
                </a:solidFill>
                <a:latin typeface="Bookman Old Style" pitchFamily="18" charset="0"/>
              </a:rPr>
              <a:t>I)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latin typeface="Verdana" pitchFamily="34" charset="0"/>
              </a:rPr>
              <a:t>Electric current is the </a:t>
            </a:r>
            <a:r>
              <a:rPr lang="en-US" altLang="en-US" dirty="0" smtClean="0">
                <a:solidFill>
                  <a:srgbClr val="FF0000"/>
                </a:solidFill>
                <a:latin typeface="Verdana" pitchFamily="34" charset="0"/>
              </a:rPr>
              <a:t>flow</a:t>
            </a:r>
            <a:r>
              <a:rPr lang="en-US" altLang="en-US" dirty="0" smtClean="0">
                <a:latin typeface="Verdana" pitchFamily="34" charset="0"/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latin typeface="Verdana" pitchFamily="34" charset="0"/>
              </a:rPr>
              <a:t>of electric charge</a:t>
            </a:r>
            <a:r>
              <a:rPr lang="en-US" altLang="en-US" dirty="0" smtClean="0">
                <a:latin typeface="Verdana" pitchFamily="34" charset="0"/>
              </a:rPr>
              <a:t> q (Coulombs)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dirty="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latin typeface="Verdana" pitchFamily="34" charset="0"/>
              </a:rPr>
              <a:t>It is the amount of charge </a:t>
            </a:r>
            <a:r>
              <a:rPr lang="en-US" altLang="en-US" b="1" dirty="0" smtClean="0">
                <a:solidFill>
                  <a:srgbClr val="FF0000"/>
                </a:solidFill>
                <a:latin typeface="Verdana" pitchFamily="34" charset="0"/>
              </a:rPr>
              <a:t>q</a:t>
            </a:r>
            <a:r>
              <a:rPr lang="en-US" altLang="en-US" dirty="0" smtClean="0">
                <a:latin typeface="Verdana" pitchFamily="34" charset="0"/>
              </a:rPr>
              <a:t> that passes a given point in a wire in a time </a:t>
            </a:r>
            <a:r>
              <a:rPr lang="en-US" altLang="en-US" b="1" dirty="0" smtClean="0">
                <a:solidFill>
                  <a:srgbClr val="FF0000"/>
                </a:solidFill>
                <a:latin typeface="Verdana" pitchFamily="34" charset="0"/>
              </a:rPr>
              <a:t>t</a:t>
            </a:r>
            <a:r>
              <a:rPr lang="en-US" altLang="en-US" dirty="0" smtClean="0">
                <a:latin typeface="Verdana" pitchFamily="34" charset="0"/>
              </a:rPr>
              <a:t>, </a:t>
            </a:r>
            <a:br>
              <a:rPr lang="en-US" altLang="en-US" dirty="0" smtClean="0">
                <a:latin typeface="Verdana" pitchFamily="34" charset="0"/>
              </a:rPr>
            </a:br>
            <a:endParaRPr lang="en-US" altLang="en-US" b="1" dirty="0" smtClean="0">
              <a:solidFill>
                <a:srgbClr val="FF0000"/>
              </a:solidFill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latin typeface="Verdana" pitchFamily="34" charset="0"/>
              </a:rPr>
              <a:t>Current is measured in </a:t>
            </a:r>
            <a:r>
              <a:rPr lang="en-US" altLang="en-US" b="1" dirty="0" smtClean="0">
                <a:solidFill>
                  <a:srgbClr val="FF0000"/>
                </a:solidFill>
                <a:latin typeface="Verdana" pitchFamily="34" charset="0"/>
              </a:rPr>
              <a:t>amperes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FF0000"/>
                </a:solidFill>
                <a:latin typeface="Verdana" pitchFamily="34" charset="0"/>
              </a:rPr>
              <a:t>1 ampere (A) = 1 C / 1 s</a:t>
            </a:r>
          </a:p>
        </p:txBody>
      </p:sp>
      <p:sp>
        <p:nvSpPr>
          <p:cNvPr id="182276" name="AutoShape 4"/>
          <p:cNvSpPr>
            <a:spLocks noChangeArrowheads="1"/>
          </p:cNvSpPr>
          <p:nvPr/>
        </p:nvSpPr>
        <p:spPr bwMode="auto">
          <a:xfrm rot="5400000">
            <a:off x="4495800" y="582613"/>
            <a:ext cx="838200" cy="5105400"/>
          </a:xfrm>
          <a:prstGeom prst="can">
            <a:avLst>
              <a:gd name="adj" fmla="val 5541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182277" name="Line 5"/>
          <p:cNvSpPr>
            <a:spLocks noChangeShapeType="1"/>
          </p:cNvSpPr>
          <p:nvPr/>
        </p:nvSpPr>
        <p:spPr bwMode="auto">
          <a:xfrm>
            <a:off x="4706224" y="2716212"/>
            <a:ext cx="0" cy="838201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82278" name="Group 6"/>
          <p:cNvGrpSpPr>
            <a:grpSpLocks/>
          </p:cNvGrpSpPr>
          <p:nvPr/>
        </p:nvGrpSpPr>
        <p:grpSpPr bwMode="auto">
          <a:xfrm>
            <a:off x="3122613" y="2971800"/>
            <a:ext cx="1181100" cy="457200"/>
            <a:chOff x="2448" y="1872"/>
            <a:chExt cx="744" cy="288"/>
          </a:xfrm>
        </p:grpSpPr>
        <p:sp>
          <p:nvSpPr>
            <p:cNvPr id="24584" name="Oval 7"/>
            <p:cNvSpPr>
              <a:spLocks noChangeArrowheads="1"/>
            </p:cNvSpPr>
            <p:nvPr/>
          </p:nvSpPr>
          <p:spPr bwMode="auto">
            <a:xfrm>
              <a:off x="2688" y="1975"/>
              <a:ext cx="144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24585" name="Text Box 8"/>
            <p:cNvSpPr txBox="1">
              <a:spLocks noChangeArrowheads="1"/>
            </p:cNvSpPr>
            <p:nvPr/>
          </p:nvSpPr>
          <p:spPr bwMode="auto">
            <a:xfrm>
              <a:off x="2448" y="1872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q</a:t>
              </a:r>
            </a:p>
          </p:txBody>
        </p:sp>
        <p:sp>
          <p:nvSpPr>
            <p:cNvPr id="24586" name="Line 9"/>
            <p:cNvSpPr>
              <a:spLocks noChangeShapeType="1"/>
            </p:cNvSpPr>
            <p:nvPr/>
          </p:nvSpPr>
          <p:spPr bwMode="auto">
            <a:xfrm>
              <a:off x="2856" y="2048"/>
              <a:ext cx="336" cy="0"/>
            </a:xfrm>
            <a:prstGeom prst="line">
              <a:avLst/>
            </a:prstGeom>
            <a:noFill/>
            <a:ln w="7620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458218"/>
              </p:ext>
            </p:extLst>
          </p:nvPr>
        </p:nvGraphicFramePr>
        <p:xfrm>
          <a:off x="2638453" y="4481965"/>
          <a:ext cx="979460" cy="1012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Equation" r:id="rId4" imgW="380880" imgH="393480" progId="Equation.DSMT4">
                  <p:embed/>
                </p:oleObj>
              </mc:Choice>
              <mc:Fallback>
                <p:oleObj name="Equation" r:id="rId4" imgW="380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38453" y="4481965"/>
                        <a:ext cx="979460" cy="10121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46" dur="2000" fill="hold"/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2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5" grpId="0" uiExpand="1" build="p"/>
      <p:bldP spid="182276" grpId="0" uiExpand="1" animBg="1"/>
      <p:bldP spid="182277" grpId="0" uiExpan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8186A8-FE70-4F4E-976A-99C1A844EB37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5213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Where is the charge?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238" y="1120775"/>
            <a:ext cx="8609012" cy="5432425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+mj-lt"/>
              </a:rPr>
              <a:t>the charge is bound in atoms</a:t>
            </a:r>
          </a:p>
          <a:p>
            <a:pPr lvl="1" eaLnBrk="1" hangingPunct="1"/>
            <a:r>
              <a:rPr lang="en-US" altLang="en-US" dirty="0" smtClean="0">
                <a:latin typeface="+mj-lt"/>
              </a:rPr>
              <a:t>positive  </a:t>
            </a:r>
            <a:r>
              <a:rPr lang="en-US" altLang="en-US" dirty="0" smtClean="0">
                <a:latin typeface="+mj-lt"/>
                <a:sym typeface="Wingdings" pitchFamily="2" charset="2"/>
              </a:rPr>
              <a:t> protons</a:t>
            </a:r>
          </a:p>
          <a:p>
            <a:pPr lvl="1" eaLnBrk="1" hangingPunct="1"/>
            <a:r>
              <a:rPr lang="en-US" altLang="en-US" dirty="0" smtClean="0">
                <a:latin typeface="+mj-lt"/>
                <a:sym typeface="Wingdings" pitchFamily="2" charset="2"/>
              </a:rPr>
              <a:t>negative  electrons</a:t>
            </a:r>
          </a:p>
          <a:p>
            <a:pPr eaLnBrk="1" hangingPunct="1"/>
            <a:r>
              <a:rPr lang="en-US" altLang="en-US" dirty="0" smtClean="0">
                <a:latin typeface="+mj-lt"/>
              </a:rPr>
              <a:t>matter is </a:t>
            </a:r>
            <a:r>
              <a:rPr lang="en-US" altLang="en-US" dirty="0" smtClean="0">
                <a:solidFill>
                  <a:srgbClr val="FF0000"/>
                </a:solidFill>
                <a:latin typeface="+mj-lt"/>
              </a:rPr>
              <a:t>electrically neutral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smtClean="0">
                <a:latin typeface="+mj-lt"/>
                <a:sym typeface="Wingdings" pitchFamily="2" charset="2"/>
              </a:rPr>
              <a:t> it has the same amount of positive and negative charge</a:t>
            </a:r>
          </a:p>
          <a:p>
            <a:pPr eaLnBrk="1" hangingPunct="1"/>
            <a:r>
              <a:rPr lang="en-US" altLang="en-US" dirty="0" smtClean="0">
                <a:latin typeface="+mj-lt"/>
                <a:sym typeface="Wingdings" pitchFamily="2" charset="2"/>
              </a:rPr>
              <a:t>only the electrons can be transferred from one object to another by rubbing (friction)</a:t>
            </a:r>
          </a:p>
          <a:p>
            <a:pPr lvl="1" eaLnBrk="1" hangingPunct="1"/>
            <a:r>
              <a:rPr lang="en-US" altLang="en-US" dirty="0" smtClean="0">
                <a:latin typeface="+mj-lt"/>
                <a:sym typeface="Wingdings" pitchFamily="2" charset="2"/>
              </a:rPr>
              <a:t>to make an object (</a:t>
            </a:r>
            <a:r>
              <a:rPr lang="en-US" altLang="en-US" b="1" dirty="0" smtClean="0">
                <a:latin typeface="+mj-lt"/>
                <a:sym typeface="Symbol" pitchFamily="18" charset="2"/>
              </a:rPr>
              <a:t></a:t>
            </a:r>
            <a:r>
              <a:rPr lang="en-US" altLang="en-US" dirty="0" smtClean="0">
                <a:latin typeface="+mj-lt"/>
                <a:sym typeface="Symbol" pitchFamily="18" charset="2"/>
              </a:rPr>
              <a:t>)</a:t>
            </a:r>
            <a:r>
              <a:rPr lang="en-US" altLang="en-US" b="1" dirty="0" smtClean="0">
                <a:latin typeface="+mj-lt"/>
                <a:sym typeface="Symbol" pitchFamily="18" charset="2"/>
              </a:rPr>
              <a:t> </a:t>
            </a:r>
            <a:r>
              <a:rPr lang="en-US" altLang="en-US" dirty="0" smtClean="0">
                <a:latin typeface="+mj-lt"/>
                <a:sym typeface="Symbol" pitchFamily="18" charset="2"/>
              </a:rPr>
              <a:t>put electrons on it</a:t>
            </a:r>
          </a:p>
          <a:p>
            <a:pPr lvl="1" eaLnBrk="1" hangingPunct="1"/>
            <a:r>
              <a:rPr lang="en-US" altLang="en-US" dirty="0" smtClean="0">
                <a:latin typeface="+mj-lt"/>
                <a:sym typeface="Symbol" pitchFamily="18" charset="2"/>
              </a:rPr>
              <a:t>to make an object (</a:t>
            </a:r>
            <a:r>
              <a:rPr lang="en-US" altLang="en-US" b="1" dirty="0" smtClean="0">
                <a:latin typeface="+mj-lt"/>
                <a:sym typeface="Symbol" pitchFamily="18" charset="2"/>
              </a:rPr>
              <a:t>+</a:t>
            </a:r>
            <a:r>
              <a:rPr lang="en-US" altLang="en-US" dirty="0" smtClean="0">
                <a:latin typeface="+mj-lt"/>
                <a:sym typeface="Symbol" pitchFamily="18" charset="2"/>
              </a:rPr>
              <a:t>) remove electrons from it</a:t>
            </a:r>
            <a:endParaRPr lang="en-US" altLang="en-US" b="1" dirty="0" smtClean="0">
              <a:latin typeface="+mj-lt"/>
              <a:sym typeface="Wingdings" pitchFamily="2" charset="2"/>
            </a:endParaRPr>
          </a:p>
          <a:p>
            <a:pPr eaLnBrk="1" hangingPunct="1"/>
            <a:endParaRPr lang="en-US" altLang="en-U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B3CBFD-4047-448B-961D-8E3641B3E270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89025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Charging by friction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" y="1473200"/>
            <a:ext cx="8229600" cy="47037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 smtClean="0">
                <a:latin typeface="+mj-lt"/>
              </a:rPr>
              <a:t>If you rub plastic with fur, electrons are rubbed onto the plastic making it negative</a:t>
            </a:r>
          </a:p>
          <a:p>
            <a:pPr eaLnBrk="1" hangingPunct="1">
              <a:defRPr/>
            </a:pPr>
            <a:r>
              <a:rPr lang="en-US" altLang="en-US" sz="2800" dirty="0" smtClean="0">
                <a:latin typeface="+mj-lt"/>
              </a:rPr>
              <a:t>if you rub glass or plastic with silk, electrons are rubbed off the glass making it positive</a:t>
            </a:r>
          </a:p>
          <a:p>
            <a:pPr eaLnBrk="1" hangingPunct="1">
              <a:defRPr/>
            </a:pPr>
            <a:r>
              <a:rPr lang="en-US" altLang="en-US" sz="2800" dirty="0" smtClean="0">
                <a:latin typeface="+mj-lt"/>
              </a:rPr>
              <a:t>charge can be transferred to other objects</a:t>
            </a:r>
          </a:p>
          <a:p>
            <a:pPr lvl="1" eaLnBrk="1" hangingPunct="1">
              <a:defRPr/>
            </a:pPr>
            <a:r>
              <a:rPr lang="en-US" altLang="en-US" sz="2400" dirty="0" smtClean="0">
                <a:latin typeface="+mj-lt"/>
              </a:rPr>
              <a:t>charge can be transferred to or from conductors or non-conductors</a:t>
            </a:r>
          </a:p>
          <a:p>
            <a:pPr lvl="1" eaLnBrk="1" hangingPunct="1">
              <a:defRPr/>
            </a:pPr>
            <a:r>
              <a:rPr lang="en-US" altLang="en-US" sz="2400" dirty="0" smtClean="0">
                <a:latin typeface="+mj-lt"/>
              </a:rPr>
              <a:t>charge (electrons) can only move through conductors.</a:t>
            </a:r>
          </a:p>
          <a:p>
            <a:pPr lvl="1" eaLnBrk="1" hangingPunct="1">
              <a:defRPr/>
            </a:pPr>
            <a:r>
              <a:rPr lang="en-US" altLang="en-US" sz="2400" dirty="0" smtClean="0">
                <a:latin typeface="+mj-lt"/>
              </a:rPr>
              <a:t>only the electrons can be transferred and move through conductors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F7B5744-6126-4B40-9943-CD689BE50EB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Charge is </a:t>
            </a:r>
            <a:r>
              <a:rPr lang="en-US" altLang="en-US" i="1" smtClean="0">
                <a:solidFill>
                  <a:schemeClr val="bg1"/>
                </a:solidFill>
              </a:rPr>
              <a:t>Conserved:</a:t>
            </a:r>
            <a:r>
              <a:rPr lang="en-US" altLang="en-US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en-US" altLang="en-US" smtClean="0">
                <a:solidFill>
                  <a:schemeClr val="bg1"/>
                </a:solidFill>
              </a:rPr>
              <a:t>Example-1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477" y="1228713"/>
            <a:ext cx="8724550" cy="519907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 smtClean="0">
                <a:latin typeface="Calibri" panose="020F0502020204030204" pitchFamily="34" charset="0"/>
                <a:cs typeface="Times New Roman" pitchFamily="18" charset="0"/>
              </a:rPr>
              <a:t>10 Coulombs of negative charge are transferred from object A to object B</a:t>
            </a:r>
            <a:r>
              <a:rPr lang="en-US" altLang="en-US" dirty="0" smtClean="0">
                <a:latin typeface="Calibri" panose="020F0502020204030204" pitchFamily="34" charset="0"/>
                <a:cs typeface="Times New Roman" pitchFamily="18" charset="0"/>
              </a:rPr>
              <a:t>. A and B initially have no net charge. After the transfer, what </a:t>
            </a:r>
            <a:r>
              <a:rPr lang="en-US" altLang="en-US" dirty="0" smtClean="0">
                <a:latin typeface="Calibri" panose="020F0502020204030204" pitchFamily="34" charset="0"/>
                <a:cs typeface="Times New Roman" pitchFamily="18" charset="0"/>
              </a:rPr>
              <a:t>is the net charge on each object</a:t>
            </a:r>
            <a:r>
              <a:rPr lang="en-US" altLang="en-US" dirty="0" smtClean="0">
                <a:latin typeface="Calibri" panose="020F0502020204030204" pitchFamily="34" charset="0"/>
                <a:cs typeface="Times New Roman" pitchFamily="18" charset="0"/>
              </a:rPr>
              <a:t>?</a:t>
            </a:r>
            <a:endParaRPr lang="en-US" altLang="en-US" dirty="0" smtClean="0">
              <a:latin typeface="Calibri" panose="020F0502020204030204" pitchFamily="34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altLang="en-US" dirty="0" smtClean="0">
                <a:latin typeface="Calibri" panose="020F0502020204030204" pitchFamily="34" charset="0"/>
                <a:cs typeface="Times New Roman" pitchFamily="18" charset="0"/>
              </a:rPr>
              <a:t>Answer</a:t>
            </a:r>
            <a:r>
              <a:rPr lang="en-US" altLang="en-US" dirty="0" smtClean="0">
                <a:latin typeface="Calibri" panose="020F0502020204030204" pitchFamily="34" charset="0"/>
                <a:cs typeface="Times New Roman" pitchFamily="18" charset="0"/>
              </a:rPr>
              <a:t>:</a:t>
            </a:r>
            <a:endParaRPr lang="en-US" altLang="en-US" sz="3200" dirty="0">
              <a:latin typeface="Calibri" panose="020F0502020204030204" pitchFamily="34" charset="0"/>
              <a:cs typeface="Times New Roman" pitchFamily="18" charset="0"/>
            </a:endParaRPr>
          </a:p>
          <a:p>
            <a:pPr lvl="1" eaLnBrk="1" hangingPunct="1">
              <a:defRPr/>
            </a:pPr>
            <a:r>
              <a:rPr lang="en-US" altLang="en-US" sz="2800" dirty="0" smtClean="0">
                <a:latin typeface="Calibri" panose="020F0502020204030204" pitchFamily="34" charset="0"/>
                <a:cs typeface="Times New Roman" pitchFamily="18" charset="0"/>
              </a:rPr>
              <a:t>object A has a net charge of +10 C</a:t>
            </a:r>
          </a:p>
          <a:p>
            <a:pPr lvl="1" eaLnBrk="1" hangingPunct="1">
              <a:defRPr/>
            </a:pPr>
            <a:r>
              <a:rPr lang="en-US" altLang="en-US" sz="3200" dirty="0" smtClean="0">
                <a:latin typeface="Calibri" panose="020F0502020204030204" pitchFamily="34" charset="0"/>
                <a:cs typeface="Times New Roman" pitchFamily="18" charset="0"/>
              </a:rPr>
              <a:t>object B has a net charge of  </a:t>
            </a:r>
            <a:r>
              <a:rPr lang="en-US" altLang="en-US" sz="3200" dirty="0" smtClean="0">
                <a:latin typeface="Calibri" panose="020F0502020204030204" pitchFamily="34" charset="0"/>
                <a:cs typeface="Times New Roman" pitchFamily="18" charset="0"/>
                <a:sym typeface="SymbolPS" pitchFamily="18" charset="2"/>
              </a:rPr>
              <a:t></a:t>
            </a:r>
            <a:r>
              <a:rPr lang="en-US" altLang="en-US" sz="3200" dirty="0" smtClean="0">
                <a:latin typeface="Calibri" panose="020F0502020204030204" pitchFamily="34" charset="0"/>
                <a:cs typeface="Times New Roman" pitchFamily="18" charset="0"/>
              </a:rPr>
              <a:t>10 C</a:t>
            </a:r>
          </a:p>
          <a:p>
            <a:pPr eaLnBrk="1" hangingPunct="1">
              <a:defRPr/>
            </a:pPr>
            <a:r>
              <a:rPr lang="en-US" altLang="en-US" dirty="0" smtClean="0">
                <a:latin typeface="Calibri" panose="020F0502020204030204" pitchFamily="34" charset="0"/>
                <a:cs typeface="Times New Roman" pitchFamily="18" charset="0"/>
              </a:rPr>
              <a:t>The net charge = 0 is the same before and after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575723" y="5528032"/>
            <a:ext cx="3778250" cy="1193443"/>
            <a:chOff x="2284777" y="2984274"/>
            <a:chExt cx="3778250" cy="1256907"/>
          </a:xfrm>
        </p:grpSpPr>
        <p:grpSp>
          <p:nvGrpSpPr>
            <p:cNvPr id="2" name="Group 1"/>
            <p:cNvGrpSpPr>
              <a:grpSpLocks/>
            </p:cNvGrpSpPr>
            <p:nvPr/>
          </p:nvGrpSpPr>
          <p:grpSpPr bwMode="auto">
            <a:xfrm>
              <a:off x="2284777" y="2999978"/>
              <a:ext cx="3778250" cy="762000"/>
              <a:chOff x="2820193" y="3104356"/>
              <a:chExt cx="3777456" cy="762000"/>
            </a:xfrm>
          </p:grpSpPr>
          <p:sp>
            <p:nvSpPr>
              <p:cNvPr id="6155" name="Oval 4"/>
              <p:cNvSpPr>
                <a:spLocks noChangeArrowheads="1"/>
              </p:cNvSpPr>
              <p:nvPr/>
            </p:nvSpPr>
            <p:spPr bwMode="auto">
              <a:xfrm>
                <a:off x="2820193" y="3121818"/>
                <a:ext cx="1363663" cy="744538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6156" name="Oval 5"/>
              <p:cNvSpPr>
                <a:spLocks noChangeArrowheads="1"/>
              </p:cNvSpPr>
              <p:nvPr/>
            </p:nvSpPr>
            <p:spPr bwMode="auto">
              <a:xfrm>
                <a:off x="5330824" y="3104356"/>
                <a:ext cx="1266825" cy="762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6157" name="Text Box 6"/>
              <p:cNvSpPr txBox="1">
                <a:spLocks noChangeArrowheads="1"/>
              </p:cNvSpPr>
              <p:nvPr/>
            </p:nvSpPr>
            <p:spPr bwMode="auto">
              <a:xfrm>
                <a:off x="3308349" y="3275012"/>
                <a:ext cx="38735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A</a:t>
                </a:r>
              </a:p>
            </p:txBody>
          </p:sp>
          <p:sp>
            <p:nvSpPr>
              <p:cNvPr id="6158" name="Text Box 7"/>
              <p:cNvSpPr txBox="1">
                <a:spLocks noChangeArrowheads="1"/>
              </p:cNvSpPr>
              <p:nvPr/>
            </p:nvSpPr>
            <p:spPr bwMode="auto">
              <a:xfrm>
                <a:off x="5770561" y="3247231"/>
                <a:ext cx="38735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B</a:t>
                </a:r>
              </a:p>
            </p:txBody>
          </p:sp>
        </p:grpSp>
        <p:grpSp>
          <p:nvGrpSpPr>
            <p:cNvPr id="61448" name="Group 8"/>
            <p:cNvGrpSpPr>
              <a:grpSpLocks/>
            </p:cNvGrpSpPr>
            <p:nvPr/>
          </p:nvGrpSpPr>
          <p:grpSpPr bwMode="auto">
            <a:xfrm>
              <a:off x="3493669" y="2984274"/>
              <a:ext cx="1457325" cy="835025"/>
              <a:chOff x="1923" y="3221"/>
              <a:chExt cx="918" cy="527"/>
            </a:xfrm>
          </p:grpSpPr>
          <p:sp>
            <p:nvSpPr>
              <p:cNvPr id="6153" name="AutoShape 9"/>
              <p:cNvSpPr>
                <a:spLocks noChangeArrowheads="1"/>
              </p:cNvSpPr>
              <p:nvPr/>
            </p:nvSpPr>
            <p:spPr bwMode="auto">
              <a:xfrm>
                <a:off x="1923" y="3221"/>
                <a:ext cx="918" cy="527"/>
              </a:xfrm>
              <a:prstGeom prst="rightArrow">
                <a:avLst>
                  <a:gd name="adj1" fmla="val 50000"/>
                  <a:gd name="adj2" fmla="val 43548"/>
                </a:avLst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6154" name="Text Box 10"/>
              <p:cNvSpPr txBox="1">
                <a:spLocks noChangeArrowheads="1"/>
              </p:cNvSpPr>
              <p:nvPr/>
            </p:nvSpPr>
            <p:spPr bwMode="auto">
              <a:xfrm>
                <a:off x="2021" y="3358"/>
                <a:ext cx="58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/>
                  <a:t>-10 C</a:t>
                </a:r>
              </a:p>
            </p:txBody>
          </p:sp>
        </p:grpSp>
        <p:sp>
          <p:nvSpPr>
            <p:cNvPr id="61451" name="Text Box 11"/>
            <p:cNvSpPr txBox="1">
              <a:spLocks noChangeArrowheads="1"/>
            </p:cNvSpPr>
            <p:nvPr/>
          </p:nvSpPr>
          <p:spPr bwMode="auto">
            <a:xfrm>
              <a:off x="5069252" y="3747843"/>
              <a:ext cx="93027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-10 C</a:t>
              </a:r>
            </a:p>
          </p:txBody>
        </p:sp>
        <p:sp>
          <p:nvSpPr>
            <p:cNvPr id="61452" name="Text Box 12"/>
            <p:cNvSpPr txBox="1">
              <a:spLocks noChangeArrowheads="1"/>
            </p:cNvSpPr>
            <p:nvPr/>
          </p:nvSpPr>
          <p:spPr bwMode="auto">
            <a:xfrm>
              <a:off x="2463513" y="3783981"/>
              <a:ext cx="100647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+10 C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79F10-422E-442D-9F3E-B4B46DD029AD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" y="1085850"/>
            <a:ext cx="8543925" cy="5487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>
                <a:latin typeface="Calibri" panose="020F0502020204030204" pitchFamily="34" charset="0"/>
              </a:rPr>
              <a:t>Initially, object A has a charge of –5 C and object B has a charge of +5 C. If –10 Coulombs of negative charge are transferred </a:t>
            </a:r>
            <a:r>
              <a:rPr lang="en-US" altLang="en-US" sz="2800" i="1" dirty="0" smtClean="0">
                <a:latin typeface="Calibri" panose="020F0502020204030204" pitchFamily="34" charset="0"/>
              </a:rPr>
              <a:t>from object A to object B</a:t>
            </a:r>
            <a:r>
              <a:rPr lang="en-US" altLang="en-US" sz="2800" dirty="0" smtClean="0">
                <a:latin typeface="Calibri" panose="020F0502020204030204" pitchFamily="34" charset="0"/>
              </a:rPr>
              <a:t>. What is the final charge on each object?</a:t>
            </a:r>
            <a:br>
              <a:rPr lang="en-US" altLang="en-US" sz="2800" dirty="0" smtClean="0">
                <a:latin typeface="Calibri" panose="020F0502020204030204" pitchFamily="34" charset="0"/>
              </a:rPr>
            </a:br>
            <a:endParaRPr lang="en-US" altLang="en-US" sz="2800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2800" b="1" dirty="0" smtClean="0">
                <a:latin typeface="Calibri" panose="020F0502020204030204" pitchFamily="34" charset="0"/>
              </a:rPr>
              <a:t>                 Initial state</a:t>
            </a:r>
            <a:r>
              <a:rPr lang="en-US" altLang="en-US" sz="2800" dirty="0" smtClean="0">
                <a:latin typeface="Calibri" panose="020F0502020204030204" pitchFamily="34" charset="0"/>
              </a:rPr>
              <a:t>:</a:t>
            </a:r>
            <a:endParaRPr lang="en-US" altLang="en-US" sz="28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8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b="1" i="1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ANSWER</a:t>
            </a:r>
            <a:r>
              <a:rPr lang="en-US" altLang="en-US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:</a:t>
            </a:r>
            <a:r>
              <a:rPr lang="en-US" altLang="en-US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 </a:t>
            </a:r>
            <a:r>
              <a:rPr lang="en-US" altLang="en-US" sz="2400" dirty="0" smtClean="0">
                <a:latin typeface="Calibri" panose="020F0502020204030204" pitchFamily="34" charset="0"/>
              </a:rPr>
              <a:t>Removing </a:t>
            </a:r>
            <a:r>
              <a:rPr lang="en-US" altLang="en-US" sz="2400" b="1" dirty="0" smtClean="0">
                <a:latin typeface="Calibri" panose="020F0502020204030204" pitchFamily="34" charset="0"/>
              </a:rPr>
              <a:t>–</a:t>
            </a:r>
            <a:r>
              <a:rPr lang="en-US" altLang="en-US" sz="2400" dirty="0" smtClean="0">
                <a:latin typeface="Calibri" panose="020F0502020204030204" pitchFamily="34" charset="0"/>
              </a:rPr>
              <a:t>5 C from A leaves it with no net charge. Removing </a:t>
            </a:r>
            <a:r>
              <a:rPr lang="en-US" altLang="en-US" sz="2400" dirty="0" smtClean="0">
                <a:latin typeface="Calibri" panose="020F0502020204030204" pitchFamily="34" charset="0"/>
                <a:sym typeface="SymbolPS" pitchFamily="18" charset="2"/>
              </a:rPr>
              <a:t></a:t>
            </a:r>
            <a:r>
              <a:rPr lang="en-US" altLang="en-US" sz="2400" dirty="0" smtClean="0">
                <a:latin typeface="Calibri" panose="020F0502020204030204" pitchFamily="34" charset="0"/>
              </a:rPr>
              <a:t>5 more leaves it with a net +5C. So, object A has a net charge of +5 C and object B has a net charge of –5 C</a:t>
            </a:r>
            <a:r>
              <a:rPr lang="en-US" altLang="en-US" sz="2400" dirty="0" smtClean="0">
                <a:latin typeface="Calibri" panose="020F0502020204030204" pitchFamily="34" charset="0"/>
              </a:rPr>
              <a:t>.</a:t>
            </a:r>
            <a:endParaRPr lang="en-US" altLang="en-US" sz="24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Note that the </a:t>
            </a:r>
            <a:r>
              <a:rPr lang="en-US" altLang="en-US" sz="2400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net charge</a:t>
            </a:r>
            <a:r>
              <a:rPr lang="en-US" altLang="en-US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(= 0) is the same before and </a:t>
            </a:r>
            <a:r>
              <a:rPr lang="en-US" altLang="en-US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after.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240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                           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2400" b="1" dirty="0">
                <a:latin typeface="Calibri" panose="020F0502020204030204" pitchFamily="34" charset="0"/>
              </a:rPr>
              <a:t> </a:t>
            </a:r>
            <a:r>
              <a:rPr lang="en-US" altLang="en-US" sz="2400" b="1" dirty="0" smtClean="0">
                <a:latin typeface="Calibri" panose="020F0502020204030204" pitchFamily="34" charset="0"/>
              </a:rPr>
              <a:t>                          </a:t>
            </a:r>
            <a:r>
              <a:rPr lang="en-US" altLang="en-US" sz="2800" b="1" dirty="0">
                <a:latin typeface="Calibri" panose="020F0502020204030204" pitchFamily="34" charset="0"/>
              </a:rPr>
              <a:t>F</a:t>
            </a:r>
            <a:r>
              <a:rPr lang="en-US" altLang="en-US" sz="2800" b="1" dirty="0" smtClean="0">
                <a:latin typeface="Calibri" panose="020F0502020204030204" pitchFamily="34" charset="0"/>
              </a:rPr>
              <a:t>inal state:</a:t>
            </a:r>
            <a:endParaRPr lang="en-US" altLang="en-US" sz="2800" b="1" dirty="0" smtClean="0">
              <a:latin typeface="Calibri" panose="020F0502020204030204" pitchFamily="34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altLang="en-US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115738" name="Group 26"/>
          <p:cNvGrpSpPr>
            <a:grpSpLocks/>
          </p:cNvGrpSpPr>
          <p:nvPr/>
        </p:nvGrpSpPr>
        <p:grpSpPr bwMode="auto">
          <a:xfrm>
            <a:off x="4291625" y="5696863"/>
            <a:ext cx="2403475" cy="1065212"/>
            <a:chOff x="1440" y="3270"/>
            <a:chExt cx="1514" cy="674"/>
          </a:xfrm>
        </p:grpSpPr>
        <p:sp>
          <p:nvSpPr>
            <p:cNvPr id="7186" name="Oval 15"/>
            <p:cNvSpPr>
              <a:spLocks noChangeArrowheads="1"/>
            </p:cNvSpPr>
            <p:nvPr/>
          </p:nvSpPr>
          <p:spPr bwMode="auto">
            <a:xfrm>
              <a:off x="1440" y="3291"/>
              <a:ext cx="672" cy="366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7187" name="Text Box 17"/>
            <p:cNvSpPr txBox="1">
              <a:spLocks noChangeArrowheads="1"/>
            </p:cNvSpPr>
            <p:nvPr/>
          </p:nvSpPr>
          <p:spPr bwMode="auto">
            <a:xfrm>
              <a:off x="1652" y="3653"/>
              <a:ext cx="21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A</a:t>
              </a:r>
            </a:p>
          </p:txBody>
        </p:sp>
        <p:sp>
          <p:nvSpPr>
            <p:cNvPr id="7188" name="Oval 16"/>
            <p:cNvSpPr>
              <a:spLocks noChangeArrowheads="1"/>
            </p:cNvSpPr>
            <p:nvPr/>
          </p:nvSpPr>
          <p:spPr bwMode="auto">
            <a:xfrm>
              <a:off x="2367" y="3270"/>
              <a:ext cx="587" cy="40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7189" name="Text Box 18"/>
            <p:cNvSpPr txBox="1">
              <a:spLocks noChangeArrowheads="1"/>
            </p:cNvSpPr>
            <p:nvPr/>
          </p:nvSpPr>
          <p:spPr bwMode="auto">
            <a:xfrm>
              <a:off x="2533" y="3656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B</a:t>
              </a:r>
            </a:p>
          </p:txBody>
        </p:sp>
        <p:sp>
          <p:nvSpPr>
            <p:cNvPr id="7190" name="Text Box 22"/>
            <p:cNvSpPr txBox="1">
              <a:spLocks noChangeArrowheads="1"/>
            </p:cNvSpPr>
            <p:nvPr/>
          </p:nvSpPr>
          <p:spPr bwMode="auto">
            <a:xfrm>
              <a:off x="2409" y="3355"/>
              <a:ext cx="51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 dirty="0">
                  <a:latin typeface="Times New Roman" pitchFamily="18" charset="0"/>
                  <a:cs typeface="Times New Roman" pitchFamily="18" charset="0"/>
                </a:rPr>
                <a:t>–</a:t>
              </a:r>
              <a:r>
                <a:rPr lang="en-US" altLang="en-US" sz="2400" dirty="0"/>
                <a:t>5 C</a:t>
              </a:r>
            </a:p>
          </p:txBody>
        </p:sp>
        <p:sp>
          <p:nvSpPr>
            <p:cNvPr id="7191" name="Text Box 23"/>
            <p:cNvSpPr txBox="1">
              <a:spLocks noChangeArrowheads="1"/>
            </p:cNvSpPr>
            <p:nvPr/>
          </p:nvSpPr>
          <p:spPr bwMode="auto">
            <a:xfrm>
              <a:off x="1483" y="3353"/>
              <a:ext cx="5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+5 C</a:t>
              </a:r>
            </a:p>
          </p:txBody>
        </p:sp>
      </p:grpSp>
      <p:grpSp>
        <p:nvGrpSpPr>
          <p:cNvPr id="115750" name="Group 38"/>
          <p:cNvGrpSpPr>
            <a:grpSpLocks/>
          </p:cNvGrpSpPr>
          <p:nvPr/>
        </p:nvGrpSpPr>
        <p:grpSpPr bwMode="auto">
          <a:xfrm>
            <a:off x="3848100" y="2879597"/>
            <a:ext cx="2974975" cy="1087438"/>
            <a:chOff x="1494" y="2094"/>
            <a:chExt cx="1874" cy="685"/>
          </a:xfrm>
        </p:grpSpPr>
        <p:grpSp>
          <p:nvGrpSpPr>
            <p:cNvPr id="7177" name="Group 37"/>
            <p:cNvGrpSpPr>
              <a:grpSpLocks/>
            </p:cNvGrpSpPr>
            <p:nvPr/>
          </p:nvGrpSpPr>
          <p:grpSpPr bwMode="auto">
            <a:xfrm>
              <a:off x="1494" y="2094"/>
              <a:ext cx="1874" cy="685"/>
              <a:chOff x="1434" y="1896"/>
              <a:chExt cx="1874" cy="685"/>
            </a:xfrm>
          </p:grpSpPr>
          <p:sp>
            <p:nvSpPr>
              <p:cNvPr id="7179" name="Oval 28"/>
              <p:cNvSpPr>
                <a:spLocks noChangeArrowheads="1"/>
              </p:cNvSpPr>
              <p:nvPr/>
            </p:nvSpPr>
            <p:spPr bwMode="auto">
              <a:xfrm>
                <a:off x="1434" y="1919"/>
                <a:ext cx="687" cy="380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7180" name="Oval 29"/>
              <p:cNvSpPr>
                <a:spLocks noChangeArrowheads="1"/>
              </p:cNvSpPr>
              <p:nvPr/>
            </p:nvSpPr>
            <p:spPr bwMode="auto">
              <a:xfrm>
                <a:off x="2707" y="1896"/>
                <a:ext cx="601" cy="468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7181" name="Text Box 30"/>
              <p:cNvSpPr txBox="1">
                <a:spLocks noChangeArrowheads="1"/>
              </p:cNvSpPr>
              <p:nvPr/>
            </p:nvSpPr>
            <p:spPr bwMode="auto">
              <a:xfrm>
                <a:off x="1657" y="2278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A</a:t>
                </a:r>
              </a:p>
            </p:txBody>
          </p:sp>
          <p:sp>
            <p:nvSpPr>
              <p:cNvPr id="7182" name="Text Box 31"/>
              <p:cNvSpPr txBox="1">
                <a:spLocks noChangeArrowheads="1"/>
              </p:cNvSpPr>
              <p:nvPr/>
            </p:nvSpPr>
            <p:spPr bwMode="auto">
              <a:xfrm>
                <a:off x="2889" y="2293"/>
                <a:ext cx="24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B</a:t>
                </a:r>
              </a:p>
            </p:txBody>
          </p:sp>
          <p:sp>
            <p:nvSpPr>
              <p:cNvPr id="7183" name="Text Box 34"/>
              <p:cNvSpPr txBox="1">
                <a:spLocks noChangeArrowheads="1"/>
              </p:cNvSpPr>
              <p:nvPr/>
            </p:nvSpPr>
            <p:spPr bwMode="auto">
              <a:xfrm>
                <a:off x="2095" y="1968"/>
                <a:ext cx="58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-10 C</a:t>
                </a:r>
              </a:p>
            </p:txBody>
          </p:sp>
          <p:sp>
            <p:nvSpPr>
              <p:cNvPr id="7184" name="Text Box 35"/>
              <p:cNvSpPr txBox="1">
                <a:spLocks noChangeArrowheads="1"/>
              </p:cNvSpPr>
              <p:nvPr/>
            </p:nvSpPr>
            <p:spPr bwMode="auto">
              <a:xfrm>
                <a:off x="2764" y="1985"/>
                <a:ext cx="527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/>
                  <a:t>+5 C</a:t>
                </a:r>
              </a:p>
            </p:txBody>
          </p:sp>
          <p:sp>
            <p:nvSpPr>
              <p:cNvPr id="7185" name="Text Box 36"/>
              <p:cNvSpPr txBox="1">
                <a:spLocks noChangeArrowheads="1"/>
              </p:cNvSpPr>
              <p:nvPr/>
            </p:nvSpPr>
            <p:spPr bwMode="auto">
              <a:xfrm>
                <a:off x="1539" y="1956"/>
                <a:ext cx="524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sym typeface="SymbolPS" pitchFamily="18" charset="2"/>
                  </a:rPr>
                  <a:t></a:t>
                </a:r>
                <a:r>
                  <a:rPr lang="en-US" altLang="en-US" sz="2400" dirty="0"/>
                  <a:t>5 C</a:t>
                </a:r>
              </a:p>
            </p:txBody>
          </p:sp>
        </p:grpSp>
        <p:sp>
          <p:nvSpPr>
            <p:cNvPr id="7178" name="AutoShape 33"/>
            <p:cNvSpPr>
              <a:spLocks noChangeArrowheads="1"/>
            </p:cNvSpPr>
            <p:nvPr/>
          </p:nvSpPr>
          <p:spPr bwMode="auto">
            <a:xfrm>
              <a:off x="2101" y="2097"/>
              <a:ext cx="734" cy="427"/>
            </a:xfrm>
            <a:prstGeom prst="rightArrow">
              <a:avLst>
                <a:gd name="adj1" fmla="val 50000"/>
                <a:gd name="adj2" fmla="val 42974"/>
              </a:avLst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</p:grpSp>
      <p:sp>
        <p:nvSpPr>
          <p:cNvPr id="115751" name="Rectangle 39"/>
          <p:cNvSpPr>
            <a:spLocks noChangeArrowheads="1"/>
          </p:cNvSpPr>
          <p:nvPr/>
        </p:nvSpPr>
        <p:spPr bwMode="auto">
          <a:xfrm>
            <a:off x="160338" y="777875"/>
            <a:ext cx="8645525" cy="306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115752" name="Rectangle 40"/>
          <p:cNvSpPr>
            <a:spLocks noChangeArrowheads="1"/>
          </p:cNvSpPr>
          <p:nvPr/>
        </p:nvSpPr>
        <p:spPr bwMode="auto">
          <a:xfrm>
            <a:off x="180975" y="3905250"/>
            <a:ext cx="8658225" cy="23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717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7275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Charge is </a:t>
            </a:r>
            <a:r>
              <a:rPr lang="en-US" altLang="en-US" i="1" smtClean="0">
                <a:solidFill>
                  <a:schemeClr val="bg1"/>
                </a:solidFill>
              </a:rPr>
              <a:t>Conserved:</a:t>
            </a:r>
            <a:r>
              <a:rPr lang="en-US" altLang="en-US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en-US" altLang="en-US" smtClean="0">
                <a:solidFill>
                  <a:schemeClr val="bg1"/>
                </a:solidFill>
              </a:rPr>
              <a:t>Example-2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5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5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5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5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5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5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5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/>
      <p:bldP spid="115751" grpId="0" animBg="1"/>
      <p:bldP spid="1157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35A5FF-1CB6-4F5C-B4D2-3EC217242F90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20750"/>
          </a:xfrm>
          <a:solidFill>
            <a:srgbClr val="0066FF"/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Lightning-atmospheric electrostatics</a:t>
            </a:r>
          </a:p>
        </p:txBody>
      </p:sp>
      <p:pic>
        <p:nvPicPr>
          <p:cNvPr id="25605" name="Picture 5" descr="lightning-4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5250" y="1162050"/>
            <a:ext cx="3190875" cy="5362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60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313113" y="1111250"/>
            <a:ext cx="5568950" cy="5194300"/>
          </a:xfrm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2800" b="1" smtClean="0">
                <a:solidFill>
                  <a:srgbClr val="0000FF"/>
                </a:solidFill>
              </a:rPr>
              <a:t>N</a:t>
            </a:r>
            <a:r>
              <a:rPr lang="en-US" altLang="en-US" sz="2800" smtClean="0">
                <a:solidFill>
                  <a:srgbClr val="0000FF"/>
                </a:solidFill>
              </a:rPr>
              <a:t>ational </a:t>
            </a:r>
            <a:r>
              <a:rPr lang="en-US" altLang="en-US" sz="2800" b="1" smtClean="0">
                <a:solidFill>
                  <a:srgbClr val="0000FF"/>
                </a:solidFill>
              </a:rPr>
              <a:t>W</a:t>
            </a:r>
            <a:r>
              <a:rPr lang="en-US" altLang="en-US" sz="2800" smtClean="0">
                <a:solidFill>
                  <a:srgbClr val="0000FF"/>
                </a:solidFill>
              </a:rPr>
              <a:t>eather </a:t>
            </a:r>
            <a:r>
              <a:rPr lang="en-US" altLang="en-US" sz="2800" b="1" smtClean="0">
                <a:solidFill>
                  <a:srgbClr val="0000FF"/>
                </a:solidFill>
              </a:rPr>
              <a:t>S</a:t>
            </a:r>
            <a:r>
              <a:rPr lang="en-US" altLang="en-US" sz="2800" smtClean="0">
                <a:solidFill>
                  <a:srgbClr val="0000FF"/>
                </a:solidFill>
              </a:rPr>
              <a:t>ervice: about 25 million lightning strikes each year in the US</a:t>
            </a:r>
          </a:p>
          <a:p>
            <a:pPr eaLnBrk="1" hangingPunct="1"/>
            <a:r>
              <a:rPr lang="en-US" altLang="en-US" sz="2800" smtClean="0">
                <a:solidFill>
                  <a:srgbClr val="0000FF"/>
                </a:solidFill>
              </a:rPr>
              <a:t>400 people struck, 51 killed; odds 1/10,000 in lifetime</a:t>
            </a:r>
          </a:p>
          <a:p>
            <a:pPr eaLnBrk="1" hangingPunct="1"/>
            <a:r>
              <a:rPr lang="en-US" altLang="en-US" sz="2800" smtClean="0">
                <a:solidFill>
                  <a:srgbClr val="0000FF"/>
                </a:solidFill>
              </a:rPr>
              <a:t>causes 100 million dollars in damage each year in the US</a:t>
            </a:r>
          </a:p>
          <a:p>
            <a:pPr eaLnBrk="1" hangingPunct="1"/>
            <a:r>
              <a:rPr lang="en-US" altLang="en-US" sz="2800" smtClean="0">
                <a:solidFill>
                  <a:srgbClr val="0000FF"/>
                </a:solidFill>
              </a:rPr>
              <a:t>lasts only a thousandth of a second, with up to 200,000 A</a:t>
            </a:r>
            <a:br>
              <a:rPr lang="en-US" altLang="en-US" sz="2800" smtClean="0">
                <a:solidFill>
                  <a:srgbClr val="0000FF"/>
                </a:solidFill>
              </a:rPr>
            </a:br>
            <a:r>
              <a:rPr lang="en-US" altLang="en-US" sz="2800" smtClean="0">
                <a:solidFill>
                  <a:srgbClr val="0000FF"/>
                </a:solidFill>
              </a:rPr>
              <a:t>(typical hairdryer uses 10 A)</a:t>
            </a:r>
          </a:p>
          <a:p>
            <a:pPr eaLnBrk="1" hangingPunct="1"/>
            <a:r>
              <a:rPr lang="en-US" altLang="en-US" sz="2800" smtClean="0">
                <a:solidFill>
                  <a:srgbClr val="0000FF"/>
                </a:solidFill>
              </a:rPr>
              <a:t>produces the thunder!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5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5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5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5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50501-8139-4B98-84E2-D325E3F3FC4C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bg1"/>
                </a:solidFill>
              </a:rPr>
              <a:t>development of a lightning bolt</a:t>
            </a:r>
          </a:p>
        </p:txBody>
      </p:sp>
      <p:pic>
        <p:nvPicPr>
          <p:cNvPr id="9220" name="Picture 5" descr="lightningseq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9275" y="1468438"/>
            <a:ext cx="8040688" cy="4246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357188" y="1333500"/>
            <a:ext cx="1377950" cy="4648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1689100" y="1408113"/>
            <a:ext cx="1735138" cy="4648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3392488" y="1436688"/>
            <a:ext cx="1735137" cy="4648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5095875" y="1465263"/>
            <a:ext cx="1735138" cy="4648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6799263" y="1431925"/>
            <a:ext cx="1951037" cy="4648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itchFamily="18" charset="0"/>
            </a:endParaRP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1797050" y="5753100"/>
            <a:ext cx="1270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stepped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leader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3408363" y="5753100"/>
            <a:ext cx="13874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leader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streamer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4970463" y="5753100"/>
            <a:ext cx="19478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leader meets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streamer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7156450" y="5753100"/>
            <a:ext cx="13223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lightning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bolt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0" y="5753100"/>
            <a:ext cx="16097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charge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bg1"/>
                </a:solidFill>
              </a:rPr>
              <a:t>separation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 animBg="1"/>
      <p:bldP spid="31751" grpId="0" animBg="1"/>
      <p:bldP spid="31752" grpId="0" animBg="1"/>
      <p:bldP spid="31753" grpId="0" animBg="1"/>
      <p:bldP spid="31754" grpId="0" animBg="1"/>
      <p:bldP spid="31755" grpId="0"/>
      <p:bldP spid="31756" grpId="0"/>
      <p:bldP spid="31757" grpId="0"/>
      <p:bldP spid="31758" grpId="0"/>
      <p:bldP spid="317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98AA7-B560-4331-8837-619E52884F3F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grpSp>
        <p:nvGrpSpPr>
          <p:cNvPr id="21530" name="Group 26"/>
          <p:cNvGrpSpPr>
            <a:grpSpLocks/>
          </p:cNvGrpSpPr>
          <p:nvPr/>
        </p:nvGrpSpPr>
        <p:grpSpPr bwMode="auto">
          <a:xfrm>
            <a:off x="5565775" y="1690688"/>
            <a:ext cx="2422525" cy="4821237"/>
            <a:chOff x="3331" y="1474"/>
            <a:chExt cx="1341" cy="2675"/>
          </a:xfrm>
        </p:grpSpPr>
        <p:grpSp>
          <p:nvGrpSpPr>
            <p:cNvPr id="10279" name="Group 27"/>
            <p:cNvGrpSpPr>
              <a:grpSpLocks/>
            </p:cNvGrpSpPr>
            <p:nvPr/>
          </p:nvGrpSpPr>
          <p:grpSpPr bwMode="auto">
            <a:xfrm>
              <a:off x="3331" y="1474"/>
              <a:ext cx="1341" cy="2675"/>
              <a:chOff x="3331" y="1474"/>
              <a:chExt cx="1341" cy="2675"/>
            </a:xfrm>
          </p:grpSpPr>
          <p:sp>
            <p:nvSpPr>
              <p:cNvPr id="10283" name="Oval 28"/>
              <p:cNvSpPr>
                <a:spLocks noChangeArrowheads="1"/>
              </p:cNvSpPr>
              <p:nvPr/>
            </p:nvSpPr>
            <p:spPr bwMode="auto">
              <a:xfrm>
                <a:off x="3331" y="3544"/>
                <a:ext cx="1341" cy="605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0284" name="AutoShape 29"/>
              <p:cNvSpPr>
                <a:spLocks noChangeArrowheads="1"/>
              </p:cNvSpPr>
              <p:nvPr/>
            </p:nvSpPr>
            <p:spPr bwMode="auto">
              <a:xfrm>
                <a:off x="3851" y="2036"/>
                <a:ext cx="316" cy="1872"/>
              </a:xfrm>
              <a:prstGeom prst="can">
                <a:avLst>
                  <a:gd name="adj" fmla="val 90589"/>
                </a:avLst>
              </a:prstGeom>
              <a:solidFill>
                <a:srgbClr val="00B05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  <p:sp>
            <p:nvSpPr>
              <p:cNvPr id="10285" name="Oval 30"/>
              <p:cNvSpPr>
                <a:spLocks noChangeArrowheads="1"/>
              </p:cNvSpPr>
              <p:nvPr/>
            </p:nvSpPr>
            <p:spPr bwMode="auto">
              <a:xfrm>
                <a:off x="3536" y="1474"/>
                <a:ext cx="947" cy="875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itchFamily="18" charset="0"/>
                </a:endParaRPr>
              </a:p>
            </p:txBody>
          </p:sp>
        </p:grpSp>
        <p:sp>
          <p:nvSpPr>
            <p:cNvPr id="10280" name="Oval 31"/>
            <p:cNvSpPr>
              <a:spLocks noChangeArrowheads="1"/>
            </p:cNvSpPr>
            <p:nvPr/>
          </p:nvSpPr>
          <p:spPr bwMode="auto">
            <a:xfrm>
              <a:off x="3933" y="3603"/>
              <a:ext cx="166" cy="16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0281" name="Line 32"/>
            <p:cNvSpPr>
              <a:spLocks noChangeShapeType="1"/>
            </p:cNvSpPr>
            <p:nvPr/>
          </p:nvSpPr>
          <p:spPr bwMode="auto">
            <a:xfrm flipV="1">
              <a:off x="3935" y="2333"/>
              <a:ext cx="0" cy="13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2" name="Line 33"/>
            <p:cNvSpPr>
              <a:spLocks noChangeShapeType="1"/>
            </p:cNvSpPr>
            <p:nvPr/>
          </p:nvSpPr>
          <p:spPr bwMode="auto">
            <a:xfrm flipV="1">
              <a:off x="4101" y="2324"/>
              <a:ext cx="0" cy="13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4" name="Rectangle 3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867400" cy="957263"/>
          </a:xfrm>
          <a:solidFill>
            <a:srgbClr val="0066FF"/>
          </a:solidFill>
        </p:spPr>
        <p:txBody>
          <a:bodyPr/>
          <a:lstStyle/>
          <a:p>
            <a:pPr algn="l" eaLnBrk="1" hangingPunct="1"/>
            <a:r>
              <a:rPr lang="en-US" altLang="en-US" dirty="0" smtClean="0">
                <a:solidFill>
                  <a:schemeClr val="bg1"/>
                </a:solidFill>
              </a:rPr>
              <a:t>Electrostatic shielding</a:t>
            </a:r>
          </a:p>
        </p:txBody>
      </p:sp>
      <p:grpSp>
        <p:nvGrpSpPr>
          <p:cNvPr id="21591" name="Group 87"/>
          <p:cNvGrpSpPr>
            <a:grpSpLocks/>
          </p:cNvGrpSpPr>
          <p:nvPr/>
        </p:nvGrpSpPr>
        <p:grpSpPr bwMode="auto">
          <a:xfrm>
            <a:off x="3570288" y="1292225"/>
            <a:ext cx="3382962" cy="2903538"/>
            <a:chOff x="2254" y="686"/>
            <a:chExt cx="1915" cy="1829"/>
          </a:xfrm>
        </p:grpSpPr>
        <p:sp>
          <p:nvSpPr>
            <p:cNvPr id="10271" name="Freeform 34"/>
            <p:cNvSpPr>
              <a:spLocks/>
            </p:cNvSpPr>
            <p:nvPr/>
          </p:nvSpPr>
          <p:spPr bwMode="auto">
            <a:xfrm>
              <a:off x="2848" y="1025"/>
              <a:ext cx="979" cy="264"/>
            </a:xfrm>
            <a:custGeom>
              <a:avLst/>
              <a:gdLst>
                <a:gd name="T0" fmla="*/ 979 w 979"/>
                <a:gd name="T1" fmla="*/ 264 h 264"/>
                <a:gd name="T2" fmla="*/ 852 w 979"/>
                <a:gd name="T3" fmla="*/ 49 h 264"/>
                <a:gd name="T4" fmla="*/ 735 w 979"/>
                <a:gd name="T5" fmla="*/ 0 h 264"/>
                <a:gd name="T6" fmla="*/ 247 w 979"/>
                <a:gd name="T7" fmla="*/ 20 h 264"/>
                <a:gd name="T8" fmla="*/ 91 w 979"/>
                <a:gd name="T9" fmla="*/ 68 h 264"/>
                <a:gd name="T10" fmla="*/ 81 w 979"/>
                <a:gd name="T11" fmla="*/ 98 h 264"/>
                <a:gd name="T12" fmla="*/ 42 w 979"/>
                <a:gd name="T13" fmla="*/ 156 h 264"/>
                <a:gd name="T14" fmla="*/ 3 w 979"/>
                <a:gd name="T15" fmla="*/ 186 h 2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79" h="264">
                  <a:moveTo>
                    <a:pt x="979" y="264"/>
                  </a:moveTo>
                  <a:cubicBezTo>
                    <a:pt x="942" y="198"/>
                    <a:pt x="910" y="101"/>
                    <a:pt x="852" y="49"/>
                  </a:cubicBezTo>
                  <a:cubicBezTo>
                    <a:pt x="817" y="18"/>
                    <a:pt x="778" y="13"/>
                    <a:pt x="735" y="0"/>
                  </a:cubicBezTo>
                  <a:cubicBezTo>
                    <a:pt x="586" y="8"/>
                    <a:pt x="398" y="50"/>
                    <a:pt x="247" y="20"/>
                  </a:cubicBezTo>
                  <a:cubicBezTo>
                    <a:pt x="196" y="40"/>
                    <a:pt x="140" y="44"/>
                    <a:pt x="91" y="68"/>
                  </a:cubicBezTo>
                  <a:cubicBezTo>
                    <a:pt x="82" y="73"/>
                    <a:pt x="86" y="89"/>
                    <a:pt x="81" y="98"/>
                  </a:cubicBezTo>
                  <a:cubicBezTo>
                    <a:pt x="70" y="118"/>
                    <a:pt x="63" y="145"/>
                    <a:pt x="42" y="156"/>
                  </a:cubicBezTo>
                  <a:cubicBezTo>
                    <a:pt x="0" y="178"/>
                    <a:pt x="3" y="161"/>
                    <a:pt x="3" y="186"/>
                  </a:cubicBezTo>
                </a:path>
              </a:pathLst>
            </a:custGeom>
            <a:noFill/>
            <a:ln w="5715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2" name="Freeform 35"/>
            <p:cNvSpPr>
              <a:spLocks/>
            </p:cNvSpPr>
            <p:nvPr/>
          </p:nvSpPr>
          <p:spPr bwMode="auto">
            <a:xfrm>
              <a:off x="2792" y="1415"/>
              <a:ext cx="947" cy="284"/>
            </a:xfrm>
            <a:custGeom>
              <a:avLst/>
              <a:gdLst>
                <a:gd name="T0" fmla="*/ 947 w 947"/>
                <a:gd name="T1" fmla="*/ 108 h 284"/>
                <a:gd name="T2" fmla="*/ 928 w 947"/>
                <a:gd name="T3" fmla="*/ 59 h 284"/>
                <a:gd name="T4" fmla="*/ 752 w 947"/>
                <a:gd name="T5" fmla="*/ 206 h 284"/>
                <a:gd name="T6" fmla="*/ 625 w 947"/>
                <a:gd name="T7" fmla="*/ 225 h 284"/>
                <a:gd name="T8" fmla="*/ 557 w 947"/>
                <a:gd name="T9" fmla="*/ 254 h 284"/>
                <a:gd name="T10" fmla="*/ 537 w 947"/>
                <a:gd name="T11" fmla="*/ 215 h 284"/>
                <a:gd name="T12" fmla="*/ 400 w 947"/>
                <a:gd name="T13" fmla="*/ 284 h 284"/>
                <a:gd name="T14" fmla="*/ 322 w 947"/>
                <a:gd name="T15" fmla="*/ 108 h 284"/>
                <a:gd name="T16" fmla="*/ 88 w 947"/>
                <a:gd name="T17" fmla="*/ 206 h 284"/>
                <a:gd name="T18" fmla="*/ 0 w 947"/>
                <a:gd name="T19" fmla="*/ 284 h 28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947" h="284">
                  <a:moveTo>
                    <a:pt x="947" y="108"/>
                  </a:moveTo>
                  <a:cubicBezTo>
                    <a:pt x="941" y="92"/>
                    <a:pt x="939" y="72"/>
                    <a:pt x="928" y="59"/>
                  </a:cubicBezTo>
                  <a:cubicBezTo>
                    <a:pt x="879" y="0"/>
                    <a:pt x="778" y="182"/>
                    <a:pt x="752" y="206"/>
                  </a:cubicBezTo>
                  <a:cubicBezTo>
                    <a:pt x="720" y="235"/>
                    <a:pt x="668" y="220"/>
                    <a:pt x="625" y="225"/>
                  </a:cubicBezTo>
                  <a:cubicBezTo>
                    <a:pt x="602" y="235"/>
                    <a:pt x="581" y="257"/>
                    <a:pt x="557" y="254"/>
                  </a:cubicBezTo>
                  <a:cubicBezTo>
                    <a:pt x="542" y="252"/>
                    <a:pt x="551" y="212"/>
                    <a:pt x="537" y="215"/>
                  </a:cubicBezTo>
                  <a:cubicBezTo>
                    <a:pt x="487" y="225"/>
                    <a:pt x="400" y="284"/>
                    <a:pt x="400" y="284"/>
                  </a:cubicBezTo>
                  <a:cubicBezTo>
                    <a:pt x="368" y="102"/>
                    <a:pt x="426" y="129"/>
                    <a:pt x="322" y="108"/>
                  </a:cubicBezTo>
                  <a:cubicBezTo>
                    <a:pt x="231" y="148"/>
                    <a:pt x="185" y="184"/>
                    <a:pt x="88" y="206"/>
                  </a:cubicBezTo>
                  <a:cubicBezTo>
                    <a:pt x="13" y="270"/>
                    <a:pt x="41" y="243"/>
                    <a:pt x="0" y="284"/>
                  </a:cubicBezTo>
                </a:path>
              </a:pathLst>
            </a:custGeom>
            <a:noFill/>
            <a:ln w="5715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3" name="Freeform 36"/>
            <p:cNvSpPr>
              <a:spLocks/>
            </p:cNvSpPr>
            <p:nvPr/>
          </p:nvSpPr>
          <p:spPr bwMode="auto">
            <a:xfrm>
              <a:off x="2616" y="686"/>
              <a:ext cx="1553" cy="407"/>
            </a:xfrm>
            <a:custGeom>
              <a:avLst/>
              <a:gdLst>
                <a:gd name="T0" fmla="*/ 1553 w 1553"/>
                <a:gd name="T1" fmla="*/ 388 h 407"/>
                <a:gd name="T2" fmla="*/ 1455 w 1553"/>
                <a:gd name="T3" fmla="*/ 281 h 407"/>
                <a:gd name="T4" fmla="*/ 1445 w 1553"/>
                <a:gd name="T5" fmla="*/ 232 h 407"/>
                <a:gd name="T6" fmla="*/ 1396 w 1553"/>
                <a:gd name="T7" fmla="*/ 222 h 407"/>
                <a:gd name="T8" fmla="*/ 1338 w 1553"/>
                <a:gd name="T9" fmla="*/ 193 h 407"/>
                <a:gd name="T10" fmla="*/ 1377 w 1553"/>
                <a:gd name="T11" fmla="*/ 124 h 407"/>
                <a:gd name="T12" fmla="*/ 1348 w 1553"/>
                <a:gd name="T13" fmla="*/ 95 h 407"/>
                <a:gd name="T14" fmla="*/ 1113 w 1553"/>
                <a:gd name="T15" fmla="*/ 85 h 407"/>
                <a:gd name="T16" fmla="*/ 928 w 1553"/>
                <a:gd name="T17" fmla="*/ 46 h 407"/>
                <a:gd name="T18" fmla="*/ 938 w 1553"/>
                <a:gd name="T19" fmla="*/ 7 h 407"/>
                <a:gd name="T20" fmla="*/ 860 w 1553"/>
                <a:gd name="T21" fmla="*/ 27 h 407"/>
                <a:gd name="T22" fmla="*/ 742 w 1553"/>
                <a:gd name="T23" fmla="*/ 36 h 407"/>
                <a:gd name="T24" fmla="*/ 401 w 1553"/>
                <a:gd name="T25" fmla="*/ 66 h 407"/>
                <a:gd name="T26" fmla="*/ 254 w 1553"/>
                <a:gd name="T27" fmla="*/ 173 h 407"/>
                <a:gd name="T28" fmla="*/ 205 w 1553"/>
                <a:gd name="T29" fmla="*/ 212 h 407"/>
                <a:gd name="T30" fmla="*/ 49 w 1553"/>
                <a:gd name="T31" fmla="*/ 281 h 407"/>
                <a:gd name="T32" fmla="*/ 10 w 1553"/>
                <a:gd name="T33" fmla="*/ 368 h 407"/>
                <a:gd name="T34" fmla="*/ 0 w 1553"/>
                <a:gd name="T35" fmla="*/ 407 h 40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553" h="407">
                  <a:moveTo>
                    <a:pt x="1553" y="388"/>
                  </a:moveTo>
                  <a:cubicBezTo>
                    <a:pt x="1529" y="294"/>
                    <a:pt x="1542" y="301"/>
                    <a:pt x="1455" y="281"/>
                  </a:cubicBezTo>
                  <a:cubicBezTo>
                    <a:pt x="1452" y="265"/>
                    <a:pt x="1457" y="244"/>
                    <a:pt x="1445" y="232"/>
                  </a:cubicBezTo>
                  <a:cubicBezTo>
                    <a:pt x="1433" y="220"/>
                    <a:pt x="1412" y="228"/>
                    <a:pt x="1396" y="222"/>
                  </a:cubicBezTo>
                  <a:cubicBezTo>
                    <a:pt x="1376" y="215"/>
                    <a:pt x="1357" y="203"/>
                    <a:pt x="1338" y="193"/>
                  </a:cubicBezTo>
                  <a:cubicBezTo>
                    <a:pt x="1351" y="170"/>
                    <a:pt x="1374" y="150"/>
                    <a:pt x="1377" y="124"/>
                  </a:cubicBezTo>
                  <a:cubicBezTo>
                    <a:pt x="1378" y="110"/>
                    <a:pt x="1362" y="97"/>
                    <a:pt x="1348" y="95"/>
                  </a:cubicBezTo>
                  <a:cubicBezTo>
                    <a:pt x="1270" y="84"/>
                    <a:pt x="1191" y="88"/>
                    <a:pt x="1113" y="85"/>
                  </a:cubicBezTo>
                  <a:cubicBezTo>
                    <a:pt x="1054" y="62"/>
                    <a:pt x="985" y="73"/>
                    <a:pt x="928" y="46"/>
                  </a:cubicBezTo>
                  <a:cubicBezTo>
                    <a:pt x="916" y="40"/>
                    <a:pt x="951" y="11"/>
                    <a:pt x="938" y="7"/>
                  </a:cubicBezTo>
                  <a:cubicBezTo>
                    <a:pt x="912" y="0"/>
                    <a:pt x="887" y="23"/>
                    <a:pt x="860" y="27"/>
                  </a:cubicBezTo>
                  <a:cubicBezTo>
                    <a:pt x="821" y="33"/>
                    <a:pt x="781" y="33"/>
                    <a:pt x="742" y="36"/>
                  </a:cubicBezTo>
                  <a:cubicBezTo>
                    <a:pt x="631" y="64"/>
                    <a:pt x="401" y="66"/>
                    <a:pt x="401" y="66"/>
                  </a:cubicBezTo>
                  <a:cubicBezTo>
                    <a:pt x="314" y="169"/>
                    <a:pt x="395" y="89"/>
                    <a:pt x="254" y="173"/>
                  </a:cubicBezTo>
                  <a:cubicBezTo>
                    <a:pt x="236" y="184"/>
                    <a:pt x="223" y="201"/>
                    <a:pt x="205" y="212"/>
                  </a:cubicBezTo>
                  <a:cubicBezTo>
                    <a:pt x="160" y="239"/>
                    <a:pt x="96" y="260"/>
                    <a:pt x="49" y="281"/>
                  </a:cubicBezTo>
                  <a:cubicBezTo>
                    <a:pt x="8" y="336"/>
                    <a:pt x="25" y="301"/>
                    <a:pt x="10" y="368"/>
                  </a:cubicBezTo>
                  <a:cubicBezTo>
                    <a:pt x="7" y="381"/>
                    <a:pt x="0" y="407"/>
                    <a:pt x="0" y="407"/>
                  </a:cubicBezTo>
                </a:path>
              </a:pathLst>
            </a:custGeom>
            <a:noFill/>
            <a:ln w="5715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4" name="Freeform 37"/>
            <p:cNvSpPr>
              <a:spLocks/>
            </p:cNvSpPr>
            <p:nvPr/>
          </p:nvSpPr>
          <p:spPr bwMode="auto">
            <a:xfrm>
              <a:off x="2802" y="1933"/>
              <a:ext cx="1084" cy="582"/>
            </a:xfrm>
            <a:custGeom>
              <a:avLst/>
              <a:gdLst>
                <a:gd name="T0" fmla="*/ 1084 w 1084"/>
                <a:gd name="T1" fmla="*/ 0 h 582"/>
                <a:gd name="T2" fmla="*/ 957 w 1084"/>
                <a:gd name="T3" fmla="*/ 88 h 582"/>
                <a:gd name="T4" fmla="*/ 859 w 1084"/>
                <a:gd name="T5" fmla="*/ 146 h 582"/>
                <a:gd name="T6" fmla="*/ 869 w 1084"/>
                <a:gd name="T7" fmla="*/ 98 h 582"/>
                <a:gd name="T8" fmla="*/ 693 w 1084"/>
                <a:gd name="T9" fmla="*/ 49 h 582"/>
                <a:gd name="T10" fmla="*/ 410 w 1084"/>
                <a:gd name="T11" fmla="*/ 156 h 582"/>
                <a:gd name="T12" fmla="*/ 224 w 1084"/>
                <a:gd name="T13" fmla="*/ 273 h 582"/>
                <a:gd name="T14" fmla="*/ 176 w 1084"/>
                <a:gd name="T15" fmla="*/ 342 h 582"/>
                <a:gd name="T16" fmla="*/ 107 w 1084"/>
                <a:gd name="T17" fmla="*/ 361 h 582"/>
                <a:gd name="T18" fmla="*/ 78 w 1084"/>
                <a:gd name="T19" fmla="*/ 439 h 582"/>
                <a:gd name="T20" fmla="*/ 107 w 1084"/>
                <a:gd name="T21" fmla="*/ 527 h 582"/>
                <a:gd name="T22" fmla="*/ 156 w 1084"/>
                <a:gd name="T23" fmla="*/ 576 h 582"/>
                <a:gd name="T24" fmla="*/ 39 w 1084"/>
                <a:gd name="T25" fmla="*/ 537 h 582"/>
                <a:gd name="T26" fmla="*/ 0 w 1084"/>
                <a:gd name="T27" fmla="*/ 527 h 58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84" h="582">
                  <a:moveTo>
                    <a:pt x="1084" y="0"/>
                  </a:moveTo>
                  <a:cubicBezTo>
                    <a:pt x="1041" y="29"/>
                    <a:pt x="1000" y="60"/>
                    <a:pt x="957" y="88"/>
                  </a:cubicBezTo>
                  <a:cubicBezTo>
                    <a:pt x="925" y="108"/>
                    <a:pt x="859" y="146"/>
                    <a:pt x="859" y="146"/>
                  </a:cubicBezTo>
                  <a:cubicBezTo>
                    <a:pt x="805" y="253"/>
                    <a:pt x="865" y="109"/>
                    <a:pt x="869" y="98"/>
                  </a:cubicBezTo>
                  <a:cubicBezTo>
                    <a:pt x="817" y="30"/>
                    <a:pt x="772" y="33"/>
                    <a:pt x="693" y="49"/>
                  </a:cubicBezTo>
                  <a:cubicBezTo>
                    <a:pt x="552" y="25"/>
                    <a:pt x="510" y="85"/>
                    <a:pt x="410" y="156"/>
                  </a:cubicBezTo>
                  <a:cubicBezTo>
                    <a:pt x="350" y="198"/>
                    <a:pt x="284" y="231"/>
                    <a:pt x="224" y="273"/>
                  </a:cubicBezTo>
                  <a:cubicBezTo>
                    <a:pt x="208" y="296"/>
                    <a:pt x="198" y="325"/>
                    <a:pt x="176" y="342"/>
                  </a:cubicBezTo>
                  <a:cubicBezTo>
                    <a:pt x="157" y="356"/>
                    <a:pt x="124" y="344"/>
                    <a:pt x="107" y="361"/>
                  </a:cubicBezTo>
                  <a:cubicBezTo>
                    <a:pt x="87" y="381"/>
                    <a:pt x="88" y="413"/>
                    <a:pt x="78" y="439"/>
                  </a:cubicBezTo>
                  <a:cubicBezTo>
                    <a:pt x="88" y="468"/>
                    <a:pt x="92" y="500"/>
                    <a:pt x="107" y="527"/>
                  </a:cubicBezTo>
                  <a:cubicBezTo>
                    <a:pt x="118" y="547"/>
                    <a:pt x="179" y="573"/>
                    <a:pt x="156" y="576"/>
                  </a:cubicBezTo>
                  <a:cubicBezTo>
                    <a:pt x="115" y="582"/>
                    <a:pt x="78" y="549"/>
                    <a:pt x="39" y="537"/>
                  </a:cubicBezTo>
                  <a:cubicBezTo>
                    <a:pt x="26" y="533"/>
                    <a:pt x="0" y="527"/>
                    <a:pt x="0" y="527"/>
                  </a:cubicBezTo>
                </a:path>
              </a:pathLst>
            </a:custGeom>
            <a:noFill/>
            <a:ln w="5715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5" name="Freeform 82"/>
            <p:cNvSpPr>
              <a:spLocks/>
            </p:cNvSpPr>
            <p:nvPr/>
          </p:nvSpPr>
          <p:spPr bwMode="auto">
            <a:xfrm>
              <a:off x="2254" y="814"/>
              <a:ext cx="1907" cy="268"/>
            </a:xfrm>
            <a:custGeom>
              <a:avLst/>
              <a:gdLst>
                <a:gd name="T0" fmla="*/ 1907 w 1907"/>
                <a:gd name="T1" fmla="*/ 268 h 268"/>
                <a:gd name="T2" fmla="*/ 1848 w 1907"/>
                <a:gd name="T3" fmla="*/ 229 h 268"/>
                <a:gd name="T4" fmla="*/ 1798 w 1907"/>
                <a:gd name="T5" fmla="*/ 219 h 268"/>
                <a:gd name="T6" fmla="*/ 1679 w 1907"/>
                <a:gd name="T7" fmla="*/ 179 h 268"/>
                <a:gd name="T8" fmla="*/ 1500 w 1907"/>
                <a:gd name="T9" fmla="*/ 209 h 268"/>
                <a:gd name="T10" fmla="*/ 1440 w 1907"/>
                <a:gd name="T11" fmla="*/ 120 h 268"/>
                <a:gd name="T12" fmla="*/ 1242 w 1907"/>
                <a:gd name="T13" fmla="*/ 30 h 268"/>
                <a:gd name="T14" fmla="*/ 1113 w 1907"/>
                <a:gd name="T15" fmla="*/ 90 h 268"/>
                <a:gd name="T16" fmla="*/ 1033 w 1907"/>
                <a:gd name="T17" fmla="*/ 70 h 268"/>
                <a:gd name="T18" fmla="*/ 1003 w 1907"/>
                <a:gd name="T19" fmla="*/ 60 h 268"/>
                <a:gd name="T20" fmla="*/ 944 w 1907"/>
                <a:gd name="T21" fmla="*/ 80 h 268"/>
                <a:gd name="T22" fmla="*/ 914 w 1907"/>
                <a:gd name="T23" fmla="*/ 90 h 268"/>
                <a:gd name="T24" fmla="*/ 745 w 1907"/>
                <a:gd name="T25" fmla="*/ 80 h 268"/>
                <a:gd name="T26" fmla="*/ 705 w 1907"/>
                <a:gd name="T27" fmla="*/ 110 h 268"/>
                <a:gd name="T28" fmla="*/ 676 w 1907"/>
                <a:gd name="T29" fmla="*/ 100 h 268"/>
                <a:gd name="T30" fmla="*/ 427 w 1907"/>
                <a:gd name="T31" fmla="*/ 70 h 268"/>
                <a:gd name="T32" fmla="*/ 169 w 1907"/>
                <a:gd name="T33" fmla="*/ 0 h 268"/>
                <a:gd name="T34" fmla="*/ 60 w 1907"/>
                <a:gd name="T35" fmla="*/ 50 h 268"/>
                <a:gd name="T36" fmla="*/ 0 w 1907"/>
                <a:gd name="T37" fmla="*/ 189 h 26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907" h="268">
                  <a:moveTo>
                    <a:pt x="1907" y="268"/>
                  </a:moveTo>
                  <a:cubicBezTo>
                    <a:pt x="1887" y="255"/>
                    <a:pt x="1868" y="242"/>
                    <a:pt x="1848" y="229"/>
                  </a:cubicBezTo>
                  <a:cubicBezTo>
                    <a:pt x="1834" y="220"/>
                    <a:pt x="1814" y="223"/>
                    <a:pt x="1798" y="219"/>
                  </a:cubicBezTo>
                  <a:cubicBezTo>
                    <a:pt x="1731" y="202"/>
                    <a:pt x="1736" y="202"/>
                    <a:pt x="1679" y="179"/>
                  </a:cubicBezTo>
                  <a:cubicBezTo>
                    <a:pt x="1620" y="199"/>
                    <a:pt x="1559" y="189"/>
                    <a:pt x="1500" y="209"/>
                  </a:cubicBezTo>
                  <a:cubicBezTo>
                    <a:pt x="1489" y="190"/>
                    <a:pt x="1459" y="136"/>
                    <a:pt x="1440" y="120"/>
                  </a:cubicBezTo>
                  <a:cubicBezTo>
                    <a:pt x="1405" y="90"/>
                    <a:pt x="1294" y="43"/>
                    <a:pt x="1242" y="30"/>
                  </a:cubicBezTo>
                  <a:cubicBezTo>
                    <a:pt x="1193" y="46"/>
                    <a:pt x="1155" y="61"/>
                    <a:pt x="1113" y="90"/>
                  </a:cubicBezTo>
                  <a:cubicBezTo>
                    <a:pt x="1086" y="83"/>
                    <a:pt x="1060" y="77"/>
                    <a:pt x="1033" y="70"/>
                  </a:cubicBezTo>
                  <a:cubicBezTo>
                    <a:pt x="1023" y="67"/>
                    <a:pt x="1013" y="59"/>
                    <a:pt x="1003" y="60"/>
                  </a:cubicBezTo>
                  <a:cubicBezTo>
                    <a:pt x="982" y="62"/>
                    <a:pt x="964" y="73"/>
                    <a:pt x="944" y="80"/>
                  </a:cubicBezTo>
                  <a:cubicBezTo>
                    <a:pt x="934" y="83"/>
                    <a:pt x="914" y="90"/>
                    <a:pt x="914" y="90"/>
                  </a:cubicBezTo>
                  <a:cubicBezTo>
                    <a:pt x="855" y="70"/>
                    <a:pt x="806" y="70"/>
                    <a:pt x="745" y="80"/>
                  </a:cubicBezTo>
                  <a:cubicBezTo>
                    <a:pt x="732" y="90"/>
                    <a:pt x="721" y="105"/>
                    <a:pt x="705" y="110"/>
                  </a:cubicBezTo>
                  <a:cubicBezTo>
                    <a:pt x="695" y="113"/>
                    <a:pt x="686" y="102"/>
                    <a:pt x="676" y="100"/>
                  </a:cubicBezTo>
                  <a:cubicBezTo>
                    <a:pt x="570" y="81"/>
                    <a:pt x="529" y="79"/>
                    <a:pt x="427" y="70"/>
                  </a:cubicBezTo>
                  <a:cubicBezTo>
                    <a:pt x="349" y="30"/>
                    <a:pt x="255" y="14"/>
                    <a:pt x="169" y="0"/>
                  </a:cubicBezTo>
                  <a:cubicBezTo>
                    <a:pt x="125" y="11"/>
                    <a:pt x="84" y="7"/>
                    <a:pt x="60" y="50"/>
                  </a:cubicBezTo>
                  <a:cubicBezTo>
                    <a:pt x="44" y="78"/>
                    <a:pt x="35" y="189"/>
                    <a:pt x="0" y="189"/>
                  </a:cubicBezTo>
                </a:path>
              </a:pathLst>
            </a:custGeom>
            <a:noFill/>
            <a:ln w="5715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6" name="Freeform 83"/>
            <p:cNvSpPr>
              <a:spLocks/>
            </p:cNvSpPr>
            <p:nvPr/>
          </p:nvSpPr>
          <p:spPr bwMode="auto">
            <a:xfrm>
              <a:off x="2810" y="1202"/>
              <a:ext cx="1143" cy="149"/>
            </a:xfrm>
            <a:custGeom>
              <a:avLst/>
              <a:gdLst>
                <a:gd name="T0" fmla="*/ 1143 w 1143"/>
                <a:gd name="T1" fmla="*/ 0 h 149"/>
                <a:gd name="T2" fmla="*/ 1043 w 1143"/>
                <a:gd name="T3" fmla="*/ 10 h 149"/>
                <a:gd name="T4" fmla="*/ 974 w 1143"/>
                <a:gd name="T5" fmla="*/ 20 h 149"/>
                <a:gd name="T6" fmla="*/ 825 w 1143"/>
                <a:gd name="T7" fmla="*/ 39 h 149"/>
                <a:gd name="T8" fmla="*/ 795 w 1143"/>
                <a:gd name="T9" fmla="*/ 59 h 149"/>
                <a:gd name="T10" fmla="*/ 765 w 1143"/>
                <a:gd name="T11" fmla="*/ 29 h 149"/>
                <a:gd name="T12" fmla="*/ 735 w 1143"/>
                <a:gd name="T13" fmla="*/ 20 h 149"/>
                <a:gd name="T14" fmla="*/ 606 w 1143"/>
                <a:gd name="T15" fmla="*/ 109 h 149"/>
                <a:gd name="T16" fmla="*/ 517 w 1143"/>
                <a:gd name="T17" fmla="*/ 149 h 149"/>
                <a:gd name="T18" fmla="*/ 318 w 1143"/>
                <a:gd name="T19" fmla="*/ 49 h 149"/>
                <a:gd name="T20" fmla="*/ 219 w 1143"/>
                <a:gd name="T21" fmla="*/ 59 h 149"/>
                <a:gd name="T22" fmla="*/ 189 w 1143"/>
                <a:gd name="T23" fmla="*/ 79 h 149"/>
                <a:gd name="T24" fmla="*/ 110 w 1143"/>
                <a:gd name="T25" fmla="*/ 69 h 149"/>
                <a:gd name="T26" fmla="*/ 0 w 1143"/>
                <a:gd name="T27" fmla="*/ 59 h 14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143" h="149">
                  <a:moveTo>
                    <a:pt x="1143" y="0"/>
                  </a:moveTo>
                  <a:cubicBezTo>
                    <a:pt x="1110" y="3"/>
                    <a:pt x="1076" y="3"/>
                    <a:pt x="1043" y="10"/>
                  </a:cubicBezTo>
                  <a:cubicBezTo>
                    <a:pt x="968" y="26"/>
                    <a:pt x="1037" y="39"/>
                    <a:pt x="974" y="20"/>
                  </a:cubicBezTo>
                  <a:cubicBezTo>
                    <a:pt x="924" y="26"/>
                    <a:pt x="874" y="28"/>
                    <a:pt x="825" y="39"/>
                  </a:cubicBezTo>
                  <a:cubicBezTo>
                    <a:pt x="813" y="42"/>
                    <a:pt x="807" y="61"/>
                    <a:pt x="795" y="59"/>
                  </a:cubicBezTo>
                  <a:cubicBezTo>
                    <a:pt x="781" y="57"/>
                    <a:pt x="777" y="37"/>
                    <a:pt x="765" y="29"/>
                  </a:cubicBezTo>
                  <a:cubicBezTo>
                    <a:pt x="756" y="23"/>
                    <a:pt x="745" y="23"/>
                    <a:pt x="735" y="20"/>
                  </a:cubicBezTo>
                  <a:cubicBezTo>
                    <a:pt x="676" y="43"/>
                    <a:pt x="655" y="72"/>
                    <a:pt x="606" y="109"/>
                  </a:cubicBezTo>
                  <a:cubicBezTo>
                    <a:pt x="589" y="122"/>
                    <a:pt x="534" y="142"/>
                    <a:pt x="517" y="149"/>
                  </a:cubicBezTo>
                  <a:cubicBezTo>
                    <a:pt x="334" y="110"/>
                    <a:pt x="412" y="143"/>
                    <a:pt x="318" y="49"/>
                  </a:cubicBezTo>
                  <a:cubicBezTo>
                    <a:pt x="285" y="52"/>
                    <a:pt x="251" y="51"/>
                    <a:pt x="219" y="59"/>
                  </a:cubicBezTo>
                  <a:cubicBezTo>
                    <a:pt x="207" y="62"/>
                    <a:pt x="201" y="78"/>
                    <a:pt x="189" y="79"/>
                  </a:cubicBezTo>
                  <a:cubicBezTo>
                    <a:pt x="163" y="81"/>
                    <a:pt x="136" y="72"/>
                    <a:pt x="110" y="69"/>
                  </a:cubicBezTo>
                  <a:cubicBezTo>
                    <a:pt x="96" y="62"/>
                    <a:pt x="0" y="6"/>
                    <a:pt x="0" y="59"/>
                  </a:cubicBezTo>
                </a:path>
              </a:pathLst>
            </a:custGeom>
            <a:noFill/>
            <a:ln w="5715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7" name="Freeform 85"/>
            <p:cNvSpPr>
              <a:spLocks/>
            </p:cNvSpPr>
            <p:nvPr/>
          </p:nvSpPr>
          <p:spPr bwMode="auto">
            <a:xfrm>
              <a:off x="2890" y="1559"/>
              <a:ext cx="854" cy="209"/>
            </a:xfrm>
            <a:custGeom>
              <a:avLst/>
              <a:gdLst>
                <a:gd name="T0" fmla="*/ 854 w 854"/>
                <a:gd name="T1" fmla="*/ 0 h 209"/>
                <a:gd name="T2" fmla="*/ 755 w 854"/>
                <a:gd name="T3" fmla="*/ 30 h 209"/>
                <a:gd name="T4" fmla="*/ 665 w 854"/>
                <a:gd name="T5" fmla="*/ 119 h 209"/>
                <a:gd name="T6" fmla="*/ 606 w 854"/>
                <a:gd name="T7" fmla="*/ 209 h 209"/>
                <a:gd name="T8" fmla="*/ 546 w 854"/>
                <a:gd name="T9" fmla="*/ 129 h 209"/>
                <a:gd name="T10" fmla="*/ 407 w 854"/>
                <a:gd name="T11" fmla="*/ 209 h 209"/>
                <a:gd name="T12" fmla="*/ 288 w 854"/>
                <a:gd name="T13" fmla="*/ 129 h 209"/>
                <a:gd name="T14" fmla="*/ 149 w 854"/>
                <a:gd name="T15" fmla="*/ 169 h 209"/>
                <a:gd name="T16" fmla="*/ 50 w 854"/>
                <a:gd name="T17" fmla="*/ 119 h 209"/>
                <a:gd name="T18" fmla="*/ 0 w 854"/>
                <a:gd name="T19" fmla="*/ 149 h 20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54" h="209">
                  <a:moveTo>
                    <a:pt x="854" y="0"/>
                  </a:moveTo>
                  <a:cubicBezTo>
                    <a:pt x="832" y="67"/>
                    <a:pt x="811" y="53"/>
                    <a:pt x="755" y="30"/>
                  </a:cubicBezTo>
                  <a:cubicBezTo>
                    <a:pt x="730" y="104"/>
                    <a:pt x="743" y="99"/>
                    <a:pt x="665" y="119"/>
                  </a:cubicBezTo>
                  <a:cubicBezTo>
                    <a:pt x="653" y="168"/>
                    <a:pt x="657" y="192"/>
                    <a:pt x="606" y="209"/>
                  </a:cubicBezTo>
                  <a:cubicBezTo>
                    <a:pt x="571" y="186"/>
                    <a:pt x="559" y="169"/>
                    <a:pt x="546" y="129"/>
                  </a:cubicBezTo>
                  <a:cubicBezTo>
                    <a:pt x="498" y="154"/>
                    <a:pt x="452" y="179"/>
                    <a:pt x="407" y="209"/>
                  </a:cubicBezTo>
                  <a:cubicBezTo>
                    <a:pt x="325" y="181"/>
                    <a:pt x="352" y="177"/>
                    <a:pt x="288" y="129"/>
                  </a:cubicBezTo>
                  <a:cubicBezTo>
                    <a:pt x="220" y="180"/>
                    <a:pt x="240" y="182"/>
                    <a:pt x="149" y="169"/>
                  </a:cubicBezTo>
                  <a:cubicBezTo>
                    <a:pt x="117" y="148"/>
                    <a:pt x="86" y="132"/>
                    <a:pt x="50" y="119"/>
                  </a:cubicBezTo>
                  <a:cubicBezTo>
                    <a:pt x="14" y="143"/>
                    <a:pt x="31" y="134"/>
                    <a:pt x="0" y="149"/>
                  </a:cubicBezTo>
                </a:path>
              </a:pathLst>
            </a:custGeom>
            <a:noFill/>
            <a:ln w="5715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8" name="Freeform 86"/>
            <p:cNvSpPr>
              <a:spLocks/>
            </p:cNvSpPr>
            <p:nvPr/>
          </p:nvSpPr>
          <p:spPr bwMode="auto">
            <a:xfrm>
              <a:off x="2900" y="1857"/>
              <a:ext cx="943" cy="249"/>
            </a:xfrm>
            <a:custGeom>
              <a:avLst/>
              <a:gdLst>
                <a:gd name="T0" fmla="*/ 799 w 983"/>
                <a:gd name="T1" fmla="*/ 0 h 289"/>
                <a:gd name="T2" fmla="*/ 767 w 983"/>
                <a:gd name="T3" fmla="*/ 47 h 289"/>
                <a:gd name="T4" fmla="*/ 735 w 983"/>
                <a:gd name="T5" fmla="*/ 38 h 289"/>
                <a:gd name="T6" fmla="*/ 727 w 983"/>
                <a:gd name="T7" fmla="*/ 52 h 289"/>
                <a:gd name="T8" fmla="*/ 646 w 983"/>
                <a:gd name="T9" fmla="*/ 29 h 289"/>
                <a:gd name="T10" fmla="*/ 541 w 983"/>
                <a:gd name="T11" fmla="*/ 114 h 289"/>
                <a:gd name="T12" fmla="*/ 404 w 983"/>
                <a:gd name="T13" fmla="*/ 109 h 289"/>
                <a:gd name="T14" fmla="*/ 330 w 983"/>
                <a:gd name="T15" fmla="*/ 114 h 289"/>
                <a:gd name="T16" fmla="*/ 259 w 983"/>
                <a:gd name="T17" fmla="*/ 137 h 289"/>
                <a:gd name="T18" fmla="*/ 170 w 983"/>
                <a:gd name="T19" fmla="*/ 90 h 289"/>
                <a:gd name="T20" fmla="*/ 146 w 983"/>
                <a:gd name="T21" fmla="*/ 109 h 289"/>
                <a:gd name="T22" fmla="*/ 105 w 983"/>
                <a:gd name="T23" fmla="*/ 99 h 289"/>
                <a:gd name="T24" fmla="*/ 57 w 983"/>
                <a:gd name="T25" fmla="*/ 104 h 289"/>
                <a:gd name="T26" fmla="*/ 0 w 983"/>
                <a:gd name="T27" fmla="*/ 137 h 28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983" h="289">
                  <a:moveTo>
                    <a:pt x="983" y="0"/>
                  </a:moveTo>
                  <a:cubicBezTo>
                    <a:pt x="974" y="37"/>
                    <a:pt x="956" y="63"/>
                    <a:pt x="944" y="99"/>
                  </a:cubicBezTo>
                  <a:cubicBezTo>
                    <a:pt x="931" y="93"/>
                    <a:pt x="918" y="77"/>
                    <a:pt x="904" y="80"/>
                  </a:cubicBezTo>
                  <a:cubicBezTo>
                    <a:pt x="894" y="82"/>
                    <a:pt x="904" y="109"/>
                    <a:pt x="894" y="109"/>
                  </a:cubicBezTo>
                  <a:cubicBezTo>
                    <a:pt x="862" y="109"/>
                    <a:pt x="822" y="79"/>
                    <a:pt x="795" y="60"/>
                  </a:cubicBezTo>
                  <a:cubicBezTo>
                    <a:pt x="744" y="109"/>
                    <a:pt x="702" y="177"/>
                    <a:pt x="666" y="238"/>
                  </a:cubicBezTo>
                  <a:cubicBezTo>
                    <a:pt x="584" y="158"/>
                    <a:pt x="619" y="168"/>
                    <a:pt x="497" y="229"/>
                  </a:cubicBezTo>
                  <a:cubicBezTo>
                    <a:pt x="455" y="289"/>
                    <a:pt x="504" y="238"/>
                    <a:pt x="407" y="238"/>
                  </a:cubicBezTo>
                  <a:cubicBezTo>
                    <a:pt x="378" y="238"/>
                    <a:pt x="339" y="272"/>
                    <a:pt x="318" y="288"/>
                  </a:cubicBezTo>
                  <a:cubicBezTo>
                    <a:pt x="276" y="238"/>
                    <a:pt x="268" y="204"/>
                    <a:pt x="209" y="189"/>
                  </a:cubicBezTo>
                  <a:cubicBezTo>
                    <a:pt x="199" y="202"/>
                    <a:pt x="195" y="225"/>
                    <a:pt x="179" y="229"/>
                  </a:cubicBezTo>
                  <a:cubicBezTo>
                    <a:pt x="162" y="233"/>
                    <a:pt x="147" y="211"/>
                    <a:pt x="129" y="209"/>
                  </a:cubicBezTo>
                  <a:cubicBezTo>
                    <a:pt x="109" y="207"/>
                    <a:pt x="90" y="216"/>
                    <a:pt x="70" y="219"/>
                  </a:cubicBezTo>
                  <a:cubicBezTo>
                    <a:pt x="39" y="239"/>
                    <a:pt x="26" y="262"/>
                    <a:pt x="0" y="288"/>
                  </a:cubicBezTo>
                </a:path>
              </a:pathLst>
            </a:custGeom>
            <a:noFill/>
            <a:ln w="57150" cmpd="sng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60" r="4308"/>
          <a:stretch>
            <a:fillRect/>
          </a:stretch>
        </p:blipFill>
        <p:spPr bwMode="auto">
          <a:xfrm>
            <a:off x="1751013" y="3267075"/>
            <a:ext cx="2943225" cy="198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1647825" y="1857375"/>
            <a:ext cx="3200400" cy="3892550"/>
            <a:chOff x="1483481" y="1840231"/>
            <a:chExt cx="3200400" cy="3892558"/>
          </a:xfrm>
        </p:grpSpPr>
        <p:sp>
          <p:nvSpPr>
            <p:cNvPr id="10249" name="AutoShape 4" descr="Large grid"/>
            <p:cNvSpPr>
              <a:spLocks noChangeArrowheads="1"/>
            </p:cNvSpPr>
            <p:nvPr/>
          </p:nvSpPr>
          <p:spPr bwMode="auto">
            <a:xfrm>
              <a:off x="1502473" y="1840231"/>
              <a:ext cx="3162416" cy="3887046"/>
            </a:xfrm>
            <a:prstGeom prst="can">
              <a:avLst>
                <a:gd name="adj" fmla="val 20941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1704144" y="2335532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999419" y="2421257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294694" y="2473645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2596319" y="2473645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2885244" y="2506982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3180519" y="2506982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475794" y="2506982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3771069" y="2473645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066344" y="2421257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371144" y="2345057"/>
              <a:ext cx="0" cy="32258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6"/>
            <p:cNvSpPr/>
            <p:nvPr/>
          </p:nvSpPr>
          <p:spPr>
            <a:xfrm>
              <a:off x="1502531" y="2570483"/>
              <a:ext cx="3162300" cy="284164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1502531" y="2872108"/>
              <a:ext cx="3162300" cy="284164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1502531" y="3173734"/>
              <a:ext cx="3162300" cy="284164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1502531" y="3475359"/>
              <a:ext cx="3162300" cy="284164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1502531" y="3776985"/>
              <a:ext cx="3162300" cy="284164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1502531" y="4080199"/>
              <a:ext cx="3162300" cy="284163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3" name="Freeform 52"/>
            <p:cNvSpPr/>
            <p:nvPr/>
          </p:nvSpPr>
          <p:spPr>
            <a:xfrm>
              <a:off x="1502531" y="4381824"/>
              <a:ext cx="3162300" cy="284163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1502531" y="4683450"/>
              <a:ext cx="3162300" cy="284163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>
              <a:off x="1502531" y="4985075"/>
              <a:ext cx="3162300" cy="284163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6" name="Freeform 55"/>
            <p:cNvSpPr/>
            <p:nvPr/>
          </p:nvSpPr>
          <p:spPr>
            <a:xfrm>
              <a:off x="1502531" y="5286701"/>
              <a:ext cx="3162300" cy="284163"/>
            </a:xfrm>
            <a:custGeom>
              <a:avLst/>
              <a:gdLst>
                <a:gd name="connsiteX0" fmla="*/ 0 w 3124200"/>
                <a:gd name="connsiteY0" fmla="*/ 0 h 552711"/>
                <a:gd name="connsiteX1" fmla="*/ 1476375 w 3124200"/>
                <a:gd name="connsiteY1" fmla="*/ 552450 h 552711"/>
                <a:gd name="connsiteX2" fmla="*/ 3124200 w 3124200"/>
                <a:gd name="connsiteY2" fmla="*/ 57150 h 5527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24200" h="552711">
                  <a:moveTo>
                    <a:pt x="0" y="0"/>
                  </a:moveTo>
                  <a:cubicBezTo>
                    <a:pt x="477837" y="271462"/>
                    <a:pt x="955675" y="542925"/>
                    <a:pt x="1476375" y="552450"/>
                  </a:cubicBezTo>
                  <a:cubicBezTo>
                    <a:pt x="1997075" y="561975"/>
                    <a:pt x="2560637" y="309562"/>
                    <a:pt x="3124200" y="571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483481" y="1840231"/>
              <a:ext cx="3200400" cy="666751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" name="Rounded Rectangular Callout 1"/>
          <p:cNvSpPr/>
          <p:nvPr/>
        </p:nvSpPr>
        <p:spPr>
          <a:xfrm>
            <a:off x="19050" y="5827039"/>
            <a:ext cx="3659188" cy="886498"/>
          </a:xfrm>
          <a:prstGeom prst="wedgeRoundRectCallout">
            <a:avLst>
              <a:gd name="adj1" fmla="val -5230"/>
              <a:gd name="adj2" fmla="val -117635"/>
              <a:gd name="adj3" fmla="val 16667"/>
            </a:avLst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 smtClean="0"/>
              <a:t>The </a:t>
            </a:r>
            <a:r>
              <a:rPr lang="en-US" sz="2400" dirty="0"/>
              <a:t>m</a:t>
            </a:r>
            <a:r>
              <a:rPr lang="en-US" sz="2400" dirty="0" smtClean="0"/>
              <a:t>etal cage protects</a:t>
            </a:r>
          </a:p>
          <a:p>
            <a:pPr algn="ctr">
              <a:defRPr/>
            </a:pPr>
            <a:r>
              <a:rPr lang="en-US" sz="2400" dirty="0"/>
              <a:t>t</a:t>
            </a:r>
            <a:r>
              <a:rPr lang="en-US" sz="2400" dirty="0" smtClean="0"/>
              <a:t>he rabbit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15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1267</TotalTime>
  <Words>1162</Words>
  <Application>Microsoft Office PowerPoint</Application>
  <PresentationFormat>On-screen Show (4:3)</PresentationFormat>
  <Paragraphs>233</Paragraphs>
  <Slides>23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Arial</vt:lpstr>
      <vt:lpstr>Bookman Old Style</vt:lpstr>
      <vt:lpstr>Calibri</vt:lpstr>
      <vt:lpstr>Symbol</vt:lpstr>
      <vt:lpstr>SymbolPS</vt:lpstr>
      <vt:lpstr>Tahoma</vt:lpstr>
      <vt:lpstr>Times New Roman</vt:lpstr>
      <vt:lpstr>Verdana</vt:lpstr>
      <vt:lpstr>Wingdings</vt:lpstr>
      <vt:lpstr>Default Design</vt:lpstr>
      <vt:lpstr>Equation</vt:lpstr>
      <vt:lpstr>L 24 Electricity &amp; Magnetism [2]</vt:lpstr>
      <vt:lpstr>review – electric charge</vt:lpstr>
      <vt:lpstr>Where is the charge?</vt:lpstr>
      <vt:lpstr>Charging by friction</vt:lpstr>
      <vt:lpstr>Charge is Conserved: Example-1</vt:lpstr>
      <vt:lpstr>Charge is Conserved: Example-2</vt:lpstr>
      <vt:lpstr>Lightning-atmospheric electrostatics</vt:lpstr>
      <vt:lpstr>development of a lightning bolt</vt:lpstr>
      <vt:lpstr>Electrostatic shielding</vt:lpstr>
      <vt:lpstr>Electrostatic shielding</vt:lpstr>
      <vt:lpstr>Liquid and gaseous conductors</vt:lpstr>
      <vt:lpstr>Pure water is non-conducting</vt:lpstr>
      <vt:lpstr>A salt water solution is a conductor</vt:lpstr>
      <vt:lpstr>Gas discharges</vt:lpstr>
      <vt:lpstr>examples of electrical discharges</vt:lpstr>
      <vt:lpstr>applications of electrostatics</vt:lpstr>
      <vt:lpstr>Removing                 pollutants  </vt:lpstr>
      <vt:lpstr>Current– flow of electric charge</vt:lpstr>
      <vt:lpstr>Batteries and frog’s legs</vt:lpstr>
      <vt:lpstr>Batteries </vt:lpstr>
      <vt:lpstr>Potential difference or Voltage (V)</vt:lpstr>
      <vt:lpstr>Inside a Duracell 1.5 Volt battery</vt:lpstr>
      <vt:lpstr>Electric current (symbol I)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179</cp:revision>
  <cp:lastPrinted>2015-03-24T14:53:20Z</cp:lastPrinted>
  <dcterms:created xsi:type="dcterms:W3CDTF">2004-10-20T16:29:59Z</dcterms:created>
  <dcterms:modified xsi:type="dcterms:W3CDTF">2015-10-23T14:36:34Z</dcterms:modified>
</cp:coreProperties>
</file>