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4" r:id="rId3"/>
    <p:sldId id="293" r:id="rId4"/>
    <p:sldId id="275" r:id="rId5"/>
    <p:sldId id="277" r:id="rId6"/>
    <p:sldId id="291" r:id="rId7"/>
    <p:sldId id="295" r:id="rId8"/>
    <p:sldId id="265" r:id="rId9"/>
    <p:sldId id="279" r:id="rId10"/>
    <p:sldId id="280" r:id="rId11"/>
    <p:sldId id="281" r:id="rId12"/>
    <p:sldId id="282" r:id="rId13"/>
    <p:sldId id="283" r:id="rId14"/>
    <p:sldId id="284" r:id="rId15"/>
    <p:sldId id="290" r:id="rId16"/>
    <p:sldId id="292" r:id="rId17"/>
    <p:sldId id="263" r:id="rId18"/>
    <p:sldId id="264" r:id="rId19"/>
    <p:sldId id="266" r:id="rId20"/>
    <p:sldId id="269" r:id="rId21"/>
    <p:sldId id="270" r:id="rId22"/>
    <p:sldId id="271" r:id="rId23"/>
    <p:sldId id="272" r:id="rId24"/>
    <p:sldId id="273" r:id="rId25"/>
    <p:sldId id="294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FF"/>
    <a:srgbClr val="0000FF"/>
    <a:srgbClr val="FF0000"/>
    <a:srgbClr val="B2B2B2"/>
    <a:srgbClr val="CC9900"/>
    <a:srgbClr val="FFFF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6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4478F40-4921-4C33-AF6A-A58E3E1302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642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2FE619-5FB7-4AA9-BA0C-EB5F6E0B6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954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DFFDEB-9878-46D3-867B-CC60E5E8F6FE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8885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9EBA2C-AAD4-44F9-A3D3-4D57D8320DDC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9508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97EA06-B597-4A78-8066-F203FB022C69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2890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58980D-7192-4907-875A-538E42081E9C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9478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B61B15-A3B7-4EEB-A321-0CEE250AEBD9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9080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5D2E65-F7C1-4D2A-B47D-B8DA1ABA1CA1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63533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00E3C0-82EC-42E5-8220-2F48FC68F93B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3722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DE80BB-FD11-4B42-904C-E312293E3E1A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0659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75F6B9-6115-49AE-9284-78BF0B335805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05775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D07A99-9D5C-4316-ADD6-CF7A9E5DEF07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4619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885A0D-261C-4D53-92CF-C2E55959305D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29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C46588-5C35-4D1A-A523-418273DFC9B0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9257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F96FB4-7424-4FAD-91C3-C4D582339823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7730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D74A96-E858-4CD1-9E24-2CEC0DBC485A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0587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E57245-8CEA-4530-AA3F-BAED7E5D8837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919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AA42DB-CBBF-4F5E-BF82-E514DD1C956C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4782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C78A18-DD87-4906-A498-7F533F1318CC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0374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4461F6-7532-4A47-9ABE-C3334B627921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1274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390E8C-3A1E-4937-96E4-0210BB6E0EDD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7520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BAE2DB-CDC7-48C2-A739-883FEBB4D360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89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822337-0499-41A6-9076-7B9CC17B88AA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862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1453D-A16C-4E95-B814-05A547D22B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17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335F8-CBE3-487F-9E5F-228889522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4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9EEB-7DA2-408F-9ECC-D42D2DEEB3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105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F7FC4-EBB6-4CFD-AECA-7C983ACC50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42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589D-A5B1-47ED-828E-FF0762DED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55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A4E8-895E-4B42-995C-8FBCE2840E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31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B0D5A-177E-456A-A24E-DA7123CEF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61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D163-50F0-46ED-8D71-720F4D462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58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BECA3-F208-4DA0-9D6A-45B748C18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30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E841-5667-4636-8C77-2858B45671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69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E530-0942-48DC-AED9-5EB3F69563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19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BF621-10E8-4782-91E6-7761F10B6E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19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9F543F-1071-4482-9285-1E18F59FCC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 25 Electricity and Magnetism [3]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16038" y="1684338"/>
            <a:ext cx="6889750" cy="4525962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808080"/>
                </a:solidFill>
              </a:rPr>
              <a:t>Electric circuits</a:t>
            </a:r>
          </a:p>
          <a:p>
            <a:pPr lvl="2" eaLnBrk="1" hangingPunct="1"/>
            <a:r>
              <a:rPr lang="en-US" altLang="en-US" smtClean="0">
                <a:solidFill>
                  <a:srgbClr val="808080"/>
                </a:solidFill>
              </a:rPr>
              <a:t>what conducts electricity</a:t>
            </a:r>
          </a:p>
          <a:p>
            <a:pPr lvl="2" eaLnBrk="1" hangingPunct="1"/>
            <a:r>
              <a:rPr lang="en-US" altLang="en-US" smtClean="0">
                <a:solidFill>
                  <a:srgbClr val="808080"/>
                </a:solidFill>
              </a:rPr>
              <a:t>what does and doesn’t conduct electricity</a:t>
            </a:r>
          </a:p>
          <a:p>
            <a:pPr eaLnBrk="1" hangingPunct="1"/>
            <a:r>
              <a:rPr lang="en-US" altLang="en-US" smtClean="0"/>
              <a:t>Current, voltage and resistance</a:t>
            </a:r>
          </a:p>
          <a:p>
            <a:pPr lvl="1" eaLnBrk="1" hangingPunct="1"/>
            <a:r>
              <a:rPr lang="en-US" altLang="en-US" smtClean="0"/>
              <a:t>Ohm’s Law</a:t>
            </a:r>
          </a:p>
          <a:p>
            <a:pPr lvl="1" eaLnBrk="1" hangingPunct="1"/>
            <a:r>
              <a:rPr lang="en-US" altLang="en-US" smtClean="0"/>
              <a:t>Power loss due to heat produced in a resistor</a:t>
            </a:r>
          </a:p>
          <a:p>
            <a:pPr eaLnBrk="1" hangingPunct="1"/>
            <a:r>
              <a:rPr lang="en-US" altLang="en-US" smtClean="0"/>
              <a:t>Simple circuit connections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C6A92BA-94D0-4483-A7D6-58605D42E42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8375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1150" y="1555750"/>
            <a:ext cx="8435975" cy="1736725"/>
          </a:xfrm>
          <a:solidFill>
            <a:srgbClr val="FFFFCC"/>
          </a:solidFill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arenBoth"/>
            </a:pPr>
            <a:r>
              <a:rPr lang="en-US" altLang="en-US" sz="2400" smtClean="0"/>
              <a:t>If a 3 volt flashlight bulb has a resistance of 9 ohms,</a:t>
            </a:r>
            <a:br>
              <a:rPr lang="en-US" altLang="en-US" sz="2400" smtClean="0"/>
            </a:br>
            <a:r>
              <a:rPr lang="en-US" altLang="en-US" sz="2400" smtClean="0"/>
              <a:t>how much current will it draw?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/>
            </a:r>
            <a:br>
              <a:rPr lang="en-US" altLang="en-US" smtClean="0">
                <a:latin typeface="Times New Roman" pitchFamily="18" charset="0"/>
              </a:rPr>
            </a:b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</a:t>
            </a:r>
            <a:r>
              <a:rPr lang="en-US" altLang="en-US" smtClean="0">
                <a:latin typeface="Times New Roman" pitchFamily="18" charset="0"/>
              </a:rPr>
              <a:t>   I = V / R =  3 V / 9 </a:t>
            </a:r>
            <a:r>
              <a:rPr lang="en-US" altLang="en-US" smtClean="0">
                <a:latin typeface="Times New Roman" pitchFamily="18" charset="0"/>
                <a:sym typeface="Symbol" pitchFamily="18" charset="2"/>
              </a:rPr>
              <a:t>  = 1/3  A (Ampere)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3213" y="4313238"/>
            <a:ext cx="8351837" cy="1985962"/>
          </a:xfrm>
          <a:solidFill>
            <a:srgbClr val="FFCCFF"/>
          </a:solidFill>
        </p:spPr>
        <p:txBody>
          <a:bodyPr/>
          <a:lstStyle/>
          <a:p>
            <a:pPr marL="517525" indent="-517525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(2)  If a light bulb draws 2 A of current when connected to a   120 volt circuit, what is the resistance of the light bulb?</a:t>
            </a:r>
            <a:br>
              <a:rPr lang="en-US" altLang="en-US" sz="2400" smtClean="0">
                <a:sym typeface="Symbol" pitchFamily="18" charset="2"/>
              </a:rPr>
            </a:br>
            <a:endParaRPr lang="en-US" altLang="en-US" sz="2400" smtClean="0">
              <a:sym typeface="Symbol" pitchFamily="18" charset="2"/>
            </a:endParaRPr>
          </a:p>
          <a:p>
            <a:pPr marL="1260475" lvl="2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  </a:t>
            </a:r>
            <a:r>
              <a:rPr lang="en-US" altLang="en-US" sz="2800" smtClean="0">
                <a:latin typeface="Times New Roman" pitchFamily="18" charset="0"/>
                <a:sym typeface="Symbol" pitchFamily="18" charset="2"/>
              </a:rPr>
              <a:t>R = V / I = 120 V / 2 A = 60   (Ohms)</a:t>
            </a:r>
          </a:p>
          <a:p>
            <a:pPr marL="517525" indent="-517525" eaLnBrk="1" hangingPunct="1">
              <a:lnSpc>
                <a:spcPct val="90000"/>
              </a:lnSpc>
            </a:pPr>
            <a:endParaRPr lang="en-US" altLang="en-US" sz="3200" smtClean="0"/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7E4FC8D-C7DF-47FE-A4C9-7CD0CF29DB7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nimBg="1"/>
      <p:bldP spid="4198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88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Heat produced in a resistor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31900"/>
            <a:ext cx="8467725" cy="5233988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As we have seen before, friction causes heat</a:t>
            </a:r>
          </a:p>
          <a:p>
            <a:pPr eaLnBrk="1" hangingPunct="1"/>
            <a:r>
              <a:rPr lang="en-US" altLang="en-US" sz="2400" smtClean="0"/>
              <a:t>The collisions between the electrons and the atoms in a conductor produce heat </a:t>
            </a:r>
            <a:r>
              <a:rPr lang="en-US" altLang="en-US" sz="2400" smtClean="0">
                <a:sym typeface="Wingdings" pitchFamily="2" charset="2"/>
              </a:rPr>
              <a:t> wires get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warm</a:t>
            </a:r>
            <a:r>
              <a:rPr lang="en-US" altLang="en-US" sz="2400" smtClean="0">
                <a:sym typeface="Wingdings" pitchFamily="2" charset="2"/>
              </a:rPr>
              <a:t> when they carry currents: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in an electric stove</a:t>
            </a:r>
            <a:b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this heat is used for cooking</a:t>
            </a:r>
            <a:r>
              <a:rPr lang="en-US" altLang="en-US" sz="2400" smtClean="0">
                <a:solidFill>
                  <a:srgbClr val="0000FF"/>
                </a:solidFill>
                <a:sym typeface="Wingdings" pitchFamily="2" charset="2"/>
              </a:rPr>
              <a:t/>
            </a:r>
            <a:br>
              <a:rPr lang="en-US" altLang="en-US" sz="2400" smtClean="0">
                <a:solidFill>
                  <a:srgbClr val="0000FF"/>
                </a:solidFill>
                <a:sym typeface="Wingdings" pitchFamily="2" charset="2"/>
              </a:rPr>
            </a:br>
            <a:endParaRPr lang="en-US" altLang="en-US" sz="24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400" smtClean="0"/>
              <a:t>The amount of energy converted to heat each second is called the </a:t>
            </a:r>
            <a:r>
              <a:rPr lang="en-US" altLang="en-US" sz="2400" smtClean="0">
                <a:solidFill>
                  <a:srgbClr val="FF0000"/>
                </a:solidFill>
              </a:rPr>
              <a:t>power loss in a resistor</a:t>
            </a:r>
          </a:p>
          <a:p>
            <a:pPr eaLnBrk="1" hangingPunct="1"/>
            <a:r>
              <a:rPr lang="en-US" altLang="en-US" sz="2400" smtClean="0"/>
              <a:t>If the resistor has a voltage </a:t>
            </a:r>
            <a:r>
              <a:rPr lang="en-US" altLang="en-US" sz="2400" b="1" smtClean="0">
                <a:latin typeface="Times New Roman" pitchFamily="18" charset="0"/>
              </a:rPr>
              <a:t>V</a:t>
            </a:r>
            <a:r>
              <a:rPr lang="en-US" altLang="en-US" sz="2400" smtClean="0"/>
              <a:t> across it and carries a current </a:t>
            </a:r>
            <a:r>
              <a:rPr lang="en-US" altLang="en-US" sz="2400" b="1" smtClean="0">
                <a:latin typeface="Times New Roman" pitchFamily="18" charset="0"/>
              </a:rPr>
              <a:t>I</a:t>
            </a:r>
            <a:r>
              <a:rPr lang="en-US" altLang="en-US" sz="2400" smtClean="0">
                <a:latin typeface="Times New Roman" pitchFamily="18" charset="0"/>
              </a:rPr>
              <a:t>, </a:t>
            </a:r>
            <a:r>
              <a:rPr lang="en-US" altLang="en-US" sz="2400" smtClean="0"/>
              <a:t>the electrical power converted to heat is given by</a:t>
            </a:r>
          </a:p>
          <a:p>
            <a:pPr eaLnBrk="1" hangingPunct="1"/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Power:  P = I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V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= I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(I  R)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I</a:t>
            </a:r>
            <a:r>
              <a:rPr lang="en-US" altLang="en-US" b="1" baseline="30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R</a:t>
            </a:r>
          </a:p>
        </p:txBody>
      </p:sp>
      <p:sp>
        <p:nvSpPr>
          <p:cNvPr id="44036" name="AutoShape 4"/>
          <p:cNvSpPr>
            <a:spLocks/>
          </p:cNvSpPr>
          <p:nvPr/>
        </p:nvSpPr>
        <p:spPr bwMode="auto">
          <a:xfrm rot="5400000">
            <a:off x="4960506" y="5426077"/>
            <a:ext cx="236538" cy="757237"/>
          </a:xfrm>
          <a:prstGeom prst="rightBrace">
            <a:avLst>
              <a:gd name="adj1" fmla="val 2667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748088" y="5922965"/>
            <a:ext cx="2776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From Ohm’s law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32E50C-93CC-4D4D-9D23-906FDDF63D9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13" y="2516188"/>
            <a:ext cx="2497137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 animBg="1"/>
      <p:bldP spid="440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79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Heat produced in a resistor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042988"/>
            <a:ext cx="8662988" cy="53181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Power </a:t>
            </a:r>
            <a:r>
              <a:rPr lang="en-US" altLang="en-US" dirty="0" smtClean="0">
                <a:latin typeface="Calibri" panose="020F0502020204030204" pitchFamily="34" charset="0"/>
                <a:sym typeface="Wingdings" pitchFamily="2" charset="2"/>
              </a:rPr>
              <a:t> </a:t>
            </a:r>
            <a:r>
              <a:rPr lang="en-US" altLang="en-US" dirty="0" smtClean="0">
                <a:latin typeface="Calibri" panose="020F0502020204030204" pitchFamily="34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P = 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sym typeface="Symbol" pitchFamily="18" charset="2"/>
              </a:rPr>
              <a:t>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V or 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aseline="30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sym typeface="Symbol" pitchFamily="18" charset="2"/>
              </a:rPr>
              <a:t>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R  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Power is measured in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Watts = amps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itchFamily="18" charset="2"/>
              </a:rPr>
              <a:t>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volts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One Watt is one Joule per second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Wires are rated for the maximum current that can be handled based on how hot it can get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To carry more current you need wire of a larger diameter </a:t>
            </a:r>
            <a:r>
              <a:rPr lang="en-US" altLang="en-US" dirty="0" smtClean="0">
                <a:latin typeface="Calibri" panose="020F0502020204030204" pitchFamily="34" charset="0"/>
                <a:sym typeface="Wingdings" pitchFamily="2" charset="2"/>
              </a:rPr>
              <a:t> this is called the wire gauge, the lower the gauge the more current it can carry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Using extension cords can be dangerous!</a:t>
            </a:r>
          </a:p>
          <a:p>
            <a:pPr eaLnBrk="1" hangingPunct="1"/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A6EA36-CE35-45B4-B388-10ACC9B8D8C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0"/>
            <a:ext cx="8229600" cy="738188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examples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749300"/>
            <a:ext cx="8229600" cy="40544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</a:rPr>
              <a:t>How much current is drawn by a 60 Watt light bulb connected to a 120 V power line?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Solution: </a:t>
            </a:r>
            <a:r>
              <a:rPr lang="en-US" altLang="en-US" smtClean="0">
                <a:latin typeface="Times New Roman" pitchFamily="18" charset="0"/>
              </a:rPr>
              <a:t>P = 60 W = I </a:t>
            </a:r>
            <a:r>
              <a:rPr lang="en-US" altLang="en-US" smtClean="0">
                <a:latin typeface="Times New Roman" pitchFamily="18" charset="0"/>
                <a:sym typeface="SymbolMono BT" pitchFamily="18" charset="2"/>
              </a:rPr>
              <a:t></a:t>
            </a:r>
            <a:r>
              <a:rPr lang="en-US" altLang="en-US" smtClean="0">
                <a:latin typeface="Times New Roman" pitchFamily="18" charset="0"/>
              </a:rPr>
              <a:t>V = I </a:t>
            </a:r>
            <a:r>
              <a:rPr lang="en-US" altLang="en-US" smtClean="0">
                <a:latin typeface="Times New Roman" pitchFamily="18" charset="0"/>
                <a:sym typeface="SymbolMono BT" pitchFamily="18" charset="2"/>
              </a:rPr>
              <a:t></a:t>
            </a:r>
            <a:r>
              <a:rPr lang="en-US" altLang="en-US" smtClean="0">
                <a:latin typeface="Times New Roman" pitchFamily="18" charset="0"/>
              </a:rPr>
              <a:t> 120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Times New Roman" pitchFamily="18" charset="0"/>
              </a:rPr>
              <a:t>				</a:t>
            </a:r>
            <a:r>
              <a:rPr lang="en-US" altLang="en-US" smtClean="0">
                <a:latin typeface="Times New Roman" pitchFamily="18" charset="0"/>
              </a:rPr>
              <a:t>so I =</a:t>
            </a:r>
            <a:r>
              <a:rPr lang="en-US" altLang="en-US" b="1" smtClean="0">
                <a:latin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</a:rPr>
              <a:t>0.5 Amps (A)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What is the resistance of the bulb?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Solution:</a:t>
            </a:r>
            <a:r>
              <a:rPr lang="en-US" altLang="en-US" smtClean="0">
                <a:latin typeface="Times New Roman" pitchFamily="18" charset="0"/>
              </a:rPr>
              <a:t> V = I R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  120 V = ½ A </a:t>
            </a:r>
            <a:r>
              <a:rPr lang="en-US" altLang="en-US" smtClean="0">
                <a:latin typeface="Times New Roman" pitchFamily="18" charset="0"/>
                <a:sym typeface="SymbolMono BT" pitchFamily="18" charset="2"/>
              </a:rPr>
              <a:t>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 R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Times New Roman" pitchFamily="18" charset="0"/>
                <a:sym typeface="Symbol" pitchFamily="18" charset="2"/>
              </a:rPr>
              <a:t>			     so R = 240 ,  or R = V/I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198688" y="5146675"/>
            <a:ext cx="63023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How much current is used by a 2000 W hair dryer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plugged into a 120 V power source?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altLang="en-US" sz="2400">
                <a:latin typeface="Times New Roman" pitchFamily="18" charset="0"/>
              </a:rPr>
              <a:t>P = I V </a:t>
            </a:r>
            <a:r>
              <a:rPr lang="en-US" altLang="en-US" sz="2400">
                <a:latin typeface="Times New Roman" pitchFamily="18" charset="0"/>
                <a:sym typeface="Wingdings" pitchFamily="2" charset="2"/>
              </a:rPr>
              <a:t> I = P / V = 2000W / 120 V </a:t>
            </a:r>
            <a:r>
              <a:rPr lang="en-US" altLang="en-US" sz="2400">
                <a:latin typeface="Times New Roman" pitchFamily="18" charset="0"/>
                <a:sym typeface="Symbol" pitchFamily="18" charset="2"/>
              </a:rPr>
              <a:t> 17 A</a:t>
            </a:r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182563" y="5127625"/>
            <a:ext cx="1754187" cy="1736725"/>
            <a:chOff x="115" y="3230"/>
            <a:chExt cx="1105" cy="1094"/>
          </a:xfrm>
        </p:grpSpPr>
        <p:pic>
          <p:nvPicPr>
            <p:cNvPr id="13319" name="Picture 4" descr="MC900198987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" y="3230"/>
              <a:ext cx="1105" cy="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0" name="Freeform 7"/>
            <p:cNvSpPr>
              <a:spLocks/>
            </p:cNvSpPr>
            <p:nvPr/>
          </p:nvSpPr>
          <p:spPr bwMode="auto">
            <a:xfrm>
              <a:off x="889" y="4062"/>
              <a:ext cx="107" cy="262"/>
            </a:xfrm>
            <a:custGeom>
              <a:avLst/>
              <a:gdLst>
                <a:gd name="T0" fmla="*/ 94 w 107"/>
                <a:gd name="T1" fmla="*/ 0 h 250"/>
                <a:gd name="T2" fmla="*/ 94 w 107"/>
                <a:gd name="T3" fmla="*/ 102 h 250"/>
                <a:gd name="T4" fmla="*/ 19 w 107"/>
                <a:gd name="T5" fmla="*/ 117 h 250"/>
                <a:gd name="T6" fmla="*/ 13 w 107"/>
                <a:gd name="T7" fmla="*/ 228 h 250"/>
                <a:gd name="T8" fmla="*/ 100 w 107"/>
                <a:gd name="T9" fmla="*/ 316 h 2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" h="250">
                  <a:moveTo>
                    <a:pt x="94" y="0"/>
                  </a:moveTo>
                  <a:cubicBezTo>
                    <a:pt x="100" y="32"/>
                    <a:pt x="107" y="65"/>
                    <a:pt x="94" y="81"/>
                  </a:cubicBezTo>
                  <a:cubicBezTo>
                    <a:pt x="81" y="97"/>
                    <a:pt x="32" y="77"/>
                    <a:pt x="19" y="93"/>
                  </a:cubicBezTo>
                  <a:cubicBezTo>
                    <a:pt x="6" y="109"/>
                    <a:pt x="0" y="154"/>
                    <a:pt x="13" y="180"/>
                  </a:cubicBezTo>
                  <a:cubicBezTo>
                    <a:pt x="26" y="206"/>
                    <a:pt x="63" y="228"/>
                    <a:pt x="100" y="25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0" y="6343650"/>
            <a:ext cx="4667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F54E10-3E95-4FF8-9BB1-4FDB143A1D4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nimBg="1"/>
      <p:bldP spid="460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extension cords and power strips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59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extension cords are rated for maximum current </a:t>
            </a:r>
            <a:r>
              <a:rPr lang="en-US" altLang="en-US" dirty="0" smtClean="0">
                <a:sym typeface="Wingdings" pitchFamily="2" charset="2"/>
              </a:rPr>
              <a:t> you must check that whatever is plugged into it will not draw more current than the cord can handle safely.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power strips are also rated for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maximum current</a:t>
            </a:r>
            <a:r>
              <a:rPr lang="en-US" altLang="en-US" dirty="0" smtClean="0">
                <a:sym typeface="Wingdings" pitchFamily="2" charset="2"/>
              </a:rPr>
              <a:t>  since they have multiple inputs you must check that the total current drawn by everything on it does not exceed the posted </a:t>
            </a:r>
            <a:r>
              <a:rPr lang="en-US" altLang="en-US" dirty="0" smtClean="0">
                <a:solidFill>
                  <a:srgbClr val="0000FF"/>
                </a:solidFill>
                <a:sym typeface="Wingdings" pitchFamily="2" charset="2"/>
              </a:rPr>
              <a:t>current rating</a:t>
            </a:r>
            <a:endParaRPr lang="en-US" altLang="en-US" dirty="0" smtClean="0">
              <a:solidFill>
                <a:srgbClr val="0000FF"/>
              </a:solidFill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62F432-0BBF-4BC2-BB64-138C5D53037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Unsafe practices</a:t>
            </a:r>
          </a:p>
        </p:txBody>
      </p:sp>
      <p:pic>
        <p:nvPicPr>
          <p:cNvPr id="15363" name="Picture 2" descr="overloa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4875"/>
            <a:ext cx="3116263" cy="3897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3" descr="Overload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27125"/>
            <a:ext cx="2390775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7" name="Picture 19" descr="electrical-fi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1616075"/>
            <a:ext cx="3103563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3755" name="Group 27"/>
          <p:cNvGrpSpPr>
            <a:grpSpLocks/>
          </p:cNvGrpSpPr>
          <p:nvPr/>
        </p:nvGrpSpPr>
        <p:grpSpPr bwMode="auto">
          <a:xfrm>
            <a:off x="1027113" y="4892675"/>
            <a:ext cx="5549900" cy="1641475"/>
            <a:chOff x="964" y="3179"/>
            <a:chExt cx="3496" cy="1034"/>
          </a:xfrm>
        </p:grpSpPr>
        <p:sp>
          <p:nvSpPr>
            <p:cNvPr id="15370" name="Freeform 5"/>
            <p:cNvSpPr>
              <a:spLocks/>
            </p:cNvSpPr>
            <p:nvPr/>
          </p:nvSpPr>
          <p:spPr bwMode="auto">
            <a:xfrm>
              <a:off x="1058" y="3388"/>
              <a:ext cx="1310" cy="251"/>
            </a:xfrm>
            <a:custGeom>
              <a:avLst/>
              <a:gdLst>
                <a:gd name="T0" fmla="*/ 0 w 1077"/>
                <a:gd name="T1" fmla="*/ 26 h 272"/>
                <a:gd name="T2" fmla="*/ 1333 w 1077"/>
                <a:gd name="T3" fmla="*/ 26 h 272"/>
                <a:gd name="T4" fmla="*/ 2867 w 1077"/>
                <a:gd name="T5" fmla="*/ 182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7" h="272">
                  <a:moveTo>
                    <a:pt x="0" y="39"/>
                  </a:moveTo>
                  <a:cubicBezTo>
                    <a:pt x="161" y="19"/>
                    <a:pt x="322" y="0"/>
                    <a:pt x="501" y="39"/>
                  </a:cubicBezTo>
                  <a:cubicBezTo>
                    <a:pt x="680" y="78"/>
                    <a:pt x="878" y="175"/>
                    <a:pt x="1077" y="272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6"/>
            <p:cNvSpPr>
              <a:spLocks/>
            </p:cNvSpPr>
            <p:nvPr/>
          </p:nvSpPr>
          <p:spPr bwMode="auto">
            <a:xfrm>
              <a:off x="1058" y="3605"/>
              <a:ext cx="1303" cy="40"/>
            </a:xfrm>
            <a:custGeom>
              <a:avLst/>
              <a:gdLst>
                <a:gd name="T0" fmla="*/ 0 w 1179"/>
                <a:gd name="T1" fmla="*/ 16 h 49"/>
                <a:gd name="T2" fmla="*/ 1176 w 1179"/>
                <a:gd name="T3" fmla="*/ 1 h 49"/>
                <a:gd name="T4" fmla="*/ 1943 w 1179"/>
                <a:gd name="T5" fmla="*/ 18 h 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9" h="49">
                  <a:moveTo>
                    <a:pt x="0" y="42"/>
                  </a:moveTo>
                  <a:cubicBezTo>
                    <a:pt x="258" y="21"/>
                    <a:pt x="517" y="0"/>
                    <a:pt x="713" y="1"/>
                  </a:cubicBezTo>
                  <a:cubicBezTo>
                    <a:pt x="909" y="2"/>
                    <a:pt x="1044" y="25"/>
                    <a:pt x="1179" y="49"/>
                  </a:cubicBezTo>
                </a:path>
              </a:pathLst>
            </a:custGeom>
            <a:noFill/>
            <a:ln w="28575" cmpd="sng">
              <a:solidFill>
                <a:srgbClr val="FF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7"/>
            <p:cNvSpPr>
              <a:spLocks/>
            </p:cNvSpPr>
            <p:nvPr/>
          </p:nvSpPr>
          <p:spPr bwMode="auto">
            <a:xfrm>
              <a:off x="1223" y="3667"/>
              <a:ext cx="1145" cy="281"/>
            </a:xfrm>
            <a:custGeom>
              <a:avLst/>
              <a:gdLst>
                <a:gd name="T0" fmla="*/ 0 w 1145"/>
                <a:gd name="T1" fmla="*/ 126 h 343"/>
                <a:gd name="T2" fmla="*/ 336 w 1145"/>
                <a:gd name="T3" fmla="*/ 79 h 343"/>
                <a:gd name="T4" fmla="*/ 658 w 1145"/>
                <a:gd name="T5" fmla="*/ 96 h 343"/>
                <a:gd name="T6" fmla="*/ 912 w 1145"/>
                <a:gd name="T7" fmla="*/ 20 h 343"/>
                <a:gd name="T8" fmla="*/ 1145 w 1145"/>
                <a:gd name="T9" fmla="*/ 0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5" h="343">
                  <a:moveTo>
                    <a:pt x="0" y="343"/>
                  </a:moveTo>
                  <a:cubicBezTo>
                    <a:pt x="113" y="285"/>
                    <a:pt x="226" y="227"/>
                    <a:pt x="336" y="213"/>
                  </a:cubicBezTo>
                  <a:cubicBezTo>
                    <a:pt x="446" y="199"/>
                    <a:pt x="562" y="287"/>
                    <a:pt x="658" y="261"/>
                  </a:cubicBezTo>
                  <a:cubicBezTo>
                    <a:pt x="754" y="235"/>
                    <a:pt x="831" y="98"/>
                    <a:pt x="912" y="55"/>
                  </a:cubicBezTo>
                  <a:cubicBezTo>
                    <a:pt x="993" y="12"/>
                    <a:pt x="1069" y="6"/>
                    <a:pt x="1145" y="0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8"/>
            <p:cNvSpPr>
              <a:spLocks/>
            </p:cNvSpPr>
            <p:nvPr/>
          </p:nvSpPr>
          <p:spPr bwMode="auto">
            <a:xfrm>
              <a:off x="1298" y="3661"/>
              <a:ext cx="1070" cy="552"/>
            </a:xfrm>
            <a:custGeom>
              <a:avLst/>
              <a:gdLst>
                <a:gd name="T0" fmla="*/ 0 w 1070"/>
                <a:gd name="T1" fmla="*/ 245 h 673"/>
                <a:gd name="T2" fmla="*/ 576 w 1070"/>
                <a:gd name="T3" fmla="*/ 209 h 673"/>
                <a:gd name="T4" fmla="*/ 1070 w 1070"/>
                <a:gd name="T5" fmla="*/ 0 h 6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0" h="673">
                  <a:moveTo>
                    <a:pt x="0" y="659"/>
                  </a:moveTo>
                  <a:cubicBezTo>
                    <a:pt x="199" y="666"/>
                    <a:pt x="398" y="673"/>
                    <a:pt x="576" y="563"/>
                  </a:cubicBezTo>
                  <a:cubicBezTo>
                    <a:pt x="754" y="453"/>
                    <a:pt x="912" y="226"/>
                    <a:pt x="1070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11"/>
            <p:cNvSpPr>
              <a:spLocks noChangeShapeType="1"/>
            </p:cNvSpPr>
            <p:nvPr/>
          </p:nvSpPr>
          <p:spPr bwMode="auto">
            <a:xfrm>
              <a:off x="1806" y="3201"/>
              <a:ext cx="109" cy="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2"/>
            <p:cNvSpPr>
              <a:spLocks noChangeShapeType="1"/>
            </p:cNvSpPr>
            <p:nvPr/>
          </p:nvSpPr>
          <p:spPr bwMode="auto">
            <a:xfrm>
              <a:off x="1566" y="3409"/>
              <a:ext cx="109" cy="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Line 13"/>
            <p:cNvSpPr>
              <a:spLocks noChangeShapeType="1"/>
            </p:cNvSpPr>
            <p:nvPr/>
          </p:nvSpPr>
          <p:spPr bwMode="auto">
            <a:xfrm>
              <a:off x="1326" y="3618"/>
              <a:ext cx="109" cy="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14"/>
            <p:cNvSpPr>
              <a:spLocks noChangeShapeType="1"/>
            </p:cNvSpPr>
            <p:nvPr/>
          </p:nvSpPr>
          <p:spPr bwMode="auto">
            <a:xfrm flipV="1">
              <a:off x="1354" y="3865"/>
              <a:ext cx="109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15"/>
            <p:cNvSpPr>
              <a:spLocks noChangeShapeType="1"/>
            </p:cNvSpPr>
            <p:nvPr/>
          </p:nvSpPr>
          <p:spPr bwMode="auto">
            <a:xfrm flipV="1">
              <a:off x="1965" y="3999"/>
              <a:ext cx="102" cy="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9" name="Group 26"/>
            <p:cNvGrpSpPr>
              <a:grpSpLocks/>
            </p:cNvGrpSpPr>
            <p:nvPr/>
          </p:nvGrpSpPr>
          <p:grpSpPr bwMode="auto">
            <a:xfrm>
              <a:off x="964" y="3179"/>
              <a:ext cx="3496" cy="557"/>
              <a:chOff x="964" y="3179"/>
              <a:chExt cx="3496" cy="557"/>
            </a:xfrm>
          </p:grpSpPr>
          <p:sp>
            <p:nvSpPr>
              <p:cNvPr id="15380" name="Freeform 9"/>
              <p:cNvSpPr>
                <a:spLocks/>
              </p:cNvSpPr>
              <p:nvPr/>
            </p:nvSpPr>
            <p:spPr bwMode="auto">
              <a:xfrm>
                <a:off x="964" y="3179"/>
                <a:ext cx="1411" cy="477"/>
              </a:xfrm>
              <a:custGeom>
                <a:avLst/>
                <a:gdLst>
                  <a:gd name="T0" fmla="*/ 26 w 1411"/>
                  <a:gd name="T1" fmla="*/ 5 h 582"/>
                  <a:gd name="T2" fmla="*/ 129 w 1411"/>
                  <a:gd name="T3" fmla="*/ 2 h 582"/>
                  <a:gd name="T4" fmla="*/ 801 w 1411"/>
                  <a:gd name="T5" fmla="*/ 9 h 582"/>
                  <a:gd name="T6" fmla="*/ 1260 w 1411"/>
                  <a:gd name="T7" fmla="*/ 61 h 582"/>
                  <a:gd name="T8" fmla="*/ 1411 w 1411"/>
                  <a:gd name="T9" fmla="*/ 215 h 5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11" h="582">
                    <a:moveTo>
                      <a:pt x="26" y="12"/>
                    </a:moveTo>
                    <a:cubicBezTo>
                      <a:pt x="13" y="8"/>
                      <a:pt x="0" y="4"/>
                      <a:pt x="129" y="6"/>
                    </a:cubicBezTo>
                    <a:cubicBezTo>
                      <a:pt x="258" y="8"/>
                      <a:pt x="613" y="0"/>
                      <a:pt x="801" y="26"/>
                    </a:cubicBezTo>
                    <a:cubicBezTo>
                      <a:pt x="989" y="52"/>
                      <a:pt x="1158" y="70"/>
                      <a:pt x="1260" y="163"/>
                    </a:cubicBezTo>
                    <a:cubicBezTo>
                      <a:pt x="1362" y="256"/>
                      <a:pt x="1386" y="419"/>
                      <a:pt x="1411" y="582"/>
                    </a:cubicBezTo>
                  </a:path>
                </a:pathLst>
              </a:custGeom>
              <a:noFill/>
              <a:ln w="28575" cmpd="sng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10"/>
              <p:cNvSpPr>
                <a:spLocks/>
              </p:cNvSpPr>
              <p:nvPr/>
            </p:nvSpPr>
            <p:spPr bwMode="auto">
              <a:xfrm>
                <a:off x="2395" y="3555"/>
                <a:ext cx="2065" cy="161"/>
              </a:xfrm>
              <a:custGeom>
                <a:avLst/>
                <a:gdLst>
                  <a:gd name="T0" fmla="*/ 0 w 1419"/>
                  <a:gd name="T1" fmla="*/ 42 h 196"/>
                  <a:gd name="T2" fmla="*/ 269 w 1419"/>
                  <a:gd name="T3" fmla="*/ 38 h 196"/>
                  <a:gd name="T4" fmla="*/ 915 w 1419"/>
                  <a:gd name="T5" fmla="*/ 36 h 196"/>
                  <a:gd name="T6" fmla="*/ 1652 w 1419"/>
                  <a:gd name="T7" fmla="*/ 7 h 196"/>
                  <a:gd name="T8" fmla="*/ 3753 w 1419"/>
                  <a:gd name="T9" fmla="*/ 73 h 196"/>
                  <a:gd name="T10" fmla="*/ 5504 w 1419"/>
                  <a:gd name="T11" fmla="*/ 4 h 196"/>
                  <a:gd name="T12" fmla="*/ 7556 w 1419"/>
                  <a:gd name="T13" fmla="*/ 60 h 196"/>
                  <a:gd name="T14" fmla="*/ 9261 w 1419"/>
                  <a:gd name="T15" fmla="*/ 45 h 1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19" h="196">
                    <a:moveTo>
                      <a:pt x="0" y="112"/>
                    </a:moveTo>
                    <a:cubicBezTo>
                      <a:pt x="6" y="110"/>
                      <a:pt x="18" y="104"/>
                      <a:pt x="41" y="101"/>
                    </a:cubicBezTo>
                    <a:cubicBezTo>
                      <a:pt x="64" y="98"/>
                      <a:pt x="105" y="109"/>
                      <a:pt x="140" y="95"/>
                    </a:cubicBezTo>
                    <a:cubicBezTo>
                      <a:pt x="175" y="81"/>
                      <a:pt x="181" y="0"/>
                      <a:pt x="253" y="17"/>
                    </a:cubicBezTo>
                    <a:cubicBezTo>
                      <a:pt x="325" y="34"/>
                      <a:pt x="477" y="196"/>
                      <a:pt x="575" y="195"/>
                    </a:cubicBezTo>
                    <a:cubicBezTo>
                      <a:pt x="673" y="194"/>
                      <a:pt x="746" y="16"/>
                      <a:pt x="843" y="10"/>
                    </a:cubicBezTo>
                    <a:cubicBezTo>
                      <a:pt x="940" y="4"/>
                      <a:pt x="1062" y="143"/>
                      <a:pt x="1158" y="161"/>
                    </a:cubicBezTo>
                    <a:cubicBezTo>
                      <a:pt x="1254" y="179"/>
                      <a:pt x="1336" y="149"/>
                      <a:pt x="1419" y="120"/>
                    </a:cubicBezTo>
                  </a:path>
                </a:pathLst>
              </a:custGeom>
              <a:noFill/>
              <a:ln w="1587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Oval 20"/>
              <p:cNvSpPr>
                <a:spLocks noChangeArrowheads="1"/>
              </p:cNvSpPr>
              <p:nvPr/>
            </p:nvSpPr>
            <p:spPr bwMode="auto">
              <a:xfrm>
                <a:off x="2276" y="3562"/>
                <a:ext cx="174" cy="17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73752" name="AutoShape 24"/>
          <p:cNvSpPr>
            <a:spLocks/>
          </p:cNvSpPr>
          <p:nvPr/>
        </p:nvSpPr>
        <p:spPr bwMode="auto">
          <a:xfrm rot="5400000">
            <a:off x="4745831" y="4348957"/>
            <a:ext cx="269875" cy="3284538"/>
          </a:xfrm>
          <a:prstGeom prst="rightBrace">
            <a:avLst>
              <a:gd name="adj1" fmla="val 101422"/>
              <a:gd name="adj2" fmla="val 50000"/>
            </a:avLst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2944813" y="6126163"/>
            <a:ext cx="5368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Must have capacity to carry all current</a:t>
            </a:r>
          </a:p>
        </p:txBody>
      </p:sp>
      <p:sp>
        <p:nvSpPr>
          <p:cNvPr id="153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E4473D-4BE1-4391-8911-227EEED8C9E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2" grpId="0" animBg="1"/>
      <p:bldP spid="737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72575" cy="1171575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Parallel and Series Connections</a:t>
            </a:r>
          </a:p>
        </p:txBody>
      </p:sp>
      <p:sp>
        <p:nvSpPr>
          <p:cNvPr id="16387" name="Rectangle 80"/>
          <p:cNvSpPr>
            <a:spLocks noGrp="1" noChangeArrowheads="1"/>
          </p:cNvSpPr>
          <p:nvPr>
            <p:ph type="body" sz="half" idx="1"/>
          </p:nvPr>
        </p:nvSpPr>
        <p:spPr>
          <a:xfrm>
            <a:off x="1438275" y="2200275"/>
            <a:ext cx="3448050" cy="3074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rgbClr val="FF0000"/>
                </a:solidFill>
              </a:rPr>
              <a:t>Parallel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All bulbs have the same voltage = 12 V.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current provided by the battery is divided equally among the 3 light bulbs.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grpSp>
        <p:nvGrpSpPr>
          <p:cNvPr id="16388" name="Group 55"/>
          <p:cNvGrpSpPr>
            <a:grpSpLocks/>
          </p:cNvGrpSpPr>
          <p:nvPr/>
        </p:nvGrpSpPr>
        <p:grpSpPr bwMode="auto">
          <a:xfrm>
            <a:off x="271463" y="1747838"/>
            <a:ext cx="1063625" cy="3587750"/>
            <a:chOff x="848" y="925"/>
            <a:chExt cx="670" cy="2260"/>
          </a:xfrm>
        </p:grpSpPr>
        <p:sp>
          <p:nvSpPr>
            <p:cNvPr id="16426" name="Line 11"/>
            <p:cNvSpPr>
              <a:spLocks noChangeShapeType="1"/>
            </p:cNvSpPr>
            <p:nvPr/>
          </p:nvSpPr>
          <p:spPr bwMode="auto">
            <a:xfrm flipV="1">
              <a:off x="952" y="1318"/>
              <a:ext cx="0" cy="1313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Line 12"/>
            <p:cNvSpPr>
              <a:spLocks noChangeShapeType="1"/>
            </p:cNvSpPr>
            <p:nvPr/>
          </p:nvSpPr>
          <p:spPr bwMode="auto">
            <a:xfrm flipV="1">
              <a:off x="1441" y="1325"/>
              <a:ext cx="0" cy="1313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28" name="Group 21"/>
            <p:cNvGrpSpPr>
              <a:grpSpLocks/>
            </p:cNvGrpSpPr>
            <p:nvPr/>
          </p:nvGrpSpPr>
          <p:grpSpPr bwMode="auto">
            <a:xfrm>
              <a:off x="958" y="925"/>
              <a:ext cx="477" cy="465"/>
              <a:chOff x="637" y="1634"/>
              <a:chExt cx="461" cy="465"/>
            </a:xfrm>
          </p:grpSpPr>
          <p:grpSp>
            <p:nvGrpSpPr>
              <p:cNvPr id="16452" name="Group 18"/>
              <p:cNvGrpSpPr>
                <a:grpSpLocks/>
              </p:cNvGrpSpPr>
              <p:nvPr/>
            </p:nvGrpSpPr>
            <p:grpSpPr bwMode="auto">
              <a:xfrm>
                <a:off x="760" y="1634"/>
                <a:ext cx="221" cy="349"/>
                <a:chOff x="2133" y="2415"/>
                <a:chExt cx="221" cy="349"/>
              </a:xfrm>
            </p:grpSpPr>
            <p:grpSp>
              <p:nvGrpSpPr>
                <p:cNvPr id="16455" name="Group 17"/>
                <p:cNvGrpSpPr>
                  <a:grpSpLocks/>
                </p:cNvGrpSpPr>
                <p:nvPr/>
              </p:nvGrpSpPr>
              <p:grpSpPr bwMode="auto">
                <a:xfrm>
                  <a:off x="2133" y="2415"/>
                  <a:ext cx="221" cy="349"/>
                  <a:chOff x="1684" y="2398"/>
                  <a:chExt cx="221" cy="349"/>
                </a:xfrm>
              </p:grpSpPr>
              <p:sp>
                <p:nvSpPr>
                  <p:cNvPr id="16457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750" y="2576"/>
                    <a:ext cx="94" cy="17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45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398"/>
                    <a:ext cx="221" cy="22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6456" name="Freeform 15"/>
                <p:cNvSpPr>
                  <a:spLocks/>
                </p:cNvSpPr>
                <p:nvPr/>
              </p:nvSpPr>
              <p:spPr bwMode="auto">
                <a:xfrm>
                  <a:off x="2171" y="2491"/>
                  <a:ext cx="134" cy="79"/>
                </a:xfrm>
                <a:custGeom>
                  <a:avLst/>
                  <a:gdLst>
                    <a:gd name="T0" fmla="*/ 0 w 134"/>
                    <a:gd name="T1" fmla="*/ 1545 h 34"/>
                    <a:gd name="T2" fmla="*/ 50 w 134"/>
                    <a:gd name="T3" fmla="*/ 1231 h 34"/>
                    <a:gd name="T4" fmla="*/ 100 w 134"/>
                    <a:gd name="T5" fmla="*/ 816 h 34"/>
                    <a:gd name="T6" fmla="*/ 117 w 134"/>
                    <a:gd name="T7" fmla="*/ 1231 h 34"/>
                    <a:gd name="T8" fmla="*/ 133 w 134"/>
                    <a:gd name="T9" fmla="*/ 465 h 34"/>
                    <a:gd name="T10" fmla="*/ 128 w 134"/>
                    <a:gd name="T11" fmla="*/ 465 h 3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4" h="34">
                      <a:moveTo>
                        <a:pt x="0" y="23"/>
                      </a:moveTo>
                      <a:cubicBezTo>
                        <a:pt x="29" y="15"/>
                        <a:pt x="23" y="0"/>
                        <a:pt x="50" y="18"/>
                      </a:cubicBezTo>
                      <a:cubicBezTo>
                        <a:pt x="85" y="6"/>
                        <a:pt x="69" y="34"/>
                        <a:pt x="100" y="12"/>
                      </a:cubicBezTo>
                      <a:cubicBezTo>
                        <a:pt x="106" y="14"/>
                        <a:pt x="111" y="19"/>
                        <a:pt x="117" y="18"/>
                      </a:cubicBezTo>
                      <a:cubicBezTo>
                        <a:pt x="123" y="17"/>
                        <a:pt x="128" y="12"/>
                        <a:pt x="133" y="7"/>
                      </a:cubicBezTo>
                      <a:cubicBezTo>
                        <a:pt x="134" y="6"/>
                        <a:pt x="130" y="7"/>
                        <a:pt x="128" y="7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53" name="Freeform 19"/>
              <p:cNvSpPr>
                <a:spLocks/>
              </p:cNvSpPr>
              <p:nvPr/>
            </p:nvSpPr>
            <p:spPr bwMode="auto">
              <a:xfrm>
                <a:off x="637" y="1983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4" name="Freeform 20"/>
              <p:cNvSpPr>
                <a:spLocks/>
              </p:cNvSpPr>
              <p:nvPr/>
            </p:nvSpPr>
            <p:spPr bwMode="auto">
              <a:xfrm flipH="1">
                <a:off x="893" y="1980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29" name="Group 22"/>
            <p:cNvGrpSpPr>
              <a:grpSpLocks/>
            </p:cNvGrpSpPr>
            <p:nvPr/>
          </p:nvGrpSpPr>
          <p:grpSpPr bwMode="auto">
            <a:xfrm>
              <a:off x="954" y="1431"/>
              <a:ext cx="489" cy="465"/>
              <a:chOff x="637" y="1634"/>
              <a:chExt cx="461" cy="465"/>
            </a:xfrm>
          </p:grpSpPr>
          <p:grpSp>
            <p:nvGrpSpPr>
              <p:cNvPr id="16445" name="Group 23"/>
              <p:cNvGrpSpPr>
                <a:grpSpLocks/>
              </p:cNvGrpSpPr>
              <p:nvPr/>
            </p:nvGrpSpPr>
            <p:grpSpPr bwMode="auto">
              <a:xfrm>
                <a:off x="760" y="1634"/>
                <a:ext cx="221" cy="349"/>
                <a:chOff x="2133" y="2415"/>
                <a:chExt cx="221" cy="349"/>
              </a:xfrm>
            </p:grpSpPr>
            <p:grpSp>
              <p:nvGrpSpPr>
                <p:cNvPr id="16448" name="Group 24"/>
                <p:cNvGrpSpPr>
                  <a:grpSpLocks/>
                </p:cNvGrpSpPr>
                <p:nvPr/>
              </p:nvGrpSpPr>
              <p:grpSpPr bwMode="auto">
                <a:xfrm>
                  <a:off x="2133" y="2415"/>
                  <a:ext cx="221" cy="349"/>
                  <a:chOff x="1684" y="2398"/>
                  <a:chExt cx="221" cy="349"/>
                </a:xfrm>
              </p:grpSpPr>
              <p:sp>
                <p:nvSpPr>
                  <p:cNvPr id="1645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750" y="2576"/>
                    <a:ext cx="94" cy="17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451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398"/>
                    <a:ext cx="221" cy="22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6449" name="Freeform 27"/>
                <p:cNvSpPr>
                  <a:spLocks/>
                </p:cNvSpPr>
                <p:nvPr/>
              </p:nvSpPr>
              <p:spPr bwMode="auto">
                <a:xfrm>
                  <a:off x="2171" y="2491"/>
                  <a:ext cx="134" cy="79"/>
                </a:xfrm>
                <a:custGeom>
                  <a:avLst/>
                  <a:gdLst>
                    <a:gd name="T0" fmla="*/ 0 w 134"/>
                    <a:gd name="T1" fmla="*/ 1545 h 34"/>
                    <a:gd name="T2" fmla="*/ 50 w 134"/>
                    <a:gd name="T3" fmla="*/ 1231 h 34"/>
                    <a:gd name="T4" fmla="*/ 100 w 134"/>
                    <a:gd name="T5" fmla="*/ 816 h 34"/>
                    <a:gd name="T6" fmla="*/ 117 w 134"/>
                    <a:gd name="T7" fmla="*/ 1231 h 34"/>
                    <a:gd name="T8" fmla="*/ 133 w 134"/>
                    <a:gd name="T9" fmla="*/ 465 h 34"/>
                    <a:gd name="T10" fmla="*/ 128 w 134"/>
                    <a:gd name="T11" fmla="*/ 465 h 3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4" h="34">
                      <a:moveTo>
                        <a:pt x="0" y="23"/>
                      </a:moveTo>
                      <a:cubicBezTo>
                        <a:pt x="29" y="15"/>
                        <a:pt x="23" y="0"/>
                        <a:pt x="50" y="18"/>
                      </a:cubicBezTo>
                      <a:cubicBezTo>
                        <a:pt x="85" y="6"/>
                        <a:pt x="69" y="34"/>
                        <a:pt x="100" y="12"/>
                      </a:cubicBezTo>
                      <a:cubicBezTo>
                        <a:pt x="106" y="14"/>
                        <a:pt x="111" y="19"/>
                        <a:pt x="117" y="18"/>
                      </a:cubicBezTo>
                      <a:cubicBezTo>
                        <a:pt x="123" y="17"/>
                        <a:pt x="128" y="12"/>
                        <a:pt x="133" y="7"/>
                      </a:cubicBezTo>
                      <a:cubicBezTo>
                        <a:pt x="134" y="6"/>
                        <a:pt x="130" y="7"/>
                        <a:pt x="128" y="7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46" name="Freeform 28"/>
              <p:cNvSpPr>
                <a:spLocks/>
              </p:cNvSpPr>
              <p:nvPr/>
            </p:nvSpPr>
            <p:spPr bwMode="auto">
              <a:xfrm>
                <a:off x="637" y="1983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7" name="Freeform 29"/>
              <p:cNvSpPr>
                <a:spLocks/>
              </p:cNvSpPr>
              <p:nvPr/>
            </p:nvSpPr>
            <p:spPr bwMode="auto">
              <a:xfrm flipH="1">
                <a:off x="893" y="1980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30" name="Group 30"/>
            <p:cNvGrpSpPr>
              <a:grpSpLocks/>
            </p:cNvGrpSpPr>
            <p:nvPr/>
          </p:nvGrpSpPr>
          <p:grpSpPr bwMode="auto">
            <a:xfrm>
              <a:off x="961" y="1958"/>
              <a:ext cx="483" cy="465"/>
              <a:chOff x="637" y="1634"/>
              <a:chExt cx="461" cy="465"/>
            </a:xfrm>
          </p:grpSpPr>
          <p:grpSp>
            <p:nvGrpSpPr>
              <p:cNvPr id="16438" name="Group 31"/>
              <p:cNvGrpSpPr>
                <a:grpSpLocks/>
              </p:cNvGrpSpPr>
              <p:nvPr/>
            </p:nvGrpSpPr>
            <p:grpSpPr bwMode="auto">
              <a:xfrm>
                <a:off x="760" y="1634"/>
                <a:ext cx="221" cy="349"/>
                <a:chOff x="2133" y="2415"/>
                <a:chExt cx="221" cy="349"/>
              </a:xfrm>
            </p:grpSpPr>
            <p:grpSp>
              <p:nvGrpSpPr>
                <p:cNvPr id="16441" name="Group 32"/>
                <p:cNvGrpSpPr>
                  <a:grpSpLocks/>
                </p:cNvGrpSpPr>
                <p:nvPr/>
              </p:nvGrpSpPr>
              <p:grpSpPr bwMode="auto">
                <a:xfrm>
                  <a:off x="2133" y="2415"/>
                  <a:ext cx="221" cy="349"/>
                  <a:chOff x="1684" y="2398"/>
                  <a:chExt cx="221" cy="349"/>
                </a:xfrm>
              </p:grpSpPr>
              <p:sp>
                <p:nvSpPr>
                  <p:cNvPr id="1644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750" y="2576"/>
                    <a:ext cx="94" cy="17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44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398"/>
                    <a:ext cx="221" cy="22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6442" name="Freeform 35"/>
                <p:cNvSpPr>
                  <a:spLocks/>
                </p:cNvSpPr>
                <p:nvPr/>
              </p:nvSpPr>
              <p:spPr bwMode="auto">
                <a:xfrm>
                  <a:off x="2171" y="2491"/>
                  <a:ext cx="134" cy="79"/>
                </a:xfrm>
                <a:custGeom>
                  <a:avLst/>
                  <a:gdLst>
                    <a:gd name="T0" fmla="*/ 0 w 134"/>
                    <a:gd name="T1" fmla="*/ 1545 h 34"/>
                    <a:gd name="T2" fmla="*/ 50 w 134"/>
                    <a:gd name="T3" fmla="*/ 1231 h 34"/>
                    <a:gd name="T4" fmla="*/ 100 w 134"/>
                    <a:gd name="T5" fmla="*/ 816 h 34"/>
                    <a:gd name="T6" fmla="*/ 117 w 134"/>
                    <a:gd name="T7" fmla="*/ 1231 h 34"/>
                    <a:gd name="T8" fmla="*/ 133 w 134"/>
                    <a:gd name="T9" fmla="*/ 465 h 34"/>
                    <a:gd name="T10" fmla="*/ 128 w 134"/>
                    <a:gd name="T11" fmla="*/ 465 h 3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4" h="34">
                      <a:moveTo>
                        <a:pt x="0" y="23"/>
                      </a:moveTo>
                      <a:cubicBezTo>
                        <a:pt x="29" y="15"/>
                        <a:pt x="23" y="0"/>
                        <a:pt x="50" y="18"/>
                      </a:cubicBezTo>
                      <a:cubicBezTo>
                        <a:pt x="85" y="6"/>
                        <a:pt x="69" y="34"/>
                        <a:pt x="100" y="12"/>
                      </a:cubicBezTo>
                      <a:cubicBezTo>
                        <a:pt x="106" y="14"/>
                        <a:pt x="111" y="19"/>
                        <a:pt x="117" y="18"/>
                      </a:cubicBezTo>
                      <a:cubicBezTo>
                        <a:pt x="123" y="17"/>
                        <a:pt x="128" y="12"/>
                        <a:pt x="133" y="7"/>
                      </a:cubicBezTo>
                      <a:cubicBezTo>
                        <a:pt x="134" y="6"/>
                        <a:pt x="130" y="7"/>
                        <a:pt x="128" y="7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39" name="Freeform 36"/>
              <p:cNvSpPr>
                <a:spLocks/>
              </p:cNvSpPr>
              <p:nvPr/>
            </p:nvSpPr>
            <p:spPr bwMode="auto">
              <a:xfrm>
                <a:off x="637" y="1983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0" name="Freeform 37"/>
              <p:cNvSpPr>
                <a:spLocks/>
              </p:cNvSpPr>
              <p:nvPr/>
            </p:nvSpPr>
            <p:spPr bwMode="auto">
              <a:xfrm flipH="1">
                <a:off x="893" y="1980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31" name="Group 10"/>
            <p:cNvGrpSpPr>
              <a:grpSpLocks/>
            </p:cNvGrpSpPr>
            <p:nvPr/>
          </p:nvGrpSpPr>
          <p:grpSpPr bwMode="auto">
            <a:xfrm>
              <a:off x="848" y="2626"/>
              <a:ext cx="670" cy="559"/>
              <a:chOff x="460" y="2576"/>
              <a:chExt cx="670" cy="559"/>
            </a:xfrm>
          </p:grpSpPr>
          <p:sp>
            <p:nvSpPr>
              <p:cNvPr id="16432" name="Rectangle 4"/>
              <p:cNvSpPr>
                <a:spLocks noChangeArrowheads="1"/>
              </p:cNvSpPr>
              <p:nvPr/>
            </p:nvSpPr>
            <p:spPr bwMode="auto">
              <a:xfrm>
                <a:off x="460" y="2703"/>
                <a:ext cx="670" cy="43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3" name="Rectangle 5"/>
              <p:cNvSpPr>
                <a:spLocks noChangeArrowheads="1"/>
              </p:cNvSpPr>
              <p:nvPr/>
            </p:nvSpPr>
            <p:spPr bwMode="auto">
              <a:xfrm>
                <a:off x="515" y="2576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4" name="Rectangle 6"/>
              <p:cNvSpPr>
                <a:spLocks noChangeArrowheads="1"/>
              </p:cNvSpPr>
              <p:nvPr/>
            </p:nvSpPr>
            <p:spPr bwMode="auto">
              <a:xfrm>
                <a:off x="1004" y="2577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5" name="Text Box 7"/>
              <p:cNvSpPr txBox="1">
                <a:spLocks noChangeArrowheads="1"/>
              </p:cNvSpPr>
              <p:nvPr/>
            </p:nvSpPr>
            <p:spPr bwMode="auto">
              <a:xfrm>
                <a:off x="647" y="2916"/>
                <a:ext cx="296" cy="1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12 V</a:t>
                </a:r>
              </a:p>
            </p:txBody>
          </p:sp>
          <p:sp>
            <p:nvSpPr>
              <p:cNvPr id="16436" name="Text Box 8"/>
              <p:cNvSpPr txBox="1">
                <a:spLocks noChangeArrowheads="1"/>
              </p:cNvSpPr>
              <p:nvPr/>
            </p:nvSpPr>
            <p:spPr bwMode="auto">
              <a:xfrm>
                <a:off x="491" y="2682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6437" name="Text Box 9"/>
              <p:cNvSpPr txBox="1">
                <a:spLocks noChangeArrowheads="1"/>
              </p:cNvSpPr>
              <p:nvPr/>
            </p:nvSpPr>
            <p:spPr bwMode="auto">
              <a:xfrm>
                <a:off x="1002" y="2646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chemeClr val="bg1"/>
                    </a:solidFill>
                    <a:sym typeface="Symbol" pitchFamily="18" charset="2"/>
                  </a:rPr>
                  <a:t></a:t>
                </a:r>
              </a:p>
            </p:txBody>
          </p:sp>
        </p:grpSp>
      </p:grpSp>
      <p:grpSp>
        <p:nvGrpSpPr>
          <p:cNvPr id="16389" name="Group 78"/>
          <p:cNvGrpSpPr>
            <a:grpSpLocks/>
          </p:cNvGrpSpPr>
          <p:nvPr/>
        </p:nvGrpSpPr>
        <p:grpSpPr bwMode="auto">
          <a:xfrm>
            <a:off x="5803900" y="1539875"/>
            <a:ext cx="2614613" cy="2349500"/>
            <a:chOff x="3179" y="1835"/>
            <a:chExt cx="1647" cy="1480"/>
          </a:xfrm>
        </p:grpSpPr>
        <p:sp>
          <p:nvSpPr>
            <p:cNvPr id="16392" name="Freeform 56"/>
            <p:cNvSpPr>
              <a:spLocks/>
            </p:cNvSpPr>
            <p:nvPr/>
          </p:nvSpPr>
          <p:spPr bwMode="auto">
            <a:xfrm>
              <a:off x="3179" y="2298"/>
              <a:ext cx="581" cy="460"/>
            </a:xfrm>
            <a:custGeom>
              <a:avLst/>
              <a:gdLst>
                <a:gd name="T0" fmla="*/ 581 w 581"/>
                <a:gd name="T1" fmla="*/ 460 h 460"/>
                <a:gd name="T2" fmla="*/ 581 w 581"/>
                <a:gd name="T3" fmla="*/ 260 h 460"/>
                <a:gd name="T4" fmla="*/ 0 w 581"/>
                <a:gd name="T5" fmla="*/ 260 h 460"/>
                <a:gd name="T6" fmla="*/ 0 w 581"/>
                <a:gd name="T7" fmla="*/ 0 h 460"/>
                <a:gd name="T8" fmla="*/ 160 w 581"/>
                <a:gd name="T9" fmla="*/ 0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1" h="460">
                  <a:moveTo>
                    <a:pt x="581" y="460"/>
                  </a:moveTo>
                  <a:lnTo>
                    <a:pt x="581" y="260"/>
                  </a:lnTo>
                  <a:lnTo>
                    <a:pt x="0" y="260"/>
                  </a:lnTo>
                  <a:lnTo>
                    <a:pt x="0" y="0"/>
                  </a:lnTo>
                  <a:lnTo>
                    <a:pt x="160" y="0"/>
                  </a:lnTo>
                </a:path>
              </a:pathLst>
            </a:custGeom>
            <a:noFill/>
            <a:ln w="28575" cmpd="sng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3" name="Group 39"/>
            <p:cNvGrpSpPr>
              <a:grpSpLocks/>
            </p:cNvGrpSpPr>
            <p:nvPr/>
          </p:nvGrpSpPr>
          <p:grpSpPr bwMode="auto">
            <a:xfrm>
              <a:off x="3647" y="2756"/>
              <a:ext cx="670" cy="559"/>
              <a:chOff x="460" y="2576"/>
              <a:chExt cx="670" cy="559"/>
            </a:xfrm>
          </p:grpSpPr>
          <p:sp>
            <p:nvSpPr>
              <p:cNvPr id="16420" name="Rectangle 40"/>
              <p:cNvSpPr>
                <a:spLocks noChangeArrowheads="1"/>
              </p:cNvSpPr>
              <p:nvPr/>
            </p:nvSpPr>
            <p:spPr bwMode="auto">
              <a:xfrm>
                <a:off x="460" y="2703"/>
                <a:ext cx="670" cy="43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1" name="Rectangle 41"/>
              <p:cNvSpPr>
                <a:spLocks noChangeArrowheads="1"/>
              </p:cNvSpPr>
              <p:nvPr/>
            </p:nvSpPr>
            <p:spPr bwMode="auto">
              <a:xfrm>
                <a:off x="515" y="2576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2" name="Rectangle 42"/>
              <p:cNvSpPr>
                <a:spLocks noChangeArrowheads="1"/>
              </p:cNvSpPr>
              <p:nvPr/>
            </p:nvSpPr>
            <p:spPr bwMode="auto">
              <a:xfrm>
                <a:off x="1004" y="2577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3" name="Text Box 43"/>
              <p:cNvSpPr txBox="1">
                <a:spLocks noChangeArrowheads="1"/>
              </p:cNvSpPr>
              <p:nvPr/>
            </p:nvSpPr>
            <p:spPr bwMode="auto">
              <a:xfrm>
                <a:off x="647" y="2916"/>
                <a:ext cx="296" cy="1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12 V</a:t>
                </a:r>
              </a:p>
            </p:txBody>
          </p:sp>
          <p:sp>
            <p:nvSpPr>
              <p:cNvPr id="16424" name="Text Box 44"/>
              <p:cNvSpPr txBox="1">
                <a:spLocks noChangeArrowheads="1"/>
              </p:cNvSpPr>
              <p:nvPr/>
            </p:nvSpPr>
            <p:spPr bwMode="auto">
              <a:xfrm>
                <a:off x="491" y="2682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6425" name="Text Box 45"/>
              <p:cNvSpPr txBox="1">
                <a:spLocks noChangeArrowheads="1"/>
              </p:cNvSpPr>
              <p:nvPr/>
            </p:nvSpPr>
            <p:spPr bwMode="auto">
              <a:xfrm>
                <a:off x="1002" y="2646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chemeClr val="bg1"/>
                    </a:solidFill>
                    <a:sym typeface="Symbol" pitchFamily="18" charset="2"/>
                  </a:rPr>
                  <a:t></a:t>
                </a:r>
              </a:p>
            </p:txBody>
          </p:sp>
        </p:grpSp>
        <p:sp>
          <p:nvSpPr>
            <p:cNvPr id="16394" name="Freeform 58"/>
            <p:cNvSpPr>
              <a:spLocks/>
            </p:cNvSpPr>
            <p:nvPr/>
          </p:nvSpPr>
          <p:spPr bwMode="auto">
            <a:xfrm>
              <a:off x="4245" y="2300"/>
              <a:ext cx="581" cy="460"/>
            </a:xfrm>
            <a:custGeom>
              <a:avLst/>
              <a:gdLst>
                <a:gd name="T0" fmla="*/ 0 w 581"/>
                <a:gd name="T1" fmla="*/ 460 h 460"/>
                <a:gd name="T2" fmla="*/ 0 w 581"/>
                <a:gd name="T3" fmla="*/ 260 h 460"/>
                <a:gd name="T4" fmla="*/ 581 w 581"/>
                <a:gd name="T5" fmla="*/ 260 h 460"/>
                <a:gd name="T6" fmla="*/ 581 w 581"/>
                <a:gd name="T7" fmla="*/ 0 h 460"/>
                <a:gd name="T8" fmla="*/ 423 w 581"/>
                <a:gd name="T9" fmla="*/ 1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1" h="460">
                  <a:moveTo>
                    <a:pt x="0" y="460"/>
                  </a:moveTo>
                  <a:lnTo>
                    <a:pt x="0" y="260"/>
                  </a:lnTo>
                  <a:lnTo>
                    <a:pt x="581" y="260"/>
                  </a:lnTo>
                  <a:lnTo>
                    <a:pt x="581" y="0"/>
                  </a:lnTo>
                  <a:lnTo>
                    <a:pt x="423" y="1"/>
                  </a:lnTo>
                </a:path>
              </a:pathLst>
            </a:custGeom>
            <a:noFill/>
            <a:ln w="28575" cmpd="sng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5" name="Group 77"/>
            <p:cNvGrpSpPr>
              <a:grpSpLocks/>
            </p:cNvGrpSpPr>
            <p:nvPr/>
          </p:nvGrpSpPr>
          <p:grpSpPr bwMode="auto">
            <a:xfrm>
              <a:off x="3327" y="1835"/>
              <a:ext cx="1344" cy="465"/>
              <a:chOff x="3363" y="1841"/>
              <a:chExt cx="1344" cy="465"/>
            </a:xfrm>
          </p:grpSpPr>
          <p:grpSp>
            <p:nvGrpSpPr>
              <p:cNvPr id="16396" name="Group 46"/>
              <p:cNvGrpSpPr>
                <a:grpSpLocks/>
              </p:cNvGrpSpPr>
              <p:nvPr/>
            </p:nvGrpSpPr>
            <p:grpSpPr bwMode="auto">
              <a:xfrm>
                <a:off x="3363" y="1841"/>
                <a:ext cx="461" cy="465"/>
                <a:chOff x="637" y="1634"/>
                <a:chExt cx="461" cy="465"/>
              </a:xfrm>
            </p:grpSpPr>
            <p:grpSp>
              <p:nvGrpSpPr>
                <p:cNvPr id="16413" name="Group 47"/>
                <p:cNvGrpSpPr>
                  <a:grpSpLocks/>
                </p:cNvGrpSpPr>
                <p:nvPr/>
              </p:nvGrpSpPr>
              <p:grpSpPr bwMode="auto">
                <a:xfrm>
                  <a:off x="760" y="1634"/>
                  <a:ext cx="221" cy="349"/>
                  <a:chOff x="2133" y="2415"/>
                  <a:chExt cx="221" cy="349"/>
                </a:xfrm>
              </p:grpSpPr>
              <p:grpSp>
                <p:nvGrpSpPr>
                  <p:cNvPr id="16416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133" y="2415"/>
                    <a:ext cx="221" cy="349"/>
                    <a:chOff x="1684" y="2398"/>
                    <a:chExt cx="221" cy="349"/>
                  </a:xfrm>
                </p:grpSpPr>
                <p:sp>
                  <p:nvSpPr>
                    <p:cNvPr id="16418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50" y="2576"/>
                      <a:ext cx="94" cy="17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19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4" y="2398"/>
                      <a:ext cx="221" cy="22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16417" name="Freeform 51"/>
                  <p:cNvSpPr>
                    <a:spLocks/>
                  </p:cNvSpPr>
                  <p:nvPr/>
                </p:nvSpPr>
                <p:spPr bwMode="auto">
                  <a:xfrm>
                    <a:off x="2171" y="2491"/>
                    <a:ext cx="134" cy="79"/>
                  </a:xfrm>
                  <a:custGeom>
                    <a:avLst/>
                    <a:gdLst>
                      <a:gd name="T0" fmla="*/ 0 w 134"/>
                      <a:gd name="T1" fmla="*/ 1545 h 34"/>
                      <a:gd name="T2" fmla="*/ 50 w 134"/>
                      <a:gd name="T3" fmla="*/ 1231 h 34"/>
                      <a:gd name="T4" fmla="*/ 100 w 134"/>
                      <a:gd name="T5" fmla="*/ 816 h 34"/>
                      <a:gd name="T6" fmla="*/ 117 w 134"/>
                      <a:gd name="T7" fmla="*/ 1231 h 34"/>
                      <a:gd name="T8" fmla="*/ 133 w 134"/>
                      <a:gd name="T9" fmla="*/ 465 h 34"/>
                      <a:gd name="T10" fmla="*/ 128 w 134"/>
                      <a:gd name="T11" fmla="*/ 465 h 3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4" h="34">
                        <a:moveTo>
                          <a:pt x="0" y="23"/>
                        </a:moveTo>
                        <a:cubicBezTo>
                          <a:pt x="29" y="15"/>
                          <a:pt x="23" y="0"/>
                          <a:pt x="50" y="18"/>
                        </a:cubicBezTo>
                        <a:cubicBezTo>
                          <a:pt x="85" y="6"/>
                          <a:pt x="69" y="34"/>
                          <a:pt x="100" y="12"/>
                        </a:cubicBezTo>
                        <a:cubicBezTo>
                          <a:pt x="106" y="14"/>
                          <a:pt x="111" y="19"/>
                          <a:pt x="117" y="18"/>
                        </a:cubicBezTo>
                        <a:cubicBezTo>
                          <a:pt x="123" y="17"/>
                          <a:pt x="128" y="12"/>
                          <a:pt x="133" y="7"/>
                        </a:cubicBezTo>
                        <a:cubicBezTo>
                          <a:pt x="134" y="6"/>
                          <a:pt x="130" y="7"/>
                          <a:pt x="128" y="7"/>
                        </a:cubicBez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14" name="Freeform 52"/>
                <p:cNvSpPr>
                  <a:spLocks/>
                </p:cNvSpPr>
                <p:nvPr/>
              </p:nvSpPr>
              <p:spPr bwMode="auto">
                <a:xfrm>
                  <a:off x="637" y="1983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5" name="Freeform 53"/>
                <p:cNvSpPr>
                  <a:spLocks/>
                </p:cNvSpPr>
                <p:nvPr/>
              </p:nvSpPr>
              <p:spPr bwMode="auto">
                <a:xfrm flipH="1">
                  <a:off x="893" y="1980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397" name="Group 59"/>
              <p:cNvGrpSpPr>
                <a:grpSpLocks/>
              </p:cNvGrpSpPr>
              <p:nvPr/>
            </p:nvGrpSpPr>
            <p:grpSpPr bwMode="auto">
              <a:xfrm>
                <a:off x="4246" y="1841"/>
                <a:ext cx="461" cy="465"/>
                <a:chOff x="637" y="1634"/>
                <a:chExt cx="461" cy="465"/>
              </a:xfrm>
            </p:grpSpPr>
            <p:grpSp>
              <p:nvGrpSpPr>
                <p:cNvPr id="16406" name="Group 60"/>
                <p:cNvGrpSpPr>
                  <a:grpSpLocks/>
                </p:cNvGrpSpPr>
                <p:nvPr/>
              </p:nvGrpSpPr>
              <p:grpSpPr bwMode="auto">
                <a:xfrm>
                  <a:off x="760" y="1634"/>
                  <a:ext cx="221" cy="349"/>
                  <a:chOff x="2133" y="2415"/>
                  <a:chExt cx="221" cy="349"/>
                </a:xfrm>
              </p:grpSpPr>
              <p:grpSp>
                <p:nvGrpSpPr>
                  <p:cNvPr id="1640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2133" y="2415"/>
                    <a:ext cx="221" cy="349"/>
                    <a:chOff x="1684" y="2398"/>
                    <a:chExt cx="221" cy="349"/>
                  </a:xfrm>
                </p:grpSpPr>
                <p:sp>
                  <p:nvSpPr>
                    <p:cNvPr id="16411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50" y="2576"/>
                      <a:ext cx="94" cy="17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12" name="Oval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4" y="2398"/>
                      <a:ext cx="221" cy="22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16410" name="Freeform 64"/>
                  <p:cNvSpPr>
                    <a:spLocks/>
                  </p:cNvSpPr>
                  <p:nvPr/>
                </p:nvSpPr>
                <p:spPr bwMode="auto">
                  <a:xfrm>
                    <a:off x="2171" y="2491"/>
                    <a:ext cx="134" cy="79"/>
                  </a:xfrm>
                  <a:custGeom>
                    <a:avLst/>
                    <a:gdLst>
                      <a:gd name="T0" fmla="*/ 0 w 134"/>
                      <a:gd name="T1" fmla="*/ 1545 h 34"/>
                      <a:gd name="T2" fmla="*/ 50 w 134"/>
                      <a:gd name="T3" fmla="*/ 1231 h 34"/>
                      <a:gd name="T4" fmla="*/ 100 w 134"/>
                      <a:gd name="T5" fmla="*/ 816 h 34"/>
                      <a:gd name="T6" fmla="*/ 117 w 134"/>
                      <a:gd name="T7" fmla="*/ 1231 h 34"/>
                      <a:gd name="T8" fmla="*/ 133 w 134"/>
                      <a:gd name="T9" fmla="*/ 465 h 34"/>
                      <a:gd name="T10" fmla="*/ 128 w 134"/>
                      <a:gd name="T11" fmla="*/ 465 h 3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4" h="34">
                        <a:moveTo>
                          <a:pt x="0" y="23"/>
                        </a:moveTo>
                        <a:cubicBezTo>
                          <a:pt x="29" y="15"/>
                          <a:pt x="23" y="0"/>
                          <a:pt x="50" y="18"/>
                        </a:cubicBezTo>
                        <a:cubicBezTo>
                          <a:pt x="85" y="6"/>
                          <a:pt x="69" y="34"/>
                          <a:pt x="100" y="12"/>
                        </a:cubicBezTo>
                        <a:cubicBezTo>
                          <a:pt x="106" y="14"/>
                          <a:pt x="111" y="19"/>
                          <a:pt x="117" y="18"/>
                        </a:cubicBezTo>
                        <a:cubicBezTo>
                          <a:pt x="123" y="17"/>
                          <a:pt x="128" y="12"/>
                          <a:pt x="133" y="7"/>
                        </a:cubicBezTo>
                        <a:cubicBezTo>
                          <a:pt x="134" y="6"/>
                          <a:pt x="130" y="7"/>
                          <a:pt x="128" y="7"/>
                        </a:cubicBez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07" name="Freeform 65"/>
                <p:cNvSpPr>
                  <a:spLocks/>
                </p:cNvSpPr>
                <p:nvPr/>
              </p:nvSpPr>
              <p:spPr bwMode="auto">
                <a:xfrm>
                  <a:off x="637" y="1983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8" name="Freeform 66"/>
                <p:cNvSpPr>
                  <a:spLocks/>
                </p:cNvSpPr>
                <p:nvPr/>
              </p:nvSpPr>
              <p:spPr bwMode="auto">
                <a:xfrm flipH="1">
                  <a:off x="893" y="1980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398" name="Group 76"/>
              <p:cNvGrpSpPr>
                <a:grpSpLocks/>
              </p:cNvGrpSpPr>
              <p:nvPr/>
            </p:nvGrpSpPr>
            <p:grpSpPr bwMode="auto">
              <a:xfrm>
                <a:off x="3801" y="1847"/>
                <a:ext cx="467" cy="459"/>
                <a:chOff x="3801" y="1847"/>
                <a:chExt cx="467" cy="459"/>
              </a:xfrm>
            </p:grpSpPr>
            <p:sp>
              <p:nvSpPr>
                <p:cNvPr id="16399" name="Freeform 73"/>
                <p:cNvSpPr>
                  <a:spLocks/>
                </p:cNvSpPr>
                <p:nvPr/>
              </p:nvSpPr>
              <p:spPr bwMode="auto">
                <a:xfrm>
                  <a:off x="3801" y="2187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0" name="Freeform 74"/>
                <p:cNvSpPr>
                  <a:spLocks/>
                </p:cNvSpPr>
                <p:nvPr/>
              </p:nvSpPr>
              <p:spPr bwMode="auto">
                <a:xfrm flipH="1">
                  <a:off x="4063" y="2190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401" name="Group 68"/>
                <p:cNvGrpSpPr>
                  <a:grpSpLocks/>
                </p:cNvGrpSpPr>
                <p:nvPr/>
              </p:nvGrpSpPr>
              <p:grpSpPr bwMode="auto">
                <a:xfrm>
                  <a:off x="3921" y="1847"/>
                  <a:ext cx="221" cy="349"/>
                  <a:chOff x="2133" y="2415"/>
                  <a:chExt cx="221" cy="349"/>
                </a:xfrm>
              </p:grpSpPr>
              <p:grpSp>
                <p:nvGrpSpPr>
                  <p:cNvPr id="16402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133" y="2415"/>
                    <a:ext cx="221" cy="349"/>
                    <a:chOff x="1684" y="2398"/>
                    <a:chExt cx="221" cy="349"/>
                  </a:xfrm>
                </p:grpSpPr>
                <p:sp>
                  <p:nvSpPr>
                    <p:cNvPr id="16404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50" y="2576"/>
                      <a:ext cx="94" cy="17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05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4" y="2398"/>
                      <a:ext cx="221" cy="22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16403" name="Freeform 72"/>
                  <p:cNvSpPr>
                    <a:spLocks/>
                  </p:cNvSpPr>
                  <p:nvPr/>
                </p:nvSpPr>
                <p:spPr bwMode="auto">
                  <a:xfrm>
                    <a:off x="2171" y="2491"/>
                    <a:ext cx="134" cy="79"/>
                  </a:xfrm>
                  <a:custGeom>
                    <a:avLst/>
                    <a:gdLst>
                      <a:gd name="T0" fmla="*/ 0 w 134"/>
                      <a:gd name="T1" fmla="*/ 1545 h 34"/>
                      <a:gd name="T2" fmla="*/ 50 w 134"/>
                      <a:gd name="T3" fmla="*/ 1231 h 34"/>
                      <a:gd name="T4" fmla="*/ 100 w 134"/>
                      <a:gd name="T5" fmla="*/ 816 h 34"/>
                      <a:gd name="T6" fmla="*/ 117 w 134"/>
                      <a:gd name="T7" fmla="*/ 1231 h 34"/>
                      <a:gd name="T8" fmla="*/ 133 w 134"/>
                      <a:gd name="T9" fmla="*/ 465 h 34"/>
                      <a:gd name="T10" fmla="*/ 128 w 134"/>
                      <a:gd name="T11" fmla="*/ 465 h 3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4" h="34">
                        <a:moveTo>
                          <a:pt x="0" y="23"/>
                        </a:moveTo>
                        <a:cubicBezTo>
                          <a:pt x="29" y="15"/>
                          <a:pt x="23" y="0"/>
                          <a:pt x="50" y="18"/>
                        </a:cubicBezTo>
                        <a:cubicBezTo>
                          <a:pt x="85" y="6"/>
                          <a:pt x="69" y="34"/>
                          <a:pt x="100" y="12"/>
                        </a:cubicBezTo>
                        <a:cubicBezTo>
                          <a:pt x="106" y="14"/>
                          <a:pt x="111" y="19"/>
                          <a:pt x="117" y="18"/>
                        </a:cubicBezTo>
                        <a:cubicBezTo>
                          <a:pt x="123" y="17"/>
                          <a:pt x="128" y="12"/>
                          <a:pt x="133" y="7"/>
                        </a:cubicBezTo>
                        <a:cubicBezTo>
                          <a:pt x="134" y="6"/>
                          <a:pt x="130" y="7"/>
                          <a:pt x="128" y="7"/>
                        </a:cubicBez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6390" name="Text Box 82"/>
          <p:cNvSpPr>
            <a:spLocks noGrp="1" noChangeArrowheads="1"/>
          </p:cNvSpPr>
          <p:nvPr>
            <p:ph type="body" sz="half" idx="2"/>
          </p:nvPr>
        </p:nvSpPr>
        <p:spPr>
          <a:xfrm>
            <a:off x="5022850" y="4013200"/>
            <a:ext cx="3924300" cy="218598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rgbClr val="FF0000"/>
                </a:solidFill>
              </a:rPr>
              <a:t>Series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same current passes through each light bulb.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Each bulb has a voltage of 4 V across it.</a:t>
            </a:r>
          </a:p>
        </p:txBody>
      </p:sp>
      <p:sp>
        <p:nvSpPr>
          <p:cNvPr id="163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56AF6A-CB16-4DA1-9AA8-E94FBB9294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39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6" name="Group 26"/>
          <p:cNvGrpSpPr>
            <a:grpSpLocks/>
          </p:cNvGrpSpPr>
          <p:nvPr/>
        </p:nvGrpSpPr>
        <p:grpSpPr bwMode="auto">
          <a:xfrm>
            <a:off x="398463" y="3049588"/>
            <a:ext cx="1285875" cy="2557462"/>
            <a:chOff x="1552" y="2011"/>
            <a:chExt cx="810" cy="1611"/>
          </a:xfrm>
        </p:grpSpPr>
        <p:sp>
          <p:nvSpPr>
            <p:cNvPr id="17430" name="AutoShape 27"/>
            <p:cNvSpPr>
              <a:spLocks noChangeArrowheads="1"/>
            </p:cNvSpPr>
            <p:nvPr/>
          </p:nvSpPr>
          <p:spPr bwMode="auto">
            <a:xfrm>
              <a:off x="1552" y="2011"/>
              <a:ext cx="810" cy="1611"/>
            </a:xfrm>
            <a:prstGeom prst="can">
              <a:avLst>
                <a:gd name="adj" fmla="val 4972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31" name="Text Box 28"/>
            <p:cNvSpPr txBox="1">
              <a:spLocks noChangeArrowheads="1"/>
            </p:cNvSpPr>
            <p:nvPr/>
          </p:nvSpPr>
          <p:spPr bwMode="auto">
            <a:xfrm>
              <a:off x="1649" y="2832"/>
              <a:ext cx="5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bg1"/>
                  </a:solidFill>
                </a:rPr>
                <a:t>1.5 V</a:t>
              </a:r>
            </a:p>
          </p:txBody>
        </p:sp>
        <p:sp>
          <p:nvSpPr>
            <p:cNvPr id="17432" name="Rectangle 29"/>
            <p:cNvSpPr>
              <a:spLocks noChangeArrowheads="1"/>
            </p:cNvSpPr>
            <p:nvPr/>
          </p:nvSpPr>
          <p:spPr bwMode="auto">
            <a:xfrm>
              <a:off x="1844" y="2118"/>
              <a:ext cx="234" cy="1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Simple direct current (DC) 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electric circuits</a:t>
            </a:r>
          </a:p>
        </p:txBody>
      </p:sp>
      <p:sp>
        <p:nvSpPr>
          <p:cNvPr id="17412" name="Text Box 14"/>
          <p:cNvSpPr txBox="1">
            <a:spLocks noChangeArrowheads="1"/>
          </p:cNvSpPr>
          <p:nvPr/>
        </p:nvSpPr>
        <p:spPr bwMode="auto">
          <a:xfrm>
            <a:off x="893763" y="1527175"/>
            <a:ext cx="741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Exercise</a:t>
            </a:r>
            <a:r>
              <a:rPr lang="en-US" altLang="en-US" sz="2800"/>
              <a:t>: given a battery, some wire and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light bulb, connect them so that the bulb is on</a:t>
            </a:r>
            <a:r>
              <a:rPr lang="en-US" altLang="en-US" sz="2400"/>
              <a:t>.</a:t>
            </a:r>
          </a:p>
        </p:txBody>
      </p:sp>
      <p:grpSp>
        <p:nvGrpSpPr>
          <p:cNvPr id="17413" name="Group 19"/>
          <p:cNvGrpSpPr>
            <a:grpSpLocks/>
          </p:cNvGrpSpPr>
          <p:nvPr/>
        </p:nvGrpSpPr>
        <p:grpSpPr bwMode="auto">
          <a:xfrm>
            <a:off x="4683125" y="3382963"/>
            <a:ext cx="838200" cy="1517650"/>
            <a:chOff x="2890" y="2587"/>
            <a:chExt cx="528" cy="956"/>
          </a:xfrm>
        </p:grpSpPr>
        <p:grpSp>
          <p:nvGrpSpPr>
            <p:cNvPr id="17425" name="Group 20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17428" name="Oval 21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429" name="Freeform 22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6" name="Rectangle 23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27" name="Freeform 24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2" name="Freeform 32"/>
          <p:cNvSpPr>
            <a:spLocks/>
          </p:cNvSpPr>
          <p:nvPr/>
        </p:nvSpPr>
        <p:spPr bwMode="auto">
          <a:xfrm>
            <a:off x="2030413" y="3460750"/>
            <a:ext cx="2571750" cy="2238375"/>
          </a:xfrm>
          <a:custGeom>
            <a:avLst/>
            <a:gdLst>
              <a:gd name="T0" fmla="*/ 2147483647 w 1620"/>
              <a:gd name="T1" fmla="*/ 2147483647 h 1410"/>
              <a:gd name="T2" fmla="*/ 2147483647 w 1620"/>
              <a:gd name="T3" fmla="*/ 2147483647 h 1410"/>
              <a:gd name="T4" fmla="*/ 2147483647 w 1620"/>
              <a:gd name="T5" fmla="*/ 2147483647 h 1410"/>
              <a:gd name="T6" fmla="*/ 2147483647 w 1620"/>
              <a:gd name="T7" fmla="*/ 2147483647 h 1410"/>
              <a:gd name="T8" fmla="*/ 2147483647 w 1620"/>
              <a:gd name="T9" fmla="*/ 2147483647 h 1410"/>
              <a:gd name="T10" fmla="*/ 2147483647 w 1620"/>
              <a:gd name="T11" fmla="*/ 2147483647 h 1410"/>
              <a:gd name="T12" fmla="*/ 2147483647 w 1620"/>
              <a:gd name="T13" fmla="*/ 2147483647 h 1410"/>
              <a:gd name="T14" fmla="*/ 2147483647 w 1620"/>
              <a:gd name="T15" fmla="*/ 2147483647 h 1410"/>
              <a:gd name="T16" fmla="*/ 2147483647 w 1620"/>
              <a:gd name="T17" fmla="*/ 2147483647 h 1410"/>
              <a:gd name="T18" fmla="*/ 2147483647 w 1620"/>
              <a:gd name="T19" fmla="*/ 2147483647 h 1410"/>
              <a:gd name="T20" fmla="*/ 2147483647 w 1620"/>
              <a:gd name="T21" fmla="*/ 2147483647 h 1410"/>
              <a:gd name="T22" fmla="*/ 2147483647 w 1620"/>
              <a:gd name="T23" fmla="*/ 2147483647 h 1410"/>
              <a:gd name="T24" fmla="*/ 2147483647 w 1620"/>
              <a:gd name="T25" fmla="*/ 2147483647 h 1410"/>
              <a:gd name="T26" fmla="*/ 2147483647 w 1620"/>
              <a:gd name="T27" fmla="*/ 2147483647 h 1410"/>
              <a:gd name="T28" fmla="*/ 2147483647 w 1620"/>
              <a:gd name="T29" fmla="*/ 2147483647 h 1410"/>
              <a:gd name="T30" fmla="*/ 2147483647 w 1620"/>
              <a:gd name="T31" fmla="*/ 2147483647 h 1410"/>
              <a:gd name="T32" fmla="*/ 2147483647 w 1620"/>
              <a:gd name="T33" fmla="*/ 2147483647 h 1410"/>
              <a:gd name="T34" fmla="*/ 2147483647 w 1620"/>
              <a:gd name="T35" fmla="*/ 2147483647 h 1410"/>
              <a:gd name="T36" fmla="*/ 2147483647 w 1620"/>
              <a:gd name="T37" fmla="*/ 2147483647 h 1410"/>
              <a:gd name="T38" fmla="*/ 2147483647 w 1620"/>
              <a:gd name="T39" fmla="*/ 2147483647 h 1410"/>
              <a:gd name="T40" fmla="*/ 2147483647 w 1620"/>
              <a:gd name="T41" fmla="*/ 2147483647 h 1410"/>
              <a:gd name="T42" fmla="*/ 2147483647 w 1620"/>
              <a:gd name="T43" fmla="*/ 2147483647 h 141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620" h="1410">
                <a:moveTo>
                  <a:pt x="734" y="392"/>
                </a:moveTo>
                <a:cubicBezTo>
                  <a:pt x="534" y="460"/>
                  <a:pt x="335" y="529"/>
                  <a:pt x="394" y="613"/>
                </a:cubicBezTo>
                <a:cubicBezTo>
                  <a:pt x="453" y="697"/>
                  <a:pt x="1014" y="925"/>
                  <a:pt x="1089" y="897"/>
                </a:cubicBezTo>
                <a:cubicBezTo>
                  <a:pt x="1164" y="869"/>
                  <a:pt x="989" y="506"/>
                  <a:pt x="844" y="447"/>
                </a:cubicBezTo>
                <a:cubicBezTo>
                  <a:pt x="699" y="388"/>
                  <a:pt x="293" y="452"/>
                  <a:pt x="221" y="542"/>
                </a:cubicBezTo>
                <a:cubicBezTo>
                  <a:pt x="149" y="632"/>
                  <a:pt x="221" y="949"/>
                  <a:pt x="410" y="984"/>
                </a:cubicBezTo>
                <a:cubicBezTo>
                  <a:pt x="599" y="1019"/>
                  <a:pt x="1281" y="892"/>
                  <a:pt x="1357" y="755"/>
                </a:cubicBezTo>
                <a:cubicBezTo>
                  <a:pt x="1433" y="618"/>
                  <a:pt x="1091" y="162"/>
                  <a:pt x="868" y="163"/>
                </a:cubicBezTo>
                <a:cubicBezTo>
                  <a:pt x="645" y="164"/>
                  <a:pt x="32" y="592"/>
                  <a:pt x="16" y="763"/>
                </a:cubicBezTo>
                <a:cubicBezTo>
                  <a:pt x="0" y="934"/>
                  <a:pt x="534" y="1206"/>
                  <a:pt x="773" y="1189"/>
                </a:cubicBezTo>
                <a:cubicBezTo>
                  <a:pt x="1012" y="1172"/>
                  <a:pt x="1394" y="841"/>
                  <a:pt x="1452" y="661"/>
                </a:cubicBezTo>
                <a:cubicBezTo>
                  <a:pt x="1510" y="481"/>
                  <a:pt x="1319" y="178"/>
                  <a:pt x="1120" y="108"/>
                </a:cubicBezTo>
                <a:cubicBezTo>
                  <a:pt x="921" y="38"/>
                  <a:pt x="417" y="105"/>
                  <a:pt x="260" y="242"/>
                </a:cubicBezTo>
                <a:cubicBezTo>
                  <a:pt x="103" y="379"/>
                  <a:pt x="42" y="741"/>
                  <a:pt x="181" y="929"/>
                </a:cubicBezTo>
                <a:cubicBezTo>
                  <a:pt x="320" y="1117"/>
                  <a:pt x="864" y="1404"/>
                  <a:pt x="1097" y="1371"/>
                </a:cubicBezTo>
                <a:cubicBezTo>
                  <a:pt x="1330" y="1338"/>
                  <a:pt x="1620" y="958"/>
                  <a:pt x="1578" y="732"/>
                </a:cubicBezTo>
                <a:cubicBezTo>
                  <a:pt x="1536" y="506"/>
                  <a:pt x="1091" y="28"/>
                  <a:pt x="844" y="14"/>
                </a:cubicBezTo>
                <a:cubicBezTo>
                  <a:pt x="597" y="0"/>
                  <a:pt x="70" y="414"/>
                  <a:pt x="94" y="645"/>
                </a:cubicBezTo>
                <a:cubicBezTo>
                  <a:pt x="118" y="876"/>
                  <a:pt x="748" y="1394"/>
                  <a:pt x="986" y="1402"/>
                </a:cubicBezTo>
                <a:cubicBezTo>
                  <a:pt x="1224" y="1410"/>
                  <a:pt x="1573" y="881"/>
                  <a:pt x="1523" y="692"/>
                </a:cubicBezTo>
                <a:cubicBezTo>
                  <a:pt x="1473" y="503"/>
                  <a:pt x="887" y="309"/>
                  <a:pt x="686" y="266"/>
                </a:cubicBezTo>
                <a:cubicBezTo>
                  <a:pt x="485" y="223"/>
                  <a:pt x="377" y="403"/>
                  <a:pt x="315" y="43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1076325" y="4408488"/>
            <a:ext cx="5211763" cy="1892300"/>
          </a:xfrm>
          <a:custGeom>
            <a:avLst/>
            <a:gdLst>
              <a:gd name="T0" fmla="*/ 0 w 3283"/>
              <a:gd name="T1" fmla="*/ 2147483647 h 1192"/>
              <a:gd name="T2" fmla="*/ 0 w 3283"/>
              <a:gd name="T3" fmla="*/ 2147483647 h 1192"/>
              <a:gd name="T4" fmla="*/ 2147483647 w 3283"/>
              <a:gd name="T5" fmla="*/ 2147483647 h 1192"/>
              <a:gd name="T6" fmla="*/ 2147483647 w 3283"/>
              <a:gd name="T7" fmla="*/ 0 h 1192"/>
              <a:gd name="T8" fmla="*/ 2147483647 w 3283"/>
              <a:gd name="T9" fmla="*/ 0 h 1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83" h="1192">
                <a:moveTo>
                  <a:pt x="0" y="758"/>
                </a:moveTo>
                <a:lnTo>
                  <a:pt x="0" y="1192"/>
                </a:lnTo>
                <a:lnTo>
                  <a:pt x="3283" y="1192"/>
                </a:lnTo>
                <a:lnTo>
                  <a:pt x="3283" y="0"/>
                </a:lnTo>
                <a:lnTo>
                  <a:pt x="262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1001713" y="2755900"/>
            <a:ext cx="4133850" cy="2830513"/>
          </a:xfrm>
          <a:custGeom>
            <a:avLst/>
            <a:gdLst>
              <a:gd name="T0" fmla="*/ 0 w 2604"/>
              <a:gd name="T1" fmla="*/ 2147483647 h 1783"/>
              <a:gd name="T2" fmla="*/ 0 w 2604"/>
              <a:gd name="T3" fmla="*/ 2147483647 h 1783"/>
              <a:gd name="T4" fmla="*/ 0 w 2604"/>
              <a:gd name="T5" fmla="*/ 0 h 1783"/>
              <a:gd name="T6" fmla="*/ 2147483647 w 2604"/>
              <a:gd name="T7" fmla="*/ 0 h 1783"/>
              <a:gd name="T8" fmla="*/ 2147483647 w 2604"/>
              <a:gd name="T9" fmla="*/ 2147483647 h 1783"/>
              <a:gd name="T10" fmla="*/ 2147483647 w 2604"/>
              <a:gd name="T11" fmla="*/ 2147483647 h 1783"/>
              <a:gd name="T12" fmla="*/ 2147483647 w 2604"/>
              <a:gd name="T13" fmla="*/ 2147483647 h 17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04" h="1783">
                <a:moveTo>
                  <a:pt x="0" y="331"/>
                </a:moveTo>
                <a:cubicBezTo>
                  <a:pt x="0" y="313"/>
                  <a:pt x="0" y="294"/>
                  <a:pt x="0" y="276"/>
                </a:cubicBezTo>
                <a:lnTo>
                  <a:pt x="0" y="0"/>
                </a:lnTo>
                <a:lnTo>
                  <a:pt x="1586" y="0"/>
                </a:lnTo>
                <a:lnTo>
                  <a:pt x="1586" y="1783"/>
                </a:lnTo>
                <a:lnTo>
                  <a:pt x="2604" y="1783"/>
                </a:lnTo>
                <a:lnTo>
                  <a:pt x="2604" y="134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6143625" y="2727325"/>
            <a:ext cx="2833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battery polarity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+/- does not matter,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Either way the bulb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Will be on.</a:t>
            </a:r>
          </a:p>
        </p:txBody>
      </p:sp>
      <p:grpSp>
        <p:nvGrpSpPr>
          <p:cNvPr id="15401" name="Group 41"/>
          <p:cNvGrpSpPr>
            <a:grpSpLocks/>
          </p:cNvGrpSpPr>
          <p:nvPr/>
        </p:nvGrpSpPr>
        <p:grpSpPr bwMode="auto">
          <a:xfrm>
            <a:off x="4230688" y="2774950"/>
            <a:ext cx="1671637" cy="1393825"/>
            <a:chOff x="2665" y="1748"/>
            <a:chExt cx="1053" cy="878"/>
          </a:xfrm>
        </p:grpSpPr>
        <p:sp>
          <p:nvSpPr>
            <p:cNvPr id="17420" name="Line 36"/>
            <p:cNvSpPr>
              <a:spLocks noChangeShapeType="1"/>
            </p:cNvSpPr>
            <p:nvPr/>
          </p:nvSpPr>
          <p:spPr bwMode="auto">
            <a:xfrm flipH="1">
              <a:off x="2665" y="2450"/>
              <a:ext cx="235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37"/>
            <p:cNvSpPr>
              <a:spLocks noChangeShapeType="1"/>
            </p:cNvSpPr>
            <p:nvPr/>
          </p:nvSpPr>
          <p:spPr bwMode="auto">
            <a:xfrm flipH="1" flipV="1">
              <a:off x="2704" y="1992"/>
              <a:ext cx="244" cy="23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38"/>
            <p:cNvSpPr>
              <a:spLocks noChangeShapeType="1"/>
            </p:cNvSpPr>
            <p:nvPr/>
          </p:nvSpPr>
          <p:spPr bwMode="auto">
            <a:xfrm flipH="1" flipV="1">
              <a:off x="3173" y="1748"/>
              <a:ext cx="10" cy="3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39"/>
            <p:cNvSpPr>
              <a:spLocks noChangeShapeType="1"/>
            </p:cNvSpPr>
            <p:nvPr/>
          </p:nvSpPr>
          <p:spPr bwMode="auto">
            <a:xfrm flipV="1">
              <a:off x="3397" y="1982"/>
              <a:ext cx="205" cy="20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40"/>
            <p:cNvSpPr>
              <a:spLocks noChangeShapeType="1"/>
            </p:cNvSpPr>
            <p:nvPr/>
          </p:nvSpPr>
          <p:spPr bwMode="auto">
            <a:xfrm>
              <a:off x="3465" y="2480"/>
              <a:ext cx="253" cy="14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9AA539F-AECE-4577-8FA5-50B4176794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1" dur="2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2" grpId="0" animBg="1"/>
      <p:bldP spid="15393" grpId="0" animBg="1"/>
      <p:bldP spid="15394" grpId="0" animBg="1"/>
      <p:bldP spid="153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circuits - key points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401763"/>
            <a:ext cx="8386763" cy="5122862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Electrons carry the current in a conductor</a:t>
            </a:r>
          </a:p>
          <a:p>
            <a:pPr eaLnBrk="1" hangingPunct="1"/>
            <a:r>
              <a:rPr lang="en-US" altLang="en-US" sz="2400" dirty="0" smtClean="0">
                <a:solidFill>
                  <a:srgbClr val="0000FF"/>
                </a:solidFill>
              </a:rPr>
              <a:t>a circuit provides a closed path for the electrons to circulate around</a:t>
            </a:r>
          </a:p>
          <a:p>
            <a:pPr eaLnBrk="1" hangingPunct="1"/>
            <a:r>
              <a:rPr lang="en-US" altLang="en-US" sz="2400" dirty="0" smtClean="0"/>
              <a:t>Conductors have a property called resistance which impedes the flow of current</a:t>
            </a:r>
          </a:p>
          <a:p>
            <a:pPr eaLnBrk="1" hangingPunct="1"/>
            <a:r>
              <a:rPr lang="en-US" altLang="en-US" sz="2400" dirty="0" smtClean="0">
                <a:solidFill>
                  <a:srgbClr val="0000FF"/>
                </a:solidFill>
              </a:rPr>
              <a:t>the battery is like a pump that re-energizes the electrons each time they pass through it</a:t>
            </a:r>
          </a:p>
          <a:p>
            <a:pPr eaLnBrk="1" hangingPunct="1"/>
            <a:r>
              <a:rPr lang="en-US" altLang="en-US" sz="2400" dirty="0" smtClean="0"/>
              <a:t>Ohm’s law is the relation between current, voltage and resistance:  </a:t>
            </a:r>
            <a:r>
              <a:rPr lang="en-US" altLang="en-US" sz="2400" b="1" dirty="0" smtClean="0">
                <a:solidFill>
                  <a:srgbClr val="FF0000"/>
                </a:solidFill>
                <a:latin typeface="Verdana" pitchFamily="34" charset="0"/>
              </a:rPr>
              <a:t>V = I R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When current passes through a wire, the wire heats up, the amount of heat energy produced each second (Power) is  </a:t>
            </a:r>
            <a:r>
              <a:rPr lang="en-US" altLang="en-US" sz="2400" b="1" dirty="0" smtClean="0">
                <a:solidFill>
                  <a:srgbClr val="FF0000"/>
                </a:solidFill>
                <a:latin typeface="Verdana" pitchFamily="34" charset="0"/>
              </a:rPr>
              <a:t>P = I V = I</a:t>
            </a:r>
            <a:r>
              <a:rPr lang="en-US" altLang="en-US" sz="2400" b="1" baseline="30000" dirty="0" smtClean="0">
                <a:solidFill>
                  <a:srgbClr val="FF0000"/>
                </a:solidFill>
                <a:latin typeface="Verdana" pitchFamily="34" charset="0"/>
              </a:rPr>
              <a:t>2 </a:t>
            </a:r>
            <a:r>
              <a:rPr lang="en-US" altLang="en-US" sz="2400" b="1" dirty="0" smtClean="0">
                <a:solidFill>
                  <a:srgbClr val="FF0000"/>
                </a:solidFill>
                <a:latin typeface="Verdana" pitchFamily="34" charset="0"/>
              </a:rPr>
              <a:t>R</a:t>
            </a:r>
            <a:endParaRPr lang="en-US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4C0AC26-1D26-4E97-96C3-B754F2789CE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is DC (direct current) 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323975"/>
            <a:ext cx="8229600" cy="5006975"/>
          </a:xfrm>
        </p:spPr>
        <p:txBody>
          <a:bodyPr/>
          <a:lstStyle/>
          <a:p>
            <a:pPr eaLnBrk="1" hangingPunct="1"/>
            <a:r>
              <a:rPr lang="en-US" altLang="en-US" smtClean="0"/>
              <a:t>With DC or direct current the current always flows in the same direction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this is the type of current you get when you use a battery as the voltage source.</a:t>
            </a:r>
          </a:p>
          <a:p>
            <a:pPr eaLnBrk="1" hangingPunct="1"/>
            <a:r>
              <a:rPr lang="en-US" altLang="en-US" smtClean="0"/>
              <a:t>the direction of the current depends on how you connect the battery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the electricity that you get from the power company is not DC it is AC (alternating).</a:t>
            </a:r>
          </a:p>
          <a:p>
            <a:pPr eaLnBrk="1" hangingPunct="1"/>
            <a:r>
              <a:rPr lang="en-US" altLang="en-US" smtClean="0"/>
              <a:t>We will discuss AC in the next lecture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532E98-0297-4902-B506-12BF7C12AA0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current (symbol </a:t>
            </a:r>
            <a:r>
              <a:rPr lang="en-US" altLang="en-US" smtClean="0">
                <a:solidFill>
                  <a:schemeClr val="bg1"/>
                </a:solidFill>
                <a:latin typeface="Bookman Old Style" pitchFamily="18" charset="0"/>
              </a:rPr>
              <a:t>I)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12045" y="1619250"/>
                <a:ext cx="8817452" cy="5102225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dirty="0" smtClean="0">
                    <a:latin typeface="Verdana" pitchFamily="34" charset="0"/>
                  </a:rPr>
                  <a:t>Electric current is the flow of electric charge q</a:t>
                </a:r>
              </a:p>
              <a:p>
                <a:pPr eaLnBrk="1" hangingPunct="1"/>
                <a:endParaRPr lang="en-US" altLang="en-US" sz="2800" dirty="0" smtClean="0">
                  <a:latin typeface="Verdana" pitchFamily="34" charset="0"/>
                </a:endParaRPr>
              </a:p>
              <a:p>
                <a:pPr marL="0" indent="0" eaLnBrk="1" hangingPunct="1">
                  <a:buNone/>
                </a:pPr>
                <a:endParaRPr lang="en-US" altLang="en-US" sz="2800" dirty="0" smtClean="0">
                  <a:latin typeface="Verdana" pitchFamily="34" charset="0"/>
                </a:endParaRPr>
              </a:p>
              <a:p>
                <a:pPr marL="0" indent="0" eaLnBrk="1" hangingPunct="1">
                  <a:buNone/>
                </a:pPr>
                <a:endParaRPr lang="en-US" altLang="en-US" sz="2800" dirty="0" smtClean="0">
                  <a:latin typeface="Verdana" pitchFamily="34" charset="0"/>
                </a:endParaRPr>
              </a:p>
              <a:p>
                <a:pPr eaLnBrk="1" hangingPunct="1"/>
                <a:r>
                  <a:rPr lang="en-US" altLang="en-US" sz="2800" dirty="0" smtClean="0">
                    <a:latin typeface="Verdana" pitchFamily="34" charset="0"/>
                  </a:rPr>
                  <a:t>It is the amount of charge q that passes a given point in a wire in a time t: </a:t>
                </a:r>
              </a:p>
              <a:p>
                <a:pPr marL="0" indent="0" eaLnBrk="1" hangingPunct="1">
                  <a:buNone/>
                </a:pPr>
                <a:r>
                  <a:rPr lang="en-US" altLang="en-US" sz="2800" dirty="0" smtClean="0">
                    <a:latin typeface="Verdana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36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altLang="en-US" sz="3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alt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altLang="en-US" sz="3600" dirty="0" smtClean="0">
                  <a:latin typeface="Verdana" pitchFamily="34" charset="0"/>
                </a:endParaRPr>
              </a:p>
              <a:p>
                <a:pPr eaLnBrk="1" hangingPunct="1"/>
                <a:r>
                  <a:rPr lang="en-US" altLang="en-US" sz="2800" dirty="0" smtClean="0">
                    <a:latin typeface="Verdana" pitchFamily="34" charset="0"/>
                  </a:rPr>
                  <a:t>Current is measured in </a:t>
                </a:r>
                <a:r>
                  <a:rPr lang="en-US" altLang="en-US" sz="2800" dirty="0" smtClean="0">
                    <a:solidFill>
                      <a:srgbClr val="FF0000"/>
                    </a:solidFill>
                    <a:latin typeface="Verdana" pitchFamily="34" charset="0"/>
                  </a:rPr>
                  <a:t>amperes</a:t>
                </a:r>
              </a:p>
              <a:p>
                <a:pPr eaLnBrk="1" hangingPunct="1"/>
                <a:r>
                  <a:rPr lang="en-US" altLang="en-US" sz="2800" dirty="0" smtClean="0">
                    <a:solidFill>
                      <a:srgbClr val="FF0000"/>
                    </a:solidFill>
                    <a:latin typeface="Verdana" pitchFamily="34" charset="0"/>
                  </a:rPr>
                  <a:t>1 ampere (A) = 1 C / 1 s</a:t>
                </a:r>
              </a:p>
            </p:txBody>
          </p:sp>
        </mc:Choice>
        <mc:Fallback xmlns="">
          <p:sp>
            <p:nvSpPr>
              <p:cNvPr id="358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2045" y="1619250"/>
                <a:ext cx="8817452" cy="5102225"/>
              </a:xfrm>
              <a:blipFill rotWithShape="0">
                <a:blip r:embed="rId3"/>
                <a:stretch>
                  <a:fillRect l="-1382" t="-1314" r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6" name="AutoShape 4"/>
          <p:cNvSpPr>
            <a:spLocks noChangeArrowheads="1"/>
          </p:cNvSpPr>
          <p:nvPr/>
        </p:nvSpPr>
        <p:spPr bwMode="auto">
          <a:xfrm rot="5400000">
            <a:off x="3906838" y="423863"/>
            <a:ext cx="838200" cy="5105400"/>
          </a:xfrm>
          <a:prstGeom prst="can">
            <a:avLst>
              <a:gd name="adj" fmla="val 554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Oval 6"/>
          <p:cNvSpPr>
            <a:spLocks noChangeArrowheads="1"/>
          </p:cNvSpPr>
          <p:nvPr/>
        </p:nvSpPr>
        <p:spPr bwMode="auto">
          <a:xfrm>
            <a:off x="3609171" y="2940050"/>
            <a:ext cx="158750" cy="158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34521" y="2747963"/>
            <a:ext cx="37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Verdana" pitchFamily="34" charset="0"/>
              </a:rPr>
              <a:t>q</a:t>
            </a:r>
          </a:p>
        </p:txBody>
      </p:sp>
      <p:sp>
        <p:nvSpPr>
          <p:cNvPr id="2" name="Oval 10"/>
          <p:cNvSpPr>
            <a:spLocks noChangeArrowheads="1"/>
          </p:cNvSpPr>
          <p:nvPr/>
        </p:nvSpPr>
        <p:spPr bwMode="auto">
          <a:xfrm>
            <a:off x="4177507" y="2578455"/>
            <a:ext cx="300037" cy="8001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2" name="Line 8"/>
          <p:cNvSpPr>
            <a:spLocks noChangeShapeType="1"/>
          </p:cNvSpPr>
          <p:nvPr/>
        </p:nvSpPr>
        <p:spPr bwMode="auto">
          <a:xfrm>
            <a:off x="4334816" y="3003689"/>
            <a:ext cx="5334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3"/>
          <p:cNvSpPr>
            <a:spLocks noChangeShapeType="1"/>
          </p:cNvSpPr>
          <p:nvPr/>
        </p:nvSpPr>
        <p:spPr bwMode="auto">
          <a:xfrm flipH="1">
            <a:off x="3807620" y="3003689"/>
            <a:ext cx="369887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F8F2BC-B41E-49A4-AB72-8C0E3516ACF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6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40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42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079" grpId="0" animBg="1"/>
      <p:bldP spid="3080" grpId="0"/>
      <p:bldP spid="3082" grpId="0" animBg="1"/>
      <p:bldP spid="308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connecting batteries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  <a:sym typeface="Wingdings" pitchFamily="2" charset="2"/>
              </a:rPr>
              <a:t> do’s and don’ts</a:t>
            </a:r>
            <a:endParaRPr lang="en-US" altLang="en-US" sz="4000" smtClean="0">
              <a:solidFill>
                <a:schemeClr val="bg1"/>
              </a:solidFill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 rot="-5400000">
            <a:off x="3035300" y="4397375"/>
            <a:ext cx="2170113" cy="849313"/>
            <a:chOff x="2148" y="2766"/>
            <a:chExt cx="1367" cy="535"/>
          </a:xfrm>
        </p:grpSpPr>
        <p:grpSp>
          <p:nvGrpSpPr>
            <p:cNvPr id="20488" name="Group 5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20491" name="AutoShape 6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492" name="Text Box 7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20493" name="Rectangle 8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03225" y="1793875"/>
            <a:ext cx="79533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don’t connect a wire from the + side to the – side,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this shorts out the battery and will make it get hot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and will shorten its lifetime.</a:t>
            </a:r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1379538" y="3287713"/>
            <a:ext cx="2557462" cy="3290887"/>
          </a:xfrm>
          <a:custGeom>
            <a:avLst/>
            <a:gdLst>
              <a:gd name="T0" fmla="*/ 2147483647 w 1611"/>
              <a:gd name="T1" fmla="*/ 2147483647 h 2258"/>
              <a:gd name="T2" fmla="*/ 2147483647 w 1611"/>
              <a:gd name="T3" fmla="*/ 0 h 2258"/>
              <a:gd name="T4" fmla="*/ 2147483647 w 1611"/>
              <a:gd name="T5" fmla="*/ 2147483647 h 2258"/>
              <a:gd name="T6" fmla="*/ 2147483647 w 1611"/>
              <a:gd name="T7" fmla="*/ 2147483647 h 2258"/>
              <a:gd name="T8" fmla="*/ 2147483647 w 1611"/>
              <a:gd name="T9" fmla="*/ 2147483647 h 2258"/>
              <a:gd name="T10" fmla="*/ 2147483647 w 1611"/>
              <a:gd name="T11" fmla="*/ 2147483647 h 22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11" h="2258">
                <a:moveTo>
                  <a:pt x="1611" y="478"/>
                </a:moveTo>
                <a:cubicBezTo>
                  <a:pt x="1578" y="239"/>
                  <a:pt x="1545" y="0"/>
                  <a:pt x="1347" y="0"/>
                </a:cubicBezTo>
                <a:cubicBezTo>
                  <a:pt x="1149" y="0"/>
                  <a:pt x="630" y="283"/>
                  <a:pt x="420" y="478"/>
                </a:cubicBezTo>
                <a:cubicBezTo>
                  <a:pt x="210" y="673"/>
                  <a:pt x="0" y="890"/>
                  <a:pt x="88" y="1171"/>
                </a:cubicBezTo>
                <a:cubicBezTo>
                  <a:pt x="176" y="1452"/>
                  <a:pt x="697" y="2076"/>
                  <a:pt x="947" y="2167"/>
                </a:cubicBezTo>
                <a:cubicBezTo>
                  <a:pt x="1197" y="2258"/>
                  <a:pt x="1394" y="1988"/>
                  <a:pt x="1591" y="1718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5456238" y="3316288"/>
            <a:ext cx="2495550" cy="2247900"/>
          </a:xfrm>
          <a:prstGeom prst="hexagon">
            <a:avLst>
              <a:gd name="adj" fmla="val 27754"/>
              <a:gd name="vf" fmla="val 11547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this</a:t>
            </a:r>
          </a:p>
        </p:txBody>
      </p:sp>
      <p:sp>
        <p:nvSpPr>
          <p:cNvPr id="204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4CC9FAC-1792-4021-9CB2-E3779598620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/>
      <p:bldP spid="25612" grpId="0" animBg="1"/>
      <p:bldP spid="256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18063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dueling batteries</a:t>
            </a: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1766888" y="3900488"/>
            <a:ext cx="2170112" cy="849312"/>
            <a:chOff x="2148" y="2766"/>
            <a:chExt cx="1367" cy="535"/>
          </a:xfrm>
        </p:grpSpPr>
        <p:grpSp>
          <p:nvGrpSpPr>
            <p:cNvPr id="21526" name="Group 6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21529" name="AutoShape 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530" name="Text Box 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21531" name="Rectangle 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1527" name="Text Box 10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1528" name="Line 11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0" name="Group 12"/>
          <p:cNvGrpSpPr>
            <a:grpSpLocks/>
          </p:cNvGrpSpPr>
          <p:nvPr/>
        </p:nvGrpSpPr>
        <p:grpSpPr bwMode="auto">
          <a:xfrm rot="10800000">
            <a:off x="3560763" y="3513138"/>
            <a:ext cx="2170112" cy="849312"/>
            <a:chOff x="2148" y="2766"/>
            <a:chExt cx="1367" cy="535"/>
          </a:xfrm>
        </p:grpSpPr>
        <p:grpSp>
          <p:nvGrpSpPr>
            <p:cNvPr id="21520" name="Group 13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21523" name="AutoShape 14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524" name="Text Box 15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21525" name="Rectangle 16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3116263" y="1393825"/>
            <a:ext cx="838200" cy="1517650"/>
            <a:chOff x="2890" y="2587"/>
            <a:chExt cx="528" cy="956"/>
          </a:xfrm>
        </p:grpSpPr>
        <p:grpSp>
          <p:nvGrpSpPr>
            <p:cNvPr id="21515" name="Group 20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21518" name="Oval 21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519" name="Freeform 22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6" name="Rectangle 23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7" name="Freeform 24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73" name="Freeform 25"/>
          <p:cNvSpPr>
            <a:spLocks/>
          </p:cNvSpPr>
          <p:nvPr/>
        </p:nvSpPr>
        <p:spPr bwMode="auto">
          <a:xfrm>
            <a:off x="590550" y="2195513"/>
            <a:ext cx="2819400" cy="1943100"/>
          </a:xfrm>
          <a:custGeom>
            <a:avLst/>
            <a:gdLst>
              <a:gd name="T0" fmla="*/ 2147483647 w 1776"/>
              <a:gd name="T1" fmla="*/ 2147483647 h 1224"/>
              <a:gd name="T2" fmla="*/ 2147483647 w 1776"/>
              <a:gd name="T3" fmla="*/ 2147483647 h 1224"/>
              <a:gd name="T4" fmla="*/ 2147483647 w 1776"/>
              <a:gd name="T5" fmla="*/ 2147483647 h 1224"/>
              <a:gd name="T6" fmla="*/ 2147483647 w 1776"/>
              <a:gd name="T7" fmla="*/ 2147483647 h 1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76" h="1224">
                <a:moveTo>
                  <a:pt x="810" y="1224"/>
                </a:moveTo>
                <a:cubicBezTo>
                  <a:pt x="473" y="1207"/>
                  <a:pt x="136" y="1190"/>
                  <a:pt x="68" y="1009"/>
                </a:cubicBezTo>
                <a:cubicBezTo>
                  <a:pt x="0" y="828"/>
                  <a:pt x="114" y="280"/>
                  <a:pt x="399" y="140"/>
                </a:cubicBezTo>
                <a:cubicBezTo>
                  <a:pt x="684" y="0"/>
                  <a:pt x="1230" y="84"/>
                  <a:pt x="1776" y="16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3508375" y="2613025"/>
            <a:ext cx="3933825" cy="1962150"/>
          </a:xfrm>
          <a:custGeom>
            <a:avLst/>
            <a:gdLst>
              <a:gd name="T0" fmla="*/ 2147483647 w 2478"/>
              <a:gd name="T1" fmla="*/ 2147483647 h 1236"/>
              <a:gd name="T2" fmla="*/ 2147483647 w 2478"/>
              <a:gd name="T3" fmla="*/ 2147483647 h 1236"/>
              <a:gd name="T4" fmla="*/ 2147483647 w 2478"/>
              <a:gd name="T5" fmla="*/ 2147483647 h 1236"/>
              <a:gd name="T6" fmla="*/ 2147483647 w 2478"/>
              <a:gd name="T7" fmla="*/ 2147483647 h 1236"/>
              <a:gd name="T8" fmla="*/ 2147483647 w 2478"/>
              <a:gd name="T9" fmla="*/ 2147483647 h 1236"/>
              <a:gd name="T10" fmla="*/ 2147483647 w 2478"/>
              <a:gd name="T11" fmla="*/ 2147483647 h 1236"/>
              <a:gd name="T12" fmla="*/ 2147483647 w 2478"/>
              <a:gd name="T13" fmla="*/ 2147483647 h 12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78" h="1236">
                <a:moveTo>
                  <a:pt x="26" y="170"/>
                </a:moveTo>
                <a:cubicBezTo>
                  <a:pt x="13" y="230"/>
                  <a:pt x="0" y="290"/>
                  <a:pt x="94" y="287"/>
                </a:cubicBezTo>
                <a:cubicBezTo>
                  <a:pt x="188" y="284"/>
                  <a:pt x="384" y="192"/>
                  <a:pt x="592" y="150"/>
                </a:cubicBezTo>
                <a:cubicBezTo>
                  <a:pt x="800" y="108"/>
                  <a:pt x="1056" y="0"/>
                  <a:pt x="1344" y="33"/>
                </a:cubicBezTo>
                <a:cubicBezTo>
                  <a:pt x="1632" y="66"/>
                  <a:pt x="2162" y="164"/>
                  <a:pt x="2320" y="346"/>
                </a:cubicBezTo>
                <a:cubicBezTo>
                  <a:pt x="2478" y="528"/>
                  <a:pt x="2458" y="1018"/>
                  <a:pt x="2291" y="1127"/>
                </a:cubicBezTo>
                <a:cubicBezTo>
                  <a:pt x="2124" y="1236"/>
                  <a:pt x="1719" y="1118"/>
                  <a:pt x="1315" y="100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38200" y="5233988"/>
            <a:ext cx="76612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 batteries are trying to push currents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opposite directions </a:t>
            </a:r>
            <a:r>
              <a:rPr lang="en-US" altLang="en-US" sz="2800">
                <a:sym typeface="Wingdings" pitchFamily="2" charset="2"/>
              </a:rPr>
              <a:t> they are working against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ym typeface="Wingdings" pitchFamily="2" charset="2"/>
              </a:rPr>
              <a:t>each other. This does not work.</a:t>
            </a:r>
            <a:r>
              <a:rPr lang="en-US" altLang="en-US" sz="2800"/>
              <a:t> </a:t>
            </a:r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6038850" y="627063"/>
            <a:ext cx="2379663" cy="2019300"/>
          </a:xfrm>
          <a:prstGeom prst="hexagon">
            <a:avLst>
              <a:gd name="adj" fmla="val 29461"/>
              <a:gd name="vf" fmla="val 11547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this</a:t>
            </a:r>
          </a:p>
        </p:txBody>
      </p:sp>
      <p:sp>
        <p:nvSpPr>
          <p:cNvPr id="215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FE13B1-CA43-4B0D-80A7-D80EF99C059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3" grpId="0" animBg="1"/>
      <p:bldP spid="27674" grpId="0" animBg="1"/>
      <p:bldP spid="27675" grpId="0"/>
      <p:bldP spid="2767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40" name="Freeform 44"/>
          <p:cNvSpPr>
            <a:spLocks/>
          </p:cNvSpPr>
          <p:nvPr/>
        </p:nvSpPr>
        <p:spPr bwMode="auto">
          <a:xfrm>
            <a:off x="1654175" y="3519488"/>
            <a:ext cx="4408488" cy="401637"/>
          </a:xfrm>
          <a:custGeom>
            <a:avLst/>
            <a:gdLst>
              <a:gd name="T0" fmla="*/ 2147483647 w 2777"/>
              <a:gd name="T1" fmla="*/ 2147483647 h 253"/>
              <a:gd name="T2" fmla="*/ 0 w 2777"/>
              <a:gd name="T3" fmla="*/ 2147483647 h 253"/>
              <a:gd name="T4" fmla="*/ 0 w 2777"/>
              <a:gd name="T5" fmla="*/ 0 h 253"/>
              <a:gd name="T6" fmla="*/ 2147483647 w 2777"/>
              <a:gd name="T7" fmla="*/ 0 h 253"/>
              <a:gd name="T8" fmla="*/ 2147483647 w 2777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7" h="253">
                <a:moveTo>
                  <a:pt x="126" y="253"/>
                </a:moveTo>
                <a:lnTo>
                  <a:pt x="0" y="253"/>
                </a:lnTo>
                <a:lnTo>
                  <a:pt x="0" y="0"/>
                </a:lnTo>
                <a:lnTo>
                  <a:pt x="2777" y="0"/>
                </a:lnTo>
                <a:lnTo>
                  <a:pt x="2777" y="213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32" name="Group 36"/>
          <p:cNvGrpSpPr>
            <a:grpSpLocks/>
          </p:cNvGrpSpPr>
          <p:nvPr/>
        </p:nvGrpSpPr>
        <p:grpSpPr bwMode="auto">
          <a:xfrm>
            <a:off x="1749425" y="3700463"/>
            <a:ext cx="2058988" cy="847725"/>
            <a:chOff x="882" y="1857"/>
            <a:chExt cx="1297" cy="534"/>
          </a:xfrm>
        </p:grpSpPr>
        <p:grpSp>
          <p:nvGrpSpPr>
            <p:cNvPr id="22555" name="Group 32"/>
            <p:cNvGrpSpPr>
              <a:grpSpLocks/>
            </p:cNvGrpSpPr>
            <p:nvPr/>
          </p:nvGrpSpPr>
          <p:grpSpPr bwMode="auto">
            <a:xfrm>
              <a:off x="882" y="1857"/>
              <a:ext cx="1212" cy="534"/>
              <a:chOff x="1181" y="2339"/>
              <a:chExt cx="1212" cy="534"/>
            </a:xfrm>
          </p:grpSpPr>
          <p:sp>
            <p:nvSpPr>
              <p:cNvPr id="22557" name="AutoShape 6"/>
              <p:cNvSpPr>
                <a:spLocks noChangeArrowheads="1"/>
              </p:cNvSpPr>
              <p:nvPr/>
            </p:nvSpPr>
            <p:spPr bwMode="auto">
              <a:xfrm rot="5400000">
                <a:off x="1679" y="1897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58" name="Group 30"/>
              <p:cNvGrpSpPr>
                <a:grpSpLocks/>
              </p:cNvGrpSpPr>
              <p:nvPr/>
            </p:nvGrpSpPr>
            <p:grpSpPr bwMode="auto">
              <a:xfrm>
                <a:off x="1181" y="2342"/>
                <a:ext cx="1065" cy="531"/>
                <a:chOff x="1181" y="2342"/>
                <a:chExt cx="1065" cy="531"/>
              </a:xfrm>
            </p:grpSpPr>
            <p:sp>
              <p:nvSpPr>
                <p:cNvPr id="225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98" y="2342"/>
                  <a:ext cx="8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Tahoma" pitchFamily="34" charset="0"/>
                    </a:rPr>
                    <a:t>Duracell</a:t>
                  </a:r>
                </a:p>
              </p:txBody>
            </p:sp>
            <p:sp>
              <p:nvSpPr>
                <p:cNvPr id="2256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973" y="2585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  <p:sp>
              <p:nvSpPr>
                <p:cNvPr id="22561" name="Line 10"/>
                <p:cNvSpPr>
                  <a:spLocks noChangeShapeType="1"/>
                </p:cNvSpPr>
                <p:nvPr/>
              </p:nvSpPr>
              <p:spPr bwMode="auto">
                <a:xfrm>
                  <a:off x="1181" y="2726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56" name="Rectangle 8"/>
            <p:cNvSpPr>
              <a:spLocks noChangeArrowheads="1"/>
            </p:cNvSpPr>
            <p:nvPr/>
          </p:nvSpPr>
          <p:spPr bwMode="auto">
            <a:xfrm>
              <a:off x="1984" y="1962"/>
              <a:ext cx="195" cy="8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9729" name="Group 33"/>
          <p:cNvGrpSpPr>
            <a:grpSpLocks/>
          </p:cNvGrpSpPr>
          <p:nvPr/>
        </p:nvGrpSpPr>
        <p:grpSpPr bwMode="auto">
          <a:xfrm>
            <a:off x="3689350" y="3716338"/>
            <a:ext cx="2081213" cy="849312"/>
            <a:chOff x="2339" y="2348"/>
            <a:chExt cx="1311" cy="535"/>
          </a:xfrm>
        </p:grpSpPr>
        <p:sp>
          <p:nvSpPr>
            <p:cNvPr id="22548" name="Rectangle 15"/>
            <p:cNvSpPr>
              <a:spLocks noChangeArrowheads="1"/>
            </p:cNvSpPr>
            <p:nvPr/>
          </p:nvSpPr>
          <p:spPr bwMode="auto">
            <a:xfrm>
              <a:off x="3385" y="2453"/>
              <a:ext cx="195" cy="8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2549" name="Group 31"/>
            <p:cNvGrpSpPr>
              <a:grpSpLocks/>
            </p:cNvGrpSpPr>
            <p:nvPr/>
          </p:nvGrpSpPr>
          <p:grpSpPr bwMode="auto">
            <a:xfrm>
              <a:off x="2339" y="2348"/>
              <a:ext cx="1311" cy="535"/>
              <a:chOff x="2339" y="2348"/>
              <a:chExt cx="1311" cy="535"/>
            </a:xfrm>
          </p:grpSpPr>
          <p:sp>
            <p:nvSpPr>
              <p:cNvPr id="22550" name="AutoShape 13"/>
              <p:cNvSpPr>
                <a:spLocks noChangeArrowheads="1"/>
              </p:cNvSpPr>
              <p:nvPr/>
            </p:nvSpPr>
            <p:spPr bwMode="auto">
              <a:xfrm rot="5400000">
                <a:off x="2781" y="1906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51" name="Group 29"/>
              <p:cNvGrpSpPr>
                <a:grpSpLocks/>
              </p:cNvGrpSpPr>
              <p:nvPr/>
            </p:nvGrpSpPr>
            <p:grpSpPr bwMode="auto">
              <a:xfrm>
                <a:off x="2400" y="2351"/>
                <a:ext cx="1250" cy="532"/>
                <a:chOff x="2400" y="2351"/>
                <a:chExt cx="1250" cy="532"/>
              </a:xfrm>
            </p:grpSpPr>
            <p:sp>
              <p:nvSpPr>
                <p:cNvPr id="225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377" y="2595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  <p:sp>
              <p:nvSpPr>
                <p:cNvPr id="2255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00" y="2351"/>
                  <a:ext cx="8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Tahoma" pitchFamily="34" charset="0"/>
                    </a:rPr>
                    <a:t>Duracell</a:t>
                  </a:r>
                </a:p>
              </p:txBody>
            </p:sp>
            <p:sp>
              <p:nvSpPr>
                <p:cNvPr id="22554" name="Line 17"/>
                <p:cNvSpPr>
                  <a:spLocks noChangeShapeType="1"/>
                </p:cNvSpPr>
                <p:nvPr/>
              </p:nvSpPr>
              <p:spPr bwMode="auto">
                <a:xfrm>
                  <a:off x="2517" y="271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Proper battery connections</a:t>
            </a:r>
          </a:p>
        </p:txBody>
      </p:sp>
      <p:sp>
        <p:nvSpPr>
          <p:cNvPr id="22534" name="Text Box 19"/>
          <p:cNvSpPr txBox="1">
            <a:spLocks noChangeArrowheads="1"/>
          </p:cNvSpPr>
          <p:nvPr/>
        </p:nvSpPr>
        <p:spPr bwMode="auto">
          <a:xfrm>
            <a:off x="1500188" y="1576388"/>
            <a:ext cx="54498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Connecting two 1.5 volt batteries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gives like this gives 3.0 volts. </a:t>
            </a:r>
          </a:p>
        </p:txBody>
      </p:sp>
      <p:grpSp>
        <p:nvGrpSpPr>
          <p:cNvPr id="29722" name="Group 26"/>
          <p:cNvGrpSpPr>
            <a:grpSpLocks/>
          </p:cNvGrpSpPr>
          <p:nvPr/>
        </p:nvGrpSpPr>
        <p:grpSpPr bwMode="auto">
          <a:xfrm>
            <a:off x="5630863" y="3516313"/>
            <a:ext cx="1517650" cy="838200"/>
            <a:chOff x="3663" y="2665"/>
            <a:chExt cx="956" cy="528"/>
          </a:xfrm>
        </p:grpSpPr>
        <p:sp>
          <p:nvSpPr>
            <p:cNvPr id="22544" name="Oval 22"/>
            <p:cNvSpPr>
              <a:spLocks noChangeArrowheads="1"/>
            </p:cNvSpPr>
            <p:nvPr/>
          </p:nvSpPr>
          <p:spPr bwMode="auto">
            <a:xfrm rot="5400000">
              <a:off x="4091" y="2665"/>
              <a:ext cx="528" cy="5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5" name="Freeform 23" descr="Dark vertical"/>
            <p:cNvSpPr>
              <a:spLocks/>
            </p:cNvSpPr>
            <p:nvPr/>
          </p:nvSpPr>
          <p:spPr bwMode="auto">
            <a:xfrm rot="5400000">
              <a:off x="3813" y="2737"/>
              <a:ext cx="196" cy="401"/>
            </a:xfrm>
            <a:custGeom>
              <a:avLst/>
              <a:gdLst>
                <a:gd name="T0" fmla="*/ 0 w 186"/>
                <a:gd name="T1" fmla="*/ 5 h 449"/>
                <a:gd name="T2" fmla="*/ 0 w 186"/>
                <a:gd name="T3" fmla="*/ 255 h 449"/>
                <a:gd name="T4" fmla="*/ 242 w 186"/>
                <a:gd name="T5" fmla="*/ 255 h 449"/>
                <a:gd name="T6" fmla="*/ 242 w 186"/>
                <a:gd name="T7" fmla="*/ 0 h 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449">
                  <a:moveTo>
                    <a:pt x="0" y="10"/>
                  </a:moveTo>
                  <a:lnTo>
                    <a:pt x="0" y="449"/>
                  </a:lnTo>
                  <a:lnTo>
                    <a:pt x="186" y="449"/>
                  </a:lnTo>
                  <a:lnTo>
                    <a:pt x="186" y="0"/>
                  </a:lnTo>
                </a:path>
              </a:pathLst>
            </a:custGeom>
            <a:pattFill prst="dkVert">
              <a:fgClr>
                <a:schemeClr val="tx1"/>
              </a:fgClr>
              <a:bgClr>
                <a:srgbClr val="FFFFFF"/>
              </a:bgClr>
            </a:patt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Rectangle 24"/>
            <p:cNvSpPr>
              <a:spLocks noChangeArrowheads="1"/>
            </p:cNvSpPr>
            <p:nvPr/>
          </p:nvSpPr>
          <p:spPr bwMode="auto">
            <a:xfrm rot="5400000">
              <a:off x="3663" y="2909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7" name="Freeform 25"/>
            <p:cNvSpPr>
              <a:spLocks/>
            </p:cNvSpPr>
            <p:nvPr/>
          </p:nvSpPr>
          <p:spPr bwMode="auto">
            <a:xfrm rot="5400000">
              <a:off x="4123" y="2758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37" name="Group 41"/>
          <p:cNvGrpSpPr>
            <a:grpSpLocks/>
          </p:cNvGrpSpPr>
          <p:nvPr/>
        </p:nvGrpSpPr>
        <p:grpSpPr bwMode="auto">
          <a:xfrm>
            <a:off x="1550988" y="2717800"/>
            <a:ext cx="5735637" cy="2405063"/>
            <a:chOff x="1010" y="1657"/>
            <a:chExt cx="3613" cy="1515"/>
          </a:xfrm>
        </p:grpSpPr>
        <p:grpSp>
          <p:nvGrpSpPr>
            <p:cNvPr id="22540" name="Group 39"/>
            <p:cNvGrpSpPr>
              <a:grpSpLocks/>
            </p:cNvGrpSpPr>
            <p:nvPr/>
          </p:nvGrpSpPr>
          <p:grpSpPr bwMode="auto">
            <a:xfrm>
              <a:off x="1010" y="1657"/>
              <a:ext cx="3613" cy="1515"/>
              <a:chOff x="1010" y="1657"/>
              <a:chExt cx="3613" cy="1515"/>
            </a:xfrm>
          </p:grpSpPr>
          <p:sp>
            <p:nvSpPr>
              <p:cNvPr id="22542" name="Rectangle 37"/>
              <p:cNvSpPr>
                <a:spLocks noChangeArrowheads="1"/>
              </p:cNvSpPr>
              <p:nvPr/>
            </p:nvSpPr>
            <p:spPr bwMode="auto">
              <a:xfrm>
                <a:off x="1010" y="2027"/>
                <a:ext cx="2959" cy="782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543" name="AutoShape 38"/>
              <p:cNvSpPr>
                <a:spLocks noChangeArrowheads="1"/>
              </p:cNvSpPr>
              <p:nvPr/>
            </p:nvSpPr>
            <p:spPr bwMode="auto">
              <a:xfrm rot="5400000">
                <a:off x="3534" y="2083"/>
                <a:ext cx="1515" cy="66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5 w 21600"/>
                  <a:gd name="T13" fmla="*/ 4496 h 21600"/>
                  <a:gd name="T14" fmla="*/ 17095 w 21600"/>
                  <a:gd name="T15" fmla="*/ 1710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1" name="Rectangle 40" descr="Light vertical"/>
            <p:cNvSpPr>
              <a:spLocks noChangeArrowheads="1"/>
            </p:cNvSpPr>
            <p:nvPr/>
          </p:nvSpPr>
          <p:spPr bwMode="auto">
            <a:xfrm>
              <a:off x="2004" y="2304"/>
              <a:ext cx="876" cy="221"/>
            </a:xfrm>
            <a:prstGeom prst="rect">
              <a:avLst/>
            </a:prstGeom>
            <a:pattFill prst="ltVert">
              <a:fgClr>
                <a:schemeClr val="bg2"/>
              </a:fgClr>
              <a:bgClr>
                <a:srgbClr val="3B3B3B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738" name="Rectangle 42" descr="Light vertical"/>
          <p:cNvSpPr>
            <a:spLocks noChangeArrowheads="1"/>
          </p:cNvSpPr>
          <p:nvPr/>
        </p:nvSpPr>
        <p:spPr bwMode="auto">
          <a:xfrm>
            <a:off x="1550988" y="3294063"/>
            <a:ext cx="588962" cy="1265237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D146F4B-704F-4976-8429-FC8F2474462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692400" y="5000625"/>
            <a:ext cx="2976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A Flashlight!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0" grpId="0" animBg="1"/>
      <p:bldP spid="29738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Batteries in parallel</a:t>
            </a:r>
          </a:p>
        </p:txBody>
      </p:sp>
      <p:grpSp>
        <p:nvGrpSpPr>
          <p:cNvPr id="31814" name="Group 70"/>
          <p:cNvGrpSpPr>
            <a:grpSpLocks/>
          </p:cNvGrpSpPr>
          <p:nvPr/>
        </p:nvGrpSpPr>
        <p:grpSpPr bwMode="auto">
          <a:xfrm>
            <a:off x="1420813" y="2290763"/>
            <a:ext cx="2106612" cy="862012"/>
            <a:chOff x="1169" y="1821"/>
            <a:chExt cx="1327" cy="543"/>
          </a:xfrm>
        </p:grpSpPr>
        <p:sp>
          <p:nvSpPr>
            <p:cNvPr id="23581" name="AutoShape 5"/>
            <p:cNvSpPr>
              <a:spLocks noChangeArrowheads="1"/>
            </p:cNvSpPr>
            <p:nvPr/>
          </p:nvSpPr>
          <p:spPr bwMode="auto">
            <a:xfrm rot="5400000">
              <a:off x="1677" y="1379"/>
              <a:ext cx="272" cy="1156"/>
            </a:xfrm>
            <a:prstGeom prst="can">
              <a:avLst>
                <a:gd name="adj" fmla="val 70578"/>
              </a:avLst>
            </a:prstGeom>
            <a:solidFill>
              <a:srgbClr val="0066FF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82" name="Text Box 6"/>
            <p:cNvSpPr txBox="1">
              <a:spLocks noChangeArrowheads="1"/>
            </p:cNvSpPr>
            <p:nvPr/>
          </p:nvSpPr>
          <p:spPr bwMode="auto">
            <a:xfrm>
              <a:off x="1286" y="1824"/>
              <a:ext cx="8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ahoma" pitchFamily="34" charset="0"/>
                </a:rPr>
                <a:t>Duracell</a:t>
              </a:r>
            </a:p>
          </p:txBody>
        </p:sp>
        <p:sp>
          <p:nvSpPr>
            <p:cNvPr id="23583" name="Rectangle 7"/>
            <p:cNvSpPr>
              <a:spLocks noChangeArrowheads="1"/>
            </p:cNvSpPr>
            <p:nvPr/>
          </p:nvSpPr>
          <p:spPr bwMode="auto">
            <a:xfrm>
              <a:off x="2271" y="1926"/>
              <a:ext cx="195" cy="8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84" name="Text Box 8"/>
            <p:cNvSpPr txBox="1">
              <a:spLocks noChangeArrowheads="1"/>
            </p:cNvSpPr>
            <p:nvPr/>
          </p:nvSpPr>
          <p:spPr bwMode="auto">
            <a:xfrm>
              <a:off x="2223" y="207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3585" name="Line 9"/>
            <p:cNvSpPr>
              <a:spLocks noChangeShapeType="1"/>
            </p:cNvSpPr>
            <p:nvPr/>
          </p:nvSpPr>
          <p:spPr bwMode="auto">
            <a:xfrm>
              <a:off x="1169" y="2208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13" name="Group 69"/>
          <p:cNvGrpSpPr>
            <a:grpSpLocks/>
          </p:cNvGrpSpPr>
          <p:nvPr/>
        </p:nvGrpSpPr>
        <p:grpSpPr bwMode="auto">
          <a:xfrm>
            <a:off x="1433513" y="1471613"/>
            <a:ext cx="2185987" cy="844550"/>
            <a:chOff x="1177" y="1305"/>
            <a:chExt cx="1377" cy="532"/>
          </a:xfrm>
        </p:grpSpPr>
        <p:grpSp>
          <p:nvGrpSpPr>
            <p:cNvPr id="23574" name="Group 27"/>
            <p:cNvGrpSpPr>
              <a:grpSpLocks/>
            </p:cNvGrpSpPr>
            <p:nvPr/>
          </p:nvGrpSpPr>
          <p:grpSpPr bwMode="auto">
            <a:xfrm>
              <a:off x="1213" y="1305"/>
              <a:ext cx="1341" cy="532"/>
              <a:chOff x="3168" y="1911"/>
              <a:chExt cx="1341" cy="532"/>
            </a:xfrm>
          </p:grpSpPr>
          <p:sp>
            <p:nvSpPr>
              <p:cNvPr id="23576" name="AutoShape 10"/>
              <p:cNvSpPr>
                <a:spLocks noChangeArrowheads="1"/>
              </p:cNvSpPr>
              <p:nvPr/>
            </p:nvSpPr>
            <p:spPr bwMode="auto">
              <a:xfrm rot="5400000">
                <a:off x="3610" y="1486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7" name="Group 26"/>
              <p:cNvGrpSpPr>
                <a:grpSpLocks/>
              </p:cNvGrpSpPr>
              <p:nvPr/>
            </p:nvGrpSpPr>
            <p:grpSpPr bwMode="auto">
              <a:xfrm>
                <a:off x="3259" y="1911"/>
                <a:ext cx="1250" cy="532"/>
                <a:chOff x="2585" y="1882"/>
                <a:chExt cx="1250" cy="532"/>
              </a:xfrm>
            </p:grpSpPr>
            <p:sp>
              <p:nvSpPr>
                <p:cNvPr id="2357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585" y="1882"/>
                  <a:ext cx="8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Tahoma" pitchFamily="34" charset="0"/>
                    </a:rPr>
                    <a:t>Duracell</a:t>
                  </a:r>
                </a:p>
              </p:txBody>
            </p:sp>
            <p:sp>
              <p:nvSpPr>
                <p:cNvPr id="23579" name="Rectangle 12"/>
                <p:cNvSpPr>
                  <a:spLocks noChangeArrowheads="1"/>
                </p:cNvSpPr>
                <p:nvPr/>
              </p:nvSpPr>
              <p:spPr bwMode="auto">
                <a:xfrm>
                  <a:off x="3570" y="1984"/>
                  <a:ext cx="195" cy="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358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562" y="2126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</p:grpSp>
        <p:sp>
          <p:nvSpPr>
            <p:cNvPr id="23575" name="Line 14"/>
            <p:cNvSpPr>
              <a:spLocks noChangeShapeType="1"/>
            </p:cNvSpPr>
            <p:nvPr/>
          </p:nvSpPr>
          <p:spPr bwMode="auto">
            <a:xfrm>
              <a:off x="1177" y="1690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614863" y="1192213"/>
            <a:ext cx="368935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This connection still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gives 1.5 volts but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since there are 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batteries </a:t>
            </a:r>
            <a:r>
              <a:rPr lang="en-US" altLang="en-US" sz="2800">
                <a:solidFill>
                  <a:srgbClr val="FF0000"/>
                </a:solidFill>
              </a:rPr>
              <a:t>it will provide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electrical current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for a </a:t>
            </a:r>
            <a:r>
              <a:rPr lang="en-US" altLang="en-US" sz="2800" u="sng">
                <a:solidFill>
                  <a:srgbClr val="FF0000"/>
                </a:solidFill>
              </a:rPr>
              <a:t>longer</a:t>
            </a:r>
            <a:r>
              <a:rPr lang="en-US" altLang="en-US" sz="2800">
                <a:solidFill>
                  <a:srgbClr val="FF0000"/>
                </a:solidFill>
              </a:rPr>
              <a:t> time</a:t>
            </a:r>
          </a:p>
        </p:txBody>
      </p:sp>
      <p:grpSp>
        <p:nvGrpSpPr>
          <p:cNvPr id="23558" name="Group 64"/>
          <p:cNvGrpSpPr>
            <a:grpSpLocks/>
          </p:cNvGrpSpPr>
          <p:nvPr/>
        </p:nvGrpSpPr>
        <p:grpSpPr bwMode="auto">
          <a:xfrm>
            <a:off x="2032000" y="3721100"/>
            <a:ext cx="838200" cy="1517650"/>
            <a:chOff x="1577" y="2636"/>
            <a:chExt cx="528" cy="956"/>
          </a:xfrm>
        </p:grpSpPr>
        <p:sp>
          <p:nvSpPr>
            <p:cNvPr id="23570" name="Oval 40"/>
            <p:cNvSpPr>
              <a:spLocks noChangeArrowheads="1"/>
            </p:cNvSpPr>
            <p:nvPr/>
          </p:nvSpPr>
          <p:spPr bwMode="auto">
            <a:xfrm rot="10800000">
              <a:off x="1577" y="3064"/>
              <a:ext cx="528" cy="5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1" name="Freeform 41" descr="Light horizontal"/>
            <p:cNvSpPr>
              <a:spLocks/>
            </p:cNvSpPr>
            <p:nvPr/>
          </p:nvSpPr>
          <p:spPr bwMode="auto">
            <a:xfrm rot="10800000">
              <a:off x="1734" y="2683"/>
              <a:ext cx="196" cy="401"/>
            </a:xfrm>
            <a:custGeom>
              <a:avLst/>
              <a:gdLst>
                <a:gd name="T0" fmla="*/ 0 w 186"/>
                <a:gd name="T1" fmla="*/ 5 h 449"/>
                <a:gd name="T2" fmla="*/ 0 w 186"/>
                <a:gd name="T3" fmla="*/ 255 h 449"/>
                <a:gd name="T4" fmla="*/ 242 w 186"/>
                <a:gd name="T5" fmla="*/ 255 h 449"/>
                <a:gd name="T6" fmla="*/ 242 w 186"/>
                <a:gd name="T7" fmla="*/ 0 h 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449">
                  <a:moveTo>
                    <a:pt x="0" y="10"/>
                  </a:moveTo>
                  <a:lnTo>
                    <a:pt x="0" y="449"/>
                  </a:lnTo>
                  <a:lnTo>
                    <a:pt x="186" y="449"/>
                  </a:lnTo>
                  <a:lnTo>
                    <a:pt x="186" y="0"/>
                  </a:lnTo>
                </a:path>
              </a:pathLst>
            </a:custGeom>
            <a:pattFill prst="ltHorz">
              <a:fgClr>
                <a:schemeClr val="tx1"/>
              </a:fgClr>
              <a:bgClr>
                <a:srgbClr val="FFFFFF"/>
              </a:bgClr>
            </a:patt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42"/>
            <p:cNvSpPr>
              <a:spLocks noChangeArrowheads="1"/>
            </p:cNvSpPr>
            <p:nvPr/>
          </p:nvSpPr>
          <p:spPr bwMode="auto">
            <a:xfrm rot="10800000">
              <a:off x="1793" y="2636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Freeform 43"/>
            <p:cNvSpPr>
              <a:spLocks/>
            </p:cNvSpPr>
            <p:nvPr/>
          </p:nvSpPr>
          <p:spPr bwMode="auto">
            <a:xfrm rot="10800000">
              <a:off x="1698" y="3034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09" name="Freeform 65"/>
          <p:cNvSpPr>
            <a:spLocks/>
          </p:cNvSpPr>
          <p:nvPr/>
        </p:nvSpPr>
        <p:spPr bwMode="auto">
          <a:xfrm>
            <a:off x="666750" y="1692275"/>
            <a:ext cx="890588" cy="876300"/>
          </a:xfrm>
          <a:custGeom>
            <a:avLst/>
            <a:gdLst>
              <a:gd name="T0" fmla="*/ 2147483647 w 561"/>
              <a:gd name="T1" fmla="*/ 0 h 552"/>
              <a:gd name="T2" fmla="*/ 0 w 561"/>
              <a:gd name="T3" fmla="*/ 0 h 552"/>
              <a:gd name="T4" fmla="*/ 0 w 561"/>
              <a:gd name="T5" fmla="*/ 2147483647 h 552"/>
              <a:gd name="T6" fmla="*/ 2147483647 w 561"/>
              <a:gd name="T7" fmla="*/ 2147483647 h 5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1" h="552">
                <a:moveTo>
                  <a:pt x="505" y="0"/>
                </a:moveTo>
                <a:lnTo>
                  <a:pt x="0" y="0"/>
                </a:lnTo>
                <a:lnTo>
                  <a:pt x="0" y="552"/>
                </a:lnTo>
                <a:lnTo>
                  <a:pt x="561" y="552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0" name="Freeform 66"/>
          <p:cNvSpPr>
            <a:spLocks/>
          </p:cNvSpPr>
          <p:nvPr/>
        </p:nvSpPr>
        <p:spPr bwMode="auto">
          <a:xfrm>
            <a:off x="3397250" y="1679575"/>
            <a:ext cx="501650" cy="863600"/>
          </a:xfrm>
          <a:custGeom>
            <a:avLst/>
            <a:gdLst>
              <a:gd name="T0" fmla="*/ 2147483647 w 316"/>
              <a:gd name="T1" fmla="*/ 0 h 544"/>
              <a:gd name="T2" fmla="*/ 2147483647 w 316"/>
              <a:gd name="T3" fmla="*/ 0 h 544"/>
              <a:gd name="T4" fmla="*/ 2147483647 w 316"/>
              <a:gd name="T5" fmla="*/ 2147483647 h 544"/>
              <a:gd name="T6" fmla="*/ 0 w 316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6" h="544">
                <a:moveTo>
                  <a:pt x="40" y="0"/>
                </a:moveTo>
                <a:lnTo>
                  <a:pt x="316" y="0"/>
                </a:lnTo>
                <a:lnTo>
                  <a:pt x="316" y="544"/>
                </a:lnTo>
                <a:lnTo>
                  <a:pt x="0" y="544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1" name="Freeform 67"/>
          <p:cNvSpPr>
            <a:spLocks/>
          </p:cNvSpPr>
          <p:nvPr/>
        </p:nvSpPr>
        <p:spPr bwMode="auto">
          <a:xfrm>
            <a:off x="666750" y="2506663"/>
            <a:ext cx="1654175" cy="1516062"/>
          </a:xfrm>
          <a:custGeom>
            <a:avLst/>
            <a:gdLst>
              <a:gd name="T0" fmla="*/ 0 w 1042"/>
              <a:gd name="T1" fmla="*/ 0 h 955"/>
              <a:gd name="T2" fmla="*/ 0 w 1042"/>
              <a:gd name="T3" fmla="*/ 2147483647 h 955"/>
              <a:gd name="T4" fmla="*/ 2147483647 w 1042"/>
              <a:gd name="T5" fmla="*/ 2147483647 h 9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2" h="955">
                <a:moveTo>
                  <a:pt x="0" y="0"/>
                </a:moveTo>
                <a:lnTo>
                  <a:pt x="0" y="955"/>
                </a:lnTo>
                <a:lnTo>
                  <a:pt x="1042" y="95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2" name="Freeform 68"/>
          <p:cNvSpPr>
            <a:spLocks/>
          </p:cNvSpPr>
          <p:nvPr/>
        </p:nvSpPr>
        <p:spPr bwMode="auto">
          <a:xfrm>
            <a:off x="2420938" y="2068513"/>
            <a:ext cx="1866900" cy="1703387"/>
          </a:xfrm>
          <a:custGeom>
            <a:avLst/>
            <a:gdLst>
              <a:gd name="T0" fmla="*/ 2147483647 w 1176"/>
              <a:gd name="T1" fmla="*/ 0 h 1073"/>
              <a:gd name="T2" fmla="*/ 2147483647 w 1176"/>
              <a:gd name="T3" fmla="*/ 0 h 1073"/>
              <a:gd name="T4" fmla="*/ 2147483647 w 1176"/>
              <a:gd name="T5" fmla="*/ 2147483647 h 1073"/>
              <a:gd name="T6" fmla="*/ 0 w 1176"/>
              <a:gd name="T7" fmla="*/ 2147483647 h 1073"/>
              <a:gd name="T8" fmla="*/ 0 w 1176"/>
              <a:gd name="T9" fmla="*/ 2147483647 h 1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76" h="1073">
                <a:moveTo>
                  <a:pt x="939" y="0"/>
                </a:moveTo>
                <a:lnTo>
                  <a:pt x="1176" y="0"/>
                </a:lnTo>
                <a:lnTo>
                  <a:pt x="1176" y="868"/>
                </a:lnTo>
                <a:lnTo>
                  <a:pt x="0" y="868"/>
                </a:lnTo>
                <a:lnTo>
                  <a:pt x="0" y="1073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818" name="Group 74"/>
          <p:cNvGrpSpPr>
            <a:grpSpLocks/>
          </p:cNvGrpSpPr>
          <p:nvPr/>
        </p:nvGrpSpPr>
        <p:grpSpPr bwMode="auto">
          <a:xfrm>
            <a:off x="393700" y="5397500"/>
            <a:ext cx="2297113" cy="1143000"/>
            <a:chOff x="2821" y="3241"/>
            <a:chExt cx="1447" cy="720"/>
          </a:xfrm>
        </p:grpSpPr>
        <p:sp>
          <p:nvSpPr>
            <p:cNvPr id="23567" name="AutoShape 71"/>
            <p:cNvSpPr>
              <a:spLocks noChangeArrowheads="1"/>
            </p:cNvSpPr>
            <p:nvPr/>
          </p:nvSpPr>
          <p:spPr bwMode="auto">
            <a:xfrm rot="5400000">
              <a:off x="3185" y="2877"/>
              <a:ext cx="720" cy="1447"/>
            </a:xfrm>
            <a:prstGeom prst="can">
              <a:avLst>
                <a:gd name="adj" fmla="val 50243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8" name="Text Box 72"/>
            <p:cNvSpPr txBox="1">
              <a:spLocks noChangeArrowheads="1"/>
            </p:cNvSpPr>
            <p:nvPr/>
          </p:nvSpPr>
          <p:spPr bwMode="auto">
            <a:xfrm>
              <a:off x="2931" y="3463"/>
              <a:ext cx="9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</a:rPr>
                <a:t>1.5 V D Cell</a:t>
              </a:r>
            </a:p>
          </p:txBody>
        </p:sp>
        <p:sp>
          <p:nvSpPr>
            <p:cNvPr id="23569" name="Rectangle 73"/>
            <p:cNvSpPr>
              <a:spLocks noChangeArrowheads="1"/>
            </p:cNvSpPr>
            <p:nvPr/>
          </p:nvSpPr>
          <p:spPr bwMode="auto">
            <a:xfrm>
              <a:off x="4073" y="3510"/>
              <a:ext cx="83" cy="172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819" name="Line 75"/>
          <p:cNvSpPr>
            <a:spLocks noChangeShapeType="1"/>
          </p:cNvSpPr>
          <p:nvPr/>
        </p:nvSpPr>
        <p:spPr bwMode="auto">
          <a:xfrm flipV="1">
            <a:off x="1166813" y="2882900"/>
            <a:ext cx="1068387" cy="24352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820" name="Picture 76" descr="inside9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8" y="4122738"/>
            <a:ext cx="37814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AEBD82-048D-4EA5-B589-43DACFF705B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5" grpId="0"/>
      <p:bldP spid="31809" grpId="0" animBg="1"/>
      <p:bldP spid="31810" grpId="0" animBg="1"/>
      <p:bldP spid="31811" grpId="0" animBg="1"/>
      <p:bldP spid="31812" grpId="0" animBg="1"/>
      <p:bldP spid="318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2225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Longer lasting power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series and parallel combination</a:t>
            </a:r>
          </a:p>
        </p:txBody>
      </p:sp>
      <p:grpSp>
        <p:nvGrpSpPr>
          <p:cNvPr id="33819" name="Group 27"/>
          <p:cNvGrpSpPr>
            <a:grpSpLocks/>
          </p:cNvGrpSpPr>
          <p:nvPr/>
        </p:nvGrpSpPr>
        <p:grpSpPr bwMode="auto">
          <a:xfrm>
            <a:off x="6170613" y="2697163"/>
            <a:ext cx="1517650" cy="838200"/>
            <a:chOff x="3663" y="2665"/>
            <a:chExt cx="956" cy="528"/>
          </a:xfrm>
        </p:grpSpPr>
        <p:sp>
          <p:nvSpPr>
            <p:cNvPr id="24615" name="Oval 28"/>
            <p:cNvSpPr>
              <a:spLocks noChangeArrowheads="1"/>
            </p:cNvSpPr>
            <p:nvPr/>
          </p:nvSpPr>
          <p:spPr bwMode="auto">
            <a:xfrm rot="5400000">
              <a:off x="4091" y="2665"/>
              <a:ext cx="528" cy="5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4616" name="Freeform 29" descr="Dark vertical"/>
            <p:cNvSpPr>
              <a:spLocks/>
            </p:cNvSpPr>
            <p:nvPr/>
          </p:nvSpPr>
          <p:spPr bwMode="auto">
            <a:xfrm rot="5400000">
              <a:off x="3813" y="2737"/>
              <a:ext cx="196" cy="401"/>
            </a:xfrm>
            <a:custGeom>
              <a:avLst/>
              <a:gdLst>
                <a:gd name="T0" fmla="*/ 0 w 186"/>
                <a:gd name="T1" fmla="*/ 5 h 449"/>
                <a:gd name="T2" fmla="*/ 0 w 186"/>
                <a:gd name="T3" fmla="*/ 255 h 449"/>
                <a:gd name="T4" fmla="*/ 242 w 186"/>
                <a:gd name="T5" fmla="*/ 255 h 449"/>
                <a:gd name="T6" fmla="*/ 242 w 186"/>
                <a:gd name="T7" fmla="*/ 0 h 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449">
                  <a:moveTo>
                    <a:pt x="0" y="10"/>
                  </a:moveTo>
                  <a:lnTo>
                    <a:pt x="0" y="449"/>
                  </a:lnTo>
                  <a:lnTo>
                    <a:pt x="186" y="449"/>
                  </a:lnTo>
                  <a:lnTo>
                    <a:pt x="186" y="0"/>
                  </a:lnTo>
                </a:path>
              </a:pathLst>
            </a:custGeom>
            <a:pattFill prst="dkVert">
              <a:fgClr>
                <a:schemeClr val="tx1"/>
              </a:fgClr>
              <a:bgClr>
                <a:srgbClr val="FFFFFF"/>
              </a:bgClr>
            </a:patt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Rectangle 30"/>
            <p:cNvSpPr>
              <a:spLocks noChangeArrowheads="1"/>
            </p:cNvSpPr>
            <p:nvPr/>
          </p:nvSpPr>
          <p:spPr bwMode="auto">
            <a:xfrm rot="5400000">
              <a:off x="3663" y="2909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4618" name="Freeform 31"/>
            <p:cNvSpPr>
              <a:spLocks/>
            </p:cNvSpPr>
            <p:nvPr/>
          </p:nvSpPr>
          <p:spPr bwMode="auto">
            <a:xfrm rot="5400000">
              <a:off x="4123" y="2758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733425" y="5381625"/>
            <a:ext cx="68373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This connection provides 3.0 volts and will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provide power for a longer amount of time</a:t>
            </a:r>
          </a:p>
        </p:txBody>
      </p:sp>
      <p:sp>
        <p:nvSpPr>
          <p:cNvPr id="33829" name="Freeform 37"/>
          <p:cNvSpPr>
            <a:spLocks/>
          </p:cNvSpPr>
          <p:nvPr/>
        </p:nvSpPr>
        <p:spPr bwMode="auto">
          <a:xfrm>
            <a:off x="5695950" y="2635250"/>
            <a:ext cx="476250" cy="996950"/>
          </a:xfrm>
          <a:custGeom>
            <a:avLst/>
            <a:gdLst>
              <a:gd name="T0" fmla="*/ 0 w 300"/>
              <a:gd name="T1" fmla="*/ 0 h 529"/>
              <a:gd name="T2" fmla="*/ 2147483647 w 300"/>
              <a:gd name="T3" fmla="*/ 0 h 529"/>
              <a:gd name="T4" fmla="*/ 2147483647 w 300"/>
              <a:gd name="T5" fmla="*/ 2147483647 h 529"/>
              <a:gd name="T6" fmla="*/ 2147483647 w 300"/>
              <a:gd name="T7" fmla="*/ 2147483647 h 5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" h="529">
                <a:moveTo>
                  <a:pt x="0" y="0"/>
                </a:moveTo>
                <a:lnTo>
                  <a:pt x="300" y="0"/>
                </a:lnTo>
                <a:lnTo>
                  <a:pt x="300" y="529"/>
                </a:lnTo>
                <a:lnTo>
                  <a:pt x="32" y="529"/>
                </a:lnTo>
              </a:path>
            </a:pathLst>
          </a:custGeom>
          <a:noFill/>
          <a:ln w="38100" cmpd="sng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5" name="Freeform 43"/>
          <p:cNvSpPr>
            <a:spLocks/>
          </p:cNvSpPr>
          <p:nvPr/>
        </p:nvSpPr>
        <p:spPr bwMode="auto">
          <a:xfrm rot="10800000">
            <a:off x="1655763" y="2622550"/>
            <a:ext cx="476250" cy="1004888"/>
          </a:xfrm>
          <a:custGeom>
            <a:avLst/>
            <a:gdLst>
              <a:gd name="T0" fmla="*/ 0 w 300"/>
              <a:gd name="T1" fmla="*/ 0 h 529"/>
              <a:gd name="T2" fmla="*/ 2147483647 w 300"/>
              <a:gd name="T3" fmla="*/ 0 h 529"/>
              <a:gd name="T4" fmla="*/ 2147483647 w 300"/>
              <a:gd name="T5" fmla="*/ 2147483647 h 529"/>
              <a:gd name="T6" fmla="*/ 2147483647 w 300"/>
              <a:gd name="T7" fmla="*/ 2147483647 h 5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" h="529">
                <a:moveTo>
                  <a:pt x="0" y="0"/>
                </a:moveTo>
                <a:lnTo>
                  <a:pt x="300" y="0"/>
                </a:lnTo>
                <a:lnTo>
                  <a:pt x="300" y="529"/>
                </a:lnTo>
                <a:lnTo>
                  <a:pt x="32" y="529"/>
                </a:lnTo>
              </a:path>
            </a:pathLst>
          </a:custGeom>
          <a:noFill/>
          <a:ln w="38100" cmpd="sng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7" name="Freeform 45"/>
          <p:cNvSpPr>
            <a:spLocks/>
          </p:cNvSpPr>
          <p:nvPr/>
        </p:nvSpPr>
        <p:spPr bwMode="auto">
          <a:xfrm>
            <a:off x="922338" y="2051050"/>
            <a:ext cx="5551487" cy="1098550"/>
          </a:xfrm>
          <a:custGeom>
            <a:avLst/>
            <a:gdLst>
              <a:gd name="T0" fmla="*/ 2147483647 w 3497"/>
              <a:gd name="T1" fmla="*/ 2147483647 h 692"/>
              <a:gd name="T2" fmla="*/ 0 w 3497"/>
              <a:gd name="T3" fmla="*/ 2147483647 h 692"/>
              <a:gd name="T4" fmla="*/ 0 w 3497"/>
              <a:gd name="T5" fmla="*/ 0 h 692"/>
              <a:gd name="T6" fmla="*/ 2147483647 w 3497"/>
              <a:gd name="T7" fmla="*/ 0 h 692"/>
              <a:gd name="T8" fmla="*/ 2147483647 w 3497"/>
              <a:gd name="T9" fmla="*/ 2147483647 h 6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97" h="692">
                <a:moveTo>
                  <a:pt x="454" y="692"/>
                </a:moveTo>
                <a:lnTo>
                  <a:pt x="0" y="692"/>
                </a:lnTo>
                <a:lnTo>
                  <a:pt x="0" y="0"/>
                </a:lnTo>
                <a:lnTo>
                  <a:pt x="3497" y="0"/>
                </a:lnTo>
                <a:lnTo>
                  <a:pt x="3497" y="58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60" name="Group 68"/>
          <p:cNvGrpSpPr>
            <a:grpSpLocks/>
          </p:cNvGrpSpPr>
          <p:nvPr/>
        </p:nvGrpSpPr>
        <p:grpSpPr bwMode="auto">
          <a:xfrm>
            <a:off x="2032000" y="2408238"/>
            <a:ext cx="3746500" cy="431800"/>
            <a:chOff x="1268" y="1720"/>
            <a:chExt cx="2360" cy="272"/>
          </a:xfrm>
        </p:grpSpPr>
        <p:grpSp>
          <p:nvGrpSpPr>
            <p:cNvPr id="24602" name="Group 52"/>
            <p:cNvGrpSpPr>
              <a:grpSpLocks/>
            </p:cNvGrpSpPr>
            <p:nvPr/>
          </p:nvGrpSpPr>
          <p:grpSpPr bwMode="auto">
            <a:xfrm>
              <a:off x="1268" y="1720"/>
              <a:ext cx="2360" cy="272"/>
              <a:chOff x="1268" y="1720"/>
              <a:chExt cx="2360" cy="272"/>
            </a:xfrm>
          </p:grpSpPr>
          <p:grpSp>
            <p:nvGrpSpPr>
              <p:cNvPr id="24605" name="Group 46"/>
              <p:cNvGrpSpPr>
                <a:grpSpLocks/>
              </p:cNvGrpSpPr>
              <p:nvPr/>
            </p:nvGrpSpPr>
            <p:grpSpPr bwMode="auto">
              <a:xfrm>
                <a:off x="1268" y="1720"/>
                <a:ext cx="1240" cy="272"/>
                <a:chOff x="1262" y="966"/>
                <a:chExt cx="1240" cy="272"/>
              </a:xfrm>
            </p:grpSpPr>
            <p:sp>
              <p:nvSpPr>
                <p:cNvPr id="24611" name="AutoShape 6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12" name="Rectangle 8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13" name="Line 10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  <p:grpSp>
            <p:nvGrpSpPr>
              <p:cNvPr id="24606" name="Group 47"/>
              <p:cNvGrpSpPr>
                <a:grpSpLocks/>
              </p:cNvGrpSpPr>
              <p:nvPr/>
            </p:nvGrpSpPr>
            <p:grpSpPr bwMode="auto">
              <a:xfrm>
                <a:off x="2388" y="1720"/>
                <a:ext cx="1240" cy="272"/>
                <a:chOff x="1262" y="966"/>
                <a:chExt cx="1240" cy="272"/>
              </a:xfrm>
            </p:grpSpPr>
            <p:sp>
              <p:nvSpPr>
                <p:cNvPr id="24607" name="AutoShape 48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08" name="Rectangle 49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09" name="Line 50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</p:grpSp>
        <p:sp>
          <p:nvSpPr>
            <p:cNvPr id="24603" name="Text Box 64"/>
            <p:cNvSpPr txBox="1">
              <a:spLocks noChangeArrowheads="1"/>
            </p:cNvSpPr>
            <p:nvPr/>
          </p:nvSpPr>
          <p:spPr bwMode="auto">
            <a:xfrm>
              <a:off x="1618" y="1775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  <p:sp>
          <p:nvSpPr>
            <p:cNvPr id="24604" name="Text Box 65"/>
            <p:cNvSpPr txBox="1">
              <a:spLocks noChangeArrowheads="1"/>
            </p:cNvSpPr>
            <p:nvPr/>
          </p:nvSpPr>
          <p:spPr bwMode="auto">
            <a:xfrm>
              <a:off x="2709" y="1778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</p:grpSp>
      <p:grpSp>
        <p:nvGrpSpPr>
          <p:cNvPr id="33861" name="Group 69"/>
          <p:cNvGrpSpPr>
            <a:grpSpLocks/>
          </p:cNvGrpSpPr>
          <p:nvPr/>
        </p:nvGrpSpPr>
        <p:grpSpPr bwMode="auto">
          <a:xfrm>
            <a:off x="2022475" y="3408363"/>
            <a:ext cx="3746500" cy="431800"/>
            <a:chOff x="1268" y="2275"/>
            <a:chExt cx="2360" cy="272"/>
          </a:xfrm>
        </p:grpSpPr>
        <p:grpSp>
          <p:nvGrpSpPr>
            <p:cNvPr id="24589" name="Group 53"/>
            <p:cNvGrpSpPr>
              <a:grpSpLocks/>
            </p:cNvGrpSpPr>
            <p:nvPr/>
          </p:nvGrpSpPr>
          <p:grpSpPr bwMode="auto">
            <a:xfrm>
              <a:off x="1268" y="2275"/>
              <a:ext cx="2360" cy="272"/>
              <a:chOff x="1268" y="1720"/>
              <a:chExt cx="2360" cy="272"/>
            </a:xfrm>
          </p:grpSpPr>
          <p:grpSp>
            <p:nvGrpSpPr>
              <p:cNvPr id="24592" name="Group 54"/>
              <p:cNvGrpSpPr>
                <a:grpSpLocks/>
              </p:cNvGrpSpPr>
              <p:nvPr/>
            </p:nvGrpSpPr>
            <p:grpSpPr bwMode="auto">
              <a:xfrm>
                <a:off x="1268" y="1720"/>
                <a:ext cx="1240" cy="272"/>
                <a:chOff x="1262" y="966"/>
                <a:chExt cx="1240" cy="272"/>
              </a:xfrm>
            </p:grpSpPr>
            <p:sp>
              <p:nvSpPr>
                <p:cNvPr id="24598" name="AutoShape 55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9" name="Rectangle 56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00" name="Line 57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  <p:grpSp>
            <p:nvGrpSpPr>
              <p:cNvPr id="24593" name="Group 59"/>
              <p:cNvGrpSpPr>
                <a:grpSpLocks/>
              </p:cNvGrpSpPr>
              <p:nvPr/>
            </p:nvGrpSpPr>
            <p:grpSpPr bwMode="auto">
              <a:xfrm>
                <a:off x="2388" y="1720"/>
                <a:ext cx="1240" cy="272"/>
                <a:chOff x="1262" y="966"/>
                <a:chExt cx="1240" cy="272"/>
              </a:xfrm>
            </p:grpSpPr>
            <p:sp>
              <p:nvSpPr>
                <p:cNvPr id="24594" name="AutoShape 60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5" name="Rectangle 61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6" name="Line 62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7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</p:grpSp>
        <p:sp>
          <p:nvSpPr>
            <p:cNvPr id="24590" name="Text Box 66"/>
            <p:cNvSpPr txBox="1">
              <a:spLocks noChangeArrowheads="1"/>
            </p:cNvSpPr>
            <p:nvPr/>
          </p:nvSpPr>
          <p:spPr bwMode="auto">
            <a:xfrm>
              <a:off x="1613" y="2339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  <p:sp>
          <p:nvSpPr>
            <p:cNvPr id="24591" name="Text Box 67"/>
            <p:cNvSpPr txBox="1">
              <a:spLocks noChangeArrowheads="1"/>
            </p:cNvSpPr>
            <p:nvPr/>
          </p:nvSpPr>
          <p:spPr bwMode="auto">
            <a:xfrm>
              <a:off x="2751" y="2313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</p:grpSp>
      <p:sp>
        <p:nvSpPr>
          <p:cNvPr id="33862" name="Text Box 70"/>
          <p:cNvSpPr txBox="1">
            <a:spLocks noChangeArrowheads="1"/>
          </p:cNvSpPr>
          <p:nvPr/>
        </p:nvSpPr>
        <p:spPr bwMode="auto">
          <a:xfrm>
            <a:off x="1598613" y="2917825"/>
            <a:ext cx="4665662" cy="396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Series connection [ </a:t>
            </a:r>
            <a:r>
              <a:rPr lang="en-US" altLang="en-US" sz="2000" b="1">
                <a:solidFill>
                  <a:schemeClr val="bg1"/>
                </a:solidFill>
              </a:rPr>
              <a:t>– + – +</a:t>
            </a:r>
            <a:r>
              <a:rPr lang="en-US" altLang="en-US" sz="2000">
                <a:solidFill>
                  <a:schemeClr val="bg1"/>
                </a:solidFill>
              </a:rPr>
              <a:t> ] gives 3.0 V</a:t>
            </a:r>
          </a:p>
        </p:txBody>
      </p:sp>
      <p:sp>
        <p:nvSpPr>
          <p:cNvPr id="33863" name="Text Box 71"/>
          <p:cNvSpPr txBox="1">
            <a:spLocks noChangeArrowheads="1"/>
          </p:cNvSpPr>
          <p:nvPr/>
        </p:nvSpPr>
        <p:spPr bwMode="auto">
          <a:xfrm>
            <a:off x="2259013" y="3941763"/>
            <a:ext cx="3249612" cy="10064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Parallel connection [ </a:t>
            </a:r>
            <a:r>
              <a:rPr lang="en-US" altLang="en-US" sz="2000" b="1">
                <a:solidFill>
                  <a:schemeClr val="bg1"/>
                </a:solidFill>
              </a:rPr>
              <a:t>– + </a:t>
            </a:r>
            <a:r>
              <a:rPr lang="en-US" altLang="en-US" sz="2000">
                <a:solidFill>
                  <a:schemeClr val="bg1"/>
                </a:solidFill>
              </a:rPr>
              <a:t>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                                </a:t>
            </a:r>
            <a:r>
              <a:rPr lang="en-US" altLang="en-US" sz="1800">
                <a:solidFill>
                  <a:schemeClr val="bg1"/>
                </a:solidFill>
              </a:rPr>
              <a:t>[ </a:t>
            </a:r>
            <a:r>
              <a:rPr lang="en-US" altLang="en-US" sz="1800" b="1">
                <a:solidFill>
                  <a:schemeClr val="bg1"/>
                </a:solidFill>
              </a:rPr>
              <a:t>–  + </a:t>
            </a:r>
            <a:r>
              <a:rPr lang="en-US" altLang="en-US" sz="1800">
                <a:solidFill>
                  <a:schemeClr val="bg1"/>
                </a:solidFill>
              </a:rPr>
              <a:t>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provides 3.0 V                                </a:t>
            </a:r>
          </a:p>
        </p:txBody>
      </p:sp>
      <p:sp>
        <p:nvSpPr>
          <p:cNvPr id="245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89F6EB3-7A1D-40A4-B503-A62C578BC9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8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6" grpId="0"/>
      <p:bldP spid="33829" grpId="0" animBg="1"/>
      <p:bldP spid="33835" grpId="0" animBg="1"/>
      <p:bldP spid="33837" grpId="0" animBg="1"/>
      <p:bldP spid="33862" grpId="0" animBg="1"/>
      <p:bldP spid="338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5688"/>
          </a:xfrm>
          <a:solidFill>
            <a:srgbClr val="0066FF"/>
          </a:solidFill>
        </p:spPr>
        <p:txBody>
          <a:bodyPr/>
          <a:lstStyle/>
          <a:p>
            <a:r>
              <a:rPr lang="en-US" altLang="en-US" sz="4000" smtClean="0">
                <a:solidFill>
                  <a:schemeClr val="bg1"/>
                </a:solidFill>
              </a:rPr>
              <a:t>Disposable </a:t>
            </a:r>
            <a:r>
              <a:rPr lang="en-US" altLang="en-US" sz="4000" i="1" smtClean="0">
                <a:solidFill>
                  <a:schemeClr val="bg1"/>
                </a:solidFill>
              </a:rPr>
              <a:t>vs.</a:t>
            </a:r>
            <a:r>
              <a:rPr lang="en-US" altLang="en-US" sz="4000" smtClean="0">
                <a:solidFill>
                  <a:schemeClr val="bg1"/>
                </a:solidFill>
              </a:rPr>
              <a:t> Rechargeable Batteries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Disposable batteries </a:t>
            </a:r>
            <a:r>
              <a:rPr lang="en-US" altLang="en-US" smtClean="0"/>
              <a:t>are electrochemical cells that convert chemical energy into electrical energy. Because the electrode materials are irreversible changed during discharge, they must be replaced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Rechargeable batteries </a:t>
            </a:r>
            <a:r>
              <a:rPr lang="en-US" altLang="en-US" smtClean="0"/>
              <a:t>are also electro-chemical cells, but use materials in which the chemical reactions can be reversed in the recharging process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A219E0-E060-4BDB-B7B4-3F3E2F1B57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58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32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latin typeface="Verdana" pitchFamily="34" charset="0"/>
              </a:rPr>
              <a:t>A charge of 1 microcoulomb (10</a:t>
            </a:r>
            <a:r>
              <a:rPr lang="en-US" altLang="en-US" sz="2800" baseline="30000" smtClean="0">
                <a:latin typeface="Verdana" pitchFamily="34" charset="0"/>
                <a:sym typeface="Symbol" pitchFamily="18" charset="2"/>
              </a:rPr>
              <a:t></a:t>
            </a:r>
            <a:r>
              <a:rPr lang="en-US" altLang="en-US" sz="2800" baseline="30000" smtClean="0">
                <a:latin typeface="Verdana" pitchFamily="34" charset="0"/>
              </a:rPr>
              <a:t>6</a:t>
            </a:r>
            <a:r>
              <a:rPr lang="en-US" altLang="en-US" sz="2800" smtClean="0">
                <a:latin typeface="Verdana" pitchFamily="34" charset="0"/>
              </a:rPr>
              <a:t> C) passes through a wire every millisecond (10</a:t>
            </a:r>
            <a:r>
              <a:rPr lang="en-US" altLang="en-US" sz="2800" baseline="30000" smtClean="0">
                <a:latin typeface="Verdana" pitchFamily="34" charset="0"/>
                <a:sym typeface="Symbol" pitchFamily="18" charset="2"/>
              </a:rPr>
              <a:t></a:t>
            </a:r>
            <a:r>
              <a:rPr lang="en-US" altLang="en-US" sz="2800" baseline="30000" smtClean="0">
                <a:latin typeface="Verdana" pitchFamily="34" charset="0"/>
              </a:rPr>
              <a:t>3</a:t>
            </a:r>
            <a:r>
              <a:rPr lang="en-US" altLang="en-US" sz="2800" smtClean="0">
                <a:latin typeface="Verdana" pitchFamily="34" charset="0"/>
              </a:rPr>
              <a:t> s). What is the current in the wire?</a:t>
            </a: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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I = q/t = </a:t>
            </a:r>
            <a:r>
              <a:rPr lang="en-US" altLang="en-US" sz="2800" smtClean="0">
                <a:solidFill>
                  <a:srgbClr val="FF0000"/>
                </a:solidFill>
              </a:rPr>
              <a:t>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6</a:t>
            </a:r>
            <a:r>
              <a:rPr lang="en-US" altLang="en-US" sz="2800" smtClean="0">
                <a:solidFill>
                  <a:srgbClr val="FF0000"/>
                </a:solidFill>
              </a:rPr>
              <a:t> C/10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>
                <a:solidFill>
                  <a:srgbClr val="FF0000"/>
                </a:solidFill>
              </a:rPr>
              <a:t> s = 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6+3</a:t>
            </a:r>
            <a:r>
              <a:rPr lang="en-US" altLang="en-US" sz="2800" smtClean="0">
                <a:solidFill>
                  <a:srgbClr val="FF0000"/>
                </a:solidFill>
              </a:rPr>
              <a:t> s = 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>
                <a:solidFill>
                  <a:srgbClr val="FF0000"/>
                </a:solidFill>
              </a:rPr>
              <a:t> A    	            =  1 milliamp = 1 mA</a:t>
            </a:r>
          </a:p>
          <a:p>
            <a:pPr>
              <a:lnSpc>
                <a:spcPct val="80000"/>
              </a:lnSpc>
            </a:pPr>
            <a:endParaRPr lang="en-US" altLang="en-US" sz="2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Verdana" pitchFamily="34" charset="0"/>
              </a:rPr>
              <a:t>A current of 3 A flows in a wire. Over a period of 1 minute, how much charge passes a given point in the wire?</a:t>
            </a:r>
            <a:br>
              <a:rPr lang="en-US" altLang="en-US" sz="2800" smtClean="0">
                <a:latin typeface="Verdana" pitchFamily="34" charset="0"/>
              </a:rPr>
            </a:br>
            <a:r>
              <a:rPr lang="en-US" altLang="en-US" sz="2800" smtClean="0">
                <a:latin typeface="Verdana" pitchFamily="34" charset="0"/>
              </a:rPr>
              <a:t/>
            </a:r>
            <a:br>
              <a:rPr lang="en-US" altLang="en-US" sz="2800" smtClean="0">
                <a:latin typeface="Verdana" pitchFamily="34" charset="0"/>
              </a:rPr>
            </a:b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 q = I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SymbolPS" pitchFamily="18" charset="2"/>
              </a:rPr>
              <a:t>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t = 3 A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SymbolPS" pitchFamily="18" charset="2"/>
              </a:rPr>
              <a:t>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 60 s = 180 C</a:t>
            </a:r>
            <a:endParaRPr lang="en-US" altLang="en-US" sz="2800" smtClean="0">
              <a:solidFill>
                <a:srgbClr val="FF0000"/>
              </a:solidFill>
              <a:latin typeface="Verdana" pitchFamily="34" charset="0"/>
            </a:endParaRPr>
          </a:p>
          <a:p>
            <a:endParaRPr lang="en-US" altLang="en-US" sz="2800" smtClean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BF2166-A607-4BCD-B9F5-AB8E445FCE6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01750"/>
          </a:xfrm>
          <a:solidFill>
            <a:schemeClr val="hlink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  <a:latin typeface="Verdana" pitchFamily="34" charset="0"/>
              </a:rPr>
              <a:t>Potential difference or</a:t>
            </a:r>
            <a:br>
              <a:rPr lang="en-US" altLang="en-US" sz="400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altLang="en-US" sz="4000" smtClean="0">
                <a:solidFill>
                  <a:schemeClr val="bg1"/>
                </a:solidFill>
                <a:latin typeface="Verdana" pitchFamily="34" charset="0"/>
              </a:rPr>
              <a:t>Voltage (symbol V)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5208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 make water flow in a pipe, a pressure difference must be applied between the ends of the pipe</a:t>
            </a:r>
          </a:p>
          <a:p>
            <a:pPr eaLnBrk="1" hangingPunct="1"/>
            <a:r>
              <a:rPr lang="en-US" altLang="en-US" dirty="0" smtClean="0"/>
              <a:t>A potential difference or </a:t>
            </a:r>
            <a:r>
              <a:rPr lang="en-US" altLang="en-US" i="1" dirty="0" smtClean="0">
                <a:solidFill>
                  <a:srgbClr val="FF0000"/>
                </a:solidFill>
              </a:rPr>
              <a:t>voltage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must be applied between the ends of a conductor to make the electrons flow</a:t>
            </a:r>
          </a:p>
          <a:p>
            <a:pPr eaLnBrk="1" hangingPunct="1"/>
            <a:r>
              <a:rPr lang="en-US" altLang="en-US" dirty="0" smtClean="0"/>
              <a:t>Voltage is supplied by a battery (DC) or a an electrical outlet (AC)  </a:t>
            </a:r>
            <a:endParaRPr lang="en-US" altLang="en-US" i="1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5C8C5E-CCE7-49CF-9B85-EFACB9F9B26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3450"/>
          </a:xfrm>
          <a:solidFill>
            <a:schemeClr val="hlink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Electrical resistance (symbol R)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3340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Conductors have “free electrons” that roam around randomly </a:t>
            </a:r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 no current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To push these free electrons through a conductor, i,e., to make a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current</a:t>
            </a:r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, some external force must be applied to the conductor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This external force must be continually applied because the electrons experience a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resistance</a:t>
            </a:r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 to motion, because they keep bumping into the atoms and slowing down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The slowing down of the electrons is called “resistance” 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(R) </a:t>
            </a:r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and is measured in Ohms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(</a:t>
            </a:r>
            <a:r>
              <a:rPr lang="en-US" altLang="en-US" sz="2400" b="1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)</a:t>
            </a:r>
            <a:endParaRPr lang="en-US" altLang="en-US" sz="2400" smtClean="0">
              <a:latin typeface="Verdana" pitchFamily="34" charset="0"/>
              <a:sym typeface="Wingdings" pitchFamily="2" charset="2"/>
            </a:endParaRP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The battery provides the external force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(voltage) </a:t>
            </a:r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that keeps the electrons moving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24800" y="6245225"/>
            <a:ext cx="7620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FA1BF20-A8B0-4F64-B710-F9E20D9BF83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Electrons pass through an obstacle course in a conductor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2097088" y="1404938"/>
            <a:ext cx="5065712" cy="23796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2474913" y="175260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3279775" y="174625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198813" y="23653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463800" y="257810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55875" y="32416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3446463" y="31654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4060825" y="26828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4037013" y="212725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4238625" y="157480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4962525" y="17557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4879975" y="246221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4638675" y="316865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5834063" y="175736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627688" y="25558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5461000" y="3157538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151563" y="323691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6348413" y="263366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6545263" y="203041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14710" name="Group 22"/>
          <p:cNvGrpSpPr>
            <a:grpSpLocks/>
          </p:cNvGrpSpPr>
          <p:nvPr/>
        </p:nvGrpSpPr>
        <p:grpSpPr bwMode="auto">
          <a:xfrm>
            <a:off x="2227263" y="1793875"/>
            <a:ext cx="4789487" cy="1482725"/>
            <a:chOff x="1453" y="1443"/>
            <a:chExt cx="3017" cy="934"/>
          </a:xfrm>
        </p:grpSpPr>
        <p:sp>
          <p:nvSpPr>
            <p:cNvPr id="7203" name="Freeform 23"/>
            <p:cNvSpPr>
              <a:spLocks/>
            </p:cNvSpPr>
            <p:nvPr/>
          </p:nvSpPr>
          <p:spPr bwMode="auto">
            <a:xfrm>
              <a:off x="1453" y="1443"/>
              <a:ext cx="3017" cy="934"/>
            </a:xfrm>
            <a:custGeom>
              <a:avLst/>
              <a:gdLst>
                <a:gd name="T0" fmla="*/ 0 w 3017"/>
                <a:gd name="T1" fmla="*/ 934 h 934"/>
                <a:gd name="T2" fmla="*/ 210 w 3017"/>
                <a:gd name="T3" fmla="*/ 733 h 934"/>
                <a:gd name="T4" fmla="*/ 338 w 3017"/>
                <a:gd name="T5" fmla="*/ 906 h 934"/>
                <a:gd name="T6" fmla="*/ 722 w 3017"/>
                <a:gd name="T7" fmla="*/ 605 h 934"/>
                <a:gd name="T8" fmla="*/ 914 w 3017"/>
                <a:gd name="T9" fmla="*/ 851 h 934"/>
                <a:gd name="T10" fmla="*/ 1170 w 3017"/>
                <a:gd name="T11" fmla="*/ 440 h 934"/>
                <a:gd name="T12" fmla="*/ 869 w 3017"/>
                <a:gd name="T13" fmla="*/ 175 h 934"/>
                <a:gd name="T14" fmla="*/ 1225 w 3017"/>
                <a:gd name="T15" fmla="*/ 47 h 934"/>
                <a:gd name="T16" fmla="*/ 1719 w 3017"/>
                <a:gd name="T17" fmla="*/ 458 h 934"/>
                <a:gd name="T18" fmla="*/ 1399 w 3017"/>
                <a:gd name="T19" fmla="*/ 623 h 934"/>
                <a:gd name="T20" fmla="*/ 1609 w 3017"/>
                <a:gd name="T21" fmla="*/ 897 h 934"/>
                <a:gd name="T22" fmla="*/ 1746 w 3017"/>
                <a:gd name="T23" fmla="*/ 659 h 934"/>
                <a:gd name="T24" fmla="*/ 2048 w 3017"/>
                <a:gd name="T25" fmla="*/ 915 h 934"/>
                <a:gd name="T26" fmla="*/ 2185 w 3017"/>
                <a:gd name="T27" fmla="*/ 705 h 934"/>
                <a:gd name="T28" fmla="*/ 1902 w 3017"/>
                <a:gd name="T29" fmla="*/ 193 h 934"/>
                <a:gd name="T30" fmla="*/ 2304 w 3017"/>
                <a:gd name="T31" fmla="*/ 147 h 934"/>
                <a:gd name="T32" fmla="*/ 2249 w 3017"/>
                <a:gd name="T33" fmla="*/ 486 h 934"/>
                <a:gd name="T34" fmla="*/ 2633 w 3017"/>
                <a:gd name="T35" fmla="*/ 632 h 934"/>
                <a:gd name="T36" fmla="*/ 2761 w 3017"/>
                <a:gd name="T37" fmla="*/ 376 h 934"/>
                <a:gd name="T38" fmla="*/ 3017 w 3017"/>
                <a:gd name="T39" fmla="*/ 605 h 9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17" h="934">
                  <a:moveTo>
                    <a:pt x="0" y="934"/>
                  </a:moveTo>
                  <a:cubicBezTo>
                    <a:pt x="77" y="836"/>
                    <a:pt x="154" y="738"/>
                    <a:pt x="210" y="733"/>
                  </a:cubicBezTo>
                  <a:cubicBezTo>
                    <a:pt x="266" y="728"/>
                    <a:pt x="253" y="927"/>
                    <a:pt x="338" y="906"/>
                  </a:cubicBezTo>
                  <a:cubicBezTo>
                    <a:pt x="423" y="885"/>
                    <a:pt x="626" y="614"/>
                    <a:pt x="722" y="605"/>
                  </a:cubicBezTo>
                  <a:cubicBezTo>
                    <a:pt x="818" y="596"/>
                    <a:pt x="839" y="878"/>
                    <a:pt x="914" y="851"/>
                  </a:cubicBezTo>
                  <a:cubicBezTo>
                    <a:pt x="989" y="824"/>
                    <a:pt x="1177" y="553"/>
                    <a:pt x="1170" y="440"/>
                  </a:cubicBezTo>
                  <a:cubicBezTo>
                    <a:pt x="1163" y="327"/>
                    <a:pt x="860" y="240"/>
                    <a:pt x="869" y="175"/>
                  </a:cubicBezTo>
                  <a:cubicBezTo>
                    <a:pt x="878" y="110"/>
                    <a:pt x="1084" y="0"/>
                    <a:pt x="1225" y="47"/>
                  </a:cubicBezTo>
                  <a:cubicBezTo>
                    <a:pt x="1366" y="94"/>
                    <a:pt x="1690" y="362"/>
                    <a:pt x="1719" y="458"/>
                  </a:cubicBezTo>
                  <a:cubicBezTo>
                    <a:pt x="1748" y="554"/>
                    <a:pt x="1417" y="550"/>
                    <a:pt x="1399" y="623"/>
                  </a:cubicBezTo>
                  <a:cubicBezTo>
                    <a:pt x="1381" y="696"/>
                    <a:pt x="1551" y="891"/>
                    <a:pt x="1609" y="897"/>
                  </a:cubicBezTo>
                  <a:cubicBezTo>
                    <a:pt x="1667" y="903"/>
                    <a:pt x="1673" y="656"/>
                    <a:pt x="1746" y="659"/>
                  </a:cubicBezTo>
                  <a:cubicBezTo>
                    <a:pt x="1819" y="662"/>
                    <a:pt x="1975" y="907"/>
                    <a:pt x="2048" y="915"/>
                  </a:cubicBezTo>
                  <a:cubicBezTo>
                    <a:pt x="2121" y="923"/>
                    <a:pt x="2209" y="825"/>
                    <a:pt x="2185" y="705"/>
                  </a:cubicBezTo>
                  <a:cubicBezTo>
                    <a:pt x="2161" y="585"/>
                    <a:pt x="1882" y="286"/>
                    <a:pt x="1902" y="193"/>
                  </a:cubicBezTo>
                  <a:cubicBezTo>
                    <a:pt x="1922" y="100"/>
                    <a:pt x="2246" y="98"/>
                    <a:pt x="2304" y="147"/>
                  </a:cubicBezTo>
                  <a:cubicBezTo>
                    <a:pt x="2362" y="196"/>
                    <a:pt x="2194" y="405"/>
                    <a:pt x="2249" y="486"/>
                  </a:cubicBezTo>
                  <a:cubicBezTo>
                    <a:pt x="2304" y="567"/>
                    <a:pt x="2548" y="650"/>
                    <a:pt x="2633" y="632"/>
                  </a:cubicBezTo>
                  <a:cubicBezTo>
                    <a:pt x="2718" y="614"/>
                    <a:pt x="2697" y="380"/>
                    <a:pt x="2761" y="376"/>
                  </a:cubicBezTo>
                  <a:cubicBezTo>
                    <a:pt x="2825" y="372"/>
                    <a:pt x="2921" y="488"/>
                    <a:pt x="3017" y="605"/>
                  </a:cubicBezTo>
                </a:path>
              </a:pathLst>
            </a:custGeom>
            <a:noFill/>
            <a:ln w="28575" cmpd="sng">
              <a:solidFill>
                <a:schemeClr val="bg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24"/>
            <p:cNvSpPr>
              <a:spLocks noChangeShapeType="1"/>
            </p:cNvSpPr>
            <p:nvPr/>
          </p:nvSpPr>
          <p:spPr bwMode="auto">
            <a:xfrm flipV="1">
              <a:off x="1535" y="2195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25"/>
            <p:cNvSpPr>
              <a:spLocks noChangeShapeType="1"/>
            </p:cNvSpPr>
            <p:nvPr/>
          </p:nvSpPr>
          <p:spPr bwMode="auto">
            <a:xfrm rot="5518073" flipV="1">
              <a:off x="2225" y="214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26"/>
            <p:cNvSpPr>
              <a:spLocks noChangeShapeType="1"/>
            </p:cNvSpPr>
            <p:nvPr/>
          </p:nvSpPr>
          <p:spPr bwMode="auto">
            <a:xfrm rot="21210114" flipV="1">
              <a:off x="1910" y="218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27"/>
            <p:cNvSpPr>
              <a:spLocks noChangeShapeType="1"/>
            </p:cNvSpPr>
            <p:nvPr/>
          </p:nvSpPr>
          <p:spPr bwMode="auto">
            <a:xfrm rot="19795083" flipV="1">
              <a:off x="2449" y="2112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28"/>
            <p:cNvSpPr>
              <a:spLocks noChangeShapeType="1"/>
            </p:cNvSpPr>
            <p:nvPr/>
          </p:nvSpPr>
          <p:spPr bwMode="auto">
            <a:xfrm rot="14652113" flipV="1">
              <a:off x="2399" y="1706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29"/>
            <p:cNvSpPr>
              <a:spLocks noChangeShapeType="1"/>
            </p:cNvSpPr>
            <p:nvPr/>
          </p:nvSpPr>
          <p:spPr bwMode="auto">
            <a:xfrm rot="920854" flipV="1">
              <a:off x="2458" y="145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30"/>
            <p:cNvSpPr>
              <a:spLocks noChangeShapeType="1"/>
            </p:cNvSpPr>
            <p:nvPr/>
          </p:nvSpPr>
          <p:spPr bwMode="auto">
            <a:xfrm rot="4375013" flipV="1">
              <a:off x="2929" y="1642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31"/>
            <p:cNvSpPr>
              <a:spLocks noChangeShapeType="1"/>
            </p:cNvSpPr>
            <p:nvPr/>
          </p:nvSpPr>
          <p:spPr bwMode="auto">
            <a:xfrm rot="4375013" flipV="1">
              <a:off x="2888" y="220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32"/>
            <p:cNvSpPr>
              <a:spLocks noChangeShapeType="1"/>
            </p:cNvSpPr>
            <p:nvPr/>
          </p:nvSpPr>
          <p:spPr bwMode="auto">
            <a:xfrm rot="4375013" flipV="1">
              <a:off x="3313" y="2227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33"/>
            <p:cNvSpPr>
              <a:spLocks noChangeShapeType="1"/>
            </p:cNvSpPr>
            <p:nvPr/>
          </p:nvSpPr>
          <p:spPr bwMode="auto">
            <a:xfrm rot="-5161464" flipH="1" flipV="1">
              <a:off x="3392" y="1855"/>
              <a:ext cx="66" cy="26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34"/>
            <p:cNvSpPr>
              <a:spLocks noChangeShapeType="1"/>
            </p:cNvSpPr>
            <p:nvPr/>
          </p:nvSpPr>
          <p:spPr bwMode="auto">
            <a:xfrm rot="6408774" flipV="1">
              <a:off x="3959" y="2010"/>
              <a:ext cx="6" cy="10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23" name="Text Box 35"/>
          <p:cNvSpPr txBox="1">
            <a:spLocks noChangeArrowheads="1"/>
          </p:cNvSpPr>
          <p:nvPr/>
        </p:nvSpPr>
        <p:spPr bwMode="auto">
          <a:xfrm>
            <a:off x="671513" y="1343025"/>
            <a:ext cx="1154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atoms</a:t>
            </a:r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>
            <a:off x="1590675" y="1911350"/>
            <a:ext cx="781050" cy="725488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966913" y="1809750"/>
            <a:ext cx="377825" cy="87313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6" name="Line 38"/>
          <p:cNvSpPr>
            <a:spLocks noChangeShapeType="1"/>
          </p:cNvSpPr>
          <p:nvPr/>
        </p:nvSpPr>
        <p:spPr bwMode="auto">
          <a:xfrm>
            <a:off x="1851025" y="1912938"/>
            <a:ext cx="1306513" cy="623887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7" name="Line 39"/>
          <p:cNvSpPr>
            <a:spLocks noChangeShapeType="1"/>
          </p:cNvSpPr>
          <p:nvPr/>
        </p:nvSpPr>
        <p:spPr bwMode="auto">
          <a:xfrm flipH="1" flipV="1">
            <a:off x="2300288" y="3378200"/>
            <a:ext cx="420687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8" name="Text Box 40"/>
          <p:cNvSpPr txBox="1">
            <a:spLocks noChangeArrowheads="1"/>
          </p:cNvSpPr>
          <p:nvPr/>
        </p:nvSpPr>
        <p:spPr bwMode="auto">
          <a:xfrm>
            <a:off x="2846388" y="4016375"/>
            <a:ext cx="1452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electron</a:t>
            </a:r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5316538" y="3975100"/>
            <a:ext cx="87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path</a:t>
            </a:r>
          </a:p>
        </p:txBody>
      </p:sp>
      <p:sp>
        <p:nvSpPr>
          <p:cNvPr id="114730" name="Line 42"/>
          <p:cNvSpPr>
            <a:spLocks noChangeShapeType="1"/>
          </p:cNvSpPr>
          <p:nvPr/>
        </p:nvSpPr>
        <p:spPr bwMode="auto">
          <a:xfrm flipH="1" flipV="1">
            <a:off x="5260975" y="3217863"/>
            <a:ext cx="219075" cy="900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>
            <a:off x="579438" y="4741863"/>
            <a:ext cx="82089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The </a:t>
            </a:r>
            <a:r>
              <a:rPr lang="en-US" altLang="en-US" sz="2800" b="1"/>
              <a:t>resistance (R)</a:t>
            </a:r>
            <a:r>
              <a:rPr lang="en-US" altLang="en-US" sz="2800"/>
              <a:t> is a measure of the degree 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which the conductor impedes the flow of current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/>
              <a:t> We use the symbol                            to represent</a:t>
            </a:r>
            <a:br>
              <a:rPr lang="en-US" altLang="en-US" sz="2800"/>
            </a:br>
            <a:r>
              <a:rPr lang="en-US" altLang="en-US" sz="2800"/>
              <a:t>   the electrical  resistance in a circuit</a:t>
            </a:r>
          </a:p>
        </p:txBody>
      </p:sp>
      <p:sp>
        <p:nvSpPr>
          <p:cNvPr id="114732" name="Freeform 44"/>
          <p:cNvSpPr>
            <a:spLocks/>
          </p:cNvSpPr>
          <p:nvPr/>
        </p:nvSpPr>
        <p:spPr bwMode="auto">
          <a:xfrm>
            <a:off x="4160838" y="5699125"/>
            <a:ext cx="2081212" cy="393700"/>
          </a:xfrm>
          <a:custGeom>
            <a:avLst/>
            <a:gdLst>
              <a:gd name="T0" fmla="*/ 0 w 10000"/>
              <a:gd name="T1" fmla="*/ 8720298 h 10000"/>
              <a:gd name="T2" fmla="*/ 79350578 w 10000"/>
              <a:gd name="T3" fmla="*/ 8720298 h 10000"/>
              <a:gd name="T4" fmla="*/ 100747519 w 10000"/>
              <a:gd name="T5" fmla="*/ 0 h 10000"/>
              <a:gd name="T6" fmla="*/ 150688074 w 10000"/>
              <a:gd name="T7" fmla="*/ 15424024 h 10000"/>
              <a:gd name="T8" fmla="*/ 191272956 w 10000"/>
              <a:gd name="T9" fmla="*/ 396810 h 10000"/>
              <a:gd name="T10" fmla="*/ 237488558 w 10000"/>
              <a:gd name="T11" fmla="*/ 15462764 h 10000"/>
              <a:gd name="T12" fmla="*/ 280758829 w 10000"/>
              <a:gd name="T13" fmla="*/ 210787 h 10000"/>
              <a:gd name="T14" fmla="*/ 328577172 w 10000"/>
              <a:gd name="T15" fmla="*/ 15499969 h 10000"/>
              <a:gd name="T16" fmla="*/ 367819257 w 10000"/>
              <a:gd name="T17" fmla="*/ 8619550 h 10000"/>
              <a:gd name="T18" fmla="*/ 433136222 w 10000"/>
              <a:gd name="T19" fmla="*/ 8444393 h 10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000" h="10000">
                <a:moveTo>
                  <a:pt x="0" y="5626"/>
                </a:moveTo>
                <a:lnTo>
                  <a:pt x="1832" y="5626"/>
                </a:lnTo>
                <a:cubicBezTo>
                  <a:pt x="1997" y="3751"/>
                  <a:pt x="2162" y="1875"/>
                  <a:pt x="2326" y="0"/>
                </a:cubicBezTo>
                <a:lnTo>
                  <a:pt x="3479" y="9951"/>
                </a:lnTo>
                <a:cubicBezTo>
                  <a:pt x="3791" y="6833"/>
                  <a:pt x="4104" y="3374"/>
                  <a:pt x="4416" y="256"/>
                </a:cubicBezTo>
                <a:cubicBezTo>
                  <a:pt x="4735" y="3581"/>
                  <a:pt x="5164" y="6651"/>
                  <a:pt x="5483" y="9976"/>
                </a:cubicBezTo>
                <a:cubicBezTo>
                  <a:pt x="5797" y="6509"/>
                  <a:pt x="6168" y="3602"/>
                  <a:pt x="6482" y="136"/>
                </a:cubicBezTo>
                <a:lnTo>
                  <a:pt x="7586" y="10000"/>
                </a:lnTo>
                <a:lnTo>
                  <a:pt x="8492" y="5561"/>
                </a:lnTo>
                <a:cubicBezTo>
                  <a:pt x="9122" y="5561"/>
                  <a:pt x="9371" y="5448"/>
                  <a:pt x="10000" y="544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33" name="Oval 45"/>
          <p:cNvSpPr>
            <a:spLocks noChangeArrowheads="1"/>
          </p:cNvSpPr>
          <p:nvPr/>
        </p:nvSpPr>
        <p:spPr bwMode="auto">
          <a:xfrm>
            <a:off x="2155825" y="3101975"/>
            <a:ext cx="217488" cy="217488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AAB608-AD5B-4C64-A90D-6205AF1FF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4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-1.94625E-7 L 0.03646 -0.03174 L 0.05243 0.0044 L 0.12378 -0.06742 L 0.15399 -0.00834 L 0.20469 -0.095 L 0.15069 -0.15848 L 0.21111 -0.19856 L 0.29688 -0.09917 L 0.24132 -0.05908 L 0.27135 0.0044 L 0.30156 -0.05074 L 0.36024 0.00649 L 0.37622 -0.04866 L 0.32535 -0.15431 L 0.39201 -0.17956 L 0.38889 -0.09082 L 0.45226 -0.05468 L 0.4809 -0.1184 L 0.52066 -0.06534 " pathEditMode="relative" rAng="0" ptsTypes="AAAAAAAAAAAAAAAAAAAA">
                                      <p:cBhvr>
                                        <p:cTn id="118" dur="50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24" y="-9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4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4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4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4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4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4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nimBg="1"/>
      <p:bldP spid="114692" grpId="0" animBg="1"/>
      <p:bldP spid="114693" grpId="0" animBg="1"/>
      <p:bldP spid="114694" grpId="0" animBg="1"/>
      <p:bldP spid="114695" grpId="0" animBg="1"/>
      <p:bldP spid="114696" grpId="0" animBg="1"/>
      <p:bldP spid="114697" grpId="0" animBg="1"/>
      <p:bldP spid="114698" grpId="0" animBg="1"/>
      <p:bldP spid="114699" grpId="0" animBg="1"/>
      <p:bldP spid="114700" grpId="0" animBg="1"/>
      <p:bldP spid="114701" grpId="0" animBg="1"/>
      <p:bldP spid="114702" grpId="0" animBg="1"/>
      <p:bldP spid="114703" grpId="0" animBg="1"/>
      <p:bldP spid="114704" grpId="0" animBg="1"/>
      <p:bldP spid="114705" grpId="0" animBg="1"/>
      <p:bldP spid="114706" grpId="0" animBg="1"/>
      <p:bldP spid="114707" grpId="0" animBg="1"/>
      <p:bldP spid="114708" grpId="0" animBg="1"/>
      <p:bldP spid="114709" grpId="0" animBg="1"/>
      <p:bldP spid="114723" grpId="0"/>
      <p:bldP spid="114724" grpId="0" animBg="1"/>
      <p:bldP spid="114725" grpId="0" animBg="1"/>
      <p:bldP spid="114726" grpId="0" animBg="1"/>
      <p:bldP spid="114727" grpId="0" animBg="1"/>
      <p:bldP spid="114728" grpId="0"/>
      <p:bldP spid="114729" grpId="0"/>
      <p:bldP spid="114730" grpId="0" animBg="1"/>
      <p:bldP spid="114731" grpId="0"/>
      <p:bldP spid="114732" grpId="0" animBg="1"/>
      <p:bldP spid="114733" grpId="0" animBg="1"/>
      <p:bldP spid="1147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battery is a charge pump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9564"/>
            <a:ext cx="8531441" cy="386373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4589D-A5B1-47ED-828E-FF0762DED71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8525523" y="2254928"/>
            <a:ext cx="0" cy="1748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9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Direction of current flow</a:t>
            </a:r>
          </a:p>
        </p:txBody>
      </p: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2668588" y="2093913"/>
            <a:ext cx="3873500" cy="806450"/>
            <a:chOff x="1376" y="1650"/>
            <a:chExt cx="2440" cy="508"/>
          </a:xfrm>
        </p:grpSpPr>
        <p:sp>
          <p:nvSpPr>
            <p:cNvPr id="8222" name="Rectangle 12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3" name="Text Box 13"/>
            <p:cNvSpPr txBox="1">
              <a:spLocks noChangeArrowheads="1"/>
            </p:cNvSpPr>
            <p:nvPr/>
          </p:nvSpPr>
          <p:spPr bwMode="auto">
            <a:xfrm>
              <a:off x="2149" y="1731"/>
              <a:ext cx="8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resistor</a:t>
              </a:r>
            </a:p>
          </p:txBody>
        </p:sp>
      </p:grpSp>
      <p:sp>
        <p:nvSpPr>
          <p:cNvPr id="18446" name="Freeform 14"/>
          <p:cNvSpPr>
            <a:spLocks/>
          </p:cNvSpPr>
          <p:nvPr/>
        </p:nvSpPr>
        <p:spPr bwMode="auto">
          <a:xfrm>
            <a:off x="1471613" y="2438400"/>
            <a:ext cx="6261100" cy="1719263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0 h 10000"/>
              <a:gd name="T4" fmla="*/ 0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1128194650 h 10000"/>
              <a:gd name="T10" fmla="*/ 2147483647 w 10000"/>
              <a:gd name="T11" fmla="*/ 1407701254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907" y="0"/>
                </a:moveTo>
                <a:lnTo>
                  <a:pt x="0" y="0"/>
                </a:lnTo>
                <a:lnTo>
                  <a:pt x="0" y="10000"/>
                </a:lnTo>
                <a:lnTo>
                  <a:pt x="10000" y="10000"/>
                </a:lnTo>
                <a:lnTo>
                  <a:pt x="10000" y="222"/>
                </a:lnTo>
                <a:cubicBezTo>
                  <a:pt x="9356" y="222"/>
                  <a:pt x="8682" y="277"/>
                  <a:pt x="8038" y="277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3640138" y="3944938"/>
            <a:ext cx="2170112" cy="849312"/>
            <a:chOff x="2148" y="2766"/>
            <a:chExt cx="1367" cy="535"/>
          </a:xfrm>
        </p:grpSpPr>
        <p:grpSp>
          <p:nvGrpSpPr>
            <p:cNvPr id="8216" name="Group 16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8219" name="AutoShape 1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0" name="Text Box 1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8221" name="Rectangle 1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8217" name="Text Box 20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8218" name="Line 21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6227763" y="23431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4" name="Text Box 30"/>
          <p:cNvSpPr txBox="1">
            <a:spLocks noChangeArrowheads="1"/>
          </p:cNvSpPr>
          <p:nvPr/>
        </p:nvSpPr>
        <p:spPr bwMode="auto">
          <a:xfrm>
            <a:off x="318293" y="5043488"/>
            <a:ext cx="82867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By convention, </a:t>
            </a:r>
            <a:r>
              <a:rPr lang="en-US" altLang="en-US" dirty="0" smtClean="0"/>
              <a:t>the current direction is taken as the direction that positive charges would flow, so it is </a:t>
            </a:r>
            <a:r>
              <a:rPr lang="en-US" altLang="en-US" i="1" dirty="0" smtClean="0"/>
              <a:t>opposite</a:t>
            </a:r>
            <a:r>
              <a:rPr lang="en-US" altLang="en-US" dirty="0" smtClean="0"/>
              <a:t> to the electron flow</a:t>
            </a:r>
            <a:endParaRPr lang="en-US" altLang="en-US" dirty="0"/>
          </a:p>
        </p:txBody>
      </p:sp>
      <p:sp>
        <p:nvSpPr>
          <p:cNvPr id="18464" name="Freeform 32"/>
          <p:cNvSpPr>
            <a:spLocks/>
          </p:cNvSpPr>
          <p:nvPr/>
        </p:nvSpPr>
        <p:spPr bwMode="auto">
          <a:xfrm>
            <a:off x="2587625" y="2247900"/>
            <a:ext cx="3967163" cy="417513"/>
          </a:xfrm>
          <a:custGeom>
            <a:avLst/>
            <a:gdLst>
              <a:gd name="T0" fmla="*/ 0 w 1786"/>
              <a:gd name="T1" fmla="*/ 2147483647 h 263"/>
              <a:gd name="T2" fmla="*/ 2147483647 w 1786"/>
              <a:gd name="T3" fmla="*/ 2147483647 h 263"/>
              <a:gd name="T4" fmla="*/ 2147483647 w 1786"/>
              <a:gd name="T5" fmla="*/ 2147483647 h 263"/>
              <a:gd name="T6" fmla="*/ 2147483647 w 1786"/>
              <a:gd name="T7" fmla="*/ 0 h 263"/>
              <a:gd name="T8" fmla="*/ 2147483647 w 1786"/>
              <a:gd name="T9" fmla="*/ 2147483647 h 263"/>
              <a:gd name="T10" fmla="*/ 2147483647 w 1786"/>
              <a:gd name="T11" fmla="*/ 2147483647 h 263"/>
              <a:gd name="T12" fmla="*/ 2147483647 w 1786"/>
              <a:gd name="T13" fmla="*/ 2147483647 h 263"/>
              <a:gd name="T14" fmla="*/ 2147483647 w 1786"/>
              <a:gd name="T15" fmla="*/ 0 h 263"/>
              <a:gd name="T16" fmla="*/ 2147483647 w 1786"/>
              <a:gd name="T17" fmla="*/ 2147483647 h 263"/>
              <a:gd name="T18" fmla="*/ 2147483647 w 1786"/>
              <a:gd name="T19" fmla="*/ 2147483647 h 2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786" h="263">
                <a:moveTo>
                  <a:pt x="0" y="117"/>
                </a:moveTo>
                <a:lnTo>
                  <a:pt x="254" y="117"/>
                </a:lnTo>
                <a:lnTo>
                  <a:pt x="429" y="263"/>
                </a:lnTo>
                <a:lnTo>
                  <a:pt x="625" y="0"/>
                </a:lnTo>
                <a:lnTo>
                  <a:pt x="869" y="253"/>
                </a:lnTo>
                <a:lnTo>
                  <a:pt x="1044" y="9"/>
                </a:lnTo>
                <a:lnTo>
                  <a:pt x="1240" y="234"/>
                </a:lnTo>
                <a:lnTo>
                  <a:pt x="1406" y="0"/>
                </a:lnTo>
                <a:lnTo>
                  <a:pt x="1533" y="146"/>
                </a:lnTo>
                <a:lnTo>
                  <a:pt x="1786" y="14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4384675" y="17319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R</a:t>
            </a:r>
          </a:p>
        </p:txBody>
      </p:sp>
      <p:sp>
        <p:nvSpPr>
          <p:cNvPr id="82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B6748E-BBC7-48AE-BC4A-465B5900E7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3" name="Right Arrow 2"/>
          <p:cNvSpPr/>
          <p:nvPr/>
        </p:nvSpPr>
        <p:spPr>
          <a:xfrm>
            <a:off x="2100263" y="3871913"/>
            <a:ext cx="823912" cy="61277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507163" y="3875088"/>
            <a:ext cx="879475" cy="61277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1671638" y="2174875"/>
            <a:ext cx="771525" cy="593725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Left Arrow 30"/>
          <p:cNvSpPr/>
          <p:nvPr/>
        </p:nvSpPr>
        <p:spPr>
          <a:xfrm>
            <a:off x="6810375" y="2141538"/>
            <a:ext cx="771525" cy="593725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1214438" y="3100388"/>
            <a:ext cx="514350" cy="65722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7443788" y="2906713"/>
            <a:ext cx="577850" cy="728662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700088" y="1477963"/>
            <a:ext cx="7786687" cy="3481387"/>
            <a:chOff x="700680" y="1478161"/>
            <a:chExt cx="7786548" cy="3481050"/>
          </a:xfrm>
        </p:grpSpPr>
        <p:sp>
          <p:nvSpPr>
            <p:cNvPr id="8210" name="TextBox 6"/>
            <p:cNvSpPr txBox="1">
              <a:spLocks noChangeArrowheads="1"/>
            </p:cNvSpPr>
            <p:nvPr/>
          </p:nvSpPr>
          <p:spPr bwMode="auto">
            <a:xfrm>
              <a:off x="1921865" y="1478161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1" name="TextBox 34"/>
            <p:cNvSpPr txBox="1">
              <a:spLocks noChangeArrowheads="1"/>
            </p:cNvSpPr>
            <p:nvPr/>
          </p:nvSpPr>
          <p:spPr bwMode="auto">
            <a:xfrm>
              <a:off x="700680" y="3043297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2" name="TextBox 35"/>
            <p:cNvSpPr txBox="1">
              <a:spLocks noChangeArrowheads="1"/>
            </p:cNvSpPr>
            <p:nvPr/>
          </p:nvSpPr>
          <p:spPr bwMode="auto">
            <a:xfrm>
              <a:off x="2100261" y="4251325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3" name="TextBox 36"/>
            <p:cNvSpPr txBox="1">
              <a:spLocks noChangeArrowheads="1"/>
            </p:cNvSpPr>
            <p:nvPr/>
          </p:nvSpPr>
          <p:spPr bwMode="auto">
            <a:xfrm>
              <a:off x="6577778" y="4251325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4" name="TextBox 37"/>
            <p:cNvSpPr txBox="1">
              <a:spLocks noChangeArrowheads="1"/>
            </p:cNvSpPr>
            <p:nvPr/>
          </p:nvSpPr>
          <p:spPr bwMode="auto">
            <a:xfrm>
              <a:off x="8022036" y="3049329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5" name="TextBox 38"/>
            <p:cNvSpPr txBox="1">
              <a:spLocks noChangeArrowheads="1"/>
            </p:cNvSpPr>
            <p:nvPr/>
          </p:nvSpPr>
          <p:spPr bwMode="auto">
            <a:xfrm>
              <a:off x="7196136" y="1495841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14896 7.40741E-7 L 0.14896 0.25648 L -0.53802 0.25648 L -0.53802 0.0044 L -4.44444E-6 7.40741E-7 Z " pathEditMode="relative" rAng="0" ptsTypes="AAAAAA">
                                      <p:cBhvr>
                                        <p:cTn id="26" dur="2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62" y="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 animBg="1"/>
      <p:bldP spid="18454" grpId="0" animBg="1"/>
      <p:bldP spid="18454" grpId="1" animBg="1"/>
      <p:bldP spid="8204" grpId="0"/>
      <p:bldP spid="18464" grpId="0" animBg="1"/>
      <p:bldP spid="18470" grpId="0"/>
      <p:bldP spid="3" grpId="0" animBg="1"/>
      <p:bldP spid="29" grpId="0" animBg="1"/>
      <p:bldP spid="4" grpId="0" animBg="1"/>
      <p:bldP spid="31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5838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bg1"/>
                </a:solidFill>
              </a:rPr>
              <a:t>Current, Voltage and Resistance: OHM’S LAW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3644901"/>
            <a:ext cx="8534400" cy="307657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Ohm’s law</a:t>
            </a:r>
            <a:r>
              <a:rPr lang="en-US" altLang="en-US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is a relation between current (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), voltage (V) and resistance (R)</a:t>
            </a:r>
          </a:p>
          <a:p>
            <a:pPr eaLnBrk="1" hangingPunct="1"/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= Voltage / Resistance   =  V / R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V in volts (V), R in ohms (</a:t>
            </a:r>
            <a:r>
              <a:rPr lang="en-US" alt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US" alt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 amps (A)</a:t>
            </a:r>
          </a:p>
          <a:p>
            <a:pPr lvl="1" eaLnBrk="1" hangingPunct="1"/>
            <a:r>
              <a:rPr lang="en-US" altLang="en-US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equivalent forms:</a:t>
            </a:r>
            <a:r>
              <a:rPr lang="en-US" altLang="en-US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V =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R,   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= V / R,     R = V /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4656140" y="1482725"/>
            <a:ext cx="3613150" cy="157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 could represent, the resistance of a light bulb,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hair dryer, coffee pot, vacuum cleaner, etc.</a:t>
            </a:r>
          </a:p>
        </p:txBody>
      </p:sp>
      <p:grpSp>
        <p:nvGrpSpPr>
          <p:cNvPr id="40999" name="Group 39"/>
          <p:cNvGrpSpPr>
            <a:grpSpLocks/>
          </p:cNvGrpSpPr>
          <p:nvPr/>
        </p:nvGrpSpPr>
        <p:grpSpPr bwMode="auto">
          <a:xfrm>
            <a:off x="879475" y="1117600"/>
            <a:ext cx="3070225" cy="2398713"/>
            <a:chOff x="554" y="704"/>
            <a:chExt cx="1934" cy="1511"/>
          </a:xfrm>
        </p:grpSpPr>
        <p:sp>
          <p:nvSpPr>
            <p:cNvPr id="9223" name="Text Box 14"/>
            <p:cNvSpPr txBox="1">
              <a:spLocks noChangeArrowheads="1"/>
            </p:cNvSpPr>
            <p:nvPr/>
          </p:nvSpPr>
          <p:spPr bwMode="auto">
            <a:xfrm>
              <a:off x="1014" y="704"/>
              <a:ext cx="1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Resistance R</a:t>
              </a:r>
            </a:p>
          </p:txBody>
        </p:sp>
        <p:grpSp>
          <p:nvGrpSpPr>
            <p:cNvPr id="9224" name="Group 4"/>
            <p:cNvGrpSpPr>
              <a:grpSpLocks/>
            </p:cNvGrpSpPr>
            <p:nvPr/>
          </p:nvGrpSpPr>
          <p:grpSpPr bwMode="auto">
            <a:xfrm>
              <a:off x="629" y="946"/>
              <a:ext cx="1782" cy="949"/>
              <a:chOff x="1637" y="2011"/>
              <a:chExt cx="1782" cy="1278"/>
            </a:xfrm>
          </p:grpSpPr>
          <p:sp>
            <p:nvSpPr>
              <p:cNvPr id="9241" name="Freeform 5"/>
              <p:cNvSpPr>
                <a:spLocks/>
              </p:cNvSpPr>
              <p:nvPr/>
            </p:nvSpPr>
            <p:spPr bwMode="auto">
              <a:xfrm>
                <a:off x="2166" y="2011"/>
                <a:ext cx="887" cy="220"/>
              </a:xfrm>
              <a:custGeom>
                <a:avLst/>
                <a:gdLst>
                  <a:gd name="T0" fmla="*/ 0 w 887"/>
                  <a:gd name="T1" fmla="*/ 128 h 220"/>
                  <a:gd name="T2" fmla="*/ 159 w 887"/>
                  <a:gd name="T3" fmla="*/ 128 h 220"/>
                  <a:gd name="T4" fmla="*/ 202 w 887"/>
                  <a:gd name="T5" fmla="*/ 9 h 220"/>
                  <a:gd name="T6" fmla="*/ 302 w 887"/>
                  <a:gd name="T7" fmla="*/ 210 h 220"/>
                  <a:gd name="T8" fmla="*/ 393 w 887"/>
                  <a:gd name="T9" fmla="*/ 9 h 220"/>
                  <a:gd name="T10" fmla="*/ 476 w 887"/>
                  <a:gd name="T11" fmla="*/ 220 h 220"/>
                  <a:gd name="T12" fmla="*/ 558 w 887"/>
                  <a:gd name="T13" fmla="*/ 0 h 220"/>
                  <a:gd name="T14" fmla="*/ 649 w 887"/>
                  <a:gd name="T15" fmla="*/ 211 h 220"/>
                  <a:gd name="T16" fmla="*/ 723 w 887"/>
                  <a:gd name="T17" fmla="*/ 110 h 220"/>
                  <a:gd name="T18" fmla="*/ 887 w 887"/>
                  <a:gd name="T19" fmla="*/ 110 h 2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87" h="220">
                    <a:moveTo>
                      <a:pt x="0" y="128"/>
                    </a:moveTo>
                    <a:lnTo>
                      <a:pt x="159" y="128"/>
                    </a:lnTo>
                    <a:lnTo>
                      <a:pt x="202" y="9"/>
                    </a:lnTo>
                    <a:lnTo>
                      <a:pt x="302" y="210"/>
                    </a:lnTo>
                    <a:lnTo>
                      <a:pt x="393" y="9"/>
                    </a:lnTo>
                    <a:lnTo>
                      <a:pt x="476" y="220"/>
                    </a:lnTo>
                    <a:lnTo>
                      <a:pt x="558" y="0"/>
                    </a:lnTo>
                    <a:lnTo>
                      <a:pt x="649" y="211"/>
                    </a:lnTo>
                    <a:lnTo>
                      <a:pt x="723" y="110"/>
                    </a:lnTo>
                    <a:lnTo>
                      <a:pt x="887" y="11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42" name="Group 6"/>
              <p:cNvGrpSpPr>
                <a:grpSpLocks/>
              </p:cNvGrpSpPr>
              <p:nvPr/>
            </p:nvGrpSpPr>
            <p:grpSpPr bwMode="auto">
              <a:xfrm>
                <a:off x="2468" y="3006"/>
                <a:ext cx="269" cy="283"/>
                <a:chOff x="2213" y="2658"/>
                <a:chExt cx="269" cy="283"/>
              </a:xfrm>
            </p:grpSpPr>
            <p:sp>
              <p:nvSpPr>
                <p:cNvPr id="9245" name="Line 7"/>
                <p:cNvSpPr>
                  <a:spLocks noChangeShapeType="1"/>
                </p:cNvSpPr>
                <p:nvPr/>
              </p:nvSpPr>
              <p:spPr bwMode="auto">
                <a:xfrm>
                  <a:off x="2213" y="2658"/>
                  <a:ext cx="0" cy="2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Line 8"/>
                <p:cNvSpPr>
                  <a:spLocks noChangeShapeType="1"/>
                </p:cNvSpPr>
                <p:nvPr/>
              </p:nvSpPr>
              <p:spPr bwMode="auto">
                <a:xfrm>
                  <a:off x="2322" y="2741"/>
                  <a:ext cx="0" cy="11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7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391" y="2658"/>
                  <a:ext cx="0" cy="2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482" y="2740"/>
                  <a:ext cx="0" cy="11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3" name="Freeform 11"/>
              <p:cNvSpPr>
                <a:spLocks/>
              </p:cNvSpPr>
              <p:nvPr/>
            </p:nvSpPr>
            <p:spPr bwMode="auto">
              <a:xfrm>
                <a:off x="1637" y="2139"/>
                <a:ext cx="832" cy="997"/>
              </a:xfrm>
              <a:custGeom>
                <a:avLst/>
                <a:gdLst>
                  <a:gd name="T0" fmla="*/ 557 w 832"/>
                  <a:gd name="T1" fmla="*/ 0 h 997"/>
                  <a:gd name="T2" fmla="*/ 0 w 832"/>
                  <a:gd name="T3" fmla="*/ 0 h 997"/>
                  <a:gd name="T4" fmla="*/ 0 w 832"/>
                  <a:gd name="T5" fmla="*/ 997 h 997"/>
                  <a:gd name="T6" fmla="*/ 832 w 832"/>
                  <a:gd name="T7" fmla="*/ 997 h 99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2" h="997">
                    <a:moveTo>
                      <a:pt x="557" y="0"/>
                    </a:moveTo>
                    <a:lnTo>
                      <a:pt x="0" y="0"/>
                    </a:lnTo>
                    <a:lnTo>
                      <a:pt x="0" y="997"/>
                    </a:lnTo>
                    <a:lnTo>
                      <a:pt x="832" y="997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Freeform 12"/>
              <p:cNvSpPr>
                <a:spLocks/>
              </p:cNvSpPr>
              <p:nvPr/>
            </p:nvSpPr>
            <p:spPr bwMode="auto">
              <a:xfrm>
                <a:off x="2734" y="2121"/>
                <a:ext cx="685" cy="1015"/>
              </a:xfrm>
              <a:custGeom>
                <a:avLst/>
                <a:gdLst>
                  <a:gd name="T0" fmla="*/ 283 w 685"/>
                  <a:gd name="T1" fmla="*/ 0 h 1015"/>
                  <a:gd name="T2" fmla="*/ 685 w 685"/>
                  <a:gd name="T3" fmla="*/ 0 h 1015"/>
                  <a:gd name="T4" fmla="*/ 685 w 685"/>
                  <a:gd name="T5" fmla="*/ 1015 h 1015"/>
                  <a:gd name="T6" fmla="*/ 0 w 685"/>
                  <a:gd name="T7" fmla="*/ 1015 h 10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85" h="1015">
                    <a:moveTo>
                      <a:pt x="283" y="0"/>
                    </a:moveTo>
                    <a:lnTo>
                      <a:pt x="685" y="0"/>
                    </a:lnTo>
                    <a:lnTo>
                      <a:pt x="685" y="1015"/>
                    </a:lnTo>
                    <a:lnTo>
                      <a:pt x="0" y="1015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5" name="Text Box 13"/>
            <p:cNvSpPr txBox="1">
              <a:spLocks noChangeArrowheads="1"/>
            </p:cNvSpPr>
            <p:nvPr/>
          </p:nvSpPr>
          <p:spPr bwMode="auto">
            <a:xfrm>
              <a:off x="825" y="1927"/>
              <a:ext cx="15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Battery voltage V</a:t>
              </a:r>
            </a:p>
          </p:txBody>
        </p:sp>
        <p:sp>
          <p:nvSpPr>
            <p:cNvPr id="9226" name="AutoShape 15"/>
            <p:cNvSpPr>
              <a:spLocks noChangeArrowheads="1"/>
            </p:cNvSpPr>
            <p:nvPr/>
          </p:nvSpPr>
          <p:spPr bwMode="auto">
            <a:xfrm>
              <a:off x="554" y="1229"/>
              <a:ext cx="156" cy="374"/>
            </a:xfrm>
            <a:prstGeom prst="upArrow">
              <a:avLst>
                <a:gd name="adj1" fmla="val 50000"/>
                <a:gd name="adj2" fmla="val 5993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7" name="AutoShape 16"/>
            <p:cNvSpPr>
              <a:spLocks noChangeArrowheads="1"/>
            </p:cNvSpPr>
            <p:nvPr/>
          </p:nvSpPr>
          <p:spPr bwMode="auto">
            <a:xfrm rot="10800000">
              <a:off x="2332" y="1224"/>
              <a:ext cx="156" cy="374"/>
            </a:xfrm>
            <a:prstGeom prst="upArrow">
              <a:avLst>
                <a:gd name="adj1" fmla="val 50000"/>
                <a:gd name="adj2" fmla="val 5993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8" name="Text Box 17"/>
            <p:cNvSpPr txBox="1">
              <a:spLocks noChangeArrowheads="1"/>
            </p:cNvSpPr>
            <p:nvPr/>
          </p:nvSpPr>
          <p:spPr bwMode="auto">
            <a:xfrm>
              <a:off x="1057" y="1263"/>
              <a:ext cx="8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Current</a:t>
              </a:r>
              <a:r>
                <a:rPr lang="en-US" altLang="en-US" sz="2400">
                  <a:latin typeface="Bookman Old Style" pitchFamily="18" charset="0"/>
                </a:rPr>
                <a:t> I</a:t>
              </a:r>
            </a:p>
          </p:txBody>
        </p:sp>
        <p:sp>
          <p:nvSpPr>
            <p:cNvPr id="9229" name="AutoShape 24"/>
            <p:cNvSpPr>
              <a:spLocks noChangeArrowheads="1"/>
            </p:cNvSpPr>
            <p:nvPr/>
          </p:nvSpPr>
          <p:spPr bwMode="auto">
            <a:xfrm>
              <a:off x="853" y="1705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0" name="AutoShape 25"/>
            <p:cNvSpPr>
              <a:spLocks noChangeArrowheads="1"/>
            </p:cNvSpPr>
            <p:nvPr/>
          </p:nvSpPr>
          <p:spPr bwMode="auto">
            <a:xfrm>
              <a:off x="1946" y="1696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1" name="AutoShape 26"/>
            <p:cNvSpPr>
              <a:spLocks noChangeArrowheads="1"/>
            </p:cNvSpPr>
            <p:nvPr/>
          </p:nvSpPr>
          <p:spPr bwMode="auto">
            <a:xfrm rot="10800000">
              <a:off x="822" y="976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2" name="AutoShape 27"/>
            <p:cNvSpPr>
              <a:spLocks noChangeArrowheads="1"/>
            </p:cNvSpPr>
            <p:nvPr/>
          </p:nvSpPr>
          <p:spPr bwMode="auto">
            <a:xfrm rot="10800000">
              <a:off x="1982" y="962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3" name="Line 28"/>
            <p:cNvSpPr>
              <a:spLocks noChangeShapeType="1"/>
            </p:cNvSpPr>
            <p:nvPr/>
          </p:nvSpPr>
          <p:spPr bwMode="auto">
            <a:xfrm flipH="1" flipV="1">
              <a:off x="996" y="1130"/>
              <a:ext cx="144" cy="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29"/>
            <p:cNvSpPr>
              <a:spLocks noChangeShapeType="1"/>
            </p:cNvSpPr>
            <p:nvPr/>
          </p:nvSpPr>
          <p:spPr bwMode="auto">
            <a:xfrm flipV="1">
              <a:off x="1832" y="1147"/>
              <a:ext cx="150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30"/>
            <p:cNvSpPr>
              <a:spLocks noChangeShapeType="1"/>
            </p:cNvSpPr>
            <p:nvPr/>
          </p:nvSpPr>
          <p:spPr bwMode="auto">
            <a:xfrm flipH="1">
              <a:off x="708" y="1429"/>
              <a:ext cx="3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31"/>
            <p:cNvSpPr>
              <a:spLocks noChangeShapeType="1"/>
            </p:cNvSpPr>
            <p:nvPr/>
          </p:nvSpPr>
          <p:spPr bwMode="auto">
            <a:xfrm flipV="1">
              <a:off x="1899" y="1396"/>
              <a:ext cx="393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32"/>
            <p:cNvSpPr>
              <a:spLocks noChangeShapeType="1"/>
            </p:cNvSpPr>
            <p:nvPr/>
          </p:nvSpPr>
          <p:spPr bwMode="auto">
            <a:xfrm flipH="1">
              <a:off x="1107" y="1540"/>
              <a:ext cx="105" cy="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33"/>
            <p:cNvSpPr>
              <a:spLocks noChangeShapeType="1"/>
            </p:cNvSpPr>
            <p:nvPr/>
          </p:nvSpPr>
          <p:spPr bwMode="auto">
            <a:xfrm>
              <a:off x="1910" y="1545"/>
              <a:ext cx="172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Text Box 37"/>
            <p:cNvSpPr txBox="1">
              <a:spLocks noChangeArrowheads="1"/>
            </p:cNvSpPr>
            <p:nvPr/>
          </p:nvSpPr>
          <p:spPr bwMode="auto">
            <a:xfrm>
              <a:off x="1305" y="1752"/>
              <a:ext cx="10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+</a:t>
              </a:r>
            </a:p>
          </p:txBody>
        </p:sp>
        <p:sp>
          <p:nvSpPr>
            <p:cNvPr id="9240" name="Text Box 38"/>
            <p:cNvSpPr txBox="1">
              <a:spLocks noChangeArrowheads="1"/>
            </p:cNvSpPr>
            <p:nvPr/>
          </p:nvSpPr>
          <p:spPr bwMode="auto">
            <a:xfrm>
              <a:off x="1772" y="1726"/>
              <a:ext cx="10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ym typeface="Symbol" pitchFamily="18" charset="2"/>
                </a:rPr>
                <a:t></a:t>
              </a:r>
            </a:p>
          </p:txBody>
        </p:sp>
      </p:grp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B2838C-A3E4-4094-9550-026EABBE42A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9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1350</Words>
  <Application>Microsoft Office PowerPoint</Application>
  <PresentationFormat>On-screen Show (4:3)</PresentationFormat>
  <Paragraphs>234</Paragraphs>
  <Slides>25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Bookman Old Style</vt:lpstr>
      <vt:lpstr>Calibri</vt:lpstr>
      <vt:lpstr>Cambria Math</vt:lpstr>
      <vt:lpstr>Symbol</vt:lpstr>
      <vt:lpstr>SymbolMono BT</vt:lpstr>
      <vt:lpstr>SymbolPS</vt:lpstr>
      <vt:lpstr>Tahoma</vt:lpstr>
      <vt:lpstr>Times New Roman</vt:lpstr>
      <vt:lpstr>Verdana</vt:lpstr>
      <vt:lpstr>Wingdings</vt:lpstr>
      <vt:lpstr>Default Design</vt:lpstr>
      <vt:lpstr>L 25 Electricity and Magnetism [3]</vt:lpstr>
      <vt:lpstr>Electric current (symbol I)</vt:lpstr>
      <vt:lpstr>Examples</vt:lpstr>
      <vt:lpstr>Potential difference or Voltage (symbol V)</vt:lpstr>
      <vt:lpstr>Electrical resistance (symbol R)</vt:lpstr>
      <vt:lpstr>Electrons pass through an obstacle course in a conductor</vt:lpstr>
      <vt:lpstr>A battery is a charge pump</vt:lpstr>
      <vt:lpstr>Direction of current flow</vt:lpstr>
      <vt:lpstr>Current, Voltage and Resistance: OHM’S LAW</vt:lpstr>
      <vt:lpstr>Examples</vt:lpstr>
      <vt:lpstr>Heat produced in a resistor</vt:lpstr>
      <vt:lpstr>Heat produced in a resistor</vt:lpstr>
      <vt:lpstr>examples</vt:lpstr>
      <vt:lpstr>extension cords and power strips</vt:lpstr>
      <vt:lpstr>Unsafe practices</vt:lpstr>
      <vt:lpstr>Parallel and Series Connections</vt:lpstr>
      <vt:lpstr>Simple direct current (DC)  electric circuits</vt:lpstr>
      <vt:lpstr>Electric circuits - key points</vt:lpstr>
      <vt:lpstr>What is DC (direct current) ?</vt:lpstr>
      <vt:lpstr>connecting batteries  do’s and don’ts</vt:lpstr>
      <vt:lpstr>dueling batteries</vt:lpstr>
      <vt:lpstr>Proper battery connections</vt:lpstr>
      <vt:lpstr>Batteries in parallel</vt:lpstr>
      <vt:lpstr>Longer lasting power series and parallel combination</vt:lpstr>
      <vt:lpstr>Disposable vs. Rechargeable Batteries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147</cp:revision>
  <cp:lastPrinted>2015-03-25T21:16:08Z</cp:lastPrinted>
  <dcterms:created xsi:type="dcterms:W3CDTF">2004-10-22T18:17:16Z</dcterms:created>
  <dcterms:modified xsi:type="dcterms:W3CDTF">2016-03-28T19:44:32Z</dcterms:modified>
</cp:coreProperties>
</file>