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307" r:id="rId11"/>
    <p:sldId id="285" r:id="rId12"/>
    <p:sldId id="303" r:id="rId13"/>
    <p:sldId id="286" r:id="rId14"/>
    <p:sldId id="308" r:id="rId15"/>
    <p:sldId id="266" r:id="rId16"/>
    <p:sldId id="304" r:id="rId17"/>
    <p:sldId id="306" r:id="rId18"/>
    <p:sldId id="269" r:id="rId19"/>
    <p:sldId id="265" r:id="rId20"/>
    <p:sldId id="267" r:id="rId21"/>
    <p:sldId id="284" r:id="rId22"/>
    <p:sldId id="281" r:id="rId23"/>
    <p:sldId id="282" r:id="rId24"/>
    <p:sldId id="302" r:id="rId25"/>
    <p:sldId id="305" r:id="rId26"/>
    <p:sldId id="309" r:id="rId2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0066FF"/>
    <a:srgbClr val="996600"/>
    <a:srgbClr val="FF0000"/>
    <a:srgbClr val="B7E4FF"/>
    <a:srgbClr val="CCECFF"/>
    <a:srgbClr val="99CCFF"/>
    <a:srgbClr val="CCCC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6" autoAdjust="0"/>
    <p:restoredTop sz="94464" autoAdjust="0"/>
  </p:normalViewPr>
  <p:slideViewPr>
    <p:cSldViewPr snapToGrid="0">
      <p:cViewPr varScale="1">
        <p:scale>
          <a:sx n="107" d="100"/>
          <a:sy n="107" d="100"/>
        </p:scale>
        <p:origin x="118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3C78F39F-5E84-4F82-8A36-85A1F5A29C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810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8A68CFD-0583-415A-8C92-C26C6E0E13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13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73F2CE-1556-466E-BBBE-D32D5A7B00F7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687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ACA4CA-A045-4492-A0DB-EF76625E7A0C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403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506554-2A26-4360-A202-99B8117E6D0C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81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9926DA-4B1B-4854-9F47-E25BD40A8847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94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58C518-EA40-4BA4-AF28-0D1D1D20107D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05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27DD75-65CB-45CE-AB15-EF1BDFE868D8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30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5E69D3-7FE5-4A06-9A93-F4510253DDA4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84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7944D1-D9FA-4023-B923-1A1775D9FAEF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11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31C8FF-FFFD-4412-8033-3B3ADFF4823B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74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C5DBF8-D985-4F8A-AFFC-E32A3E3B6CBC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165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D1B27B-6A04-4587-BC0D-1C8985483510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63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40AFDF-C4EE-4AEF-B706-6C09878D4904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5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4FE99D-27C5-4BD1-9B3B-A92CD2AC6B69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09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10A174-3D20-44EC-B57B-DA2BBAA5D63C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9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92160E-7C0C-4EC6-988F-B5D92ECDB130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78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B188E4-8288-405F-8E0E-AED8D859E7CA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E8C9CE-B68A-4A28-86A3-98DE3FE070B0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81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F0FA3B-96E0-4A3E-AE68-26C00514273F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10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DE49F0-B302-4EB9-93E0-67560955947B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6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B7161E-7E45-461B-A9A1-B885C271AB50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38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823BC2-3812-47F5-BE9B-299C4015CCA5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65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D08722-B79D-4285-9E57-A5486D237EB0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1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A44BC-543D-477A-AEED-5C723E755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57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241FD-7A3B-4869-97DC-F3E8FB3A78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88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C4B7-B943-491F-8221-22F6C280DC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73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980DD-2154-40CB-B702-76633A6BA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042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251FE-C5AF-4D5D-BBF4-421D03AF77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29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90D60-38C4-4A88-81AC-9C9CEF1C6E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06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F0FB7-E23F-4AF4-9DF6-7757510F1D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40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E0E83-3EAC-4F13-ADCD-976633F055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C6AE1-0B6A-41C0-8F78-3A10EB5BFD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42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14EF-06AB-4ED5-940C-A6F0C37A01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76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3AC84-2BF9-4222-A162-07FE05BF2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3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EFB90-116D-4F37-839E-DE9D954C15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38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06BF4-D6B6-4A70-9855-F3D54A899C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61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E018720-E82D-4BB8-A2C1-A46AA1D12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1503AF-8DE2-4F0A-B097-635AD82B53F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6313"/>
          </a:xfrm>
          <a:solidFill>
            <a:srgbClr val="0066FF"/>
          </a:solidFill>
          <a:extLst>
            <a:ext uri="{91240B29-F687-4F45-9708-019B960494DF}">
              <a14:hiddenLine xmlns:a14="http://schemas.microsoft.com/office/drawing/2010/main" w="285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L 26 Electricity and Magnetism [4]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76225" y="1104900"/>
            <a:ext cx="8456613" cy="5499100"/>
          </a:xfrm>
          <a:extLst>
            <a:ext uri="{91240B29-F687-4F45-9708-019B960494DF}">
              <a14:hiddenLine xmlns:a14="http://schemas.microsoft.com/office/drawing/2010/main" w="285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simple electrical circuits – direct current DC</a:t>
            </a:r>
          </a:p>
          <a:p>
            <a:pPr eaLnBrk="1" hangingPunct="1"/>
            <a:r>
              <a:rPr lang="en-US" altLang="en-US" smtClean="0"/>
              <a:t>Alternating current (AC) vs direct current (DC)</a:t>
            </a:r>
          </a:p>
          <a:p>
            <a:pPr eaLnBrk="1" hangingPunct="1"/>
            <a:r>
              <a:rPr lang="en-US" altLang="en-US" smtClean="0"/>
              <a:t>electric power distribution </a:t>
            </a:r>
          </a:p>
          <a:p>
            <a:pPr eaLnBrk="1" hangingPunct="1"/>
            <a:r>
              <a:rPr lang="en-US" altLang="en-US" smtClean="0"/>
              <a:t>household electricity</a:t>
            </a:r>
          </a:p>
          <a:p>
            <a:pPr lvl="2" eaLnBrk="1" hangingPunct="1"/>
            <a:r>
              <a:rPr lang="en-US" altLang="en-US" sz="2800" smtClean="0"/>
              <a:t>household wiring</a:t>
            </a:r>
            <a:endParaRPr lang="en-US" altLang="en-US" smtClean="0"/>
          </a:p>
          <a:p>
            <a:pPr lvl="3" eaLnBrk="1" hangingPunct="1"/>
            <a:r>
              <a:rPr lang="en-US" altLang="en-US" sz="2400" smtClean="0"/>
              <a:t>Protection circuits - GFIC’s </a:t>
            </a:r>
          </a:p>
          <a:p>
            <a:pPr lvl="3" eaLnBrk="1" hangingPunct="1"/>
            <a:r>
              <a:rPr lang="en-US" altLang="en-US" sz="2400" smtClean="0"/>
              <a:t>Electrocution hazards</a:t>
            </a:r>
          </a:p>
          <a:p>
            <a:pPr lvl="2" eaLnBrk="1" hangingPunct="1"/>
            <a:r>
              <a:rPr lang="en-US" altLang="en-US" sz="3200" smtClean="0"/>
              <a:t>the kilowatt-hour (what you pay for)</a:t>
            </a:r>
          </a:p>
          <a:p>
            <a:pPr eaLnBrk="1" hangingPunct="1"/>
            <a:r>
              <a:rPr lang="en-US" altLang="en-US" sz="3600" smtClean="0"/>
              <a:t>Your carbon footprint</a:t>
            </a:r>
            <a:endParaRPr lang="en-US" alt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Coal fired power plant</a:t>
            </a:r>
          </a:p>
        </p:txBody>
      </p:sp>
      <p:pic>
        <p:nvPicPr>
          <p:cNvPr id="2253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913" y="1316038"/>
            <a:ext cx="8512175" cy="4827587"/>
          </a:xfrm>
        </p:spPr>
      </p:pic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DCA488-574A-4FE8-898D-A1379AE177A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" name="Rectangle 1"/>
          <p:cNvSpPr/>
          <p:nvPr/>
        </p:nvSpPr>
        <p:spPr>
          <a:xfrm>
            <a:off x="4029075" y="1343025"/>
            <a:ext cx="4676775" cy="504825"/>
          </a:xfrm>
          <a:prstGeom prst="rect">
            <a:avLst/>
          </a:prstGeom>
          <a:solidFill>
            <a:srgbClr val="B7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Hydroelectric power 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10D6F0-48FA-4151-B310-CA3F002EA80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78853" name="Picture 5" descr="260px-Water_turb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1563688"/>
            <a:ext cx="3878262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8313"/>
            <a:ext cx="4941888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57058A-CBE4-443E-A5EE-407822C7F0D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942975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Hydroelectric power: Hoover Dam</a:t>
            </a:r>
          </a:p>
        </p:txBody>
      </p:sp>
      <p:pic>
        <p:nvPicPr>
          <p:cNvPr id="25604" name="Picture 9" descr="HooverDa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863" y="1058863"/>
            <a:ext cx="4279900" cy="5468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10" descr="Hooverdam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13" y="1066800"/>
            <a:ext cx="4067175" cy="542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812B4E-3E44-4952-8145-3841ED436AA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pic>
        <p:nvPicPr>
          <p:cNvPr id="79876" name="Picture 4" descr="0813w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223963"/>
            <a:ext cx="3810000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 descr="wind turb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2" y="14288"/>
            <a:ext cx="3868738" cy="368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72000" cy="1019175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Wind Power</a:t>
            </a:r>
          </a:p>
        </p:txBody>
      </p:sp>
      <p:sp>
        <p:nvSpPr>
          <p:cNvPr id="7988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27807" y="3776725"/>
            <a:ext cx="8158162" cy="2940050"/>
          </a:xfrm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Verdana" panose="020B0604030504040204" pitchFamily="34" charset="0"/>
              </a:rPr>
              <a:t>Large wind turbine has diameter of about  100 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Verdana" panose="020B0604030504040204" pitchFamily="34" charset="0"/>
              </a:rPr>
              <a:t>Generates several megawatts of power (UI has 25 MW)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Verdana" panose="020B0604030504040204" pitchFamily="34" charset="0"/>
              </a:rPr>
              <a:t>Investment 1M$/MW, but the wind is free!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Verdana" panose="020B0604030504040204" pitchFamily="34" charset="0"/>
              </a:rPr>
              <a:t>Disadvantages: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Verdana" panose="020B0604030504040204" pitchFamily="34" charset="0"/>
              </a:rPr>
              <a:t>Require frequent and costly maintenance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Verdana" panose="020B0604030504040204" pitchFamily="34" charset="0"/>
              </a:rPr>
              <a:t>between 100,000 and 200,000 birds killed each year in collisions with wind turbines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9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9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98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Nuclear power plant</a:t>
            </a:r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83"/>
          <a:stretch>
            <a:fillRect/>
          </a:stretch>
        </p:blipFill>
        <p:spPr>
          <a:xfrm>
            <a:off x="347663" y="1317625"/>
            <a:ext cx="8448675" cy="4721225"/>
          </a:xfrm>
        </p:spPr>
      </p:pic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A19333-6634-407F-B557-A0F56EE7468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DD399A-2835-471C-8AE9-6E762457DDA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959225" cy="922338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Transformers</a:t>
            </a:r>
          </a:p>
        </p:txBody>
      </p:sp>
      <p:pic>
        <p:nvPicPr>
          <p:cNvPr id="45061" name="Picture 5" descr="transformeronpo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088" y="1381125"/>
            <a:ext cx="3613150" cy="4937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116388" y="336550"/>
            <a:ext cx="4795837" cy="649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This is a typical step-down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transformers used to bring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the line voltage down from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5000 V to 240 V before it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gets to your home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333FF"/>
                </a:solidFill>
              </a:rPr>
              <a:t>In your home two voltages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333FF"/>
                </a:solidFill>
              </a:rPr>
              <a:t>are available:  240 V &amp;120 V.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333FF"/>
                </a:solidFill>
              </a:rPr>
              <a:t>The 240 is used for the high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333FF"/>
                </a:solidFill>
              </a:rPr>
              <a:t>power appliances like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333FF"/>
                </a:solidFill>
              </a:rPr>
              <a:t>clothes dryer, oven, etc.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333FF"/>
                </a:solidFill>
              </a:rPr>
              <a:t>120 V is for everything else.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b="1" i="1" dirty="0" smtClean="0">
                <a:solidFill>
                  <a:srgbClr val="FF0000"/>
                </a:solidFill>
              </a:rPr>
              <a:t>Transformers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o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nly work </a:t>
            </a:r>
            <a:r>
              <a:rPr lang="en-US" altLang="en-US" sz="2800" b="1" i="1" dirty="0">
                <a:solidFill>
                  <a:srgbClr val="FF0000"/>
                </a:solidFill>
              </a:rPr>
              <a:t>with AC.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H="1">
            <a:off x="3128963" y="1601788"/>
            <a:ext cx="993775" cy="1317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432550"/>
            <a:ext cx="781050" cy="3016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7EEEDD-C1D3-42F2-9D9C-53D74B78D02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2771" name="Rectangle 120"/>
          <p:cNvSpPr>
            <a:spLocks noChangeArrowheads="1"/>
          </p:cNvSpPr>
          <p:nvPr/>
        </p:nvSpPr>
        <p:spPr bwMode="auto">
          <a:xfrm>
            <a:off x="0" y="549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2" name="Rectangle 12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9675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bg1"/>
                </a:solidFill>
              </a:rPr>
              <a:t>Bodily Effects of Electrical Currents</a:t>
            </a:r>
            <a:r>
              <a:rPr lang="en-US" altLang="en-US" sz="3600" smtClean="0">
                <a:solidFill>
                  <a:schemeClr val="bg1"/>
                </a:solidFill>
              </a:rPr>
              <a:t/>
            </a:r>
            <a:br>
              <a:rPr lang="en-US" altLang="en-US" sz="3600" smtClean="0">
                <a:solidFill>
                  <a:schemeClr val="bg1"/>
                </a:solidFill>
              </a:rPr>
            </a:br>
            <a:r>
              <a:rPr lang="en-US" altLang="en-US" sz="3600" smtClean="0">
                <a:solidFill>
                  <a:schemeClr val="bg1"/>
                </a:solidFill>
              </a:rPr>
              <a:t>60 Hz AC, 1 mA = 0.001 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52450" y="1400175"/>
          <a:ext cx="8039100" cy="4929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14500"/>
                <a:gridCol w="1647825"/>
                <a:gridCol w="4676775"/>
              </a:tblGrid>
              <a:tr h="6573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MEN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WOMEN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EFFECT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7" marB="45727"/>
                </a:tc>
              </a:tr>
              <a:tr h="6564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0.4 mA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</a:t>
                      </a:r>
                      <a:r>
                        <a:rPr lang="en-US" sz="2400" baseline="0" dirty="0" smtClean="0"/>
                        <a:t> mA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Slight</a:t>
                      </a:r>
                      <a:r>
                        <a:rPr lang="en-US" sz="2400" baseline="0" dirty="0" smtClean="0"/>
                        <a:t> sensation experienced</a:t>
                      </a:r>
                      <a:endParaRPr lang="en-US" sz="2400" dirty="0"/>
                    </a:p>
                  </a:txBody>
                  <a:tcPr marT="45727" marB="45727"/>
                </a:tc>
              </a:tr>
              <a:tr h="6564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1.1 mA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0.7 mA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Threshold of perception</a:t>
                      </a:r>
                      <a:endParaRPr lang="en-US" sz="2400" dirty="0"/>
                    </a:p>
                  </a:txBody>
                  <a:tcPr marT="45727" marB="45727"/>
                </a:tc>
              </a:tr>
              <a:tr h="8230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 mA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 mA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Painful,</a:t>
                      </a:r>
                      <a:r>
                        <a:rPr lang="en-US" sz="2400" baseline="0" dirty="0" smtClean="0"/>
                        <a:t> but voluntary muscle</a:t>
                      </a:r>
                    </a:p>
                    <a:p>
                      <a:r>
                        <a:rPr lang="en-US" sz="2400" baseline="0" dirty="0" smtClean="0"/>
                        <a:t>control maintained</a:t>
                      </a:r>
                      <a:endParaRPr lang="en-US" sz="2400" dirty="0"/>
                    </a:p>
                  </a:txBody>
                  <a:tcPr marT="45727" marB="45727"/>
                </a:tc>
              </a:tr>
              <a:tr h="6564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 mA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10.5 mA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Painful, unable to let go</a:t>
                      </a:r>
                      <a:endParaRPr lang="en-US" sz="2400" dirty="0"/>
                    </a:p>
                  </a:txBody>
                  <a:tcPr marT="45727" marB="45727"/>
                </a:tc>
              </a:tr>
              <a:tr h="6564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 mA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 mA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Severe pain, difficulty</a:t>
                      </a:r>
                      <a:r>
                        <a:rPr lang="en-US" sz="2400" baseline="0" dirty="0" smtClean="0"/>
                        <a:t> breathing</a:t>
                      </a:r>
                      <a:endParaRPr lang="en-US" sz="2400" dirty="0"/>
                    </a:p>
                  </a:txBody>
                  <a:tcPr marT="45727" marB="45727"/>
                </a:tc>
              </a:tr>
              <a:tr h="8230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 mA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 mA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Possible</a:t>
                      </a:r>
                      <a:r>
                        <a:rPr lang="en-US" sz="2400" baseline="0" dirty="0" smtClean="0"/>
                        <a:t> heart fibrillation after</a:t>
                      </a:r>
                    </a:p>
                    <a:p>
                      <a:r>
                        <a:rPr lang="en-US" sz="2400" baseline="0" dirty="0" smtClean="0"/>
                        <a:t>3 seconds </a:t>
                      </a:r>
                      <a:r>
                        <a:rPr lang="en-US" sz="2400" baseline="0" smtClean="0">
                          <a:sym typeface="Wingdings" panose="05000000000000000000" pitchFamily="2" charset="2"/>
                        </a:rPr>
                        <a:t> death</a:t>
                      </a:r>
                      <a:endParaRPr lang="en-US" sz="2400" dirty="0"/>
                    </a:p>
                  </a:txBody>
                  <a:tcPr marT="45727" marB="4572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  <a:ln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ELECTROCUTION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90500" y="1795463"/>
            <a:ext cx="4581525" cy="421481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4400" smtClean="0"/>
              <a:t>Human lethality is most common with alternating current at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4400" smtClean="0"/>
              <a:t>100–250 volts.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E4361A-00E0-472F-99BD-B49657FF420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pic>
        <p:nvPicPr>
          <p:cNvPr id="3482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482725"/>
            <a:ext cx="39243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0CA6FF-881C-40BB-A1B2-B493C963EF8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Electric outlets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143000"/>
            <a:ext cx="8229600" cy="5222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current is supposed to flow from the hot side (black wire) to the neutral (white wire), if too much current flows the fuse blows or the circuit breaker trips.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ground (green wire) is there for protection;</a:t>
            </a:r>
            <a:r>
              <a:rPr lang="en-US" altLang="en-US" sz="2800" smtClean="0">
                <a:sym typeface="Wingdings" panose="05000000000000000000" pitchFamily="2" charset="2"/>
              </a:rPr>
              <a:t> to provide a safe path for current in the event of a short circuit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ym typeface="Wingdings" panose="05000000000000000000" pitchFamily="2" charset="2"/>
              </a:rPr>
              <a:t>on some circuits (kitchens and bathrooms) there is additional protection </a:t>
            </a:r>
            <a:r>
              <a:rPr lang="en-US" altLang="en-US" sz="2800" b="1" smtClean="0">
                <a:solidFill>
                  <a:srgbClr val="FF0000"/>
                </a:solidFill>
                <a:sym typeface="Wingdings" panose="05000000000000000000" pitchFamily="2" charset="2"/>
              </a:rPr>
              <a:t>GFCI</a:t>
            </a:r>
            <a:r>
              <a:rPr lang="en-US" altLang="en-US" sz="2800" smtClean="0">
                <a:sym typeface="Wingdings" panose="05000000000000000000" pitchFamily="2" charset="2"/>
              </a:rPr>
              <a:t>  </a:t>
            </a:r>
            <a:r>
              <a:rPr lang="en-US" altLang="en-US" sz="2800" smtClean="0">
                <a:solidFill>
                  <a:srgbClr val="FF0000"/>
                </a:solidFill>
                <a:sym typeface="Wingdings" panose="05000000000000000000" pitchFamily="2" charset="2"/>
              </a:rPr>
              <a:t>ground fault circuit interrupter</a:t>
            </a:r>
            <a:r>
              <a:rPr lang="en-US" altLang="en-US" sz="2800" smtClean="0">
                <a:sym typeface="Wingdings" panose="05000000000000000000" pitchFamily="2" charset="2"/>
              </a:rPr>
              <a:t>. If current accidentally flows through anything other than the hot or neutral it interrupts the circuit very quickly (in about 25 milliseconds, before fibrillation can occur)</a:t>
            </a: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2C7A31-CECB-4CD2-A0F3-D69B729EE07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pic>
        <p:nvPicPr>
          <p:cNvPr id="37891" name="Picture 5" descr="W0912_2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81"/>
          <a:stretch>
            <a:fillRect/>
          </a:stretch>
        </p:blipFill>
        <p:spPr>
          <a:xfrm>
            <a:off x="247650" y="969963"/>
            <a:ext cx="8648700" cy="2840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41375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bg1"/>
                </a:solidFill>
              </a:rPr>
              <a:t>Electric power generation and distribution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3006725" y="5067300"/>
            <a:ext cx="2495550" cy="1457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07950" y="3886200"/>
            <a:ext cx="8928100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Verdana" panose="020B0604030504040204" pitchFamily="34" charset="0"/>
              </a:rPr>
              <a:t> electrical power </a:t>
            </a:r>
            <a:r>
              <a:rPr lang="en-US" altLang="en-US" sz="2800">
                <a:solidFill>
                  <a:srgbClr val="FF0000"/>
                </a:solidFill>
                <a:latin typeface="Verdana" panose="020B0604030504040204" pitchFamily="34" charset="0"/>
              </a:rPr>
              <a:t>P = I V</a:t>
            </a:r>
            <a:r>
              <a:rPr lang="en-US" altLang="en-US" sz="2800" b="1">
                <a:solidFill>
                  <a:srgbClr val="FF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2800">
                <a:latin typeface="Verdana" panose="020B0604030504040204" pitchFamily="34" charset="0"/>
              </a:rPr>
              <a:t> energy per unit time</a:t>
            </a:r>
            <a:br>
              <a:rPr lang="en-US" altLang="en-US" sz="2800">
                <a:latin typeface="Verdana" panose="020B0604030504040204" pitchFamily="34" charset="0"/>
              </a:rPr>
            </a:br>
            <a:r>
              <a:rPr lang="en-US" altLang="en-US" sz="2800">
                <a:latin typeface="Verdana" panose="020B0604030504040204" pitchFamily="34" charset="0"/>
              </a:rPr>
              <a:t>   Joules/s  =  </a:t>
            </a:r>
            <a:r>
              <a:rPr lang="en-US" altLang="en-US" sz="2800">
                <a:solidFill>
                  <a:srgbClr val="FF0000"/>
                </a:solidFill>
                <a:latin typeface="Verdana" panose="020B0604030504040204" pitchFamily="34" charset="0"/>
              </a:rPr>
              <a:t>WATTS (watts = amps x volts)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Verdana" panose="020B0604030504040204" pitchFamily="34" charset="0"/>
              </a:rPr>
              <a:t> It is more efficient to transmit electrical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Verdana" panose="020B0604030504040204" pitchFamily="34" charset="0"/>
              </a:rPr>
              <a:t>  power at </a:t>
            </a:r>
            <a:r>
              <a:rPr lang="en-US" altLang="en-US" sz="2800">
                <a:solidFill>
                  <a:srgbClr val="FF0000"/>
                </a:solidFill>
                <a:latin typeface="Verdana" panose="020B0604030504040204" pitchFamily="34" charset="0"/>
              </a:rPr>
              <a:t>high voltage and low current</a:t>
            </a:r>
            <a:r>
              <a:rPr lang="en-US" altLang="en-US" sz="2800">
                <a:latin typeface="Verdana" panose="020B060403050404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Verdana" panose="020B0604030504040204" pitchFamily="34" charset="0"/>
              </a:rPr>
              <a:t> The losses along the transmission lines 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Verdana" panose="020B0604030504040204" pitchFamily="34" charset="0"/>
              </a:rPr>
              <a:t>  reduced compared to transmission at low 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989200-2AAA-4644-A55D-21DB6136B84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84238"/>
          </a:xfrm>
          <a:solidFill>
            <a:srgbClr val="0066FF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A direct current (DC) circuit</a:t>
            </a:r>
          </a:p>
        </p:txBody>
      </p:sp>
      <p:sp>
        <p:nvSpPr>
          <p:cNvPr id="6148" name="Text Box 26"/>
          <p:cNvSpPr txBox="1">
            <a:spLocks noChangeArrowheads="1"/>
          </p:cNvSpPr>
          <p:nvPr/>
        </p:nvSpPr>
        <p:spPr bwMode="auto">
          <a:xfrm>
            <a:off x="315542" y="1156060"/>
            <a:ext cx="8637588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b="1" dirty="0" smtClean="0"/>
              <a:t>DC</a:t>
            </a:r>
            <a:r>
              <a:rPr lang="en-US" altLang="en-US" sz="2400" b="1" dirty="0" smtClean="0">
                <a:sym typeface="Wingdings" panose="05000000000000000000" pitchFamily="2" charset="2"/>
              </a:rPr>
              <a:t>: current </a:t>
            </a:r>
            <a:r>
              <a:rPr lang="en-US" altLang="en-US" sz="2400" b="1" dirty="0">
                <a:sym typeface="Wingdings" panose="05000000000000000000" pitchFamily="2" charset="2"/>
              </a:rPr>
              <a:t>always flows in the same </a:t>
            </a:r>
            <a:r>
              <a:rPr lang="en-US" altLang="en-US" sz="2400" b="1" dirty="0" smtClean="0">
                <a:sym typeface="Wingdings" panose="05000000000000000000" pitchFamily="2" charset="2"/>
              </a:rPr>
              <a:t>direction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b="1" dirty="0" smtClean="0">
                <a:sym typeface="Wingdings" panose="05000000000000000000" pitchFamily="2" charset="2"/>
              </a:rPr>
              <a:t>Batteries </a:t>
            </a:r>
            <a:r>
              <a:rPr lang="en-US" altLang="en-US" sz="2400" b="1" dirty="0">
                <a:sym typeface="Wingdings" panose="05000000000000000000" pitchFamily="2" charset="2"/>
              </a:rPr>
              <a:t>provide direct </a:t>
            </a:r>
            <a:r>
              <a:rPr lang="en-US" altLang="en-US" sz="2400" b="1" dirty="0" smtClean="0">
                <a:sym typeface="Wingdings" panose="05000000000000000000" pitchFamily="2" charset="2"/>
              </a:rPr>
              <a:t>currents.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b="1" dirty="0" smtClean="0">
                <a:sym typeface="Wingdings" panose="05000000000000000000" pitchFamily="2" charset="2"/>
              </a:rPr>
              <a:t>Current flows in direction that + charges would move</a:t>
            </a:r>
            <a:endParaRPr lang="en-US" altLang="en-US" sz="2400" b="1" dirty="0"/>
          </a:p>
        </p:txBody>
      </p:sp>
      <p:sp>
        <p:nvSpPr>
          <p:cNvPr id="3077" name="Text Box 34"/>
          <p:cNvSpPr txBox="1">
            <a:spLocks noChangeArrowheads="1"/>
          </p:cNvSpPr>
          <p:nvPr/>
        </p:nvSpPr>
        <p:spPr bwMode="auto">
          <a:xfrm>
            <a:off x="1493044" y="5729975"/>
            <a:ext cx="6096000" cy="830262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Verdana" panose="020B0604030504040204" pitchFamily="34" charset="0"/>
              </a:rPr>
              <a:t>OHM’S LAW </a:t>
            </a:r>
            <a:endParaRPr lang="en-US" altLang="en-US" sz="2400" b="1">
              <a:solidFill>
                <a:srgbClr val="FF0000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Verdana" panose="020B0604030504040204" pitchFamily="34" charset="0"/>
              </a:rPr>
              <a:t>I(Amps)= V(volts)/R(Ohms)</a:t>
            </a:r>
          </a:p>
        </p:txBody>
      </p:sp>
      <p:grpSp>
        <p:nvGrpSpPr>
          <p:cNvPr id="3079" name="Group 31"/>
          <p:cNvGrpSpPr>
            <a:grpSpLocks/>
          </p:cNvGrpSpPr>
          <p:nvPr/>
        </p:nvGrpSpPr>
        <p:grpSpPr bwMode="auto">
          <a:xfrm>
            <a:off x="990600" y="3584813"/>
            <a:ext cx="7251700" cy="750888"/>
            <a:chOff x="624" y="2098"/>
            <a:chExt cx="4568" cy="473"/>
          </a:xfrm>
        </p:grpSpPr>
        <p:sp>
          <p:nvSpPr>
            <p:cNvPr id="6171" name="Text Box 27"/>
            <p:cNvSpPr txBox="1">
              <a:spLocks noChangeArrowheads="1"/>
            </p:cNvSpPr>
            <p:nvPr/>
          </p:nvSpPr>
          <p:spPr bwMode="auto">
            <a:xfrm>
              <a:off x="624" y="2098"/>
              <a:ext cx="19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FF0000"/>
                  </a:solidFill>
                  <a:latin typeface="Verdana" panose="020B0604030504040204" pitchFamily="34" charset="0"/>
                </a:rPr>
                <a:t>I</a:t>
              </a:r>
            </a:p>
          </p:txBody>
        </p:sp>
        <p:sp>
          <p:nvSpPr>
            <p:cNvPr id="6172" name="Text Box 30"/>
            <p:cNvSpPr txBox="1">
              <a:spLocks noChangeArrowheads="1"/>
            </p:cNvSpPr>
            <p:nvPr/>
          </p:nvSpPr>
          <p:spPr bwMode="auto">
            <a:xfrm flipH="1">
              <a:off x="4802" y="2164"/>
              <a:ext cx="39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FF0000"/>
                  </a:solidFill>
                  <a:latin typeface="Verdana" panose="020B0604030504040204" pitchFamily="34" charset="0"/>
                </a:rPr>
                <a:t>I</a:t>
              </a:r>
            </a:p>
          </p:txBody>
        </p:sp>
      </p:grpSp>
      <p:sp>
        <p:nvSpPr>
          <p:cNvPr id="6151" name="Text Box 32"/>
          <p:cNvSpPr txBox="1">
            <a:spLocks noChangeArrowheads="1"/>
          </p:cNvSpPr>
          <p:nvPr/>
        </p:nvSpPr>
        <p:spPr bwMode="auto">
          <a:xfrm>
            <a:off x="4348163" y="5027851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V</a:t>
            </a:r>
          </a:p>
        </p:txBody>
      </p:sp>
      <p:grpSp>
        <p:nvGrpSpPr>
          <p:cNvPr id="6152" name="Group 12"/>
          <p:cNvGrpSpPr>
            <a:grpSpLocks/>
          </p:cNvGrpSpPr>
          <p:nvPr/>
        </p:nvGrpSpPr>
        <p:grpSpPr bwMode="auto">
          <a:xfrm>
            <a:off x="1768475" y="2762488"/>
            <a:ext cx="5545138" cy="2682875"/>
            <a:chOff x="2502040" y="2195565"/>
            <a:chExt cx="4366008" cy="2682823"/>
          </a:xfrm>
        </p:grpSpPr>
        <p:sp>
          <p:nvSpPr>
            <p:cNvPr id="8" name="Freeform 7"/>
            <p:cNvSpPr/>
            <p:nvPr/>
          </p:nvSpPr>
          <p:spPr>
            <a:xfrm>
              <a:off x="3441988" y="2195565"/>
              <a:ext cx="1878646" cy="361943"/>
            </a:xfrm>
            <a:custGeom>
              <a:avLst/>
              <a:gdLst>
                <a:gd name="connsiteX0" fmla="*/ 0 w 1879042"/>
                <a:gd name="connsiteY0" fmla="*/ 165798 h 361740"/>
                <a:gd name="connsiteX1" fmla="*/ 286378 w 1879042"/>
                <a:gd name="connsiteY1" fmla="*/ 165798 h 361740"/>
                <a:gd name="connsiteX2" fmla="*/ 442128 w 1879042"/>
                <a:gd name="connsiteY2" fmla="*/ 5024 h 361740"/>
                <a:gd name="connsiteX3" fmla="*/ 698361 w 1879042"/>
                <a:gd name="connsiteY3" fmla="*/ 361740 h 361740"/>
                <a:gd name="connsiteX4" fmla="*/ 894304 w 1879042"/>
                <a:gd name="connsiteY4" fmla="*/ 15072 h 361740"/>
                <a:gd name="connsiteX5" fmla="*/ 1090246 w 1879042"/>
                <a:gd name="connsiteY5" fmla="*/ 346668 h 361740"/>
                <a:gd name="connsiteX6" fmla="*/ 1291214 w 1879042"/>
                <a:gd name="connsiteY6" fmla="*/ 0 h 361740"/>
                <a:gd name="connsiteX7" fmla="*/ 1507253 w 1879042"/>
                <a:gd name="connsiteY7" fmla="*/ 346668 h 361740"/>
                <a:gd name="connsiteX8" fmla="*/ 1652954 w 1879042"/>
                <a:gd name="connsiteY8" fmla="*/ 170822 h 361740"/>
                <a:gd name="connsiteX9" fmla="*/ 1879042 w 1879042"/>
                <a:gd name="connsiteY9" fmla="*/ 170822 h 36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9042" h="361740">
                  <a:moveTo>
                    <a:pt x="0" y="165798"/>
                  </a:moveTo>
                  <a:lnTo>
                    <a:pt x="286378" y="165798"/>
                  </a:lnTo>
                  <a:lnTo>
                    <a:pt x="442128" y="5024"/>
                  </a:lnTo>
                  <a:lnTo>
                    <a:pt x="698361" y="361740"/>
                  </a:lnTo>
                  <a:lnTo>
                    <a:pt x="894304" y="15072"/>
                  </a:lnTo>
                  <a:lnTo>
                    <a:pt x="1090246" y="346668"/>
                  </a:lnTo>
                  <a:lnTo>
                    <a:pt x="1291214" y="0"/>
                  </a:lnTo>
                  <a:lnTo>
                    <a:pt x="1507253" y="346668"/>
                  </a:lnTo>
                  <a:lnTo>
                    <a:pt x="1652954" y="170822"/>
                  </a:lnTo>
                  <a:lnTo>
                    <a:pt x="1879042" y="170822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6160" name="Group 11"/>
            <p:cNvGrpSpPr>
              <a:grpSpLocks/>
            </p:cNvGrpSpPr>
            <p:nvPr/>
          </p:nvGrpSpPr>
          <p:grpSpPr bwMode="auto">
            <a:xfrm>
              <a:off x="2502040" y="2355900"/>
              <a:ext cx="4366008" cy="2522488"/>
              <a:chOff x="2502040" y="2355900"/>
              <a:chExt cx="4366008" cy="2522488"/>
            </a:xfrm>
          </p:grpSpPr>
          <p:sp>
            <p:nvSpPr>
              <p:cNvPr id="6161" name="Text Box 5"/>
              <p:cNvSpPr txBox="1">
                <a:spLocks noChangeArrowheads="1"/>
              </p:cNvSpPr>
              <p:nvPr/>
            </p:nvSpPr>
            <p:spPr bwMode="auto">
              <a:xfrm>
                <a:off x="3760499" y="2572875"/>
                <a:ext cx="1396126" cy="523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 smtClean="0">
                    <a:latin typeface="Tahoma" panose="020B0604030504040204" pitchFamily="34" charset="0"/>
                  </a:rPr>
                  <a:t>Resistor R</a:t>
                </a:r>
                <a:endParaRPr lang="en-US" altLang="en-US" sz="28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502040" y="2355900"/>
                <a:ext cx="4366008" cy="1935124"/>
              </a:xfrm>
              <a:custGeom>
                <a:avLst/>
                <a:gdLst>
                  <a:gd name="connsiteX0" fmla="*/ 939520 w 4366008"/>
                  <a:gd name="connsiteY0" fmla="*/ 15073 h 1944356"/>
                  <a:gd name="connsiteX1" fmla="*/ 0 w 4366008"/>
                  <a:gd name="connsiteY1" fmla="*/ 15073 h 1944356"/>
                  <a:gd name="connsiteX2" fmla="*/ 0 w 4366008"/>
                  <a:gd name="connsiteY2" fmla="*/ 1944356 h 1944356"/>
                  <a:gd name="connsiteX3" fmla="*/ 4366008 w 4366008"/>
                  <a:gd name="connsiteY3" fmla="*/ 1944356 h 1944356"/>
                  <a:gd name="connsiteX4" fmla="*/ 4366008 w 4366008"/>
                  <a:gd name="connsiteY4" fmla="*/ 0 h 1944356"/>
                  <a:gd name="connsiteX5" fmla="*/ 2823586 w 4366008"/>
                  <a:gd name="connsiteY5" fmla="*/ 0 h 1944356"/>
                  <a:gd name="connsiteX0" fmla="*/ 939520 w 4366008"/>
                  <a:gd name="connsiteY0" fmla="*/ 15073 h 1944356"/>
                  <a:gd name="connsiteX1" fmla="*/ 0 w 4366008"/>
                  <a:gd name="connsiteY1" fmla="*/ 15073 h 1944356"/>
                  <a:gd name="connsiteX2" fmla="*/ 0 w 4366008"/>
                  <a:gd name="connsiteY2" fmla="*/ 1944356 h 1944356"/>
                  <a:gd name="connsiteX3" fmla="*/ 4366008 w 4366008"/>
                  <a:gd name="connsiteY3" fmla="*/ 1944356 h 1944356"/>
                  <a:gd name="connsiteX4" fmla="*/ 4366008 w 4366008"/>
                  <a:gd name="connsiteY4" fmla="*/ 0 h 1944356"/>
                  <a:gd name="connsiteX5" fmla="*/ 2813537 w 4366008"/>
                  <a:gd name="connsiteY5" fmla="*/ 25121 h 1944356"/>
                  <a:gd name="connsiteX0" fmla="*/ 939520 w 4366008"/>
                  <a:gd name="connsiteY0" fmla="*/ 5024 h 1934307"/>
                  <a:gd name="connsiteX1" fmla="*/ 0 w 4366008"/>
                  <a:gd name="connsiteY1" fmla="*/ 5024 h 1934307"/>
                  <a:gd name="connsiteX2" fmla="*/ 0 w 4366008"/>
                  <a:gd name="connsiteY2" fmla="*/ 1934307 h 1934307"/>
                  <a:gd name="connsiteX3" fmla="*/ 4366008 w 4366008"/>
                  <a:gd name="connsiteY3" fmla="*/ 1934307 h 1934307"/>
                  <a:gd name="connsiteX4" fmla="*/ 4355960 w 4366008"/>
                  <a:gd name="connsiteY4" fmla="*/ 0 h 1934307"/>
                  <a:gd name="connsiteX5" fmla="*/ 2813537 w 4366008"/>
                  <a:gd name="connsiteY5" fmla="*/ 15072 h 1934307"/>
                  <a:gd name="connsiteX0" fmla="*/ 939520 w 4366008"/>
                  <a:gd name="connsiteY0" fmla="*/ 5024 h 1934307"/>
                  <a:gd name="connsiteX1" fmla="*/ 0 w 4366008"/>
                  <a:gd name="connsiteY1" fmla="*/ 5024 h 1934307"/>
                  <a:gd name="connsiteX2" fmla="*/ 0 w 4366008"/>
                  <a:gd name="connsiteY2" fmla="*/ 1934307 h 1934307"/>
                  <a:gd name="connsiteX3" fmla="*/ 4366008 w 4366008"/>
                  <a:gd name="connsiteY3" fmla="*/ 1934307 h 1934307"/>
                  <a:gd name="connsiteX4" fmla="*/ 4355960 w 4366008"/>
                  <a:gd name="connsiteY4" fmla="*/ 0 h 1934307"/>
                  <a:gd name="connsiteX5" fmla="*/ 2813537 w 4366008"/>
                  <a:gd name="connsiteY5" fmla="*/ 10048 h 1934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66008" h="1934307">
                    <a:moveTo>
                      <a:pt x="939520" y="5024"/>
                    </a:moveTo>
                    <a:lnTo>
                      <a:pt x="0" y="5024"/>
                    </a:lnTo>
                    <a:lnTo>
                      <a:pt x="0" y="1934307"/>
                    </a:lnTo>
                    <a:lnTo>
                      <a:pt x="4366008" y="1934307"/>
                    </a:lnTo>
                    <a:cubicBezTo>
                      <a:pt x="4362659" y="1289538"/>
                      <a:pt x="4359309" y="644769"/>
                      <a:pt x="4355960" y="0"/>
                    </a:cubicBezTo>
                    <a:lnTo>
                      <a:pt x="2813537" y="1004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grpSp>
            <p:nvGrpSpPr>
              <p:cNvPr id="6164" name="Group 7"/>
              <p:cNvGrpSpPr>
                <a:grpSpLocks/>
              </p:cNvGrpSpPr>
              <p:nvPr/>
            </p:nvGrpSpPr>
            <p:grpSpPr bwMode="auto">
              <a:xfrm>
                <a:off x="3616325" y="4029075"/>
                <a:ext cx="2170113" cy="849313"/>
                <a:chOff x="2148" y="2766"/>
                <a:chExt cx="1367" cy="535"/>
              </a:xfrm>
            </p:grpSpPr>
            <p:grpSp>
              <p:nvGrpSpPr>
                <p:cNvPr id="6165" name="Group 8"/>
                <p:cNvGrpSpPr>
                  <a:grpSpLocks/>
                </p:cNvGrpSpPr>
                <p:nvPr/>
              </p:nvGrpSpPr>
              <p:grpSpPr bwMode="auto">
                <a:xfrm>
                  <a:off x="2204" y="2766"/>
                  <a:ext cx="1241" cy="291"/>
                  <a:chOff x="2195" y="3166"/>
                  <a:chExt cx="1241" cy="291"/>
                </a:xfrm>
              </p:grpSpPr>
              <p:sp>
                <p:nvSpPr>
                  <p:cNvPr id="6168" name="AutoShape 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637" y="2724"/>
                    <a:ext cx="272" cy="1156"/>
                  </a:xfrm>
                  <a:prstGeom prst="can">
                    <a:avLst>
                      <a:gd name="adj" fmla="val 70578"/>
                    </a:avLst>
                  </a:prstGeom>
                  <a:solidFill>
                    <a:srgbClr val="0066FF"/>
                  </a:solidFill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6169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6" y="3169"/>
                    <a:ext cx="801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400">
                        <a:latin typeface="Tahoma" panose="020B0604030504040204" pitchFamily="34" charset="0"/>
                      </a:rPr>
                      <a:t>Duracell</a:t>
                    </a:r>
                  </a:p>
                </p:txBody>
              </p:sp>
              <p:sp>
                <p:nvSpPr>
                  <p:cNvPr id="617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241" y="3271"/>
                    <a:ext cx="195" cy="8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616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242" y="3013"/>
                  <a:ext cx="27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latin typeface="Tahoma" panose="020B0604030504040204" pitchFamily="34" charset="0"/>
                    </a:rPr>
                    <a:t>+</a:t>
                  </a:r>
                </a:p>
              </p:txBody>
            </p:sp>
            <p:sp>
              <p:nvSpPr>
                <p:cNvPr id="6167" name="Line 13"/>
                <p:cNvSpPr>
                  <a:spLocks noChangeShapeType="1"/>
                </p:cNvSpPr>
                <p:nvPr/>
              </p:nvSpPr>
              <p:spPr bwMode="auto">
                <a:xfrm>
                  <a:off x="2148" y="3153"/>
                  <a:ext cx="15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" name="Up Arrow 13"/>
          <p:cNvSpPr/>
          <p:nvPr/>
        </p:nvSpPr>
        <p:spPr bwMode="auto">
          <a:xfrm>
            <a:off x="7118350" y="3521313"/>
            <a:ext cx="390525" cy="79851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8" name="Up Arrow 47"/>
          <p:cNvSpPr/>
          <p:nvPr/>
        </p:nvSpPr>
        <p:spPr bwMode="auto">
          <a:xfrm rot="10800000">
            <a:off x="1573213" y="3508613"/>
            <a:ext cx="390525" cy="79851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9" name="Up Arrow 48"/>
          <p:cNvSpPr/>
          <p:nvPr/>
        </p:nvSpPr>
        <p:spPr bwMode="auto">
          <a:xfrm rot="16200000">
            <a:off x="5869781" y="2575958"/>
            <a:ext cx="390525" cy="79851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0" name="Up Arrow 49"/>
          <p:cNvSpPr/>
          <p:nvPr/>
        </p:nvSpPr>
        <p:spPr bwMode="auto">
          <a:xfrm rot="16200000">
            <a:off x="2367756" y="2544208"/>
            <a:ext cx="390525" cy="79851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1" name="Up Arrow 50"/>
          <p:cNvSpPr/>
          <p:nvPr/>
        </p:nvSpPr>
        <p:spPr bwMode="auto">
          <a:xfrm rot="5400000">
            <a:off x="2367756" y="4465083"/>
            <a:ext cx="390525" cy="79851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" name="Up Arrow 51"/>
          <p:cNvSpPr/>
          <p:nvPr/>
        </p:nvSpPr>
        <p:spPr bwMode="auto">
          <a:xfrm rot="5400000">
            <a:off x="6523831" y="4474608"/>
            <a:ext cx="390525" cy="79851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14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245225"/>
            <a:ext cx="428625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C7B1ED-AB79-43ED-BDF5-5551F35497C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House wiring</a:t>
            </a:r>
          </a:p>
        </p:txBody>
      </p:sp>
      <p:pic>
        <p:nvPicPr>
          <p:cNvPr id="39940" name="Picture 6" descr="housewir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t="3455" b="4594"/>
          <a:stretch>
            <a:fillRect/>
          </a:stretch>
        </p:blipFill>
        <p:spPr>
          <a:xfrm>
            <a:off x="85725" y="1528763"/>
            <a:ext cx="8904288" cy="4333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4794250" y="3278188"/>
            <a:ext cx="348615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all circuits are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connected in parallel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38800C-FCEB-42A4-9063-CF1C3C4C4F8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electrical power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593850"/>
            <a:ext cx="85725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Verdana" panose="020B0604030504040204" pitchFamily="34" charset="0"/>
              </a:rPr>
              <a:t>the power is how much electrical energy is used per second = 1 Watt.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Verdana" panose="020B0604030504040204" pitchFamily="34" charset="0"/>
              </a:rPr>
              <a:t>1 Watt = 1 Joule / 1 second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3333FF"/>
                </a:solidFill>
                <a:latin typeface="Verdana" panose="020B0604030504040204" pitchFamily="34" charset="0"/>
              </a:rPr>
              <a:t>Power (Watts) = current (A) </a:t>
            </a:r>
            <a:r>
              <a:rPr lang="en-US" altLang="en-US" sz="2800" dirty="0" smtClean="0">
                <a:solidFill>
                  <a:srgbClr val="3333FF"/>
                </a:solidFill>
                <a:latin typeface="Verdana" panose="020B0604030504040204" pitchFamily="34" charset="0"/>
                <a:sym typeface="SymbolMono BT" pitchFamily="18" charset="2"/>
              </a:rPr>
              <a:t></a:t>
            </a:r>
            <a:r>
              <a:rPr lang="en-US" altLang="en-US" sz="2800" dirty="0" smtClean="0">
                <a:solidFill>
                  <a:srgbClr val="3333FF"/>
                </a:solidFill>
                <a:latin typeface="Verdana" panose="020B0604030504040204" pitchFamily="34" charset="0"/>
              </a:rPr>
              <a:t> voltage (V)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Verdana" panose="020B0604030504040204" pitchFamily="34" charset="0"/>
              </a:rPr>
              <a:t>some appliances require high power, like your electric range or clothes dryer, they operate at the higher voltage (240 V), so less current is used.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we pay for the total energy (not power) used each month  - KW-hours (KWH)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3FBF14-D9D0-4D6D-A0C3-EAA011D2490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dirty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9975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Paying for electricity (KWH)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6863"/>
            <a:ext cx="8322816" cy="4824972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Verdana" panose="020B0604030504040204" pitchFamily="34" charset="0"/>
              </a:rPr>
              <a:t>You pay for the total amount of electrical </a:t>
            </a:r>
            <a:r>
              <a:rPr lang="en-US" altLang="en-US" sz="28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energy</a:t>
            </a:r>
            <a:r>
              <a:rPr lang="en-US" altLang="en-US" sz="2800" dirty="0" smtClean="0">
                <a:latin typeface="Verdana" panose="020B0604030504040204" pitchFamily="34" charset="0"/>
              </a:rPr>
              <a:t> that is used</a:t>
            </a:r>
          </a:p>
          <a:p>
            <a:pPr eaLnBrk="1" hangingPunct="1"/>
            <a:r>
              <a:rPr lang="en-US" altLang="en-US" sz="2800" dirty="0" smtClean="0">
                <a:latin typeface="Verdana" panose="020B0604030504040204" pitchFamily="34" charset="0"/>
              </a:rPr>
              <a:t>the energy is measured in </a:t>
            </a:r>
            <a:r>
              <a:rPr lang="en-US" altLang="en-US" sz="28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kilowatt-hours</a:t>
            </a:r>
          </a:p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the kilowatt (kW) = 1000 W, is the energy used per unit time</a:t>
            </a:r>
          </a:p>
          <a:p>
            <a:pPr eaLnBrk="1" hangingPunct="1"/>
            <a:r>
              <a:rPr lang="en-US" altLang="en-US" sz="2800" dirty="0" smtClean="0">
                <a:latin typeface="Verdana" panose="020B0604030504040204" pitchFamily="34" charset="0"/>
              </a:rPr>
              <a:t>When kW are multiplied by a time unit (hours) we get total energy in KWH</a:t>
            </a:r>
          </a:p>
          <a:p>
            <a:pPr eaLnBrk="1" hangingPunct="1"/>
            <a:r>
              <a:rPr lang="en-US" altLang="en-US" sz="2800" dirty="0" smtClean="0">
                <a:latin typeface="Verdana" panose="020B0604030504040204" pitchFamily="34" charset="0"/>
              </a:rPr>
              <a:t>The </a:t>
            </a:r>
            <a:r>
              <a:rPr lang="en-US" altLang="en-US" sz="2800" dirty="0" smtClean="0">
                <a:latin typeface="Verdana" panose="020B0604030504040204" pitchFamily="34" charset="0"/>
              </a:rPr>
              <a:t>cost varies </a:t>
            </a:r>
            <a:r>
              <a:rPr lang="en-US" altLang="en-US" sz="2800" dirty="0" smtClean="0">
                <a:latin typeface="Verdana" panose="020B0604030504040204" pitchFamily="34" charset="0"/>
              </a:rPr>
              <a:t>from about 6</a:t>
            </a:r>
            <a:r>
              <a:rPr lang="en-US" altLang="en-US" sz="2800" dirty="0" smtClean="0">
                <a:latin typeface="Verdana" panose="020B0604030504040204" pitchFamily="34" charset="0"/>
                <a:cs typeface="Arial" panose="020B0604020202020204" pitchFamily="34" charset="0"/>
              </a:rPr>
              <a:t>¢/KWH </a:t>
            </a:r>
            <a:r>
              <a:rPr lang="en-US" altLang="en-US" sz="2800" dirty="0" smtClean="0">
                <a:latin typeface="Verdana" panose="020B0604030504040204" pitchFamily="34" charset="0"/>
                <a:cs typeface="Arial" panose="020B0604020202020204" pitchFamily="34" charset="0"/>
              </a:rPr>
              <a:t>in </a:t>
            </a:r>
            <a:r>
              <a:rPr lang="en-US" altLang="en-US" sz="2800" dirty="0" smtClean="0">
                <a:latin typeface="Verdana" panose="020B0604030504040204" pitchFamily="34" charset="0"/>
                <a:cs typeface="Arial" panose="020B0604020202020204" pitchFamily="34" charset="0"/>
              </a:rPr>
              <a:t>South Dakota </a:t>
            </a:r>
            <a:r>
              <a:rPr lang="en-US" altLang="en-US" sz="2800" dirty="0" smtClean="0">
                <a:latin typeface="Verdana" panose="020B0604030504040204" pitchFamily="34" charset="0"/>
                <a:cs typeface="Arial" panose="020B0604020202020204" pitchFamily="34" charset="0"/>
              </a:rPr>
              <a:t>to 17</a:t>
            </a:r>
            <a:r>
              <a:rPr lang="en-US" altLang="en-US" sz="2800" dirty="0" smtClean="0">
                <a:latin typeface="Verdana" panose="020B0604030504040204" pitchFamily="34" charset="0"/>
                <a:cs typeface="Arial" panose="020B0604020202020204" pitchFamily="34" charset="0"/>
              </a:rPr>
              <a:t>¢/KWH </a:t>
            </a:r>
            <a:r>
              <a:rPr lang="en-US" altLang="en-US" sz="2800" dirty="0" smtClean="0">
                <a:latin typeface="Verdana" panose="020B0604030504040204" pitchFamily="34" charset="0"/>
                <a:cs typeface="Arial" panose="020B0604020202020204" pitchFamily="34" charset="0"/>
              </a:rPr>
              <a:t>in </a:t>
            </a:r>
            <a:r>
              <a:rPr lang="en-US" altLang="en-US" sz="2800" dirty="0" smtClean="0">
                <a:latin typeface="Verdana" panose="020B0604030504040204" pitchFamily="34" charset="0"/>
                <a:cs typeface="Arial" panose="020B0604020202020204" pitchFamily="34" charset="0"/>
              </a:rPr>
              <a:t>Hawaii; </a:t>
            </a:r>
            <a:r>
              <a:rPr lang="en-US" altLang="en-US" sz="2800" dirty="0" smtClean="0">
                <a:latin typeface="Verdana" panose="020B0604030504040204" pitchFamily="34" charset="0"/>
                <a:cs typeface="Arial" panose="020B0604020202020204" pitchFamily="34" charset="0"/>
              </a:rPr>
              <a:t>the average is about 10</a:t>
            </a:r>
            <a:r>
              <a:rPr lang="en-US" altLang="en-US" sz="2800" dirty="0" smtClean="0">
                <a:latin typeface="Verdana" panose="020B0604030504040204" pitchFamily="34" charset="0"/>
                <a:cs typeface="Arial" panose="020B0604020202020204" pitchFamily="34" charset="0"/>
              </a:rPr>
              <a:t>¢/KWH </a:t>
            </a:r>
            <a:endParaRPr lang="en-US" altLang="en-US" sz="2800" dirty="0" smtClean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79D072-6305-4C02-A2B8-940800D479D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example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1609725"/>
            <a:ext cx="8791575" cy="4525963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Verdana" panose="020B0604030504040204" pitchFamily="34" charset="0"/>
              </a:rPr>
              <a:t>At a rate of </a:t>
            </a:r>
            <a:r>
              <a:rPr lang="en-US" altLang="en-US" sz="2800" smtClean="0">
                <a:solidFill>
                  <a:srgbClr val="FF0000"/>
                </a:solidFill>
                <a:latin typeface="Verdana" panose="020B0604030504040204" pitchFamily="34" charset="0"/>
              </a:rPr>
              <a:t>10 cents per kWh</a:t>
            </a:r>
            <a:r>
              <a:rPr lang="en-US" altLang="en-US" sz="2800" smtClean="0">
                <a:latin typeface="Verdana" panose="020B0604030504040204" pitchFamily="34" charset="0"/>
              </a:rPr>
              <a:t>, how much does it cost to keep a 100 W light bulb on for one day (24 hours)</a:t>
            </a:r>
          </a:p>
          <a:p>
            <a:pPr eaLnBrk="1" hangingPunct="1"/>
            <a:r>
              <a:rPr lang="en-US" altLang="en-US" sz="2800" u="sng" smtClean="0">
                <a:latin typeface="Verdana" panose="020B0604030504040204" pitchFamily="34" charset="0"/>
              </a:rPr>
              <a:t>Solution</a:t>
            </a:r>
            <a:endParaRPr lang="en-US" altLang="en-US" sz="2800" smtClean="0">
              <a:latin typeface="Verdana" panose="020B0604030504040204" pitchFamily="34" charset="0"/>
            </a:endParaRPr>
          </a:p>
          <a:p>
            <a:pPr lvl="1" eaLnBrk="1" hangingPunct="1"/>
            <a:r>
              <a:rPr lang="en-US" altLang="en-US" sz="2400" smtClean="0">
                <a:solidFill>
                  <a:srgbClr val="FF0000"/>
                </a:solidFill>
                <a:latin typeface="Verdana" panose="020B0604030504040204" pitchFamily="34" charset="0"/>
              </a:rPr>
              <a:t>100 W = 0.1 kW</a:t>
            </a:r>
            <a:endParaRPr lang="en-US" altLang="en-US" sz="2400" smtClean="0">
              <a:latin typeface="Verdana" panose="020B0604030504040204" pitchFamily="34" charset="0"/>
            </a:endParaRPr>
          </a:p>
          <a:p>
            <a:pPr lvl="1" eaLnBrk="1" hangingPunct="1"/>
            <a:r>
              <a:rPr lang="en-US" altLang="en-US" sz="2400" smtClean="0">
                <a:latin typeface="Verdana" panose="020B0604030504040204" pitchFamily="34" charset="0"/>
              </a:rPr>
              <a:t># KWH = 0.1 kW x 24 hr = 2.4 kWh</a:t>
            </a:r>
          </a:p>
          <a:p>
            <a:pPr lvl="1" eaLnBrk="1" hangingPunct="1"/>
            <a:r>
              <a:rPr lang="en-US" altLang="en-US" b="1" smtClean="0">
                <a:latin typeface="Verdana" panose="020B0604030504040204" pitchFamily="34" charset="0"/>
              </a:rPr>
              <a:t>cost</a:t>
            </a:r>
            <a:r>
              <a:rPr lang="en-US" altLang="en-US" smtClean="0">
                <a:latin typeface="Verdana" panose="020B0604030504040204" pitchFamily="34" charset="0"/>
              </a:rPr>
              <a:t> = 2.4 kWh x </a:t>
            </a:r>
            <a:r>
              <a:rPr lang="en-US" altLang="en-US" smtClean="0">
                <a:solidFill>
                  <a:srgbClr val="FF0000"/>
                </a:solidFill>
                <a:latin typeface="Verdana" panose="020B0604030504040204" pitchFamily="34" charset="0"/>
              </a:rPr>
              <a:t>$0.10/kWh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Verdana" panose="020B0604030504040204" pitchFamily="34" charset="0"/>
              </a:rPr>
              <a:t>              =  $0.24 = 24</a:t>
            </a:r>
            <a:r>
              <a:rPr lang="en-US" altLang="en-US" sz="2800" smtClean="0">
                <a:latin typeface="Verdana" panose="020B0604030504040204" pitchFamily="34" charset="0"/>
                <a:cs typeface="Arial" panose="020B0604020202020204" pitchFamily="34" charset="0"/>
              </a:rPr>
              <a:t>¢</a:t>
            </a:r>
          </a:p>
          <a:p>
            <a:pPr eaLnBrk="1" hangingPunct="1"/>
            <a:r>
              <a:rPr lang="en-US" altLang="en-US" sz="2800" smtClean="0">
                <a:latin typeface="Verdana" panose="020B0604030504040204" pitchFamily="34" charset="0"/>
                <a:cs typeface="Arial" panose="020B0604020202020204" pitchFamily="34" charset="0"/>
              </a:rPr>
              <a:t>for one month the cost is $7.20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254750"/>
            <a:ext cx="466725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887E69-591E-493D-B37D-ED0ABCBC73E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345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Your carbon footprint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49" y="990323"/>
            <a:ext cx="9064101" cy="55025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Verdana" panose="020B0604030504040204" pitchFamily="34" charset="0"/>
              </a:rPr>
              <a:t>1 ton (2000 lbs) of coal produces about 6000 KWH of electric power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3333FF"/>
                </a:solidFill>
                <a:latin typeface="Verdana" panose="020B0604030504040204" pitchFamily="34" charset="0"/>
              </a:rPr>
              <a:t>a 100 W light on 200 hours uses 1 </a:t>
            </a:r>
            <a:r>
              <a:rPr lang="en-US" altLang="en-US" sz="2400" dirty="0" err="1" smtClean="0">
                <a:solidFill>
                  <a:srgbClr val="3333FF"/>
                </a:solidFill>
                <a:latin typeface="Verdana" panose="020B0604030504040204" pitchFamily="34" charset="0"/>
              </a:rPr>
              <a:t>lb</a:t>
            </a:r>
            <a:r>
              <a:rPr lang="en-US" altLang="en-US" sz="2400" dirty="0" smtClean="0">
                <a:solidFill>
                  <a:srgbClr val="3333FF"/>
                </a:solidFill>
                <a:latin typeface="Verdana" panose="020B0604030504040204" pitchFamily="34" charset="0"/>
              </a:rPr>
              <a:t> of coal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Verdana" panose="020B0604030504040204" pitchFamily="34" charset="0"/>
              </a:rPr>
              <a:t>an average US household uses about 10,000 KWH of electricity per year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</a:rPr>
              <a:t>Each household consumes about 1.7 tons of coal each year for its electricity usage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US coal reserves estimate: 300 billion tons!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B050"/>
                </a:solidFill>
                <a:latin typeface="Verdana" panose="020B0604030504040204" pitchFamily="34" charset="0"/>
              </a:rPr>
              <a:t>US is now #1 natural gas producer in world.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u="sng" dirty="0" smtClean="0">
                <a:solidFill>
                  <a:srgbClr val="0000FF"/>
                </a:solidFill>
                <a:latin typeface="Verdana" panose="020B0604030504040204" pitchFamily="34" charset="0"/>
              </a:rPr>
              <a:t>Energy density</a:t>
            </a:r>
            <a:r>
              <a:rPr lang="en-US" altLang="en-US" sz="2400" dirty="0" smtClean="0">
                <a:solidFill>
                  <a:srgbClr val="0000FF"/>
                </a:solidFill>
                <a:latin typeface="Verdana" panose="020B0604030504040204" pitchFamily="34" charset="0"/>
              </a:rPr>
              <a:t> (energy/volume) is an important issue in choosing energy sources, e.g., 1 kg of nuclear fuel has the same energy content of 1 million kg of coal</a:t>
            </a:r>
            <a:r>
              <a:rPr lang="en-US" altLang="en-US" sz="2400" dirty="0" smtClean="0">
                <a:solidFill>
                  <a:srgbClr val="3333FF"/>
                </a:solidFill>
                <a:latin typeface="Verdana" panose="020B060403050404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B050"/>
                </a:solidFill>
                <a:latin typeface="Verdana" panose="020B0604030504040204" pitchFamily="34" charset="0"/>
              </a:rPr>
              <a:t>Many US power plants switching to natural gas, which produces far less pollution and less than half of the CO</a:t>
            </a:r>
            <a:r>
              <a:rPr lang="en-US" altLang="en-US" sz="2400" baseline="-25000" dirty="0" smtClean="0">
                <a:solidFill>
                  <a:srgbClr val="00B050"/>
                </a:solidFill>
                <a:latin typeface="Verdana" panose="020B0604030504040204" pitchFamily="34" charset="0"/>
              </a:rPr>
              <a:t>2</a:t>
            </a:r>
            <a:r>
              <a:rPr lang="en-US" altLang="en-US" sz="2400" dirty="0" smtClean="0">
                <a:solidFill>
                  <a:srgbClr val="00B050"/>
                </a:solidFill>
                <a:latin typeface="Verdana" panose="020B0604030504040204" pitchFamily="34" charset="0"/>
              </a:rPr>
              <a:t> compared to coal.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6988" y="6345238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CF48AA-C196-41A3-A40E-6A07C474668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dirty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Verdana" panose="020B0604030504040204" pitchFamily="34" charset="0"/>
              </a:rPr>
              <a:t>Incandescent </a:t>
            </a:r>
            <a:r>
              <a:rPr lang="en-US" altLang="en-US" i="1" smtClean="0">
                <a:solidFill>
                  <a:schemeClr val="bg1"/>
                </a:solidFill>
                <a:latin typeface="Verdana" panose="020B0604030504040204" pitchFamily="34" charset="0"/>
              </a:rPr>
              <a:t>vs.</a:t>
            </a:r>
            <a:r>
              <a:rPr lang="en-US" altLang="en-US" smtClean="0">
                <a:solidFill>
                  <a:schemeClr val="bg1"/>
                </a:solidFill>
                <a:latin typeface="Verdana" panose="020B0604030504040204" pitchFamily="34" charset="0"/>
              </a:rPr>
              <a:t> Fluorescent ?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379538"/>
            <a:ext cx="7200900" cy="4716462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Verdana" panose="020B0604030504040204" pitchFamily="34" charset="0"/>
              </a:rPr>
              <a:t>Incandescent lights must produce heat to make light: they are inefficient </a:t>
            </a:r>
          </a:p>
          <a:p>
            <a:pPr eaLnBrk="1" hangingPunct="1"/>
            <a:r>
              <a:rPr lang="en-US" altLang="en-US" sz="24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Fluorescent lights (gas discharges) produce the same amount of light using less electricity</a:t>
            </a:r>
          </a:p>
          <a:p>
            <a:pPr eaLnBrk="1" hangingPunct="1"/>
            <a:r>
              <a:rPr lang="en-US" altLang="en-US" sz="2400" dirty="0" smtClean="0">
                <a:latin typeface="Verdana" panose="020B0604030504040204" pitchFamily="34" charset="0"/>
              </a:rPr>
              <a:t>Fluorescent lights can take several seconds to come to full brightness</a:t>
            </a:r>
            <a:r>
              <a:rPr lang="en-US" altLang="en-US" sz="2400" dirty="0" smtClean="0">
                <a:latin typeface="Verdana" panose="020B0604030504040204" pitchFamily="34" charset="0"/>
                <a:sym typeface="Wingdings" panose="05000000000000000000" pitchFamily="2" charset="2"/>
              </a:rPr>
              <a:t> because they contain a small amount of mercury (</a:t>
            </a:r>
            <a:r>
              <a:rPr lang="en-US" altLang="en-US" sz="2400" i="1" dirty="0" smtClean="0">
                <a:latin typeface="Verdana" panose="020B0604030504040204" pitchFamily="34" charset="0"/>
                <a:sym typeface="Wingdings" panose="05000000000000000000" pitchFamily="2" charset="2"/>
              </a:rPr>
              <a:t>environmental issue</a:t>
            </a:r>
            <a:r>
              <a:rPr lang="en-US" altLang="en-US" sz="2400" dirty="0" smtClean="0">
                <a:latin typeface="Verdana" panose="020B0604030504040204" pitchFamily="34" charset="0"/>
                <a:sym typeface="Wingdings" panose="05000000000000000000" pitchFamily="2" charset="2"/>
              </a:rPr>
              <a:t>) which must first heat up for the light </a:t>
            </a:r>
            <a:r>
              <a:rPr lang="en-US" altLang="en-US" sz="2400" smtClean="0">
                <a:latin typeface="Verdana" panose="020B0604030504040204" pitchFamily="34" charset="0"/>
                <a:sym typeface="Wingdings" panose="05000000000000000000" pitchFamily="2" charset="2"/>
              </a:rPr>
              <a:t>to work well</a:t>
            </a:r>
          </a:p>
          <a:p>
            <a:pPr eaLnBrk="1" hangingPunct="1"/>
            <a:r>
              <a:rPr lang="en-US" altLang="en-US" sz="2400" dirty="0" smtClean="0">
                <a:solidFill>
                  <a:srgbClr val="3333FF"/>
                </a:solidFill>
                <a:latin typeface="Verdana" panose="020B0604030504040204" pitchFamily="34" charset="0"/>
              </a:rPr>
              <a:t>Fluorescent lights do not work well as outdoor lights in the coldest climates</a:t>
            </a:r>
          </a:p>
        </p:txBody>
      </p:sp>
      <p:pic>
        <p:nvPicPr>
          <p:cNvPr id="26629" name="Picture 5" descr="C:\Documents and Settings\Bob\Local Settings\Temporary Internet Files\Content.IE5\ZHE3CHV7\MP90044217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801" y="3944191"/>
            <a:ext cx="1468437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:\Documents and Settings\Bob\Local Settings\Temporary Internet Files\Content.IE5\JQPK55YX\MP90038279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" r="23032" b="-2885"/>
          <a:stretch>
            <a:fillRect/>
          </a:stretch>
        </p:blipFill>
        <p:spPr bwMode="auto">
          <a:xfrm>
            <a:off x="7495801" y="1274016"/>
            <a:ext cx="1468437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14"/>
            <a:ext cx="9144000" cy="1143000"/>
          </a:xfrm>
          <a:solidFill>
            <a:srgbClr val="0066FF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Light Emitting Diodes (LEDs)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439444" y="1360503"/>
            <a:ext cx="4825013" cy="5120196"/>
          </a:xfrm>
        </p:spPr>
        <p:txBody>
          <a:bodyPr/>
          <a:lstStyle/>
          <a:p>
            <a:r>
              <a:rPr lang="en-US" dirty="0" smtClean="0"/>
              <a:t>LED lighting is now replacing compact fluorescents (CFL)</a:t>
            </a:r>
          </a:p>
          <a:p>
            <a:r>
              <a:rPr lang="en-US" dirty="0" smtClean="0"/>
              <a:t>Certain semi-conductors emit visible light when a voltage is applied to them</a:t>
            </a:r>
          </a:p>
          <a:p>
            <a:r>
              <a:rPr lang="en-US" dirty="0" smtClean="0"/>
              <a:t>Nobel prize in physics recently given to inventors of white LEDs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57" y="1654352"/>
            <a:ext cx="2781300" cy="16478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90D60-38C4-4A88-81AC-9C9CEF1C6E17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57" y="380991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9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CDD8B2-32FC-4A9A-A3EB-83A95868D4C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Direct Current DC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471613"/>
            <a:ext cx="8229600" cy="1706562"/>
          </a:xfrm>
        </p:spPr>
        <p:txBody>
          <a:bodyPr/>
          <a:lstStyle/>
          <a:p>
            <a:pPr eaLnBrk="1" hangingPunct="1"/>
            <a:r>
              <a:rPr lang="en-US" altLang="en-US" smtClean="0"/>
              <a:t>a circuit containing a battery is a DC circuit</a:t>
            </a:r>
          </a:p>
          <a:p>
            <a:pPr eaLnBrk="1" hangingPunct="1"/>
            <a:r>
              <a:rPr lang="en-US" altLang="en-US" smtClean="0"/>
              <a:t>in a DC circuit the current always flows in the </a:t>
            </a:r>
            <a:r>
              <a:rPr lang="en-US" altLang="en-US" b="1" smtClean="0">
                <a:solidFill>
                  <a:srgbClr val="FF0000"/>
                </a:solidFill>
              </a:rPr>
              <a:t>same direction</a:t>
            </a:r>
          </a:p>
        </p:txBody>
      </p: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500063" y="3541713"/>
            <a:ext cx="3751262" cy="2963862"/>
            <a:chOff x="1435" y="2170"/>
            <a:chExt cx="2363" cy="1867"/>
          </a:xfrm>
        </p:grpSpPr>
        <p:grpSp>
          <p:nvGrpSpPr>
            <p:cNvPr id="8218" name="Group 16"/>
            <p:cNvGrpSpPr>
              <a:grpSpLocks/>
            </p:cNvGrpSpPr>
            <p:nvPr/>
          </p:nvGrpSpPr>
          <p:grpSpPr bwMode="auto">
            <a:xfrm>
              <a:off x="2138" y="3502"/>
              <a:ext cx="1367" cy="535"/>
              <a:chOff x="2148" y="2766"/>
              <a:chExt cx="1367" cy="535"/>
            </a:xfrm>
          </p:grpSpPr>
          <p:grpSp>
            <p:nvGrpSpPr>
              <p:cNvPr id="8232" name="Group 17"/>
              <p:cNvGrpSpPr>
                <a:grpSpLocks/>
              </p:cNvGrpSpPr>
              <p:nvPr/>
            </p:nvGrpSpPr>
            <p:grpSpPr bwMode="auto">
              <a:xfrm>
                <a:off x="2204" y="2766"/>
                <a:ext cx="1241" cy="291"/>
                <a:chOff x="2195" y="3166"/>
                <a:chExt cx="1241" cy="291"/>
              </a:xfrm>
            </p:grpSpPr>
            <p:sp>
              <p:nvSpPr>
                <p:cNvPr id="8235" name="AutoShape 18"/>
                <p:cNvSpPr>
                  <a:spLocks noChangeArrowheads="1"/>
                </p:cNvSpPr>
                <p:nvPr/>
              </p:nvSpPr>
              <p:spPr bwMode="auto">
                <a:xfrm rot="5400000">
                  <a:off x="2637" y="2724"/>
                  <a:ext cx="272" cy="1156"/>
                </a:xfrm>
                <a:prstGeom prst="can">
                  <a:avLst>
                    <a:gd name="adj" fmla="val 70578"/>
                  </a:avLst>
                </a:prstGeom>
                <a:solidFill>
                  <a:srgbClr val="0066FF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23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256" y="3169"/>
                  <a:ext cx="8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latin typeface="Tahoma" panose="020B0604030504040204" pitchFamily="34" charset="0"/>
                    </a:rPr>
                    <a:t>Duracell</a:t>
                  </a:r>
                </a:p>
              </p:txBody>
            </p:sp>
            <p:sp>
              <p:nvSpPr>
                <p:cNvPr id="8237" name="Rectangle 20"/>
                <p:cNvSpPr>
                  <a:spLocks noChangeArrowheads="1"/>
                </p:cNvSpPr>
                <p:nvPr/>
              </p:nvSpPr>
              <p:spPr bwMode="auto">
                <a:xfrm>
                  <a:off x="3241" y="3271"/>
                  <a:ext cx="195" cy="88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8233" name="Text Box 21"/>
              <p:cNvSpPr txBox="1">
                <a:spLocks noChangeArrowheads="1"/>
              </p:cNvSpPr>
              <p:nvPr/>
            </p:nvSpPr>
            <p:spPr bwMode="auto">
              <a:xfrm>
                <a:off x="3242" y="3013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Tahoma" panose="020B0604030504040204" pitchFamily="34" charset="0"/>
                  </a:rPr>
                  <a:t>+</a:t>
                </a:r>
              </a:p>
            </p:txBody>
          </p:sp>
          <p:sp>
            <p:nvSpPr>
              <p:cNvPr id="8234" name="Line 22"/>
              <p:cNvSpPr>
                <a:spLocks noChangeShapeType="1"/>
              </p:cNvSpPr>
              <p:nvPr/>
            </p:nvSpPr>
            <p:spPr bwMode="auto">
              <a:xfrm>
                <a:off x="2148" y="3153"/>
                <a:ext cx="15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19" name="Group 23"/>
            <p:cNvGrpSpPr>
              <a:grpSpLocks/>
            </p:cNvGrpSpPr>
            <p:nvPr/>
          </p:nvGrpSpPr>
          <p:grpSpPr bwMode="auto">
            <a:xfrm>
              <a:off x="2511" y="2170"/>
              <a:ext cx="528" cy="956"/>
              <a:chOff x="2890" y="2587"/>
              <a:chExt cx="528" cy="956"/>
            </a:xfrm>
          </p:grpSpPr>
          <p:grpSp>
            <p:nvGrpSpPr>
              <p:cNvPr id="8227" name="Group 24"/>
              <p:cNvGrpSpPr>
                <a:grpSpLocks/>
              </p:cNvGrpSpPr>
              <p:nvPr/>
            </p:nvGrpSpPr>
            <p:grpSpPr bwMode="auto">
              <a:xfrm>
                <a:off x="2890" y="2587"/>
                <a:ext cx="528" cy="908"/>
                <a:chOff x="2890" y="2587"/>
                <a:chExt cx="528" cy="908"/>
              </a:xfrm>
            </p:grpSpPr>
            <p:sp>
              <p:nvSpPr>
                <p:cNvPr id="8230" name="Oval 25"/>
                <p:cNvSpPr>
                  <a:spLocks noChangeArrowheads="1"/>
                </p:cNvSpPr>
                <p:nvPr/>
              </p:nvSpPr>
              <p:spPr bwMode="auto">
                <a:xfrm>
                  <a:off x="2890" y="2587"/>
                  <a:ext cx="528" cy="52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231" name="Freeform 26" descr="Dark horizontal"/>
                <p:cNvSpPr>
                  <a:spLocks/>
                </p:cNvSpPr>
                <p:nvPr/>
              </p:nvSpPr>
              <p:spPr bwMode="auto">
                <a:xfrm>
                  <a:off x="3065" y="3094"/>
                  <a:ext cx="196" cy="401"/>
                </a:xfrm>
                <a:custGeom>
                  <a:avLst/>
                  <a:gdLst>
                    <a:gd name="T0" fmla="*/ 0 w 186"/>
                    <a:gd name="T1" fmla="*/ 5 h 449"/>
                    <a:gd name="T2" fmla="*/ 0 w 186"/>
                    <a:gd name="T3" fmla="*/ 255 h 449"/>
                    <a:gd name="T4" fmla="*/ 242 w 186"/>
                    <a:gd name="T5" fmla="*/ 255 h 449"/>
                    <a:gd name="T6" fmla="*/ 242 w 186"/>
                    <a:gd name="T7" fmla="*/ 0 h 44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6" h="449">
                      <a:moveTo>
                        <a:pt x="0" y="10"/>
                      </a:moveTo>
                      <a:lnTo>
                        <a:pt x="0" y="449"/>
                      </a:lnTo>
                      <a:lnTo>
                        <a:pt x="186" y="449"/>
                      </a:lnTo>
                      <a:lnTo>
                        <a:pt x="186" y="0"/>
                      </a:lnTo>
                    </a:path>
                  </a:pathLst>
                </a:custGeom>
                <a:pattFill prst="dkHorz">
                  <a:fgClr>
                    <a:schemeClr val="tx1"/>
                  </a:fgClr>
                  <a:bgClr>
                    <a:srgbClr val="FFFFFF"/>
                  </a:bgClr>
                </a:patt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28" name="Rectangle 27"/>
              <p:cNvSpPr>
                <a:spLocks noChangeArrowheads="1"/>
              </p:cNvSpPr>
              <p:nvPr/>
            </p:nvSpPr>
            <p:spPr bwMode="auto">
              <a:xfrm>
                <a:off x="3134" y="3475"/>
                <a:ext cx="68" cy="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229" name="Freeform 28"/>
              <p:cNvSpPr>
                <a:spLocks/>
              </p:cNvSpPr>
              <p:nvPr/>
            </p:nvSpPr>
            <p:spPr bwMode="auto">
              <a:xfrm>
                <a:off x="3045" y="2769"/>
                <a:ext cx="251" cy="375"/>
              </a:xfrm>
              <a:custGeom>
                <a:avLst/>
                <a:gdLst>
                  <a:gd name="T0" fmla="*/ 1 w 807"/>
                  <a:gd name="T1" fmla="*/ 11 h 883"/>
                  <a:gd name="T2" fmla="*/ 0 w 807"/>
                  <a:gd name="T3" fmla="*/ 4 h 883"/>
                  <a:gd name="T4" fmla="*/ 1 w 807"/>
                  <a:gd name="T5" fmla="*/ 1 h 883"/>
                  <a:gd name="T6" fmla="*/ 1 w 807"/>
                  <a:gd name="T7" fmla="*/ 3 h 883"/>
                  <a:gd name="T8" fmla="*/ 1 w 807"/>
                  <a:gd name="T9" fmla="*/ 6 h 883"/>
                  <a:gd name="T10" fmla="*/ 1 w 807"/>
                  <a:gd name="T11" fmla="*/ 5 h 883"/>
                  <a:gd name="T12" fmla="*/ 0 w 807"/>
                  <a:gd name="T13" fmla="*/ 3 h 883"/>
                  <a:gd name="T14" fmla="*/ 1 w 807"/>
                  <a:gd name="T15" fmla="*/ 0 h 883"/>
                  <a:gd name="T16" fmla="*/ 2 w 807"/>
                  <a:gd name="T17" fmla="*/ 1 h 883"/>
                  <a:gd name="T18" fmla="*/ 2 w 807"/>
                  <a:gd name="T19" fmla="*/ 3 h 883"/>
                  <a:gd name="T20" fmla="*/ 2 w 807"/>
                  <a:gd name="T21" fmla="*/ 5 h 883"/>
                  <a:gd name="T22" fmla="*/ 2 w 807"/>
                  <a:gd name="T23" fmla="*/ 6 h 883"/>
                  <a:gd name="T24" fmla="*/ 1 w 807"/>
                  <a:gd name="T25" fmla="*/ 6 h 883"/>
                  <a:gd name="T26" fmla="*/ 1 w 807"/>
                  <a:gd name="T27" fmla="*/ 3 h 883"/>
                  <a:gd name="T28" fmla="*/ 1 w 807"/>
                  <a:gd name="T29" fmla="*/ 2 h 883"/>
                  <a:gd name="T30" fmla="*/ 2 w 807"/>
                  <a:gd name="T31" fmla="*/ 1 h 883"/>
                  <a:gd name="T32" fmla="*/ 2 w 807"/>
                  <a:gd name="T33" fmla="*/ 0 h 883"/>
                  <a:gd name="T34" fmla="*/ 2 w 807"/>
                  <a:gd name="T35" fmla="*/ 3 h 883"/>
                  <a:gd name="T36" fmla="*/ 2 w 807"/>
                  <a:gd name="T37" fmla="*/ 7 h 883"/>
                  <a:gd name="T38" fmla="*/ 2 w 807"/>
                  <a:gd name="T39" fmla="*/ 9 h 883"/>
                  <a:gd name="T40" fmla="*/ 2 w 807"/>
                  <a:gd name="T41" fmla="*/ 11 h 883"/>
                  <a:gd name="T42" fmla="*/ 2 w 807"/>
                  <a:gd name="T43" fmla="*/ 12 h 88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07" h="883">
                    <a:moveTo>
                      <a:pt x="168" y="756"/>
                    </a:moveTo>
                    <a:cubicBezTo>
                      <a:pt x="86" y="592"/>
                      <a:pt x="4" y="429"/>
                      <a:pt x="2" y="317"/>
                    </a:cubicBezTo>
                    <a:cubicBezTo>
                      <a:pt x="0" y="205"/>
                      <a:pt x="113" y="93"/>
                      <a:pt x="158" y="82"/>
                    </a:cubicBezTo>
                    <a:cubicBezTo>
                      <a:pt x="203" y="71"/>
                      <a:pt x="260" y="194"/>
                      <a:pt x="275" y="248"/>
                    </a:cubicBezTo>
                    <a:cubicBezTo>
                      <a:pt x="290" y="302"/>
                      <a:pt x="265" y="388"/>
                      <a:pt x="246" y="404"/>
                    </a:cubicBezTo>
                    <a:cubicBezTo>
                      <a:pt x="227" y="420"/>
                      <a:pt x="182" y="385"/>
                      <a:pt x="158" y="346"/>
                    </a:cubicBezTo>
                    <a:cubicBezTo>
                      <a:pt x="134" y="307"/>
                      <a:pt x="71" y="220"/>
                      <a:pt x="99" y="170"/>
                    </a:cubicBezTo>
                    <a:cubicBezTo>
                      <a:pt x="127" y="120"/>
                      <a:pt x="246" y="54"/>
                      <a:pt x="324" y="43"/>
                    </a:cubicBezTo>
                    <a:cubicBezTo>
                      <a:pt x="402" y="32"/>
                      <a:pt x="518" y="71"/>
                      <a:pt x="568" y="102"/>
                    </a:cubicBezTo>
                    <a:cubicBezTo>
                      <a:pt x="618" y="133"/>
                      <a:pt x="615" y="185"/>
                      <a:pt x="626" y="229"/>
                    </a:cubicBezTo>
                    <a:cubicBezTo>
                      <a:pt x="637" y="273"/>
                      <a:pt x="646" y="333"/>
                      <a:pt x="636" y="365"/>
                    </a:cubicBezTo>
                    <a:cubicBezTo>
                      <a:pt x="626" y="397"/>
                      <a:pt x="594" y="419"/>
                      <a:pt x="568" y="424"/>
                    </a:cubicBezTo>
                    <a:cubicBezTo>
                      <a:pt x="542" y="429"/>
                      <a:pt x="498" y="423"/>
                      <a:pt x="480" y="395"/>
                    </a:cubicBezTo>
                    <a:cubicBezTo>
                      <a:pt x="462" y="367"/>
                      <a:pt x="463" y="300"/>
                      <a:pt x="461" y="258"/>
                    </a:cubicBezTo>
                    <a:cubicBezTo>
                      <a:pt x="459" y="216"/>
                      <a:pt x="457" y="175"/>
                      <a:pt x="470" y="141"/>
                    </a:cubicBezTo>
                    <a:cubicBezTo>
                      <a:pt x="483" y="107"/>
                      <a:pt x="493" y="71"/>
                      <a:pt x="539" y="53"/>
                    </a:cubicBezTo>
                    <a:cubicBezTo>
                      <a:pt x="585" y="35"/>
                      <a:pt x="700" y="0"/>
                      <a:pt x="744" y="33"/>
                    </a:cubicBezTo>
                    <a:cubicBezTo>
                      <a:pt x="788" y="66"/>
                      <a:pt x="797" y="165"/>
                      <a:pt x="802" y="248"/>
                    </a:cubicBezTo>
                    <a:cubicBezTo>
                      <a:pt x="807" y="331"/>
                      <a:pt x="801" y="461"/>
                      <a:pt x="773" y="531"/>
                    </a:cubicBezTo>
                    <a:cubicBezTo>
                      <a:pt x="745" y="601"/>
                      <a:pt x="667" y="619"/>
                      <a:pt x="636" y="668"/>
                    </a:cubicBezTo>
                    <a:cubicBezTo>
                      <a:pt x="605" y="717"/>
                      <a:pt x="597" y="788"/>
                      <a:pt x="587" y="824"/>
                    </a:cubicBezTo>
                    <a:cubicBezTo>
                      <a:pt x="577" y="860"/>
                      <a:pt x="577" y="871"/>
                      <a:pt x="578" y="88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20" name="Freeform 29"/>
            <p:cNvSpPr>
              <a:spLocks/>
            </p:cNvSpPr>
            <p:nvPr/>
          </p:nvSpPr>
          <p:spPr bwMode="auto">
            <a:xfrm>
              <a:off x="1572" y="2812"/>
              <a:ext cx="1152" cy="820"/>
            </a:xfrm>
            <a:custGeom>
              <a:avLst/>
              <a:gdLst>
                <a:gd name="T0" fmla="*/ 634 w 1152"/>
                <a:gd name="T1" fmla="*/ 820 h 820"/>
                <a:gd name="T2" fmla="*/ 0 w 1152"/>
                <a:gd name="T3" fmla="*/ 820 h 820"/>
                <a:gd name="T4" fmla="*/ 0 w 1152"/>
                <a:gd name="T5" fmla="*/ 0 h 820"/>
                <a:gd name="T6" fmla="*/ 1152 w 1152"/>
                <a:gd name="T7" fmla="*/ 0 h 8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2" h="820">
                  <a:moveTo>
                    <a:pt x="634" y="820"/>
                  </a:moveTo>
                  <a:lnTo>
                    <a:pt x="0" y="820"/>
                  </a:lnTo>
                  <a:lnTo>
                    <a:pt x="0" y="0"/>
                  </a:lnTo>
                  <a:lnTo>
                    <a:pt x="1152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30"/>
            <p:cNvSpPr>
              <a:spLocks/>
            </p:cNvSpPr>
            <p:nvPr/>
          </p:nvSpPr>
          <p:spPr bwMode="auto">
            <a:xfrm>
              <a:off x="2802" y="3095"/>
              <a:ext cx="820" cy="556"/>
            </a:xfrm>
            <a:custGeom>
              <a:avLst/>
              <a:gdLst>
                <a:gd name="T0" fmla="*/ 586 w 820"/>
                <a:gd name="T1" fmla="*/ 556 h 556"/>
                <a:gd name="T2" fmla="*/ 820 w 820"/>
                <a:gd name="T3" fmla="*/ 556 h 556"/>
                <a:gd name="T4" fmla="*/ 820 w 820"/>
                <a:gd name="T5" fmla="*/ 224 h 556"/>
                <a:gd name="T6" fmla="*/ 0 w 820"/>
                <a:gd name="T7" fmla="*/ 224 h 556"/>
                <a:gd name="T8" fmla="*/ 0 w 820"/>
                <a:gd name="T9" fmla="*/ 0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0" h="556">
                  <a:moveTo>
                    <a:pt x="586" y="556"/>
                  </a:moveTo>
                  <a:lnTo>
                    <a:pt x="820" y="556"/>
                  </a:lnTo>
                  <a:lnTo>
                    <a:pt x="820" y="224"/>
                  </a:lnTo>
                  <a:lnTo>
                    <a:pt x="0" y="224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31"/>
            <p:cNvSpPr>
              <a:spLocks noChangeShapeType="1"/>
            </p:cNvSpPr>
            <p:nvPr/>
          </p:nvSpPr>
          <p:spPr bwMode="auto">
            <a:xfrm flipV="1">
              <a:off x="3798" y="3339"/>
              <a:ext cx="0" cy="293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32"/>
            <p:cNvSpPr>
              <a:spLocks noChangeShapeType="1"/>
            </p:cNvSpPr>
            <p:nvPr/>
          </p:nvSpPr>
          <p:spPr bwMode="auto">
            <a:xfrm flipH="1">
              <a:off x="3222" y="3212"/>
              <a:ext cx="312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33"/>
            <p:cNvSpPr>
              <a:spLocks noChangeShapeType="1"/>
            </p:cNvSpPr>
            <p:nvPr/>
          </p:nvSpPr>
          <p:spPr bwMode="auto">
            <a:xfrm flipH="1">
              <a:off x="1913" y="2675"/>
              <a:ext cx="342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34"/>
            <p:cNvSpPr>
              <a:spLocks noChangeShapeType="1"/>
            </p:cNvSpPr>
            <p:nvPr/>
          </p:nvSpPr>
          <p:spPr bwMode="auto">
            <a:xfrm>
              <a:off x="1435" y="2948"/>
              <a:ext cx="0" cy="342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35"/>
            <p:cNvSpPr>
              <a:spLocks noChangeShapeType="1"/>
            </p:cNvSpPr>
            <p:nvPr/>
          </p:nvSpPr>
          <p:spPr bwMode="auto">
            <a:xfrm>
              <a:off x="1650" y="3739"/>
              <a:ext cx="293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5791200" y="6146800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</a:rPr>
              <a:t>+</a:t>
            </a:r>
          </a:p>
        </p:txBody>
      </p:sp>
      <p:grpSp>
        <p:nvGrpSpPr>
          <p:cNvPr id="4156" name="Group 60"/>
          <p:cNvGrpSpPr>
            <a:grpSpLocks/>
          </p:cNvGrpSpPr>
          <p:nvPr/>
        </p:nvGrpSpPr>
        <p:grpSpPr bwMode="auto">
          <a:xfrm>
            <a:off x="4656138" y="3532188"/>
            <a:ext cx="3751262" cy="2814637"/>
            <a:chOff x="2872" y="2225"/>
            <a:chExt cx="2363" cy="1773"/>
          </a:xfrm>
        </p:grpSpPr>
        <p:grpSp>
          <p:nvGrpSpPr>
            <p:cNvPr id="8200" name="Group 40"/>
            <p:cNvGrpSpPr>
              <a:grpSpLocks/>
            </p:cNvGrpSpPr>
            <p:nvPr/>
          </p:nvGrpSpPr>
          <p:grpSpPr bwMode="auto">
            <a:xfrm rot="10800000">
              <a:off x="3631" y="3557"/>
              <a:ext cx="1241" cy="291"/>
              <a:chOff x="2195" y="3166"/>
              <a:chExt cx="1241" cy="291"/>
            </a:xfrm>
          </p:grpSpPr>
          <p:sp>
            <p:nvSpPr>
              <p:cNvPr id="8215" name="AutoShape 41"/>
              <p:cNvSpPr>
                <a:spLocks noChangeArrowheads="1"/>
              </p:cNvSpPr>
              <p:nvPr/>
            </p:nvSpPr>
            <p:spPr bwMode="auto">
              <a:xfrm rot="5400000">
                <a:off x="2637" y="2724"/>
                <a:ext cx="272" cy="1156"/>
              </a:xfrm>
              <a:prstGeom prst="can">
                <a:avLst>
                  <a:gd name="adj" fmla="val 70578"/>
                </a:avLst>
              </a:prstGeom>
              <a:solidFill>
                <a:srgbClr val="0066FF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216" name="Text Box 42"/>
              <p:cNvSpPr txBox="1">
                <a:spLocks noChangeArrowheads="1"/>
              </p:cNvSpPr>
              <p:nvPr/>
            </p:nvSpPr>
            <p:spPr bwMode="auto">
              <a:xfrm>
                <a:off x="2256" y="3169"/>
                <a:ext cx="8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ahoma" panose="020B0604030504040204" pitchFamily="34" charset="0"/>
                  </a:rPr>
                  <a:t>Duracell</a:t>
                </a:r>
              </a:p>
            </p:txBody>
          </p:sp>
          <p:sp>
            <p:nvSpPr>
              <p:cNvPr id="8217" name="Rectangle 43"/>
              <p:cNvSpPr>
                <a:spLocks noChangeArrowheads="1"/>
              </p:cNvSpPr>
              <p:nvPr/>
            </p:nvSpPr>
            <p:spPr bwMode="auto">
              <a:xfrm>
                <a:off x="3241" y="3271"/>
                <a:ext cx="195" cy="8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8201" name="Line 45"/>
            <p:cNvSpPr>
              <a:spLocks noChangeShapeType="1"/>
            </p:cNvSpPr>
            <p:nvPr/>
          </p:nvSpPr>
          <p:spPr bwMode="auto">
            <a:xfrm>
              <a:off x="4789" y="3998"/>
              <a:ext cx="1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02" name="Group 46"/>
            <p:cNvGrpSpPr>
              <a:grpSpLocks/>
            </p:cNvGrpSpPr>
            <p:nvPr/>
          </p:nvGrpSpPr>
          <p:grpSpPr bwMode="auto">
            <a:xfrm>
              <a:off x="3948" y="2225"/>
              <a:ext cx="528" cy="956"/>
              <a:chOff x="2890" y="2587"/>
              <a:chExt cx="528" cy="956"/>
            </a:xfrm>
          </p:grpSpPr>
          <p:grpSp>
            <p:nvGrpSpPr>
              <p:cNvPr id="8210" name="Group 47"/>
              <p:cNvGrpSpPr>
                <a:grpSpLocks/>
              </p:cNvGrpSpPr>
              <p:nvPr/>
            </p:nvGrpSpPr>
            <p:grpSpPr bwMode="auto">
              <a:xfrm>
                <a:off x="2890" y="2587"/>
                <a:ext cx="528" cy="908"/>
                <a:chOff x="2890" y="2587"/>
                <a:chExt cx="528" cy="908"/>
              </a:xfrm>
            </p:grpSpPr>
            <p:sp>
              <p:nvSpPr>
                <p:cNvPr id="8213" name="Oval 48"/>
                <p:cNvSpPr>
                  <a:spLocks noChangeArrowheads="1"/>
                </p:cNvSpPr>
                <p:nvPr/>
              </p:nvSpPr>
              <p:spPr bwMode="auto">
                <a:xfrm>
                  <a:off x="2890" y="2587"/>
                  <a:ext cx="528" cy="52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214" name="Freeform 49" descr="Dark horizontal"/>
                <p:cNvSpPr>
                  <a:spLocks/>
                </p:cNvSpPr>
                <p:nvPr/>
              </p:nvSpPr>
              <p:spPr bwMode="auto">
                <a:xfrm>
                  <a:off x="3065" y="3094"/>
                  <a:ext cx="196" cy="401"/>
                </a:xfrm>
                <a:custGeom>
                  <a:avLst/>
                  <a:gdLst>
                    <a:gd name="T0" fmla="*/ 0 w 186"/>
                    <a:gd name="T1" fmla="*/ 5 h 449"/>
                    <a:gd name="T2" fmla="*/ 0 w 186"/>
                    <a:gd name="T3" fmla="*/ 255 h 449"/>
                    <a:gd name="T4" fmla="*/ 242 w 186"/>
                    <a:gd name="T5" fmla="*/ 255 h 449"/>
                    <a:gd name="T6" fmla="*/ 242 w 186"/>
                    <a:gd name="T7" fmla="*/ 0 h 44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6" h="449">
                      <a:moveTo>
                        <a:pt x="0" y="10"/>
                      </a:moveTo>
                      <a:lnTo>
                        <a:pt x="0" y="449"/>
                      </a:lnTo>
                      <a:lnTo>
                        <a:pt x="186" y="449"/>
                      </a:lnTo>
                      <a:lnTo>
                        <a:pt x="186" y="0"/>
                      </a:lnTo>
                    </a:path>
                  </a:pathLst>
                </a:custGeom>
                <a:pattFill prst="dkHorz">
                  <a:fgClr>
                    <a:schemeClr val="tx1"/>
                  </a:fgClr>
                  <a:bgClr>
                    <a:srgbClr val="FFFFFF"/>
                  </a:bgClr>
                </a:patt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11" name="Rectangle 50"/>
              <p:cNvSpPr>
                <a:spLocks noChangeArrowheads="1"/>
              </p:cNvSpPr>
              <p:nvPr/>
            </p:nvSpPr>
            <p:spPr bwMode="auto">
              <a:xfrm>
                <a:off x="3134" y="3475"/>
                <a:ext cx="68" cy="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212" name="Freeform 51"/>
              <p:cNvSpPr>
                <a:spLocks/>
              </p:cNvSpPr>
              <p:nvPr/>
            </p:nvSpPr>
            <p:spPr bwMode="auto">
              <a:xfrm>
                <a:off x="3045" y="2769"/>
                <a:ext cx="251" cy="375"/>
              </a:xfrm>
              <a:custGeom>
                <a:avLst/>
                <a:gdLst>
                  <a:gd name="T0" fmla="*/ 1 w 807"/>
                  <a:gd name="T1" fmla="*/ 11 h 883"/>
                  <a:gd name="T2" fmla="*/ 0 w 807"/>
                  <a:gd name="T3" fmla="*/ 4 h 883"/>
                  <a:gd name="T4" fmla="*/ 1 w 807"/>
                  <a:gd name="T5" fmla="*/ 1 h 883"/>
                  <a:gd name="T6" fmla="*/ 1 w 807"/>
                  <a:gd name="T7" fmla="*/ 3 h 883"/>
                  <a:gd name="T8" fmla="*/ 1 w 807"/>
                  <a:gd name="T9" fmla="*/ 6 h 883"/>
                  <a:gd name="T10" fmla="*/ 1 w 807"/>
                  <a:gd name="T11" fmla="*/ 5 h 883"/>
                  <a:gd name="T12" fmla="*/ 0 w 807"/>
                  <a:gd name="T13" fmla="*/ 3 h 883"/>
                  <a:gd name="T14" fmla="*/ 1 w 807"/>
                  <a:gd name="T15" fmla="*/ 0 h 883"/>
                  <a:gd name="T16" fmla="*/ 2 w 807"/>
                  <a:gd name="T17" fmla="*/ 1 h 883"/>
                  <a:gd name="T18" fmla="*/ 2 w 807"/>
                  <a:gd name="T19" fmla="*/ 3 h 883"/>
                  <a:gd name="T20" fmla="*/ 2 w 807"/>
                  <a:gd name="T21" fmla="*/ 5 h 883"/>
                  <a:gd name="T22" fmla="*/ 2 w 807"/>
                  <a:gd name="T23" fmla="*/ 6 h 883"/>
                  <a:gd name="T24" fmla="*/ 1 w 807"/>
                  <a:gd name="T25" fmla="*/ 6 h 883"/>
                  <a:gd name="T26" fmla="*/ 1 w 807"/>
                  <a:gd name="T27" fmla="*/ 3 h 883"/>
                  <a:gd name="T28" fmla="*/ 1 w 807"/>
                  <a:gd name="T29" fmla="*/ 2 h 883"/>
                  <a:gd name="T30" fmla="*/ 2 w 807"/>
                  <a:gd name="T31" fmla="*/ 1 h 883"/>
                  <a:gd name="T32" fmla="*/ 2 w 807"/>
                  <a:gd name="T33" fmla="*/ 0 h 883"/>
                  <a:gd name="T34" fmla="*/ 2 w 807"/>
                  <a:gd name="T35" fmla="*/ 3 h 883"/>
                  <a:gd name="T36" fmla="*/ 2 w 807"/>
                  <a:gd name="T37" fmla="*/ 7 h 883"/>
                  <a:gd name="T38" fmla="*/ 2 w 807"/>
                  <a:gd name="T39" fmla="*/ 9 h 883"/>
                  <a:gd name="T40" fmla="*/ 2 w 807"/>
                  <a:gd name="T41" fmla="*/ 11 h 883"/>
                  <a:gd name="T42" fmla="*/ 2 w 807"/>
                  <a:gd name="T43" fmla="*/ 12 h 88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07" h="883">
                    <a:moveTo>
                      <a:pt x="168" y="756"/>
                    </a:moveTo>
                    <a:cubicBezTo>
                      <a:pt x="86" y="592"/>
                      <a:pt x="4" y="429"/>
                      <a:pt x="2" y="317"/>
                    </a:cubicBezTo>
                    <a:cubicBezTo>
                      <a:pt x="0" y="205"/>
                      <a:pt x="113" y="93"/>
                      <a:pt x="158" y="82"/>
                    </a:cubicBezTo>
                    <a:cubicBezTo>
                      <a:pt x="203" y="71"/>
                      <a:pt x="260" y="194"/>
                      <a:pt x="275" y="248"/>
                    </a:cubicBezTo>
                    <a:cubicBezTo>
                      <a:pt x="290" y="302"/>
                      <a:pt x="265" y="388"/>
                      <a:pt x="246" y="404"/>
                    </a:cubicBezTo>
                    <a:cubicBezTo>
                      <a:pt x="227" y="420"/>
                      <a:pt x="182" y="385"/>
                      <a:pt x="158" y="346"/>
                    </a:cubicBezTo>
                    <a:cubicBezTo>
                      <a:pt x="134" y="307"/>
                      <a:pt x="71" y="220"/>
                      <a:pt x="99" y="170"/>
                    </a:cubicBezTo>
                    <a:cubicBezTo>
                      <a:pt x="127" y="120"/>
                      <a:pt x="246" y="54"/>
                      <a:pt x="324" y="43"/>
                    </a:cubicBezTo>
                    <a:cubicBezTo>
                      <a:pt x="402" y="32"/>
                      <a:pt x="518" y="71"/>
                      <a:pt x="568" y="102"/>
                    </a:cubicBezTo>
                    <a:cubicBezTo>
                      <a:pt x="618" y="133"/>
                      <a:pt x="615" y="185"/>
                      <a:pt x="626" y="229"/>
                    </a:cubicBezTo>
                    <a:cubicBezTo>
                      <a:pt x="637" y="273"/>
                      <a:pt x="646" y="333"/>
                      <a:pt x="636" y="365"/>
                    </a:cubicBezTo>
                    <a:cubicBezTo>
                      <a:pt x="626" y="397"/>
                      <a:pt x="594" y="419"/>
                      <a:pt x="568" y="424"/>
                    </a:cubicBezTo>
                    <a:cubicBezTo>
                      <a:pt x="542" y="429"/>
                      <a:pt x="498" y="423"/>
                      <a:pt x="480" y="395"/>
                    </a:cubicBezTo>
                    <a:cubicBezTo>
                      <a:pt x="462" y="367"/>
                      <a:pt x="463" y="300"/>
                      <a:pt x="461" y="258"/>
                    </a:cubicBezTo>
                    <a:cubicBezTo>
                      <a:pt x="459" y="216"/>
                      <a:pt x="457" y="175"/>
                      <a:pt x="470" y="141"/>
                    </a:cubicBezTo>
                    <a:cubicBezTo>
                      <a:pt x="483" y="107"/>
                      <a:pt x="493" y="71"/>
                      <a:pt x="539" y="53"/>
                    </a:cubicBezTo>
                    <a:cubicBezTo>
                      <a:pt x="585" y="35"/>
                      <a:pt x="700" y="0"/>
                      <a:pt x="744" y="33"/>
                    </a:cubicBezTo>
                    <a:cubicBezTo>
                      <a:pt x="788" y="66"/>
                      <a:pt x="797" y="165"/>
                      <a:pt x="802" y="248"/>
                    </a:cubicBezTo>
                    <a:cubicBezTo>
                      <a:pt x="807" y="331"/>
                      <a:pt x="801" y="461"/>
                      <a:pt x="773" y="531"/>
                    </a:cubicBezTo>
                    <a:cubicBezTo>
                      <a:pt x="745" y="601"/>
                      <a:pt x="667" y="619"/>
                      <a:pt x="636" y="668"/>
                    </a:cubicBezTo>
                    <a:cubicBezTo>
                      <a:pt x="605" y="717"/>
                      <a:pt x="597" y="788"/>
                      <a:pt x="587" y="824"/>
                    </a:cubicBezTo>
                    <a:cubicBezTo>
                      <a:pt x="577" y="860"/>
                      <a:pt x="577" y="871"/>
                      <a:pt x="578" y="88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3" name="Freeform 52"/>
            <p:cNvSpPr>
              <a:spLocks/>
            </p:cNvSpPr>
            <p:nvPr/>
          </p:nvSpPr>
          <p:spPr bwMode="auto">
            <a:xfrm>
              <a:off x="3009" y="2867"/>
              <a:ext cx="1152" cy="820"/>
            </a:xfrm>
            <a:custGeom>
              <a:avLst/>
              <a:gdLst>
                <a:gd name="T0" fmla="*/ 634 w 1152"/>
                <a:gd name="T1" fmla="*/ 820 h 820"/>
                <a:gd name="T2" fmla="*/ 0 w 1152"/>
                <a:gd name="T3" fmla="*/ 820 h 820"/>
                <a:gd name="T4" fmla="*/ 0 w 1152"/>
                <a:gd name="T5" fmla="*/ 0 h 820"/>
                <a:gd name="T6" fmla="*/ 1152 w 1152"/>
                <a:gd name="T7" fmla="*/ 0 h 8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2" h="820">
                  <a:moveTo>
                    <a:pt x="634" y="820"/>
                  </a:moveTo>
                  <a:lnTo>
                    <a:pt x="0" y="820"/>
                  </a:lnTo>
                  <a:lnTo>
                    <a:pt x="0" y="0"/>
                  </a:lnTo>
                  <a:lnTo>
                    <a:pt x="1152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53"/>
            <p:cNvSpPr>
              <a:spLocks/>
            </p:cNvSpPr>
            <p:nvPr/>
          </p:nvSpPr>
          <p:spPr bwMode="auto">
            <a:xfrm>
              <a:off x="4239" y="3150"/>
              <a:ext cx="820" cy="556"/>
            </a:xfrm>
            <a:custGeom>
              <a:avLst/>
              <a:gdLst>
                <a:gd name="T0" fmla="*/ 586 w 820"/>
                <a:gd name="T1" fmla="*/ 556 h 556"/>
                <a:gd name="T2" fmla="*/ 820 w 820"/>
                <a:gd name="T3" fmla="*/ 556 h 556"/>
                <a:gd name="T4" fmla="*/ 820 w 820"/>
                <a:gd name="T5" fmla="*/ 224 h 556"/>
                <a:gd name="T6" fmla="*/ 0 w 820"/>
                <a:gd name="T7" fmla="*/ 224 h 556"/>
                <a:gd name="T8" fmla="*/ 0 w 820"/>
                <a:gd name="T9" fmla="*/ 0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0" h="556">
                  <a:moveTo>
                    <a:pt x="586" y="556"/>
                  </a:moveTo>
                  <a:lnTo>
                    <a:pt x="820" y="556"/>
                  </a:lnTo>
                  <a:lnTo>
                    <a:pt x="820" y="224"/>
                  </a:lnTo>
                  <a:lnTo>
                    <a:pt x="0" y="224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54"/>
            <p:cNvSpPr>
              <a:spLocks noChangeShapeType="1"/>
            </p:cNvSpPr>
            <p:nvPr/>
          </p:nvSpPr>
          <p:spPr bwMode="auto">
            <a:xfrm>
              <a:off x="5235" y="3394"/>
              <a:ext cx="0" cy="293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55"/>
            <p:cNvSpPr>
              <a:spLocks noChangeShapeType="1"/>
            </p:cNvSpPr>
            <p:nvPr/>
          </p:nvSpPr>
          <p:spPr bwMode="auto">
            <a:xfrm>
              <a:off x="4659" y="3267"/>
              <a:ext cx="312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56"/>
            <p:cNvSpPr>
              <a:spLocks noChangeShapeType="1"/>
            </p:cNvSpPr>
            <p:nvPr/>
          </p:nvSpPr>
          <p:spPr bwMode="auto">
            <a:xfrm>
              <a:off x="3350" y="2730"/>
              <a:ext cx="342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57"/>
            <p:cNvSpPr>
              <a:spLocks noChangeShapeType="1"/>
            </p:cNvSpPr>
            <p:nvPr/>
          </p:nvSpPr>
          <p:spPr bwMode="auto">
            <a:xfrm flipV="1">
              <a:off x="2872" y="3003"/>
              <a:ext cx="0" cy="342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58"/>
            <p:cNvSpPr>
              <a:spLocks noChangeShapeType="1"/>
            </p:cNvSpPr>
            <p:nvPr/>
          </p:nvSpPr>
          <p:spPr bwMode="auto">
            <a:xfrm flipH="1">
              <a:off x="3087" y="3794"/>
              <a:ext cx="293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31484" y="3484989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OR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14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5613AA-D6B2-4EC4-8E03-FF9A67C3C27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Alternating Current (AC)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288" y="1433513"/>
            <a:ext cx="4351337" cy="5076825"/>
          </a:xfrm>
          <a:extLst>
            <a:ext uri="{91240B29-F687-4F45-9708-019B960494DF}">
              <a14:hiddenLine xmlns:a14="http://schemas.microsoft.com/office/drawing/2010/main" w="285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800" smtClean="0">
                <a:latin typeface="Verdana" panose="020B0604030504040204" pitchFamily="34" charset="0"/>
              </a:rPr>
              <a:t>In an AC circuit the current </a:t>
            </a:r>
            <a:r>
              <a:rPr lang="en-US" altLang="en-US" sz="2800" smtClean="0">
                <a:solidFill>
                  <a:srgbClr val="FF0000"/>
                </a:solidFill>
                <a:latin typeface="Verdana" panose="020B0604030504040204" pitchFamily="34" charset="0"/>
              </a:rPr>
              <a:t>reverses</a:t>
            </a:r>
            <a:r>
              <a:rPr lang="en-US" altLang="en-US" sz="2800" smtClean="0">
                <a:latin typeface="Verdana" panose="020B0604030504040204" pitchFamily="34" charset="0"/>
              </a:rPr>
              <a:t> </a:t>
            </a:r>
            <a:r>
              <a:rPr lang="en-US" altLang="en-US" sz="2800" smtClean="0">
                <a:solidFill>
                  <a:srgbClr val="FF0000"/>
                </a:solidFill>
                <a:latin typeface="Verdana" panose="020B0604030504040204" pitchFamily="34" charset="0"/>
              </a:rPr>
              <a:t>direction</a:t>
            </a:r>
            <a:r>
              <a:rPr lang="en-US" altLang="en-US" sz="2800" smtClean="0">
                <a:latin typeface="Verdana" panose="020B0604030504040204" pitchFamily="34" charset="0"/>
              </a:rPr>
              <a:t> periodically</a:t>
            </a:r>
          </a:p>
          <a:p>
            <a:pPr eaLnBrk="1" hangingPunct="1"/>
            <a:r>
              <a:rPr lang="en-US" altLang="en-US" sz="2800" smtClean="0">
                <a:latin typeface="Verdana" panose="020B0604030504040204" pitchFamily="34" charset="0"/>
              </a:rPr>
              <a:t>AC is what you get from the power company</a:t>
            </a:r>
          </a:p>
          <a:p>
            <a:pPr eaLnBrk="1" hangingPunct="1"/>
            <a:r>
              <a:rPr lang="en-US" altLang="en-US" sz="2800" smtClean="0">
                <a:latin typeface="Verdana" panose="020B0604030504040204" pitchFamily="34" charset="0"/>
              </a:rPr>
              <a:t>Tesla and Edison fought over the use of AC vs. DC for NYC.  Tesla won,</a:t>
            </a:r>
            <a:br>
              <a:rPr lang="en-US" altLang="en-US" sz="2800" smtClean="0">
                <a:latin typeface="Verdana" panose="020B0604030504040204" pitchFamily="34" charset="0"/>
              </a:rPr>
            </a:br>
            <a:r>
              <a:rPr lang="en-US" altLang="en-US" sz="2800" smtClean="0">
                <a:latin typeface="Verdana" panose="020B0604030504040204" pitchFamily="34" charset="0"/>
              </a:rPr>
              <a:t>and AC was in!</a:t>
            </a:r>
          </a:p>
        </p:txBody>
      </p:sp>
      <p:grpSp>
        <p:nvGrpSpPr>
          <p:cNvPr id="10245" name="Group 30"/>
          <p:cNvGrpSpPr>
            <a:grpSpLocks/>
          </p:cNvGrpSpPr>
          <p:nvPr/>
        </p:nvGrpSpPr>
        <p:grpSpPr bwMode="auto">
          <a:xfrm>
            <a:off x="4940300" y="2246313"/>
            <a:ext cx="4083050" cy="2465387"/>
            <a:chOff x="2076" y="2008"/>
            <a:chExt cx="2572" cy="1553"/>
          </a:xfrm>
        </p:grpSpPr>
        <p:sp>
          <p:nvSpPr>
            <p:cNvPr id="10248" name="Rectangle 21"/>
            <p:cNvSpPr>
              <a:spLocks noChangeArrowheads="1"/>
            </p:cNvSpPr>
            <p:nvPr/>
          </p:nvSpPr>
          <p:spPr bwMode="auto">
            <a:xfrm>
              <a:off x="3451" y="2668"/>
              <a:ext cx="477" cy="16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249" name="Group 4"/>
            <p:cNvGrpSpPr>
              <a:grpSpLocks/>
            </p:cNvGrpSpPr>
            <p:nvPr/>
          </p:nvGrpSpPr>
          <p:grpSpPr bwMode="auto">
            <a:xfrm>
              <a:off x="2076" y="2088"/>
              <a:ext cx="525" cy="922"/>
              <a:chOff x="2890" y="2587"/>
              <a:chExt cx="528" cy="956"/>
            </a:xfrm>
          </p:grpSpPr>
          <p:grpSp>
            <p:nvGrpSpPr>
              <p:cNvPr id="10260" name="Group 5"/>
              <p:cNvGrpSpPr>
                <a:grpSpLocks/>
              </p:cNvGrpSpPr>
              <p:nvPr/>
            </p:nvGrpSpPr>
            <p:grpSpPr bwMode="auto">
              <a:xfrm>
                <a:off x="2890" y="2587"/>
                <a:ext cx="528" cy="908"/>
                <a:chOff x="2890" y="2587"/>
                <a:chExt cx="528" cy="908"/>
              </a:xfrm>
            </p:grpSpPr>
            <p:sp>
              <p:nvSpPr>
                <p:cNvPr id="10263" name="Oval 6"/>
                <p:cNvSpPr>
                  <a:spLocks noChangeArrowheads="1"/>
                </p:cNvSpPr>
                <p:nvPr/>
              </p:nvSpPr>
              <p:spPr bwMode="auto">
                <a:xfrm>
                  <a:off x="2890" y="2587"/>
                  <a:ext cx="528" cy="52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64" name="Freeform 7" descr="Dark horizontal"/>
                <p:cNvSpPr>
                  <a:spLocks/>
                </p:cNvSpPr>
                <p:nvPr/>
              </p:nvSpPr>
              <p:spPr bwMode="auto">
                <a:xfrm>
                  <a:off x="3065" y="3094"/>
                  <a:ext cx="196" cy="401"/>
                </a:xfrm>
                <a:custGeom>
                  <a:avLst/>
                  <a:gdLst>
                    <a:gd name="T0" fmla="*/ 0 w 186"/>
                    <a:gd name="T1" fmla="*/ 5 h 449"/>
                    <a:gd name="T2" fmla="*/ 0 w 186"/>
                    <a:gd name="T3" fmla="*/ 255 h 449"/>
                    <a:gd name="T4" fmla="*/ 242 w 186"/>
                    <a:gd name="T5" fmla="*/ 255 h 449"/>
                    <a:gd name="T6" fmla="*/ 242 w 186"/>
                    <a:gd name="T7" fmla="*/ 0 h 44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6" h="449">
                      <a:moveTo>
                        <a:pt x="0" y="10"/>
                      </a:moveTo>
                      <a:lnTo>
                        <a:pt x="0" y="449"/>
                      </a:lnTo>
                      <a:lnTo>
                        <a:pt x="186" y="449"/>
                      </a:lnTo>
                      <a:lnTo>
                        <a:pt x="186" y="0"/>
                      </a:lnTo>
                    </a:path>
                  </a:pathLst>
                </a:custGeom>
                <a:pattFill prst="dkHorz">
                  <a:fgClr>
                    <a:schemeClr val="tx1"/>
                  </a:fgClr>
                  <a:bgClr>
                    <a:srgbClr val="FFFFFF"/>
                  </a:bgClr>
                </a:patt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61" name="Rectangle 8"/>
              <p:cNvSpPr>
                <a:spLocks noChangeArrowheads="1"/>
              </p:cNvSpPr>
              <p:nvPr/>
            </p:nvSpPr>
            <p:spPr bwMode="auto">
              <a:xfrm>
                <a:off x="3134" y="3475"/>
                <a:ext cx="68" cy="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62" name="Freeform 9"/>
              <p:cNvSpPr>
                <a:spLocks/>
              </p:cNvSpPr>
              <p:nvPr/>
            </p:nvSpPr>
            <p:spPr bwMode="auto">
              <a:xfrm>
                <a:off x="3045" y="2769"/>
                <a:ext cx="251" cy="375"/>
              </a:xfrm>
              <a:custGeom>
                <a:avLst/>
                <a:gdLst>
                  <a:gd name="T0" fmla="*/ 1 w 807"/>
                  <a:gd name="T1" fmla="*/ 11 h 883"/>
                  <a:gd name="T2" fmla="*/ 0 w 807"/>
                  <a:gd name="T3" fmla="*/ 4 h 883"/>
                  <a:gd name="T4" fmla="*/ 1 w 807"/>
                  <a:gd name="T5" fmla="*/ 1 h 883"/>
                  <a:gd name="T6" fmla="*/ 1 w 807"/>
                  <a:gd name="T7" fmla="*/ 3 h 883"/>
                  <a:gd name="T8" fmla="*/ 1 w 807"/>
                  <a:gd name="T9" fmla="*/ 6 h 883"/>
                  <a:gd name="T10" fmla="*/ 1 w 807"/>
                  <a:gd name="T11" fmla="*/ 5 h 883"/>
                  <a:gd name="T12" fmla="*/ 0 w 807"/>
                  <a:gd name="T13" fmla="*/ 3 h 883"/>
                  <a:gd name="T14" fmla="*/ 1 w 807"/>
                  <a:gd name="T15" fmla="*/ 0 h 883"/>
                  <a:gd name="T16" fmla="*/ 2 w 807"/>
                  <a:gd name="T17" fmla="*/ 1 h 883"/>
                  <a:gd name="T18" fmla="*/ 2 w 807"/>
                  <a:gd name="T19" fmla="*/ 3 h 883"/>
                  <a:gd name="T20" fmla="*/ 2 w 807"/>
                  <a:gd name="T21" fmla="*/ 5 h 883"/>
                  <a:gd name="T22" fmla="*/ 2 w 807"/>
                  <a:gd name="T23" fmla="*/ 6 h 883"/>
                  <a:gd name="T24" fmla="*/ 1 w 807"/>
                  <a:gd name="T25" fmla="*/ 6 h 883"/>
                  <a:gd name="T26" fmla="*/ 1 w 807"/>
                  <a:gd name="T27" fmla="*/ 3 h 883"/>
                  <a:gd name="T28" fmla="*/ 1 w 807"/>
                  <a:gd name="T29" fmla="*/ 2 h 883"/>
                  <a:gd name="T30" fmla="*/ 2 w 807"/>
                  <a:gd name="T31" fmla="*/ 1 h 883"/>
                  <a:gd name="T32" fmla="*/ 2 w 807"/>
                  <a:gd name="T33" fmla="*/ 0 h 883"/>
                  <a:gd name="T34" fmla="*/ 2 w 807"/>
                  <a:gd name="T35" fmla="*/ 3 h 883"/>
                  <a:gd name="T36" fmla="*/ 2 w 807"/>
                  <a:gd name="T37" fmla="*/ 7 h 883"/>
                  <a:gd name="T38" fmla="*/ 2 w 807"/>
                  <a:gd name="T39" fmla="*/ 9 h 883"/>
                  <a:gd name="T40" fmla="*/ 2 w 807"/>
                  <a:gd name="T41" fmla="*/ 11 h 883"/>
                  <a:gd name="T42" fmla="*/ 2 w 807"/>
                  <a:gd name="T43" fmla="*/ 12 h 88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07" h="883">
                    <a:moveTo>
                      <a:pt x="168" y="756"/>
                    </a:moveTo>
                    <a:cubicBezTo>
                      <a:pt x="86" y="592"/>
                      <a:pt x="4" y="429"/>
                      <a:pt x="2" y="317"/>
                    </a:cubicBezTo>
                    <a:cubicBezTo>
                      <a:pt x="0" y="205"/>
                      <a:pt x="113" y="93"/>
                      <a:pt x="158" y="82"/>
                    </a:cubicBezTo>
                    <a:cubicBezTo>
                      <a:pt x="203" y="71"/>
                      <a:pt x="260" y="194"/>
                      <a:pt x="275" y="248"/>
                    </a:cubicBezTo>
                    <a:cubicBezTo>
                      <a:pt x="290" y="302"/>
                      <a:pt x="265" y="388"/>
                      <a:pt x="246" y="404"/>
                    </a:cubicBezTo>
                    <a:cubicBezTo>
                      <a:pt x="227" y="420"/>
                      <a:pt x="182" y="385"/>
                      <a:pt x="158" y="346"/>
                    </a:cubicBezTo>
                    <a:cubicBezTo>
                      <a:pt x="134" y="307"/>
                      <a:pt x="71" y="220"/>
                      <a:pt x="99" y="170"/>
                    </a:cubicBezTo>
                    <a:cubicBezTo>
                      <a:pt x="127" y="120"/>
                      <a:pt x="246" y="54"/>
                      <a:pt x="324" y="43"/>
                    </a:cubicBezTo>
                    <a:cubicBezTo>
                      <a:pt x="402" y="32"/>
                      <a:pt x="518" y="71"/>
                      <a:pt x="568" y="102"/>
                    </a:cubicBezTo>
                    <a:cubicBezTo>
                      <a:pt x="618" y="133"/>
                      <a:pt x="615" y="185"/>
                      <a:pt x="626" y="229"/>
                    </a:cubicBezTo>
                    <a:cubicBezTo>
                      <a:pt x="637" y="273"/>
                      <a:pt x="646" y="333"/>
                      <a:pt x="636" y="365"/>
                    </a:cubicBezTo>
                    <a:cubicBezTo>
                      <a:pt x="626" y="397"/>
                      <a:pt x="594" y="419"/>
                      <a:pt x="568" y="424"/>
                    </a:cubicBezTo>
                    <a:cubicBezTo>
                      <a:pt x="542" y="429"/>
                      <a:pt x="498" y="423"/>
                      <a:pt x="480" y="395"/>
                    </a:cubicBezTo>
                    <a:cubicBezTo>
                      <a:pt x="462" y="367"/>
                      <a:pt x="463" y="300"/>
                      <a:pt x="461" y="258"/>
                    </a:cubicBezTo>
                    <a:cubicBezTo>
                      <a:pt x="459" y="216"/>
                      <a:pt x="457" y="175"/>
                      <a:pt x="470" y="141"/>
                    </a:cubicBezTo>
                    <a:cubicBezTo>
                      <a:pt x="483" y="107"/>
                      <a:pt x="493" y="71"/>
                      <a:pt x="539" y="53"/>
                    </a:cubicBezTo>
                    <a:cubicBezTo>
                      <a:pt x="585" y="35"/>
                      <a:pt x="700" y="0"/>
                      <a:pt x="744" y="33"/>
                    </a:cubicBezTo>
                    <a:cubicBezTo>
                      <a:pt x="788" y="66"/>
                      <a:pt x="797" y="165"/>
                      <a:pt x="802" y="248"/>
                    </a:cubicBezTo>
                    <a:cubicBezTo>
                      <a:pt x="807" y="331"/>
                      <a:pt x="801" y="461"/>
                      <a:pt x="773" y="531"/>
                    </a:cubicBezTo>
                    <a:cubicBezTo>
                      <a:pt x="745" y="601"/>
                      <a:pt x="667" y="619"/>
                      <a:pt x="636" y="668"/>
                    </a:cubicBezTo>
                    <a:cubicBezTo>
                      <a:pt x="605" y="717"/>
                      <a:pt x="597" y="788"/>
                      <a:pt x="587" y="824"/>
                    </a:cubicBezTo>
                    <a:cubicBezTo>
                      <a:pt x="577" y="860"/>
                      <a:pt x="577" y="871"/>
                      <a:pt x="578" y="88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0" name="Group 10"/>
            <p:cNvGrpSpPr>
              <a:grpSpLocks/>
            </p:cNvGrpSpPr>
            <p:nvPr/>
          </p:nvGrpSpPr>
          <p:grpSpPr bwMode="auto">
            <a:xfrm>
              <a:off x="3842" y="2565"/>
              <a:ext cx="501" cy="369"/>
              <a:chOff x="4374" y="3107"/>
              <a:chExt cx="661" cy="526"/>
            </a:xfrm>
          </p:grpSpPr>
          <p:sp>
            <p:nvSpPr>
              <p:cNvPr id="10255" name="Line 11"/>
              <p:cNvSpPr>
                <a:spLocks noChangeShapeType="1"/>
              </p:cNvSpPr>
              <p:nvPr/>
            </p:nvSpPr>
            <p:spPr bwMode="auto">
              <a:xfrm>
                <a:off x="4811" y="3301"/>
                <a:ext cx="22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" name="Line 12"/>
              <p:cNvSpPr>
                <a:spLocks noChangeShapeType="1"/>
              </p:cNvSpPr>
              <p:nvPr/>
            </p:nvSpPr>
            <p:spPr bwMode="auto">
              <a:xfrm>
                <a:off x="4811" y="3426"/>
                <a:ext cx="22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57" name="Group 13"/>
              <p:cNvGrpSpPr>
                <a:grpSpLocks/>
              </p:cNvGrpSpPr>
              <p:nvPr/>
            </p:nvGrpSpPr>
            <p:grpSpPr bwMode="auto">
              <a:xfrm>
                <a:off x="4374" y="3107"/>
                <a:ext cx="518" cy="526"/>
                <a:chOff x="2138" y="2968"/>
                <a:chExt cx="733" cy="585"/>
              </a:xfrm>
            </p:grpSpPr>
            <p:sp>
              <p:nvSpPr>
                <p:cNvPr id="10258" name="Oval 14"/>
                <p:cNvSpPr>
                  <a:spLocks noChangeArrowheads="1"/>
                </p:cNvSpPr>
                <p:nvPr/>
              </p:nvSpPr>
              <p:spPr bwMode="auto">
                <a:xfrm>
                  <a:off x="2138" y="2977"/>
                  <a:ext cx="576" cy="576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59" name="Rectangle 15"/>
                <p:cNvSpPr>
                  <a:spLocks noChangeArrowheads="1"/>
                </p:cNvSpPr>
                <p:nvPr/>
              </p:nvSpPr>
              <p:spPr bwMode="auto">
                <a:xfrm>
                  <a:off x="2450" y="2968"/>
                  <a:ext cx="421" cy="585"/>
                </a:xfrm>
                <a:prstGeom prst="rect">
                  <a:avLst/>
                </a:prstGeom>
                <a:solidFill>
                  <a:srgbClr val="0066FF"/>
                </a:solidFill>
                <a:ln w="9525">
                  <a:solidFill>
                    <a:srgbClr val="00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sp>
          <p:nvSpPr>
            <p:cNvPr id="10251" name="Line 22"/>
            <p:cNvSpPr>
              <a:spLocks noChangeShapeType="1"/>
            </p:cNvSpPr>
            <p:nvPr/>
          </p:nvSpPr>
          <p:spPr bwMode="auto">
            <a:xfrm flipH="1">
              <a:off x="2427" y="2716"/>
              <a:ext cx="10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Rectangle 24"/>
            <p:cNvSpPr>
              <a:spLocks noChangeArrowheads="1"/>
            </p:cNvSpPr>
            <p:nvPr/>
          </p:nvSpPr>
          <p:spPr bwMode="auto">
            <a:xfrm>
              <a:off x="4349" y="2008"/>
              <a:ext cx="299" cy="1553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3" name="Freeform 26"/>
            <p:cNvSpPr>
              <a:spLocks/>
            </p:cNvSpPr>
            <p:nvPr/>
          </p:nvSpPr>
          <p:spPr bwMode="auto">
            <a:xfrm>
              <a:off x="2354" y="2797"/>
              <a:ext cx="1152" cy="532"/>
            </a:xfrm>
            <a:custGeom>
              <a:avLst/>
              <a:gdLst>
                <a:gd name="T0" fmla="*/ 0 w 1141"/>
                <a:gd name="T1" fmla="*/ 205 h 532"/>
                <a:gd name="T2" fmla="*/ 0 w 1141"/>
                <a:gd name="T3" fmla="*/ 532 h 532"/>
                <a:gd name="T4" fmla="*/ 1075 w 1141"/>
                <a:gd name="T5" fmla="*/ 532 h 532"/>
                <a:gd name="T6" fmla="*/ 1075 w 1141"/>
                <a:gd name="T7" fmla="*/ 0 h 532"/>
                <a:gd name="T8" fmla="*/ 1196 w 1141"/>
                <a:gd name="T9" fmla="*/ 0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1" h="532">
                  <a:moveTo>
                    <a:pt x="0" y="205"/>
                  </a:moveTo>
                  <a:lnTo>
                    <a:pt x="0" y="532"/>
                  </a:lnTo>
                  <a:lnTo>
                    <a:pt x="1025" y="532"/>
                  </a:lnTo>
                  <a:lnTo>
                    <a:pt x="1025" y="0"/>
                  </a:lnTo>
                  <a:lnTo>
                    <a:pt x="1141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Rectangle 29"/>
            <p:cNvSpPr>
              <a:spLocks noChangeArrowheads="1"/>
            </p:cNvSpPr>
            <p:nvPr/>
          </p:nvSpPr>
          <p:spPr bwMode="auto">
            <a:xfrm>
              <a:off x="4308" y="2486"/>
              <a:ext cx="56" cy="521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3823" name="Oval 31"/>
          <p:cNvSpPr>
            <a:spLocks noChangeArrowheads="1"/>
          </p:cNvSpPr>
          <p:nvPr/>
        </p:nvSpPr>
        <p:spPr bwMode="auto">
          <a:xfrm>
            <a:off x="6708775" y="3295650"/>
            <a:ext cx="141288" cy="1412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24" name="Oval 32"/>
          <p:cNvSpPr>
            <a:spLocks noChangeArrowheads="1"/>
          </p:cNvSpPr>
          <p:nvPr/>
        </p:nvSpPr>
        <p:spPr bwMode="auto">
          <a:xfrm>
            <a:off x="5524500" y="4267200"/>
            <a:ext cx="141288" cy="1412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87 0.00023 L -0.11146 0.00023 " pathEditMode="relative" ptsTypes="AA">
                                      <p:cBhvr>
                                        <p:cTn id="6" dur="2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55556E-6 -4.81481E-6 L 0.12204 -4.81481E-6 " pathEditMode="relative" ptsTypes="AA">
                                      <p:cBhvr>
                                        <p:cTn id="8" dur="20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3" grpId="0" animBg="1"/>
      <p:bldP spid="338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7B3F29-D445-4895-9C2D-4CF39D7D672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grpSp>
        <p:nvGrpSpPr>
          <p:cNvPr id="12291" name="Group 23"/>
          <p:cNvGrpSpPr>
            <a:grpSpLocks/>
          </p:cNvGrpSpPr>
          <p:nvPr/>
        </p:nvGrpSpPr>
        <p:grpSpPr bwMode="auto">
          <a:xfrm>
            <a:off x="2616200" y="2322513"/>
            <a:ext cx="4173538" cy="3443287"/>
            <a:chOff x="1648" y="1463"/>
            <a:chExt cx="2629" cy="2169"/>
          </a:xfrm>
        </p:grpSpPr>
        <p:sp>
          <p:nvSpPr>
            <p:cNvPr id="12304" name="Rectangle 19"/>
            <p:cNvSpPr>
              <a:spLocks noChangeArrowheads="1"/>
            </p:cNvSpPr>
            <p:nvPr/>
          </p:nvSpPr>
          <p:spPr bwMode="auto">
            <a:xfrm>
              <a:off x="1648" y="2566"/>
              <a:ext cx="2629" cy="106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5" name="Rectangle 18"/>
            <p:cNvSpPr>
              <a:spLocks noChangeArrowheads="1"/>
            </p:cNvSpPr>
            <p:nvPr/>
          </p:nvSpPr>
          <p:spPr bwMode="auto">
            <a:xfrm>
              <a:off x="1650" y="1463"/>
              <a:ext cx="2616" cy="109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229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bg1"/>
                </a:solidFill>
              </a:rPr>
              <a:t>How does the line voltage</a:t>
            </a:r>
            <a:br>
              <a:rPr lang="en-US" altLang="en-US" sz="4000" smtClean="0">
                <a:solidFill>
                  <a:schemeClr val="bg1"/>
                </a:solidFill>
              </a:rPr>
            </a:br>
            <a:r>
              <a:rPr lang="en-US" altLang="en-US" sz="4000" smtClean="0">
                <a:solidFill>
                  <a:schemeClr val="bg1"/>
                </a:solidFill>
              </a:rPr>
              <a:t> change in time?</a:t>
            </a:r>
          </a:p>
        </p:txBody>
      </p:sp>
      <p:pic>
        <p:nvPicPr>
          <p:cNvPr id="35861" name="Picture 2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125" y="1131888"/>
            <a:ext cx="5689600" cy="5340350"/>
          </a:xfrm>
          <a:noFill/>
        </p:spPr>
      </p:pic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3332163" y="1797050"/>
            <a:ext cx="0" cy="228123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>
            <a:off x="4025900" y="1778000"/>
            <a:ext cx="0" cy="233521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586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231051"/>
              </p:ext>
            </p:extLst>
          </p:nvPr>
        </p:nvGraphicFramePr>
        <p:xfrm>
          <a:off x="3373438" y="1468438"/>
          <a:ext cx="622301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5" imgW="304536" imgH="393359" progId="Equation.DSMT4">
                  <p:embed/>
                </p:oleObj>
              </mc:Choice>
              <mc:Fallback>
                <p:oleObj name="Equation" r:id="rId5" imgW="304536" imgH="393359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438" y="1468438"/>
                        <a:ext cx="622301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8" name="Line 28"/>
          <p:cNvSpPr>
            <a:spLocks noChangeShapeType="1"/>
          </p:cNvSpPr>
          <p:nvPr/>
        </p:nvSpPr>
        <p:spPr bwMode="auto">
          <a:xfrm>
            <a:off x="2581275" y="2462213"/>
            <a:ext cx="59737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9" name="Line 29"/>
          <p:cNvSpPr>
            <a:spLocks noChangeShapeType="1"/>
          </p:cNvSpPr>
          <p:nvPr/>
        </p:nvSpPr>
        <p:spPr bwMode="auto">
          <a:xfrm>
            <a:off x="2668588" y="4040188"/>
            <a:ext cx="58864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>
            <a:off x="2625725" y="2949575"/>
            <a:ext cx="4778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1" name="Line 31"/>
          <p:cNvSpPr>
            <a:spLocks noChangeShapeType="1"/>
          </p:cNvSpPr>
          <p:nvPr/>
        </p:nvSpPr>
        <p:spPr bwMode="auto">
          <a:xfrm>
            <a:off x="7167563" y="2935288"/>
            <a:ext cx="0" cy="10906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2" name="Line 32"/>
          <p:cNvSpPr>
            <a:spLocks noChangeShapeType="1"/>
          </p:cNvSpPr>
          <p:nvPr/>
        </p:nvSpPr>
        <p:spPr bwMode="auto">
          <a:xfrm>
            <a:off x="8156575" y="2433638"/>
            <a:ext cx="0" cy="1593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7905750" y="2932113"/>
            <a:ext cx="549275" cy="754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peak</a:t>
            </a: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6977063" y="3241675"/>
            <a:ext cx="549275" cy="600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33706" y="1595491"/>
            <a:ext cx="3922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  <a:r>
              <a:rPr lang="en-US" sz="2800" dirty="0" smtClean="0"/>
              <a:t>r a frequency of 60 Hz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4" grpId="0" animBg="1"/>
      <p:bldP spid="35865" grpId="0" animBg="1"/>
      <p:bldP spid="35868" grpId="0" animBg="1"/>
      <p:bldP spid="35869" grpId="0" animBg="1"/>
      <p:bldP spid="35870" grpId="0" animBg="1"/>
      <p:bldP spid="35871" grpId="0" animBg="1"/>
      <p:bldP spid="35872" grpId="0" animBg="1"/>
      <p:bldP spid="35873" grpId="0" animBg="1"/>
      <p:bldP spid="3587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96F62C-695C-434C-A1D7-57E7E45D379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AC power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4763"/>
            <a:ext cx="8229600" cy="505301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line voltage reverses polarity 60 times a second or 60 Hertz (in Europe 50 Hz)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the current through the bulb reverses direction 60 times a second also</a:t>
            </a:r>
          </a:p>
          <a:p>
            <a:pPr eaLnBrk="1" hangingPunct="1"/>
            <a:r>
              <a:rPr lang="en-US" altLang="en-US" dirty="0" smtClean="0"/>
              <a:t>for heaters, hair dryers, irons, toasters, waffle makers, the fact that the current reverses makes no difference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battery chargers (e.g., for cell phones) convert the AC to DC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D574DB-EB34-4DCC-A9D3-E49FC7FB5A6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Why do we use AC ?</a:t>
            </a:r>
            <a:br>
              <a:rPr lang="en-US" altLang="en-US" sz="4000" dirty="0" smtClean="0">
                <a:solidFill>
                  <a:schemeClr val="bg1"/>
                </a:solidFill>
              </a:rPr>
            </a:br>
            <a:r>
              <a:rPr lang="en-US" altLang="en-US" sz="4000" dirty="0" smtClean="0">
                <a:solidFill>
                  <a:schemeClr val="bg1"/>
                </a:solidFill>
              </a:rPr>
              <a:t>(DC seems simpler 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369" y="1306512"/>
            <a:ext cx="8323262" cy="477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AC power is easier to generate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7030A0"/>
                </a:solidFill>
              </a:rPr>
              <a:t>The only source of DC is batteries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late 1800’s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the war of the currents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ym typeface="Wingdings" panose="05000000000000000000" pitchFamily="2" charset="2"/>
              </a:rPr>
              <a:t>Edison (DC) vs Tesla (Westinghouse) (AC)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Edison opened the first commercial power plane for producing DC in NY in 1892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ym typeface="Wingdings" panose="05000000000000000000" pitchFamily="2" charset="2"/>
              </a:rPr>
              <a:t>Tesla who was hired by George Westinghouse who believed that AC</a:t>
            </a:r>
            <a:br>
              <a:rPr lang="en-US" altLang="en-US" dirty="0" smtClean="0">
                <a:sym typeface="Wingdings" panose="05000000000000000000" pitchFamily="2" charset="2"/>
              </a:rPr>
            </a:br>
            <a:r>
              <a:rPr lang="en-US" altLang="en-US" dirty="0" smtClean="0">
                <a:sym typeface="Wingdings" panose="05000000000000000000" pitchFamily="2" charset="2"/>
              </a:rPr>
              <a:t>was superior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Tesla was right, but Edison never gave up!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D13F30-A0A6-4349-9AB7-D2AD8D739E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Advantages of AC over DC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162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DC power is provided at one voltage only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AC power can be stepped up or down to provide any voltage required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DC is very expensive to transmit over large distances compared to AC, so many plants are required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DC power plants must be close to users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AC plants can be far outside cities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by 1895 DC was out and AC was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7DF8D6-4113-470C-9080-4A70239A8D2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7263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The electric generator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0013"/>
            <a:ext cx="9144000" cy="4983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when a coil of wire is rotated</a:t>
            </a:r>
            <a:br>
              <a:rPr lang="en-US" altLang="en-US" sz="2800" dirty="0" smtClean="0"/>
            </a:br>
            <a:r>
              <a:rPr lang="en-US" altLang="en-US" sz="2800" dirty="0" smtClean="0"/>
              <a:t>inside a magnet, AC electricity</a:t>
            </a:r>
            <a:br>
              <a:rPr lang="en-US" altLang="en-US" sz="2800" dirty="0" smtClean="0"/>
            </a:br>
            <a:r>
              <a:rPr lang="en-US" altLang="en-US" sz="2800" dirty="0" smtClean="0"/>
              <a:t>is produced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the voltage depends on</a:t>
            </a:r>
            <a:br>
              <a:rPr lang="en-US" altLang="en-US" sz="2800" dirty="0" smtClean="0"/>
            </a:br>
            <a:r>
              <a:rPr lang="en-US" altLang="en-US" sz="2800" dirty="0" smtClean="0"/>
              <a:t>how much wire the coil has</a:t>
            </a:r>
            <a:br>
              <a:rPr lang="en-US" altLang="en-US" sz="2800" dirty="0" smtClean="0"/>
            </a:br>
            <a:r>
              <a:rPr lang="en-US" altLang="en-US" sz="2800" dirty="0" smtClean="0"/>
              <a:t>and how fast it is rotated.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devices called </a:t>
            </a:r>
            <a:r>
              <a:rPr lang="en-US" altLang="en-US" sz="2800" dirty="0" smtClean="0">
                <a:solidFill>
                  <a:srgbClr val="FF0000"/>
                </a:solidFill>
              </a:rPr>
              <a:t>transformers</a:t>
            </a:r>
            <a:r>
              <a:rPr lang="en-US" altLang="en-US" sz="2800" dirty="0" smtClean="0"/>
              <a:t> can</a:t>
            </a:r>
            <a:br>
              <a:rPr lang="en-US" altLang="en-US" sz="2800" dirty="0" smtClean="0"/>
            </a:br>
            <a:r>
              <a:rPr lang="en-US" altLang="en-US" sz="2800" dirty="0" smtClean="0"/>
              <a:t>make the voltage higher or lower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transformers only work with AC </a:t>
            </a:r>
            <a:endParaRPr lang="en-US" altLang="en-US" sz="2800" dirty="0" smtClean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Energy is required to rotate the coil  steam from fossil fuel or nuclear power, hydroelectric power,</a:t>
            </a:r>
            <a:br>
              <a:rPr lang="en-US" alt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or wind turning a wind turbine</a:t>
            </a:r>
          </a:p>
        </p:txBody>
      </p:sp>
      <p:pic>
        <p:nvPicPr>
          <p:cNvPr id="2048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97" y="1978441"/>
            <a:ext cx="3146718" cy="265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</TotalTime>
  <Words>1270</Words>
  <Application>Microsoft Office PowerPoint</Application>
  <PresentationFormat>On-screen Show (4:3)</PresentationFormat>
  <Paragraphs>214</Paragraphs>
  <Slides>26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SymbolMono BT</vt:lpstr>
      <vt:lpstr>Tahoma</vt:lpstr>
      <vt:lpstr>Verdana</vt:lpstr>
      <vt:lpstr>Wingdings</vt:lpstr>
      <vt:lpstr>Default Design</vt:lpstr>
      <vt:lpstr>Equation</vt:lpstr>
      <vt:lpstr>L 26 Electricity and Magnetism [4]</vt:lpstr>
      <vt:lpstr>A direct current (DC) circuit</vt:lpstr>
      <vt:lpstr>Direct Current DC</vt:lpstr>
      <vt:lpstr>Alternating Current (AC)</vt:lpstr>
      <vt:lpstr>How does the line voltage  change in time?</vt:lpstr>
      <vt:lpstr>AC power</vt:lpstr>
      <vt:lpstr>Why do we use AC ? (DC seems simpler )</vt:lpstr>
      <vt:lpstr>Advantages of AC over DC</vt:lpstr>
      <vt:lpstr>The electric generator</vt:lpstr>
      <vt:lpstr>Coal fired power plant</vt:lpstr>
      <vt:lpstr>Hydroelectric power </vt:lpstr>
      <vt:lpstr>Hydroelectric power: Hoover Dam</vt:lpstr>
      <vt:lpstr>Wind Power</vt:lpstr>
      <vt:lpstr>Nuclear power plant</vt:lpstr>
      <vt:lpstr>Transformers</vt:lpstr>
      <vt:lpstr>Bodily Effects of Electrical Currents 60 Hz AC, 1 mA = 0.001 A</vt:lpstr>
      <vt:lpstr>ELECTROCUTION</vt:lpstr>
      <vt:lpstr>Electric outlets</vt:lpstr>
      <vt:lpstr>Electric power generation and distribution</vt:lpstr>
      <vt:lpstr>House wiring</vt:lpstr>
      <vt:lpstr>electrical power</vt:lpstr>
      <vt:lpstr>Paying for electricity (KWH)</vt:lpstr>
      <vt:lpstr>example </vt:lpstr>
      <vt:lpstr>Your carbon footprint</vt:lpstr>
      <vt:lpstr>Incandescent vs. Fluorescent ?</vt:lpstr>
      <vt:lpstr>Light Emitting Diodes (LEDs)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L. Merlino</dc:creator>
  <cp:lastModifiedBy>Merlino, Robert L</cp:lastModifiedBy>
  <cp:revision>182</cp:revision>
  <cp:lastPrinted>2014-11-01T19:54:43Z</cp:lastPrinted>
  <dcterms:created xsi:type="dcterms:W3CDTF">2004-10-25T21:16:50Z</dcterms:created>
  <dcterms:modified xsi:type="dcterms:W3CDTF">2015-11-02T15:12:04Z</dcterms:modified>
</cp:coreProperties>
</file>