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6"/>
  </p:notesMasterIdLst>
  <p:handoutMasterIdLst>
    <p:handoutMasterId r:id="rId27"/>
  </p:handoutMasterIdLst>
  <p:sldIdLst>
    <p:sldId id="256" r:id="rId2"/>
    <p:sldId id="282" r:id="rId3"/>
    <p:sldId id="257" r:id="rId4"/>
    <p:sldId id="258" r:id="rId5"/>
    <p:sldId id="259" r:id="rId6"/>
    <p:sldId id="260" r:id="rId7"/>
    <p:sldId id="261" r:id="rId8"/>
    <p:sldId id="283" r:id="rId9"/>
    <p:sldId id="280" r:id="rId10"/>
    <p:sldId id="262" r:id="rId11"/>
    <p:sldId id="263" r:id="rId12"/>
    <p:sldId id="264" r:id="rId13"/>
    <p:sldId id="278" r:id="rId14"/>
    <p:sldId id="272" r:id="rId15"/>
    <p:sldId id="265" r:id="rId16"/>
    <p:sldId id="266" r:id="rId17"/>
    <p:sldId id="268" r:id="rId18"/>
    <p:sldId id="267" r:id="rId19"/>
    <p:sldId id="269" r:id="rId20"/>
    <p:sldId id="270" r:id="rId21"/>
    <p:sldId id="271" r:id="rId22"/>
    <p:sldId id="273" r:id="rId23"/>
    <p:sldId id="274" r:id="rId24"/>
    <p:sldId id="281" r:id="rId2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Symbol" panose="05050102010706020507" pitchFamily="18" charset="2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Symbol" panose="05050102010706020507" pitchFamily="18" charset="2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Symbol" panose="05050102010706020507" pitchFamily="18" charset="2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Symbol" panose="05050102010706020507" pitchFamily="18" charset="2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Symbol" panose="05050102010706020507" pitchFamily="18" charset="2"/>
        <a:ea typeface="+mn-ea"/>
        <a:cs typeface="+mn-cs"/>
      </a:defRPr>
    </a:lvl5pPr>
    <a:lvl6pPr marL="2286000" algn="l" defTabSz="914400" rtl="0" eaLnBrk="1" latinLnBrk="0" hangingPunct="1">
      <a:defRPr kern="1200" baseline="-25000">
        <a:solidFill>
          <a:schemeClr val="tx1"/>
        </a:solidFill>
        <a:latin typeface="Symbol" panose="05050102010706020507" pitchFamily="18" charset="2"/>
        <a:ea typeface="+mn-ea"/>
        <a:cs typeface="+mn-cs"/>
      </a:defRPr>
    </a:lvl6pPr>
    <a:lvl7pPr marL="2743200" algn="l" defTabSz="914400" rtl="0" eaLnBrk="1" latinLnBrk="0" hangingPunct="1">
      <a:defRPr kern="1200" baseline="-25000">
        <a:solidFill>
          <a:schemeClr val="tx1"/>
        </a:solidFill>
        <a:latin typeface="Symbol" panose="05050102010706020507" pitchFamily="18" charset="2"/>
        <a:ea typeface="+mn-ea"/>
        <a:cs typeface="+mn-cs"/>
      </a:defRPr>
    </a:lvl7pPr>
    <a:lvl8pPr marL="3200400" algn="l" defTabSz="914400" rtl="0" eaLnBrk="1" latinLnBrk="0" hangingPunct="1">
      <a:defRPr kern="1200" baseline="-25000">
        <a:solidFill>
          <a:schemeClr val="tx1"/>
        </a:solidFill>
        <a:latin typeface="Symbol" panose="05050102010706020507" pitchFamily="18" charset="2"/>
        <a:ea typeface="+mn-ea"/>
        <a:cs typeface="+mn-cs"/>
      </a:defRPr>
    </a:lvl8pPr>
    <a:lvl9pPr marL="3657600" algn="l" defTabSz="914400" rtl="0" eaLnBrk="1" latinLnBrk="0" hangingPunct="1">
      <a:defRPr kern="1200" baseline="-25000">
        <a:solidFill>
          <a:schemeClr val="tx1"/>
        </a:solidFill>
        <a:latin typeface="Symbol" panose="05050102010706020507" pitchFamily="18" charset="2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00"/>
    <a:srgbClr val="FF0000"/>
    <a:srgbClr val="0066FF"/>
    <a:srgbClr val="FF9900"/>
    <a:srgbClr val="66FF33"/>
    <a:srgbClr val="CC6600"/>
    <a:srgbClr val="FF9933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40" autoAdjust="0"/>
    <p:restoredTop sz="94634" autoAdjust="0"/>
  </p:normalViewPr>
  <p:slideViewPr>
    <p:cSldViewPr snapToGrid="0">
      <p:cViewPr varScale="1">
        <p:scale>
          <a:sx n="114" d="100"/>
          <a:sy n="114" d="100"/>
        </p:scale>
        <p:origin x="114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 baseline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baseline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 baseline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baseline="0">
                <a:latin typeface="Arial" panose="020B0604020202020204" pitchFamily="34" charset="0"/>
              </a:defRPr>
            </a:lvl1pPr>
          </a:lstStyle>
          <a:p>
            <a:fld id="{FC0303C6-E249-43CE-85B4-52428E16A3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7531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aseline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aseline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9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129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aseline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9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0">
                <a:latin typeface="Arial" panose="020B0604020202020204" pitchFamily="34" charset="0"/>
              </a:defRPr>
            </a:lvl1pPr>
          </a:lstStyle>
          <a:p>
            <a:fld id="{49A698B6-3635-4228-968D-DE6C2E97F8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00359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0D7D5A5-A877-44FB-BFEE-E44A1EBBF901}" type="slidenum">
              <a:rPr lang="en-US" altLang="en-US"/>
              <a:pPr eaLnBrk="1" hangingPunct="1"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4790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A7E2177-2AD2-4BBC-9794-00286C985CEF}" type="slidenum">
              <a:rPr lang="en-US" altLang="en-US"/>
              <a:pPr eaLnBrk="1" hangingPunct="1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42933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87EE270-F7E5-4A35-AF21-BDDB6092183B}" type="slidenum">
              <a:rPr lang="en-US" altLang="en-US"/>
              <a:pPr eaLnBrk="1" hangingPunct="1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2562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C117E88-5B5B-48EA-A676-840527B8E76C}" type="slidenum">
              <a:rPr lang="en-US" altLang="en-US"/>
              <a:pPr eaLnBrk="1" hangingPunct="1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102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A1777F2-0855-4E38-BF7C-51E3E1C0B8D9}" type="slidenum">
              <a:rPr lang="en-US" altLang="en-US"/>
              <a:pPr eaLnBrk="1" hangingPunct="1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9513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95C0A6A-6141-40E2-B9EF-4220DB88EB4A}" type="slidenum">
              <a:rPr lang="en-US" altLang="en-US"/>
              <a:pPr eaLnBrk="1" hangingPunct="1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234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56E5C52-0242-4B88-A188-EF66460C9475}" type="slidenum">
              <a:rPr lang="en-US" altLang="en-US"/>
              <a:pPr eaLnBrk="1" hangingPunct="1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1868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E1A7917-7173-49AA-BF41-4B71186AF7CA}" type="slidenum">
              <a:rPr lang="en-US" altLang="en-US"/>
              <a:pPr eaLnBrk="1" hangingPunct="1"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371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A2B8671-4C86-4768-96F6-D281829BA268}" type="slidenum">
              <a:rPr lang="en-US" altLang="en-US"/>
              <a:pPr eaLnBrk="1" hangingPunct="1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3029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DCFEA06-5C52-4D8C-A873-D49ECBB13EE4}" type="slidenum">
              <a:rPr lang="en-US" altLang="en-US"/>
              <a:pPr eaLnBrk="1" hangingPunct="1"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19085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0FAC3E4-C271-4F7D-A39D-04E48F33EE43}" type="slidenum">
              <a:rPr lang="en-US" altLang="en-US"/>
              <a:pPr eaLnBrk="1" hangingPunct="1"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8753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2B16058-B844-473C-8171-D5589FE72E5B}" type="slidenum">
              <a:rPr lang="en-US" altLang="en-US"/>
              <a:pPr eaLnBrk="1" hangingPunct="1"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836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D9B43B-3C08-4AEC-9994-8C753BB09D4A}" type="slidenum">
              <a:rPr lang="en-US" altLang="en-US"/>
              <a:pPr eaLnBrk="1" hangingPunct="1"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7876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583FA07-16C0-4E2C-BE02-F69D9DE20BF5}" type="slidenum">
              <a:rPr lang="en-US" altLang="en-US"/>
              <a:pPr eaLnBrk="1" hangingPunct="1"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06812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EF6C4A3-4CC9-4939-B429-6CA994C89E34}" type="slidenum">
              <a:rPr lang="en-US" altLang="en-US"/>
              <a:pPr eaLnBrk="1" hangingPunct="1"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58366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EDBF9B4-DD9C-4D54-A326-6FBE590E22D6}" type="slidenum">
              <a:rPr lang="en-US" altLang="en-US"/>
              <a:pPr eaLnBrk="1" hangingPunct="1">
                <a:spcBef>
                  <a:spcPct val="0"/>
                </a:spcBef>
              </a:pPr>
              <a:t>23</a:t>
            </a:fld>
            <a:endParaRPr lang="en-US" alt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57032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957A244-E522-4C5B-A6C1-860AF77D627D}" type="slidenum">
              <a:rPr lang="en-US" altLang="en-US"/>
              <a:pPr eaLnBrk="1" hangingPunct="1">
                <a:spcBef>
                  <a:spcPct val="0"/>
                </a:spcBef>
              </a:pPr>
              <a:t>24</a:t>
            </a:fld>
            <a:endParaRPr lang="en-US" alt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7606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825A51D-A248-481B-AC29-2600C10BC5A2}" type="slidenum">
              <a:rPr lang="en-US" altLang="en-US"/>
              <a:pPr eaLnBrk="1" hangingPunct="1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8238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7682B4C-1246-4181-AC1A-5598392ECA84}" type="slidenum">
              <a:rPr lang="en-US" altLang="en-US"/>
              <a:pPr eaLnBrk="1" hangingPunct="1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5583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6E52A50-1912-4B31-81BD-33E0D223F1F8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2204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F14A17D-A92D-4B36-8E5F-75C389F7A819}" type="slidenum">
              <a:rPr lang="en-US" altLang="en-US"/>
              <a:pPr eaLnBrk="1" hangingPunct="1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0238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E95E5B4-BE40-4961-B9C3-9442BC4DAAED}" type="slidenum">
              <a:rPr lang="en-US" altLang="en-US"/>
              <a:pPr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6509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8578F54-862D-44E3-B6FD-9EDEB9B18E8C}" type="slidenum">
              <a:rPr lang="en-US" altLang="en-US"/>
              <a:pPr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158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CCA3173-FF49-4E04-9A4D-26A5EF1A1FC2}" type="slidenum">
              <a:rPr lang="en-US" altLang="en-US"/>
              <a:pPr eaLnBrk="1" hangingPunct="1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654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1466AC-E6D6-41EA-8A83-C3F9C26274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6131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452C1E-7622-4B71-B0C4-9C083A7AB1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29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678751-206E-4D8B-AEB3-B9832488AA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41630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867414-1499-46FD-A73C-1D099CA596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28635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30989E-5A47-413D-9B93-122F83DB93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90730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9FA2E4-486A-497B-8679-4AB2A7F826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20349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F69F26-4E09-4C11-BF7F-46E0A78C36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61991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8CDE34-AFA6-445B-8806-D3256B842A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8288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2E331F-12FD-4F0D-B095-2CC6155A3E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8071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82F9B-5801-4DE0-9738-6A87A241A0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5529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C7A8A2-3692-4398-9427-88C4B29E7F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6522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FB756E-6E51-42C1-8F61-D15A9DC2B5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5586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B1D87F-0AB5-47EB-A380-54A5EE3A45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1960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B0795E-DCC7-4861-B3D8-726DBA0157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3859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F9C05E-129F-426C-A103-C1E6A172BA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5473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AFECEA-7D87-47FD-9196-01F0CB4A41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7719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aseline="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aseline="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aseline="0">
                <a:latin typeface="Arial" panose="020B0604020202020204" pitchFamily="34" charset="0"/>
              </a:defRPr>
            </a:lvl1pPr>
          </a:lstStyle>
          <a:p>
            <a:fld id="{F245F2F2-1D16-40BB-A7B6-D04D71DD4E2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71" r:id="rId14"/>
    <p:sldLayoutId id="2147483672" r:id="rId15"/>
    <p:sldLayoutId id="2147483673" r:id="rId1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12.wmf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5167"/>
            <a:ext cx="9144000" cy="1143000"/>
          </a:xfrm>
          <a:solidFill>
            <a:srgbClr val="FFCC00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</a:rPr>
              <a:t>L 29 Light and Optics - 1</a:t>
            </a:r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01613" y="1274763"/>
            <a:ext cx="86868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Measurements of the speed of light:</a:t>
            </a:r>
            <a:br>
              <a:rPr lang="en-US" altLang="en-US" sz="2800" dirty="0" smtClean="0"/>
            </a:br>
            <a:r>
              <a:rPr lang="en-US" altLang="en-US" sz="2800" dirty="0" smtClean="0"/>
              <a:t>c = 3 </a:t>
            </a:r>
            <a:r>
              <a:rPr lang="en-US" altLang="en-US" sz="2800" dirty="0" smtClean="0">
                <a:cs typeface="Arial" panose="020B0604020202020204" pitchFamily="34" charset="0"/>
              </a:rPr>
              <a:t>× 10</a:t>
            </a:r>
            <a:r>
              <a:rPr lang="en-US" altLang="en-US" sz="2800" baseline="30000" dirty="0" smtClean="0">
                <a:cs typeface="Arial" panose="020B0604020202020204" pitchFamily="34" charset="0"/>
              </a:rPr>
              <a:t>8</a:t>
            </a:r>
            <a:r>
              <a:rPr lang="en-US" altLang="en-US" sz="2800" dirty="0" smtClean="0">
                <a:cs typeface="Arial" panose="020B0604020202020204" pitchFamily="34" charset="0"/>
              </a:rPr>
              <a:t> m/s  = </a:t>
            </a:r>
            <a:r>
              <a:rPr lang="en-US" altLang="en-US" sz="2800" dirty="0" smtClean="0"/>
              <a:t>186,000 miles/s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light propagating through matter – </a:t>
            </a:r>
            <a:r>
              <a:rPr lang="en-US" altLang="en-US" sz="2800" i="1" dirty="0" smtClean="0"/>
              <a:t>transparent vs. opaque</a:t>
            </a:r>
            <a:r>
              <a:rPr lang="en-US" altLang="en-US" sz="2800" dirty="0" smtClean="0"/>
              <a:t> materials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colors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The bending of light – refraction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 smtClean="0"/>
              <a:t>dispersion - what makes the pretty colors?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 smtClean="0"/>
              <a:t>total internal reflection- why do diamonds sparkle?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 smtClean="0"/>
              <a:t>how are rainbows formed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Atmospheric scattering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 smtClean="0"/>
              <a:t>blue sky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 smtClean="0"/>
              <a:t>red sunsets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331F-12FD-4F0D-B095-2CC6155A3E17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2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2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20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398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VISIBLE LIGHT</a:t>
            </a:r>
          </a:p>
        </p:txBody>
      </p:sp>
      <p:pic>
        <p:nvPicPr>
          <p:cNvPr id="11267" name="Picture 5" descr="12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757" y="1093380"/>
            <a:ext cx="7089775" cy="373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ext Box 6"/>
          <p:cNvSpPr txBox="1">
            <a:spLocks noChangeArrowheads="1"/>
          </p:cNvSpPr>
          <p:nvPr/>
        </p:nvSpPr>
        <p:spPr bwMode="auto">
          <a:xfrm>
            <a:off x="1021750" y="5114037"/>
            <a:ext cx="6813788" cy="1384995"/>
          </a:xfrm>
          <a:prstGeom prst="rect">
            <a:avLst/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aseline="0" dirty="0">
                <a:solidFill>
                  <a:srgbClr val="3333FF"/>
                </a:solidFill>
                <a:latin typeface="Tahoma" panose="020B0604030504040204" pitchFamily="34" charset="0"/>
              </a:rPr>
              <a:t>Color </a:t>
            </a:r>
            <a:r>
              <a:rPr lang="en-US" altLang="en-US" sz="2800" baseline="0" dirty="0">
                <a:solidFill>
                  <a:srgbClr val="3333FF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 WAVELENGTH OR </a:t>
            </a:r>
            <a:r>
              <a:rPr lang="en-US" altLang="en-US" sz="2800" baseline="0" dirty="0" smtClean="0">
                <a:solidFill>
                  <a:srgbClr val="3333FF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FREQUENCY</a:t>
            </a:r>
            <a:endParaRPr lang="en-US" altLang="en-US" sz="2800" baseline="0" dirty="0">
              <a:solidFill>
                <a:srgbClr val="3333FF"/>
              </a:solidFill>
              <a:latin typeface="Tahoma" panose="020B0604030504040204" pitchFamily="34" charset="0"/>
              <a:sym typeface="Wingdings" panose="05000000000000000000" pitchFamily="2" charset="2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aseline="0" dirty="0">
                <a:solidFill>
                  <a:srgbClr val="3333FF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Wavelength </a:t>
            </a:r>
            <a:r>
              <a:rPr lang="en-US" altLang="en-US" sz="2800" baseline="0" dirty="0">
                <a:solidFill>
                  <a:srgbClr val="3333FF"/>
                </a:solidFill>
                <a:latin typeface="Tahoma" panose="020B0604030504040204" pitchFamily="34" charset="0"/>
                <a:sym typeface="Symbol" panose="05050102010706020507" pitchFamily="18" charset="2"/>
              </a:rPr>
              <a:t></a:t>
            </a:r>
            <a:r>
              <a:rPr lang="en-US" altLang="en-US" sz="2800" baseline="0" dirty="0">
                <a:solidFill>
                  <a:srgbClr val="3333FF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 Frequency = </a:t>
            </a:r>
            <a:r>
              <a:rPr lang="en-US" altLang="en-US" sz="2800" baseline="0" dirty="0" smtClean="0">
                <a:solidFill>
                  <a:srgbClr val="3333FF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c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aseline="0" dirty="0" smtClean="0">
                <a:solidFill>
                  <a:srgbClr val="FF0000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e.g., </a:t>
            </a:r>
            <a:r>
              <a:rPr lang="en-US" altLang="en-US" sz="2800" baseline="0" dirty="0">
                <a:solidFill>
                  <a:srgbClr val="FF0000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600x10</a:t>
            </a:r>
            <a:r>
              <a:rPr lang="en-US" altLang="en-US" sz="2800" baseline="30000" dirty="0">
                <a:solidFill>
                  <a:srgbClr val="FF0000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-9</a:t>
            </a:r>
            <a:r>
              <a:rPr lang="en-US" altLang="en-US" sz="2800" baseline="0" dirty="0">
                <a:solidFill>
                  <a:srgbClr val="FF0000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 m </a:t>
            </a:r>
            <a:r>
              <a:rPr lang="en-US" altLang="en-US" sz="2800" baseline="0" dirty="0" smtClean="0">
                <a:solidFill>
                  <a:srgbClr val="FF0000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x 5x10</a:t>
            </a:r>
            <a:r>
              <a:rPr lang="en-US" altLang="en-US" sz="2800" baseline="30000" dirty="0" smtClean="0">
                <a:solidFill>
                  <a:srgbClr val="FF0000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14</a:t>
            </a:r>
            <a:r>
              <a:rPr lang="en-US" altLang="en-US" sz="2800" baseline="0" dirty="0" smtClean="0">
                <a:solidFill>
                  <a:srgbClr val="FF0000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 Hz = 3x10</a:t>
            </a:r>
            <a:r>
              <a:rPr lang="en-US" altLang="en-US" sz="2800" baseline="30000" dirty="0" smtClean="0">
                <a:solidFill>
                  <a:srgbClr val="FF0000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8</a:t>
            </a:r>
            <a:r>
              <a:rPr lang="en-US" altLang="en-US" sz="2800" baseline="0" dirty="0" smtClean="0">
                <a:solidFill>
                  <a:srgbClr val="FF0000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 m/s</a:t>
            </a:r>
            <a:endParaRPr lang="en-US" altLang="en-US" sz="2800" baseline="0" dirty="0">
              <a:solidFill>
                <a:srgbClr val="FF0000"/>
              </a:solidFill>
              <a:latin typeface="Tahoma" panose="020B0604030504040204" pitchFamily="34" charset="0"/>
              <a:sym typeface="Wingdings" panose="05000000000000000000" pitchFamily="2" charset="2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331F-12FD-4F0D-B095-2CC6155A3E17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sz="5400" b="1" smtClean="0">
                <a:solidFill>
                  <a:srgbClr val="FF0000"/>
                </a:solidFill>
              </a:rPr>
              <a:t>C</a:t>
            </a:r>
            <a:r>
              <a:rPr lang="en-US" altLang="en-US" sz="5400" b="1" smtClean="0">
                <a:solidFill>
                  <a:srgbClr val="FF00FF"/>
                </a:solidFill>
              </a:rPr>
              <a:t>O</a:t>
            </a:r>
            <a:r>
              <a:rPr lang="en-US" altLang="en-US" sz="5400" b="1" smtClean="0">
                <a:solidFill>
                  <a:srgbClr val="66FF33"/>
                </a:solidFill>
              </a:rPr>
              <a:t>L</a:t>
            </a:r>
            <a:r>
              <a:rPr lang="en-US" altLang="en-US" sz="5400" b="1" smtClean="0">
                <a:solidFill>
                  <a:srgbClr val="FF9900"/>
                </a:solidFill>
              </a:rPr>
              <a:t>O</a:t>
            </a:r>
            <a:r>
              <a:rPr lang="en-US" altLang="en-US" sz="5400" b="1" smtClean="0">
                <a:solidFill>
                  <a:srgbClr val="0066FF"/>
                </a:solidFill>
              </a:rPr>
              <a:t>R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80975" y="1544638"/>
            <a:ext cx="4819650" cy="3768725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Any color can be made by</a:t>
            </a:r>
            <a:br>
              <a:rPr lang="en-US" altLang="en-US" sz="2800" smtClean="0"/>
            </a:br>
            <a:r>
              <a:rPr lang="en-US" altLang="en-US" sz="2800" smtClean="0"/>
              <a:t>combining primary colors</a:t>
            </a:r>
            <a:br>
              <a:rPr lang="en-US" altLang="en-US" sz="2800" smtClean="0"/>
            </a:br>
            <a:r>
              <a:rPr lang="en-US" altLang="en-US" sz="2800" smtClean="0">
                <a:sym typeface="Wingdings" panose="05000000000000000000" pitchFamily="2" charset="2"/>
              </a:rPr>
              <a:t> </a:t>
            </a:r>
            <a:r>
              <a:rPr lang="en-US" altLang="en-US" sz="2800" b="1" smtClean="0">
                <a:solidFill>
                  <a:srgbClr val="FF0000"/>
                </a:solidFill>
                <a:sym typeface="Wingdings" panose="05000000000000000000" pitchFamily="2" charset="2"/>
              </a:rPr>
              <a:t>Red</a:t>
            </a:r>
            <a:r>
              <a:rPr lang="en-US" altLang="en-US" sz="2800" b="1" smtClean="0">
                <a:sym typeface="Wingdings" panose="05000000000000000000" pitchFamily="2" charset="2"/>
              </a:rPr>
              <a:t>, </a:t>
            </a:r>
            <a:r>
              <a:rPr lang="en-US" altLang="en-US" sz="2800" b="1" smtClean="0">
                <a:solidFill>
                  <a:srgbClr val="33CC33"/>
                </a:solidFill>
                <a:sym typeface="Wingdings" panose="05000000000000000000" pitchFamily="2" charset="2"/>
              </a:rPr>
              <a:t>Green</a:t>
            </a:r>
            <a:r>
              <a:rPr lang="en-US" altLang="en-US" sz="2800" b="1" smtClean="0">
                <a:sym typeface="Wingdings" panose="05000000000000000000" pitchFamily="2" charset="2"/>
              </a:rPr>
              <a:t> </a:t>
            </a:r>
            <a:r>
              <a:rPr lang="en-US" altLang="en-US" sz="2800" smtClean="0">
                <a:sym typeface="Wingdings" panose="05000000000000000000" pitchFamily="2" charset="2"/>
              </a:rPr>
              <a:t>and</a:t>
            </a:r>
            <a:r>
              <a:rPr lang="en-US" altLang="en-US" sz="2800" b="1" smtClean="0">
                <a:sym typeface="Wingdings" panose="05000000000000000000" pitchFamily="2" charset="2"/>
              </a:rPr>
              <a:t> </a:t>
            </a:r>
            <a:r>
              <a:rPr lang="en-US" altLang="en-US" sz="2800" b="1" smtClean="0">
                <a:solidFill>
                  <a:srgbClr val="0066FF"/>
                </a:solidFill>
                <a:sym typeface="Wingdings" panose="05000000000000000000" pitchFamily="2" charset="2"/>
              </a:rPr>
              <a:t>Blue</a:t>
            </a:r>
          </a:p>
          <a:p>
            <a:pPr eaLnBrk="1" hangingPunct="1"/>
            <a:r>
              <a:rPr lang="en-US" altLang="en-US" sz="2800" smtClean="0">
                <a:sym typeface="Wingdings" panose="05000000000000000000" pitchFamily="2" charset="2"/>
              </a:rPr>
              <a:t>A color TV uses mixtures</a:t>
            </a:r>
            <a:br>
              <a:rPr lang="en-US" altLang="en-US" sz="2800" smtClean="0">
                <a:sym typeface="Wingdings" panose="05000000000000000000" pitchFamily="2" charset="2"/>
              </a:rPr>
            </a:br>
            <a:r>
              <a:rPr lang="en-US" altLang="en-US" sz="2800" smtClean="0">
                <a:sym typeface="Wingdings" panose="05000000000000000000" pitchFamily="2" charset="2"/>
              </a:rPr>
              <a:t>of the primary colors to</a:t>
            </a:r>
            <a:br>
              <a:rPr lang="en-US" altLang="en-US" sz="2800" smtClean="0">
                <a:sym typeface="Wingdings" panose="05000000000000000000" pitchFamily="2" charset="2"/>
              </a:rPr>
            </a:br>
            <a:r>
              <a:rPr lang="en-US" altLang="en-US" sz="2800" smtClean="0">
                <a:sym typeface="Wingdings" panose="05000000000000000000" pitchFamily="2" charset="2"/>
              </a:rPr>
              <a:t>produce “full color” images</a:t>
            </a:r>
          </a:p>
          <a:p>
            <a:pPr eaLnBrk="1" hangingPunct="1"/>
            <a:r>
              <a:rPr lang="en-US" altLang="en-US" sz="2800" smtClean="0"/>
              <a:t>Perceived color is a</a:t>
            </a:r>
            <a:br>
              <a:rPr lang="en-US" altLang="en-US" sz="2800" smtClean="0"/>
            </a:br>
            <a:r>
              <a:rPr lang="en-US" altLang="en-US" sz="2800" i="1" smtClean="0">
                <a:solidFill>
                  <a:srgbClr val="FF0000"/>
                </a:solidFill>
              </a:rPr>
              <a:t>physiological effect</a:t>
            </a:r>
            <a:endParaRPr lang="en-US" altLang="en-US" sz="2800" smtClean="0"/>
          </a:p>
        </p:txBody>
      </p:sp>
      <p:pic>
        <p:nvPicPr>
          <p:cNvPr id="24585" name="Picture 9" descr="ADDHU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2184" y="1666657"/>
            <a:ext cx="3633787" cy="285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FA2E4-486A-497B-8679-4AB2A7F82606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Refraction</a:t>
            </a:r>
            <a:r>
              <a:rPr lang="en-US" altLang="en-US" smtClean="0">
                <a:solidFill>
                  <a:schemeClr val="bg1"/>
                </a:solidFill>
                <a:sym typeface="Wingdings" panose="05000000000000000000" pitchFamily="2" charset="2"/>
              </a:rPr>
              <a:t> the bending of light</a:t>
            </a:r>
            <a:endParaRPr lang="en-US" altLang="en-US" smtClean="0">
              <a:solidFill>
                <a:schemeClr val="bg1"/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3333FF"/>
                </a:solidFill>
              </a:rPr>
              <a:t>One consequence of the fact that light travels more slowly in say water compared to air is that a light ray must bend when it enters water</a:t>
            </a:r>
            <a:r>
              <a:rPr lang="en-US" altLang="en-US" smtClean="0">
                <a:solidFill>
                  <a:srgbClr val="3333FF"/>
                </a:solidFill>
                <a:sym typeface="Wingdings" panose="05000000000000000000" pitchFamily="2" charset="2"/>
              </a:rPr>
              <a:t> this is called </a:t>
            </a:r>
            <a:r>
              <a:rPr lang="en-US" altLang="en-US" b="1" u="sng" smtClean="0">
                <a:solidFill>
                  <a:srgbClr val="3333FF"/>
                </a:solidFill>
                <a:sym typeface="Wingdings" panose="05000000000000000000" pitchFamily="2" charset="2"/>
              </a:rPr>
              <a:t>refraction</a:t>
            </a:r>
          </a:p>
          <a:p>
            <a:pPr eaLnBrk="1" hangingPunct="1"/>
            <a:r>
              <a:rPr lang="en-US" altLang="en-US" smtClean="0">
                <a:solidFill>
                  <a:srgbClr val="FF0000"/>
                </a:solidFill>
                <a:sym typeface="Wingdings" panose="05000000000000000000" pitchFamily="2" charset="2"/>
              </a:rPr>
              <a:t>the amount of refraction (bending) that occurs depends on how large the index of refraction (n)  is, </a:t>
            </a:r>
            <a:r>
              <a:rPr lang="en-US" altLang="en-US" i="1" smtClean="0">
                <a:solidFill>
                  <a:srgbClr val="FF0000"/>
                </a:solidFill>
                <a:sym typeface="Wingdings" panose="05000000000000000000" pitchFamily="2" charset="2"/>
              </a:rPr>
              <a:t>the bigger n is, the more bending that takes place</a:t>
            </a:r>
          </a:p>
          <a:p>
            <a:pPr eaLnBrk="1" hangingPunct="1">
              <a:buFontTx/>
              <a:buNone/>
            </a:pPr>
            <a:endParaRPr lang="en-US" altLang="en-US" i="1" smtClean="0">
              <a:sym typeface="Wingdings" panose="05000000000000000000" pitchFamily="2" charset="2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331F-12FD-4F0D-B095-2CC6155A3E17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What does it mean to “see” something?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1475" y="1285875"/>
            <a:ext cx="8124825" cy="2116138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To “see” something, light rays from an object must get into your eyes</a:t>
            </a:r>
            <a:r>
              <a:rPr lang="en-US" altLang="en-US" sz="2400" dirty="0"/>
              <a:t> </a:t>
            </a:r>
            <a:r>
              <a:rPr lang="en-US" altLang="en-US" sz="2400" dirty="0" smtClean="0"/>
              <a:t>and be focused on the retina.</a:t>
            </a:r>
          </a:p>
          <a:p>
            <a:pPr eaLnBrk="1" hangingPunct="1"/>
            <a:r>
              <a:rPr lang="en-US" altLang="en-US" sz="2400" dirty="0" smtClean="0"/>
              <a:t>unless the object is a light bulb or some other luminous object, the light rays from some light source (like the sun) must reflect off the object and enter our eyes.</a:t>
            </a:r>
          </a:p>
        </p:txBody>
      </p:sp>
      <p:pic>
        <p:nvPicPr>
          <p:cNvPr id="94216" name="Picture 8" descr="MCj0232180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3665538"/>
            <a:ext cx="1366838" cy="1300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3275" y="3362325"/>
            <a:ext cx="2060575" cy="337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17" descr="C:\Documents and Settings\Bob\Local Settings\Temporary Internet Files\Content.IE5\LIB9U2G5\MC900232258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5302250"/>
            <a:ext cx="1338262" cy="99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217" name="Line 9"/>
          <p:cNvSpPr>
            <a:spLocks noChangeShapeType="1"/>
          </p:cNvSpPr>
          <p:nvPr/>
        </p:nvSpPr>
        <p:spPr bwMode="auto">
          <a:xfrm>
            <a:off x="1104900" y="4594225"/>
            <a:ext cx="1406525" cy="996950"/>
          </a:xfrm>
          <a:prstGeom prst="line">
            <a:avLst/>
          </a:prstGeom>
          <a:noFill/>
          <a:ln w="28575">
            <a:solidFill>
              <a:srgbClr val="FF993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218" name="Line 10"/>
          <p:cNvSpPr>
            <a:spLocks noChangeShapeType="1"/>
          </p:cNvSpPr>
          <p:nvPr/>
        </p:nvSpPr>
        <p:spPr bwMode="auto">
          <a:xfrm flipV="1">
            <a:off x="3009900" y="3990975"/>
            <a:ext cx="3457575" cy="1600200"/>
          </a:xfrm>
          <a:prstGeom prst="line">
            <a:avLst/>
          </a:prstGeom>
          <a:noFill/>
          <a:ln w="28575">
            <a:solidFill>
              <a:srgbClr val="FF993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69F26-4E09-4C11-BF7F-46E0A78C36D4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4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4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4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4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7" grpId="0" animBg="1"/>
      <p:bldP spid="942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Reflection and refraction at a surface</a:t>
            </a:r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508000" y="3746500"/>
            <a:ext cx="7848600" cy="26289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Symbol" panose="05050102010706020507" pitchFamily="18" charset="2"/>
            </a:endParaRPr>
          </a:p>
        </p:txBody>
      </p:sp>
      <p:sp>
        <p:nvSpPr>
          <p:cNvPr id="15364" name="Line 5"/>
          <p:cNvSpPr>
            <a:spLocks noChangeShapeType="1"/>
          </p:cNvSpPr>
          <p:nvPr/>
        </p:nvSpPr>
        <p:spPr bwMode="auto">
          <a:xfrm>
            <a:off x="4368800" y="2349500"/>
            <a:ext cx="0" cy="31369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0" name="Line 6"/>
          <p:cNvSpPr>
            <a:spLocks noChangeShapeType="1"/>
          </p:cNvSpPr>
          <p:nvPr/>
        </p:nvSpPr>
        <p:spPr bwMode="auto">
          <a:xfrm>
            <a:off x="2349500" y="2298700"/>
            <a:ext cx="2019300" cy="1473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1" name="Line 7"/>
          <p:cNvSpPr>
            <a:spLocks noChangeShapeType="1"/>
          </p:cNvSpPr>
          <p:nvPr/>
        </p:nvSpPr>
        <p:spPr bwMode="auto">
          <a:xfrm flipV="1">
            <a:off x="4356100" y="2387600"/>
            <a:ext cx="1739900" cy="13589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2" name="Line 8"/>
          <p:cNvSpPr>
            <a:spLocks noChangeShapeType="1"/>
          </p:cNvSpPr>
          <p:nvPr/>
        </p:nvSpPr>
        <p:spPr bwMode="auto">
          <a:xfrm>
            <a:off x="4343400" y="3771900"/>
            <a:ext cx="622300" cy="172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3" name="Line 9"/>
          <p:cNvSpPr>
            <a:spLocks noChangeShapeType="1"/>
          </p:cNvSpPr>
          <p:nvPr/>
        </p:nvSpPr>
        <p:spPr bwMode="auto">
          <a:xfrm>
            <a:off x="3187700" y="2921000"/>
            <a:ext cx="2895600" cy="20955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4" name="Text Box 10"/>
          <p:cNvSpPr txBox="1">
            <a:spLocks noChangeArrowheads="1"/>
          </p:cNvSpPr>
          <p:nvPr/>
        </p:nvSpPr>
        <p:spPr bwMode="auto">
          <a:xfrm>
            <a:off x="885825" y="2014538"/>
            <a:ext cx="13636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aseline="0">
                <a:latin typeface="Tahoma" panose="020B0604030504040204" pitchFamily="34" charset="0"/>
              </a:rPr>
              <a:t>Incident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aseline="0">
                <a:latin typeface="Tahoma" panose="020B0604030504040204" pitchFamily="34" charset="0"/>
              </a:rPr>
              <a:t>Light ray</a:t>
            </a:r>
          </a:p>
        </p:txBody>
      </p:sp>
      <p:sp>
        <p:nvSpPr>
          <p:cNvPr id="41995" name="Text Box 11"/>
          <p:cNvSpPr txBox="1">
            <a:spLocks noChangeArrowheads="1"/>
          </p:cNvSpPr>
          <p:nvPr/>
        </p:nvSpPr>
        <p:spPr bwMode="auto">
          <a:xfrm>
            <a:off x="6092825" y="2459038"/>
            <a:ext cx="13636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aseline="0">
                <a:latin typeface="Tahoma" panose="020B0604030504040204" pitchFamily="34" charset="0"/>
              </a:rPr>
              <a:t>reflected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aseline="0">
                <a:latin typeface="Tahoma" panose="020B0604030504040204" pitchFamily="34" charset="0"/>
              </a:rPr>
              <a:t>Light ray</a:t>
            </a:r>
          </a:p>
        </p:txBody>
      </p:sp>
      <p:sp>
        <p:nvSpPr>
          <p:cNvPr id="41996" name="Text Box 12"/>
          <p:cNvSpPr txBox="1">
            <a:spLocks noChangeArrowheads="1"/>
          </p:cNvSpPr>
          <p:nvPr/>
        </p:nvSpPr>
        <p:spPr bwMode="auto">
          <a:xfrm>
            <a:off x="4987925" y="5354638"/>
            <a:ext cx="13922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aseline="0">
                <a:latin typeface="Tahoma" panose="020B0604030504040204" pitchFamily="34" charset="0"/>
              </a:rPr>
              <a:t>refracted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aseline="0">
                <a:latin typeface="Tahoma" panose="020B0604030504040204" pitchFamily="34" charset="0"/>
              </a:rPr>
              <a:t>Light ray</a:t>
            </a:r>
          </a:p>
        </p:txBody>
      </p:sp>
      <p:sp>
        <p:nvSpPr>
          <p:cNvPr id="41997" name="Arc 13"/>
          <p:cNvSpPr>
            <a:spLocks/>
          </p:cNvSpPr>
          <p:nvPr/>
        </p:nvSpPr>
        <p:spPr bwMode="auto">
          <a:xfrm rot="10514182" flipV="1">
            <a:off x="3568700" y="2794000"/>
            <a:ext cx="800100" cy="381000"/>
          </a:xfrm>
          <a:custGeom>
            <a:avLst/>
            <a:gdLst>
              <a:gd name="T0" fmla="*/ 0 w 21600"/>
              <a:gd name="T1" fmla="*/ 0 h 21600"/>
              <a:gd name="T2" fmla="*/ 29637037 w 21600"/>
              <a:gd name="T3" fmla="*/ 6720417 h 21600"/>
              <a:gd name="T4" fmla="*/ 0 w 21600"/>
              <a:gd name="T5" fmla="*/ 672041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9" name="Arc 15"/>
          <p:cNvSpPr>
            <a:spLocks/>
          </p:cNvSpPr>
          <p:nvPr/>
        </p:nvSpPr>
        <p:spPr bwMode="auto">
          <a:xfrm rot="10800000" flipH="1" flipV="1">
            <a:off x="4376772" y="2762250"/>
            <a:ext cx="800100" cy="381000"/>
          </a:xfrm>
          <a:custGeom>
            <a:avLst/>
            <a:gdLst>
              <a:gd name="T0" fmla="*/ 0 w 21600"/>
              <a:gd name="T1" fmla="*/ 0 h 21600"/>
              <a:gd name="T2" fmla="*/ 29637037 w 21600"/>
              <a:gd name="T3" fmla="*/ 6720417 h 21600"/>
              <a:gd name="T4" fmla="*/ 0 w 21600"/>
              <a:gd name="T5" fmla="*/ 672041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0" name="Arc 16"/>
          <p:cNvSpPr>
            <a:spLocks/>
          </p:cNvSpPr>
          <p:nvPr/>
        </p:nvSpPr>
        <p:spPr bwMode="auto">
          <a:xfrm rot="-5105052" flipH="1" flipV="1">
            <a:off x="4388645" y="4514056"/>
            <a:ext cx="169862" cy="269875"/>
          </a:xfrm>
          <a:custGeom>
            <a:avLst/>
            <a:gdLst>
              <a:gd name="T0" fmla="*/ 0 w 21600"/>
              <a:gd name="T1" fmla="*/ 0 h 21600"/>
              <a:gd name="T2" fmla="*/ 1335792 w 21600"/>
              <a:gd name="T3" fmla="*/ 3371876 h 21600"/>
              <a:gd name="T4" fmla="*/ 0 w 21600"/>
              <a:gd name="T5" fmla="*/ 337187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Text Box 17"/>
          <p:cNvSpPr txBox="1">
            <a:spLocks noChangeArrowheads="1"/>
          </p:cNvSpPr>
          <p:nvPr/>
        </p:nvSpPr>
        <p:spPr bwMode="auto">
          <a:xfrm>
            <a:off x="3476625" y="1887538"/>
            <a:ext cx="1712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aseline="0">
                <a:latin typeface="Tahoma" panose="020B0604030504040204" pitchFamily="34" charset="0"/>
              </a:rPr>
              <a:t>Normal line</a:t>
            </a:r>
          </a:p>
        </p:txBody>
      </p:sp>
      <p:sp>
        <p:nvSpPr>
          <p:cNvPr id="15376" name="Text Box 19"/>
          <p:cNvSpPr txBox="1">
            <a:spLocks noChangeArrowheads="1"/>
          </p:cNvSpPr>
          <p:nvPr/>
        </p:nvSpPr>
        <p:spPr bwMode="auto">
          <a:xfrm>
            <a:off x="3860800" y="2671763"/>
            <a:ext cx="339725" cy="3651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aseline="0" dirty="0">
                <a:latin typeface="Symbol" panose="05050102010706020507" pitchFamily="18" charset="2"/>
              </a:rPr>
              <a:t>q</a:t>
            </a:r>
            <a:r>
              <a:rPr lang="en-US" altLang="en-US" sz="2400" dirty="0"/>
              <a:t>1</a:t>
            </a:r>
            <a:endParaRPr lang="en-US" altLang="en-US" sz="2400" baseline="0" dirty="0">
              <a:latin typeface="Symbol" panose="05050102010706020507" pitchFamily="18" charset="2"/>
            </a:endParaRPr>
          </a:p>
        </p:txBody>
      </p:sp>
      <p:sp>
        <p:nvSpPr>
          <p:cNvPr id="15377" name="Text Box 20"/>
          <p:cNvSpPr txBox="1">
            <a:spLocks noChangeArrowheads="1"/>
          </p:cNvSpPr>
          <p:nvPr/>
        </p:nvSpPr>
        <p:spPr bwMode="auto">
          <a:xfrm>
            <a:off x="4745125" y="2694617"/>
            <a:ext cx="339725" cy="3651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aseline="0" dirty="0">
                <a:latin typeface="Symbol" panose="05050102010706020507" pitchFamily="18" charset="2"/>
              </a:rPr>
              <a:t>q</a:t>
            </a:r>
            <a:r>
              <a:rPr lang="en-US" altLang="en-US" sz="2400" dirty="0"/>
              <a:t>1</a:t>
            </a:r>
            <a:endParaRPr lang="en-US" altLang="en-US" sz="2400" baseline="0" dirty="0">
              <a:latin typeface="Symbol" panose="05050102010706020507" pitchFamily="18" charset="2"/>
            </a:endParaRPr>
          </a:p>
        </p:txBody>
      </p:sp>
      <p:sp>
        <p:nvSpPr>
          <p:cNvPr id="15378" name="Text Box 21"/>
          <p:cNvSpPr txBox="1">
            <a:spLocks noChangeArrowheads="1"/>
          </p:cNvSpPr>
          <p:nvPr/>
        </p:nvSpPr>
        <p:spPr bwMode="auto">
          <a:xfrm>
            <a:off x="4413250" y="5014913"/>
            <a:ext cx="339725" cy="365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aseline="0" dirty="0">
                <a:latin typeface="Symbol" panose="05050102010706020507" pitchFamily="18" charset="2"/>
              </a:rPr>
              <a:t>q</a:t>
            </a:r>
            <a:r>
              <a:rPr lang="en-US" altLang="en-US" sz="2400" dirty="0"/>
              <a:t>2</a:t>
            </a:r>
            <a:endParaRPr lang="en-US" altLang="en-US" sz="2400" baseline="0" dirty="0">
              <a:latin typeface="Symbol" panose="05050102010706020507" pitchFamily="18" charset="2"/>
            </a:endParaRPr>
          </a:p>
        </p:txBody>
      </p:sp>
      <p:sp>
        <p:nvSpPr>
          <p:cNvPr id="15379" name="Text Box 22"/>
          <p:cNvSpPr txBox="1">
            <a:spLocks noChangeArrowheads="1"/>
          </p:cNvSpPr>
          <p:nvPr/>
        </p:nvSpPr>
        <p:spPr bwMode="auto">
          <a:xfrm>
            <a:off x="6774656" y="5583237"/>
            <a:ext cx="1006475" cy="365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aseline="0" dirty="0">
                <a:latin typeface="Symbol" panose="05050102010706020507" pitchFamily="18" charset="2"/>
              </a:rPr>
              <a:t>q</a:t>
            </a:r>
            <a:r>
              <a:rPr lang="en-US" altLang="en-US" sz="2400" dirty="0"/>
              <a:t>2 </a:t>
            </a:r>
            <a:r>
              <a:rPr lang="en-US" altLang="en-US" sz="2400" baseline="0" dirty="0"/>
              <a:t>&lt; </a:t>
            </a:r>
            <a:r>
              <a:rPr lang="en-US" altLang="en-US" sz="2400" baseline="0" dirty="0">
                <a:latin typeface="Symbol" panose="05050102010706020507" pitchFamily="18" charset="2"/>
              </a:rPr>
              <a:t>q</a:t>
            </a:r>
            <a:r>
              <a:rPr lang="en-US" altLang="en-US" sz="2400" dirty="0"/>
              <a:t>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89012" y="3215629"/>
            <a:ext cx="7635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+mj-lt"/>
              </a:rPr>
              <a:t>AIR</a:t>
            </a:r>
            <a:endParaRPr lang="en-US" sz="3600" dirty="0"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27880" y="3771900"/>
            <a:ext cx="14993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+mj-lt"/>
              </a:rPr>
              <a:t>WATER</a:t>
            </a:r>
            <a:endParaRPr lang="en-US" sz="3600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D87F-0AB5-47EB-A380-54A5EE3A4517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9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9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19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19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41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20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20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0" grpId="0" animBg="1"/>
      <p:bldP spid="41991" grpId="0" animBg="1"/>
      <p:bldP spid="41992" grpId="0" animBg="1"/>
      <p:bldP spid="41993" grpId="0" animBg="1"/>
      <p:bldP spid="41994" grpId="0"/>
      <p:bldP spid="41995" grpId="0"/>
      <p:bldP spid="41996" grpId="0"/>
      <p:bldP spid="41997" grpId="0" animBg="1"/>
      <p:bldP spid="41999" grpId="0" animBg="1"/>
      <p:bldP spid="42000" grpId="0" animBg="1"/>
      <p:bldP spid="15376" grpId="0" animBg="1"/>
      <p:bldP spid="15377" grpId="0" animBg="1"/>
      <p:bldP spid="1537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Refraction of light</a:t>
            </a: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711200" y="3048000"/>
            <a:ext cx="3429000" cy="25527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 baseline="0">
              <a:latin typeface="Tahoma" panose="020B0604030504040204" pitchFamily="34" charset="0"/>
            </a:endParaRPr>
          </a:p>
        </p:txBody>
      </p:sp>
      <p:sp>
        <p:nvSpPr>
          <p:cNvPr id="16388" name="Rectangle 6"/>
          <p:cNvSpPr>
            <a:spLocks noChangeArrowheads="1"/>
          </p:cNvSpPr>
          <p:nvPr/>
        </p:nvSpPr>
        <p:spPr bwMode="auto">
          <a:xfrm>
            <a:off x="4686300" y="3022600"/>
            <a:ext cx="3429000" cy="25527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Symbol" panose="05050102010706020507" pitchFamily="18" charset="2"/>
            </a:endParaRP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2197100" y="1790700"/>
            <a:ext cx="0" cy="27559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0" y="1879600"/>
            <a:ext cx="0" cy="27559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977900" y="1778000"/>
            <a:ext cx="1206500" cy="1320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2184400" y="3086100"/>
            <a:ext cx="774700" cy="1397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>
            <a:off x="1358900" y="2197100"/>
            <a:ext cx="1854200" cy="2057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8" name="Line 14"/>
          <p:cNvSpPr>
            <a:spLocks noChangeShapeType="1"/>
          </p:cNvSpPr>
          <p:nvPr/>
        </p:nvSpPr>
        <p:spPr bwMode="auto">
          <a:xfrm>
            <a:off x="5245100" y="1727200"/>
            <a:ext cx="1206500" cy="1320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>
            <a:off x="6451600" y="3048000"/>
            <a:ext cx="469900" cy="15621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0" name="Line 16"/>
          <p:cNvSpPr>
            <a:spLocks noChangeShapeType="1"/>
          </p:cNvSpPr>
          <p:nvPr/>
        </p:nvSpPr>
        <p:spPr bwMode="auto">
          <a:xfrm>
            <a:off x="5511800" y="2032000"/>
            <a:ext cx="1854200" cy="2057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Text Box 18"/>
          <p:cNvSpPr txBox="1">
            <a:spLocks noChangeArrowheads="1"/>
          </p:cNvSpPr>
          <p:nvPr/>
        </p:nvSpPr>
        <p:spPr bwMode="auto">
          <a:xfrm>
            <a:off x="1139825" y="4935538"/>
            <a:ext cx="28273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aseline="0">
                <a:latin typeface="Tahoma" panose="020B0604030504040204" pitchFamily="34" charset="0"/>
              </a:rPr>
              <a:t>Water n= 1.33</a:t>
            </a:r>
          </a:p>
        </p:txBody>
      </p:sp>
      <p:sp>
        <p:nvSpPr>
          <p:cNvPr id="16398" name="Text Box 21"/>
          <p:cNvSpPr txBox="1">
            <a:spLocks noChangeArrowheads="1"/>
          </p:cNvSpPr>
          <p:nvPr/>
        </p:nvSpPr>
        <p:spPr bwMode="auto">
          <a:xfrm>
            <a:off x="5013325" y="4948238"/>
            <a:ext cx="23415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aseline="0">
                <a:latin typeface="Tahoma" panose="020B0604030504040204" pitchFamily="34" charset="0"/>
              </a:rPr>
              <a:t>Glass n=1.5</a:t>
            </a:r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3678131" y="2001838"/>
            <a:ext cx="12892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aseline="0" dirty="0">
                <a:latin typeface="Tahoma" panose="020B0604030504040204" pitchFamily="34" charset="0"/>
              </a:rPr>
              <a:t>Incident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aseline="0" dirty="0" smtClean="0">
                <a:latin typeface="Tahoma" panose="020B0604030504040204" pitchFamily="34" charset="0"/>
              </a:rPr>
              <a:t>rays</a:t>
            </a:r>
            <a:endParaRPr lang="en-US" altLang="en-US" sz="2400" baseline="0" dirty="0">
              <a:latin typeface="Tahoma" panose="020B0604030504040204" pitchFamily="34" charset="0"/>
            </a:endParaRPr>
          </a:p>
        </p:txBody>
      </p:sp>
      <p:sp>
        <p:nvSpPr>
          <p:cNvPr id="26647" name="Text Box 23"/>
          <p:cNvSpPr txBox="1">
            <a:spLocks noChangeArrowheads="1"/>
          </p:cNvSpPr>
          <p:nvPr/>
        </p:nvSpPr>
        <p:spPr bwMode="auto">
          <a:xfrm>
            <a:off x="3792072" y="3475038"/>
            <a:ext cx="1396344" cy="8309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aseline="0" dirty="0">
                <a:latin typeface="Tahoma" panose="020B0604030504040204" pitchFamily="34" charset="0"/>
              </a:rPr>
              <a:t>refracted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aseline="0" dirty="0" smtClean="0">
                <a:latin typeface="Tahoma" panose="020B0604030504040204" pitchFamily="34" charset="0"/>
              </a:rPr>
              <a:t>rays</a:t>
            </a:r>
            <a:endParaRPr lang="en-US" altLang="en-US" sz="2400" baseline="0" dirty="0">
              <a:latin typeface="Tahoma" panose="020B0604030504040204" pitchFamily="34" charset="0"/>
            </a:endParaRPr>
          </a:p>
        </p:txBody>
      </p:sp>
      <p:sp>
        <p:nvSpPr>
          <p:cNvPr id="26650" name="Line 26"/>
          <p:cNvSpPr>
            <a:spLocks noChangeShapeType="1"/>
          </p:cNvSpPr>
          <p:nvPr/>
        </p:nvSpPr>
        <p:spPr bwMode="auto">
          <a:xfrm flipH="1">
            <a:off x="1930400" y="2425700"/>
            <a:ext cx="1638300" cy="2159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1" name="Line 27"/>
          <p:cNvSpPr>
            <a:spLocks noChangeShapeType="1"/>
          </p:cNvSpPr>
          <p:nvPr/>
        </p:nvSpPr>
        <p:spPr bwMode="auto">
          <a:xfrm>
            <a:off x="4978400" y="2476500"/>
            <a:ext cx="889000" cy="635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2" name="Line 28"/>
          <p:cNvSpPr>
            <a:spLocks noChangeShapeType="1"/>
          </p:cNvSpPr>
          <p:nvPr/>
        </p:nvSpPr>
        <p:spPr bwMode="auto">
          <a:xfrm>
            <a:off x="5187950" y="3906838"/>
            <a:ext cx="1587500" cy="2667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3" name="Line 29"/>
          <p:cNvSpPr>
            <a:spLocks noChangeShapeType="1"/>
          </p:cNvSpPr>
          <p:nvPr/>
        </p:nvSpPr>
        <p:spPr bwMode="auto">
          <a:xfrm flipH="1">
            <a:off x="2776073" y="3906838"/>
            <a:ext cx="1015999" cy="2667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4" name="Text Box 30"/>
          <p:cNvSpPr txBox="1">
            <a:spLocks noChangeArrowheads="1"/>
          </p:cNvSpPr>
          <p:nvPr/>
        </p:nvSpPr>
        <p:spPr bwMode="auto">
          <a:xfrm>
            <a:off x="746125" y="5949950"/>
            <a:ext cx="68881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aseline="0">
                <a:latin typeface="Tahoma" panose="020B0604030504040204" pitchFamily="34" charset="0"/>
              </a:rPr>
              <a:t>The refracted ray is bent more in the glass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D87F-0AB5-47EB-A380-54A5EE3A4517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6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26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1" grpId="0" animBg="1"/>
      <p:bldP spid="26634" grpId="0" animBg="1"/>
      <p:bldP spid="26635" grpId="0" animBg="1"/>
      <p:bldP spid="26636" grpId="0" animBg="1"/>
      <p:bldP spid="26637" grpId="0" animBg="1"/>
      <p:bldP spid="26638" grpId="0" animBg="1"/>
      <p:bldP spid="26639" grpId="0" animBg="1"/>
      <p:bldP spid="26640" grpId="0" animBg="1"/>
      <p:bldP spid="26646" grpId="0"/>
      <p:bldP spid="26647" grpId="0" animBg="1"/>
      <p:bldP spid="26650" grpId="0" animBg="1"/>
      <p:bldP spid="26651" grpId="0" animBg="1"/>
      <p:bldP spid="26652" grpId="0" animBg="1"/>
      <p:bldP spid="26653" grpId="0" animBg="1"/>
      <p:bldP spid="2665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Normal incidence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08100"/>
            <a:ext cx="8229600" cy="2176463"/>
          </a:xfrm>
          <a:ln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mtClean="0"/>
              <a:t>If the ray hits the interface at a </a:t>
            </a:r>
            <a:r>
              <a:rPr lang="en-US" altLang="en-US" smtClean="0">
                <a:solidFill>
                  <a:srgbClr val="FF0000"/>
                </a:solidFill>
              </a:rPr>
              <a:t>right angle</a:t>
            </a:r>
            <a:r>
              <a:rPr lang="en-US" altLang="en-US" smtClean="0"/>
              <a:t> (we call this </a:t>
            </a:r>
            <a:r>
              <a:rPr lang="en-US" altLang="en-US" i="1" smtClean="0"/>
              <a:t>normal</a:t>
            </a:r>
            <a:r>
              <a:rPr lang="en-US" altLang="en-US" smtClean="0"/>
              <a:t> incidence) there is no refraction even though the speed is lower</a:t>
            </a:r>
          </a:p>
          <a:p>
            <a:pPr eaLnBrk="1" hangingPunct="1"/>
            <a:r>
              <a:rPr lang="en-US" altLang="en-US" smtClean="0"/>
              <a:t>The wavelength is shorter, however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3771900" y="3822700"/>
            <a:ext cx="4864100" cy="28448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Symbol" panose="05050102010706020507" pitchFamily="18" charset="2"/>
            </a:endParaRPr>
          </a:p>
        </p:txBody>
      </p:sp>
      <p:sp>
        <p:nvSpPr>
          <p:cNvPr id="28679" name="AutoShape 7"/>
          <p:cNvSpPr>
            <a:spLocks noChangeArrowheads="1"/>
          </p:cNvSpPr>
          <p:nvPr/>
        </p:nvSpPr>
        <p:spPr bwMode="auto">
          <a:xfrm>
            <a:off x="558800" y="5226050"/>
            <a:ext cx="6896100" cy="307975"/>
          </a:xfrm>
          <a:prstGeom prst="rightArrow">
            <a:avLst>
              <a:gd name="adj1" fmla="val 46389"/>
              <a:gd name="adj2" fmla="val 318046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Symbol" panose="05050102010706020507" pitchFamily="18" charset="2"/>
            </a:endParaRPr>
          </a:p>
        </p:txBody>
      </p:sp>
      <p:sp>
        <p:nvSpPr>
          <p:cNvPr id="17414" name="Line 5"/>
          <p:cNvSpPr>
            <a:spLocks noChangeShapeType="1"/>
          </p:cNvSpPr>
          <p:nvPr/>
        </p:nvSpPr>
        <p:spPr bwMode="auto">
          <a:xfrm>
            <a:off x="203200" y="5372100"/>
            <a:ext cx="82296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1" name="Freeform 9"/>
          <p:cNvSpPr>
            <a:spLocks/>
          </p:cNvSpPr>
          <p:nvPr/>
        </p:nvSpPr>
        <p:spPr bwMode="auto">
          <a:xfrm>
            <a:off x="584200" y="4627563"/>
            <a:ext cx="3162300" cy="1316037"/>
          </a:xfrm>
          <a:custGeom>
            <a:avLst/>
            <a:gdLst>
              <a:gd name="T0" fmla="*/ 0 w 1992"/>
              <a:gd name="T1" fmla="*/ 1101307069 h 829"/>
              <a:gd name="T2" fmla="*/ 483870000 w 1992"/>
              <a:gd name="T3" fmla="*/ 12599983 h 829"/>
              <a:gd name="T4" fmla="*/ 846772500 w 1992"/>
              <a:gd name="T5" fmla="*/ 1181952038 h 829"/>
              <a:gd name="T6" fmla="*/ 1068546250 w 1992"/>
              <a:gd name="T7" fmla="*/ 2028724217 h 829"/>
              <a:gd name="T8" fmla="*/ 1552416250 w 1992"/>
              <a:gd name="T9" fmla="*/ 1121468311 h 829"/>
              <a:gd name="T10" fmla="*/ 2016125000 w 1992"/>
              <a:gd name="T11" fmla="*/ 52922467 h 829"/>
              <a:gd name="T12" fmla="*/ 2147483647 w 1992"/>
              <a:gd name="T13" fmla="*/ 1141629554 h 829"/>
              <a:gd name="T14" fmla="*/ 2147483647 w 1992"/>
              <a:gd name="T15" fmla="*/ 2069046701 h 829"/>
              <a:gd name="T16" fmla="*/ 2147483647 w 1992"/>
              <a:gd name="T17" fmla="*/ 1040823342 h 829"/>
              <a:gd name="T18" fmla="*/ 2147483647 w 1992"/>
              <a:gd name="T19" fmla="*/ 73083710 h 829"/>
              <a:gd name="T20" fmla="*/ 2147483647 w 1992"/>
              <a:gd name="T21" fmla="*/ 1101307069 h 829"/>
              <a:gd name="T22" fmla="*/ 2147483647 w 1992"/>
              <a:gd name="T23" fmla="*/ 2069046701 h 829"/>
              <a:gd name="T24" fmla="*/ 2147483647 w 1992"/>
              <a:gd name="T25" fmla="*/ 1222274523 h 82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992" h="829">
                <a:moveTo>
                  <a:pt x="0" y="437"/>
                </a:moveTo>
                <a:cubicBezTo>
                  <a:pt x="68" y="218"/>
                  <a:pt x="136" y="0"/>
                  <a:pt x="192" y="5"/>
                </a:cubicBezTo>
                <a:cubicBezTo>
                  <a:pt x="248" y="10"/>
                  <a:pt x="297" y="336"/>
                  <a:pt x="336" y="469"/>
                </a:cubicBezTo>
                <a:cubicBezTo>
                  <a:pt x="375" y="602"/>
                  <a:pt x="377" y="809"/>
                  <a:pt x="424" y="805"/>
                </a:cubicBezTo>
                <a:cubicBezTo>
                  <a:pt x="471" y="801"/>
                  <a:pt x="553" y="576"/>
                  <a:pt x="616" y="445"/>
                </a:cubicBezTo>
                <a:cubicBezTo>
                  <a:pt x="679" y="314"/>
                  <a:pt x="743" y="20"/>
                  <a:pt x="800" y="21"/>
                </a:cubicBezTo>
                <a:cubicBezTo>
                  <a:pt x="857" y="22"/>
                  <a:pt x="905" y="320"/>
                  <a:pt x="960" y="453"/>
                </a:cubicBezTo>
                <a:cubicBezTo>
                  <a:pt x="1015" y="586"/>
                  <a:pt x="1067" y="828"/>
                  <a:pt x="1128" y="821"/>
                </a:cubicBezTo>
                <a:cubicBezTo>
                  <a:pt x="1189" y="814"/>
                  <a:pt x="1271" y="545"/>
                  <a:pt x="1328" y="413"/>
                </a:cubicBezTo>
                <a:cubicBezTo>
                  <a:pt x="1385" y="281"/>
                  <a:pt x="1419" y="25"/>
                  <a:pt x="1472" y="29"/>
                </a:cubicBezTo>
                <a:cubicBezTo>
                  <a:pt x="1525" y="33"/>
                  <a:pt x="1591" y="305"/>
                  <a:pt x="1648" y="437"/>
                </a:cubicBezTo>
                <a:cubicBezTo>
                  <a:pt x="1705" y="569"/>
                  <a:pt x="1759" y="813"/>
                  <a:pt x="1816" y="821"/>
                </a:cubicBezTo>
                <a:cubicBezTo>
                  <a:pt x="1873" y="829"/>
                  <a:pt x="1932" y="657"/>
                  <a:pt x="1992" y="485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Freeform 10"/>
          <p:cNvSpPr>
            <a:spLocks/>
          </p:cNvSpPr>
          <p:nvPr/>
        </p:nvSpPr>
        <p:spPr bwMode="auto">
          <a:xfrm>
            <a:off x="3759200" y="4703763"/>
            <a:ext cx="1879600" cy="1316037"/>
          </a:xfrm>
          <a:custGeom>
            <a:avLst/>
            <a:gdLst>
              <a:gd name="T0" fmla="*/ 0 w 1992"/>
              <a:gd name="T1" fmla="*/ 1101307069 h 829"/>
              <a:gd name="T2" fmla="*/ 170943581 w 1992"/>
              <a:gd name="T3" fmla="*/ 12599983 h 829"/>
              <a:gd name="T4" fmla="*/ 299151739 w 1992"/>
              <a:gd name="T5" fmla="*/ 1181952038 h 829"/>
              <a:gd name="T6" fmla="*/ 377501431 w 1992"/>
              <a:gd name="T7" fmla="*/ 2028724217 h 829"/>
              <a:gd name="T8" fmla="*/ 548445012 w 1992"/>
              <a:gd name="T9" fmla="*/ 1121468311 h 829"/>
              <a:gd name="T10" fmla="*/ 712265550 w 1992"/>
              <a:gd name="T11" fmla="*/ 52922467 h 829"/>
              <a:gd name="T12" fmla="*/ 854718849 w 1992"/>
              <a:gd name="T13" fmla="*/ 1141629554 h 829"/>
              <a:gd name="T14" fmla="*/ 1004295190 w 1992"/>
              <a:gd name="T15" fmla="*/ 2069046701 h 829"/>
              <a:gd name="T16" fmla="*/ 1182361814 w 1992"/>
              <a:gd name="T17" fmla="*/ 1040823342 h 829"/>
              <a:gd name="T18" fmla="*/ 1310569028 w 1992"/>
              <a:gd name="T19" fmla="*/ 73083710 h 829"/>
              <a:gd name="T20" fmla="*/ 1467267468 w 1992"/>
              <a:gd name="T21" fmla="*/ 1101307069 h 829"/>
              <a:gd name="T22" fmla="*/ 1616843809 w 1992"/>
              <a:gd name="T23" fmla="*/ 2069046701 h 829"/>
              <a:gd name="T24" fmla="*/ 1773542249 w 1992"/>
              <a:gd name="T25" fmla="*/ 1222274523 h 82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992" h="829">
                <a:moveTo>
                  <a:pt x="0" y="437"/>
                </a:moveTo>
                <a:cubicBezTo>
                  <a:pt x="68" y="218"/>
                  <a:pt x="136" y="0"/>
                  <a:pt x="192" y="5"/>
                </a:cubicBezTo>
                <a:cubicBezTo>
                  <a:pt x="248" y="10"/>
                  <a:pt x="297" y="336"/>
                  <a:pt x="336" y="469"/>
                </a:cubicBezTo>
                <a:cubicBezTo>
                  <a:pt x="375" y="602"/>
                  <a:pt x="377" y="809"/>
                  <a:pt x="424" y="805"/>
                </a:cubicBezTo>
                <a:cubicBezTo>
                  <a:pt x="471" y="801"/>
                  <a:pt x="553" y="576"/>
                  <a:pt x="616" y="445"/>
                </a:cubicBezTo>
                <a:cubicBezTo>
                  <a:pt x="679" y="314"/>
                  <a:pt x="743" y="20"/>
                  <a:pt x="800" y="21"/>
                </a:cubicBezTo>
                <a:cubicBezTo>
                  <a:pt x="857" y="22"/>
                  <a:pt x="905" y="320"/>
                  <a:pt x="960" y="453"/>
                </a:cubicBezTo>
                <a:cubicBezTo>
                  <a:pt x="1015" y="586"/>
                  <a:pt x="1067" y="828"/>
                  <a:pt x="1128" y="821"/>
                </a:cubicBezTo>
                <a:cubicBezTo>
                  <a:pt x="1189" y="814"/>
                  <a:pt x="1271" y="545"/>
                  <a:pt x="1328" y="413"/>
                </a:cubicBezTo>
                <a:cubicBezTo>
                  <a:pt x="1385" y="281"/>
                  <a:pt x="1419" y="25"/>
                  <a:pt x="1472" y="29"/>
                </a:cubicBezTo>
                <a:cubicBezTo>
                  <a:pt x="1525" y="33"/>
                  <a:pt x="1591" y="305"/>
                  <a:pt x="1648" y="437"/>
                </a:cubicBezTo>
                <a:cubicBezTo>
                  <a:pt x="1705" y="569"/>
                  <a:pt x="1759" y="813"/>
                  <a:pt x="1816" y="821"/>
                </a:cubicBezTo>
                <a:cubicBezTo>
                  <a:pt x="1873" y="829"/>
                  <a:pt x="1932" y="657"/>
                  <a:pt x="1992" y="485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4" name="AutoShape 12"/>
          <p:cNvSpPr>
            <a:spLocks/>
          </p:cNvSpPr>
          <p:nvPr/>
        </p:nvSpPr>
        <p:spPr bwMode="auto">
          <a:xfrm rot="5400000">
            <a:off x="1219200" y="3949700"/>
            <a:ext cx="292100" cy="1028700"/>
          </a:xfrm>
          <a:prstGeom prst="leftBrace">
            <a:avLst>
              <a:gd name="adj1" fmla="val 2934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Symbol" panose="05050102010706020507" pitchFamily="18" charset="2"/>
            </a:endParaRPr>
          </a:p>
        </p:txBody>
      </p:sp>
      <p:sp>
        <p:nvSpPr>
          <p:cNvPr id="28685" name="AutoShape 13"/>
          <p:cNvSpPr>
            <a:spLocks/>
          </p:cNvSpPr>
          <p:nvPr/>
        </p:nvSpPr>
        <p:spPr bwMode="auto">
          <a:xfrm rot="5400000">
            <a:off x="4089400" y="4229100"/>
            <a:ext cx="266700" cy="596900"/>
          </a:xfrm>
          <a:prstGeom prst="leftBrace">
            <a:avLst>
              <a:gd name="adj1" fmla="val 1865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Symbol" panose="05050102010706020507" pitchFamily="18" charset="2"/>
            </a:endParaRPr>
          </a:p>
        </p:txBody>
      </p:sp>
      <p:sp>
        <p:nvSpPr>
          <p:cNvPr id="28686" name="Text Box 14"/>
          <p:cNvSpPr txBox="1">
            <a:spLocks noChangeArrowheads="1"/>
          </p:cNvSpPr>
          <p:nvPr/>
        </p:nvSpPr>
        <p:spPr bwMode="auto">
          <a:xfrm>
            <a:off x="1050925" y="3795713"/>
            <a:ext cx="628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aseline="0">
                <a:latin typeface="Symbol" panose="05050102010706020507" pitchFamily="18" charset="2"/>
              </a:rPr>
              <a:t>l</a:t>
            </a:r>
            <a:r>
              <a:rPr lang="en-US" altLang="en-US" sz="2400">
                <a:latin typeface="Times New Roman" panose="02020603050405020304" pitchFamily="18" charset="0"/>
              </a:rPr>
              <a:t>out</a:t>
            </a:r>
            <a:endParaRPr lang="en-US" altLang="en-US" sz="2400" baseline="0">
              <a:latin typeface="Symbol" panose="05050102010706020507" pitchFamily="18" charset="2"/>
            </a:endParaRPr>
          </a:p>
        </p:txBody>
      </p:sp>
      <p:sp>
        <p:nvSpPr>
          <p:cNvPr id="28687" name="Text Box 15"/>
          <p:cNvSpPr txBox="1">
            <a:spLocks noChangeArrowheads="1"/>
          </p:cNvSpPr>
          <p:nvPr/>
        </p:nvSpPr>
        <p:spPr bwMode="auto">
          <a:xfrm>
            <a:off x="3927475" y="3843338"/>
            <a:ext cx="628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aseline="0">
                <a:latin typeface="Symbol" panose="05050102010706020507" pitchFamily="18" charset="2"/>
              </a:rPr>
              <a:t>l</a:t>
            </a:r>
            <a:r>
              <a:rPr lang="en-US" altLang="en-US" sz="2400">
                <a:latin typeface="Times New Roman" panose="02020603050405020304" pitchFamily="18" charset="0"/>
              </a:rPr>
              <a:t>in</a:t>
            </a:r>
            <a:endParaRPr lang="en-US" altLang="en-US" sz="2400" baseline="0">
              <a:latin typeface="Symbol" panose="05050102010706020507" pitchFamily="18" charset="2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331F-12FD-4F0D-B095-2CC6155A3E17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9" grpId="0" animBg="1"/>
      <p:bldP spid="28681" grpId="0" animBg="1"/>
      <p:bldP spid="28682" grpId="0" animBg="1"/>
      <p:bldP spid="28684" grpId="0" animBg="1"/>
      <p:bldP spid="28685" grpId="0" animBg="1"/>
      <p:bldP spid="28686" grpId="0"/>
      <p:bldP spid="2868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1104900" y="3606800"/>
            <a:ext cx="4064000" cy="27813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 baseline="0">
              <a:latin typeface="Tahoma" panose="020B0604030504040204" pitchFamily="34" charset="0"/>
            </a:endParaRPr>
          </a:p>
        </p:txBody>
      </p:sp>
      <p:sp>
        <p:nvSpPr>
          <p:cNvPr id="18435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Refraction from air into water</a:t>
            </a:r>
          </a:p>
        </p:txBody>
      </p:sp>
      <p:sp>
        <p:nvSpPr>
          <p:cNvPr id="33798" name="Line 6"/>
          <p:cNvSpPr>
            <a:spLocks noChangeShapeType="1"/>
          </p:cNvSpPr>
          <p:nvPr/>
        </p:nvSpPr>
        <p:spPr bwMode="auto">
          <a:xfrm>
            <a:off x="2514600" y="1854200"/>
            <a:ext cx="0" cy="362585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3799" name="Picture 7" descr="MCj0252305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98424">
            <a:off x="584200" y="1711325"/>
            <a:ext cx="1179513" cy="87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800" name="Line 8"/>
          <p:cNvSpPr>
            <a:spLocks noChangeShapeType="1"/>
          </p:cNvSpPr>
          <p:nvPr/>
        </p:nvSpPr>
        <p:spPr bwMode="auto">
          <a:xfrm flipH="1" flipV="1">
            <a:off x="2501900" y="3606800"/>
            <a:ext cx="584200" cy="18669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 flipH="1" flipV="1">
            <a:off x="1343025" y="2362200"/>
            <a:ext cx="1158875" cy="12319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 flipH="1" flipV="1">
            <a:off x="876300" y="1854200"/>
            <a:ext cx="2514600" cy="27178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1254125" y="5708650"/>
            <a:ext cx="1069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aseline="0">
                <a:latin typeface="Tahoma" panose="020B0604030504040204" pitchFamily="34" charset="0"/>
              </a:rPr>
              <a:t>water</a:t>
            </a:r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3654425" y="3652838"/>
            <a:ext cx="1358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aseline="0">
                <a:latin typeface="Tahoma" panose="020B0604030504040204" pitchFamily="34" charset="0"/>
              </a:rPr>
              <a:t>n = 1.33</a:t>
            </a:r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3654425" y="3017838"/>
            <a:ext cx="1192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aseline="0">
                <a:latin typeface="Tahoma" panose="020B0604030504040204" pitchFamily="34" charset="0"/>
              </a:rPr>
              <a:t>n = 1.0</a:t>
            </a:r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5641182" y="3526391"/>
            <a:ext cx="2789238" cy="26638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aseline="0">
                <a:latin typeface="Tahoma" panose="020B0604030504040204" pitchFamily="34" charset="0"/>
              </a:rPr>
              <a:t>When a light ray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aseline="0">
                <a:latin typeface="Tahoma" panose="020B0604030504040204" pitchFamily="34" charset="0"/>
              </a:rPr>
              <a:t>goes from air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aseline="0">
                <a:latin typeface="Tahoma" panose="020B0604030504040204" pitchFamily="34" charset="0"/>
              </a:rPr>
              <a:t>into water, the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aseline="0">
                <a:latin typeface="Tahoma" panose="020B0604030504040204" pitchFamily="34" charset="0"/>
              </a:rPr>
              <a:t>refracted ray is</a:t>
            </a:r>
            <a:br>
              <a:rPr lang="en-US" altLang="en-US" sz="2800" baseline="0">
                <a:latin typeface="Tahoma" panose="020B0604030504040204" pitchFamily="34" charset="0"/>
              </a:rPr>
            </a:br>
            <a:r>
              <a:rPr lang="en-US" altLang="en-US" sz="2800" baseline="0">
                <a:latin typeface="Tahoma" panose="020B0604030504040204" pitchFamily="34" charset="0"/>
              </a:rPr>
              <a:t>bent </a:t>
            </a:r>
            <a:r>
              <a:rPr lang="en-US" altLang="en-US" sz="2800" u="sng" baseline="0">
                <a:latin typeface="Tahoma" panose="020B0604030504040204" pitchFamily="34" charset="0"/>
              </a:rPr>
              <a:t>toward</a:t>
            </a:r>
            <a:r>
              <a:rPr lang="en-US" altLang="en-US" sz="2800" baseline="0">
                <a:latin typeface="Tahoma" panose="020B0604030504040204" pitchFamily="34" charset="0"/>
              </a:rPr>
              <a:t> the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aseline="0">
                <a:latin typeface="Tahoma" panose="020B0604030504040204" pitchFamily="34" charset="0"/>
              </a:rPr>
              <a:t>normal.</a:t>
            </a:r>
          </a:p>
        </p:txBody>
      </p:sp>
      <p:sp>
        <p:nvSpPr>
          <p:cNvPr id="33809" name="AutoShape 17"/>
          <p:cNvSpPr>
            <a:spLocks/>
          </p:cNvSpPr>
          <p:nvPr/>
        </p:nvSpPr>
        <p:spPr bwMode="auto">
          <a:xfrm>
            <a:off x="4846638" y="1411287"/>
            <a:ext cx="4005831" cy="1484313"/>
          </a:xfrm>
          <a:prstGeom prst="borderCallout2">
            <a:avLst>
              <a:gd name="adj1" fmla="val 10343"/>
              <a:gd name="adj2" fmla="val -2477"/>
              <a:gd name="adj3" fmla="val 10343"/>
              <a:gd name="adj4" fmla="val -16875"/>
              <a:gd name="adj5" fmla="val 62049"/>
              <a:gd name="adj6" fmla="val -57373"/>
            </a:avLst>
          </a:prstGeom>
          <a:solidFill>
            <a:srgbClr val="0000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aseline="0">
                <a:solidFill>
                  <a:srgbClr val="FFFF00"/>
                </a:solidFill>
              </a:rPr>
              <a:t>The “normal” is the line that passes through</a:t>
            </a:r>
            <a:br>
              <a:rPr lang="en-US" altLang="en-US" sz="2800" baseline="0">
                <a:solidFill>
                  <a:srgbClr val="FFFF00"/>
                </a:solidFill>
              </a:rPr>
            </a:br>
            <a:r>
              <a:rPr lang="en-US" altLang="en-US" sz="2800" baseline="0">
                <a:solidFill>
                  <a:srgbClr val="FFFF00"/>
                </a:solidFill>
              </a:rPr>
              <a:t> the surface at 90</a:t>
            </a:r>
            <a:r>
              <a:rPr lang="en-US" altLang="en-US" sz="2800" baseline="0">
                <a:solidFill>
                  <a:srgbClr val="FFFF00"/>
                </a:solidFill>
                <a:cs typeface="Arial" panose="020B0604020202020204" pitchFamily="34" charset="0"/>
              </a:rPr>
              <a:t>°</a:t>
            </a:r>
          </a:p>
        </p:txBody>
      </p:sp>
      <p:sp>
        <p:nvSpPr>
          <p:cNvPr id="33811" name="Text Box 19"/>
          <p:cNvSpPr txBox="1">
            <a:spLocks noChangeArrowheads="1"/>
          </p:cNvSpPr>
          <p:nvPr/>
        </p:nvSpPr>
        <p:spPr bwMode="auto">
          <a:xfrm>
            <a:off x="139700" y="2840038"/>
            <a:ext cx="1073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aseline="0"/>
              <a:t>Incident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aseline="0"/>
              <a:t>ray</a:t>
            </a:r>
          </a:p>
        </p:txBody>
      </p:sp>
      <p:sp>
        <p:nvSpPr>
          <p:cNvPr id="33812" name="Text Box 20"/>
          <p:cNvSpPr txBox="1">
            <a:spLocks noChangeArrowheads="1"/>
          </p:cNvSpPr>
          <p:nvPr/>
        </p:nvSpPr>
        <p:spPr bwMode="auto">
          <a:xfrm>
            <a:off x="3478213" y="5021263"/>
            <a:ext cx="11842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aseline="0"/>
              <a:t>refracted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aseline="0"/>
              <a:t>ray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D87F-0AB5-47EB-A380-54A5EE3A4517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3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38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38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7" grpId="0" animBg="1"/>
      <p:bldP spid="33798" grpId="0" animBg="1"/>
      <p:bldP spid="33800" grpId="0" animBg="1"/>
      <p:bldP spid="33801" grpId="0" animBg="1"/>
      <p:bldP spid="33802" grpId="0" animBg="1"/>
      <p:bldP spid="33803" grpId="0"/>
      <p:bldP spid="33804" grpId="0"/>
      <p:bldP spid="33805" grpId="0"/>
      <p:bldP spid="33808" grpId="0" animBg="1"/>
      <p:bldP spid="33809" grpId="0" animBg="1"/>
      <p:bldP spid="33811" grpId="0"/>
      <p:bldP spid="338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Refraction from water into air</a:t>
            </a: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1104900" y="3606800"/>
            <a:ext cx="4064000" cy="27813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 baseline="0">
              <a:latin typeface="Tahoma" panose="020B0604030504040204" pitchFamily="34" charset="0"/>
            </a:endParaRPr>
          </a:p>
        </p:txBody>
      </p:sp>
      <p:sp>
        <p:nvSpPr>
          <p:cNvPr id="19460" name="Line 5"/>
          <p:cNvSpPr>
            <a:spLocks noChangeShapeType="1"/>
          </p:cNvSpPr>
          <p:nvPr/>
        </p:nvSpPr>
        <p:spPr bwMode="auto">
          <a:xfrm>
            <a:off x="2514600" y="2197100"/>
            <a:ext cx="0" cy="26924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9461" name="Picture 7" descr="MCj02523050000[1]"/>
          <p:cNvPicPr>
            <a:picLocks noGrp="1" noChangeAspect="1" noChangeArrowheads="1"/>
          </p:cNvPicPr>
          <p:nvPr>
            <p:ph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12007471">
            <a:off x="3797300" y="5267325"/>
            <a:ext cx="1179513" cy="873125"/>
          </a:xfrm>
        </p:spPr>
      </p:pic>
      <p:sp>
        <p:nvSpPr>
          <p:cNvPr id="30728" name="Line 8"/>
          <p:cNvSpPr>
            <a:spLocks noChangeShapeType="1"/>
          </p:cNvSpPr>
          <p:nvPr/>
        </p:nvSpPr>
        <p:spPr bwMode="auto">
          <a:xfrm flipH="1" flipV="1">
            <a:off x="2501900" y="3606800"/>
            <a:ext cx="1524000" cy="16637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 flipH="1" flipV="1">
            <a:off x="355600" y="2768600"/>
            <a:ext cx="2146300" cy="8255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 flipH="1" flipV="1">
            <a:off x="876300" y="1854200"/>
            <a:ext cx="2514600" cy="27178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Text Box 13"/>
          <p:cNvSpPr txBox="1">
            <a:spLocks noChangeArrowheads="1"/>
          </p:cNvSpPr>
          <p:nvPr/>
        </p:nvSpPr>
        <p:spPr bwMode="auto">
          <a:xfrm>
            <a:off x="1254125" y="5708650"/>
            <a:ext cx="1069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aseline="0">
                <a:latin typeface="Tahoma" panose="020B0604030504040204" pitchFamily="34" charset="0"/>
              </a:rPr>
              <a:t>water</a:t>
            </a:r>
          </a:p>
        </p:txBody>
      </p:sp>
      <p:sp>
        <p:nvSpPr>
          <p:cNvPr id="19466" name="Text Box 14"/>
          <p:cNvSpPr txBox="1">
            <a:spLocks noChangeArrowheads="1"/>
          </p:cNvSpPr>
          <p:nvPr/>
        </p:nvSpPr>
        <p:spPr bwMode="auto">
          <a:xfrm>
            <a:off x="3654425" y="3652838"/>
            <a:ext cx="1358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aseline="0">
                <a:latin typeface="Tahoma" panose="020B0604030504040204" pitchFamily="34" charset="0"/>
              </a:rPr>
              <a:t>n = 1.33</a:t>
            </a:r>
          </a:p>
        </p:txBody>
      </p:sp>
      <p:sp>
        <p:nvSpPr>
          <p:cNvPr id="19467" name="Text Box 15"/>
          <p:cNvSpPr txBox="1">
            <a:spLocks noChangeArrowheads="1"/>
          </p:cNvSpPr>
          <p:nvPr/>
        </p:nvSpPr>
        <p:spPr bwMode="auto">
          <a:xfrm>
            <a:off x="3654425" y="3017838"/>
            <a:ext cx="1192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aseline="0">
                <a:latin typeface="Tahoma" panose="020B0604030504040204" pitchFamily="34" charset="0"/>
              </a:rPr>
              <a:t>n = 1.0</a:t>
            </a:r>
          </a:p>
        </p:txBody>
      </p:sp>
      <p:sp>
        <p:nvSpPr>
          <p:cNvPr id="19468" name="Text Box 16"/>
          <p:cNvSpPr txBox="1">
            <a:spLocks noChangeArrowheads="1"/>
          </p:cNvSpPr>
          <p:nvPr/>
        </p:nvSpPr>
        <p:spPr bwMode="auto">
          <a:xfrm>
            <a:off x="3279775" y="1882775"/>
            <a:ext cx="12715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aseline="0">
                <a:latin typeface="Tahoma" panose="020B0604030504040204" pitchFamily="34" charset="0"/>
              </a:rPr>
              <a:t>normal</a:t>
            </a:r>
          </a:p>
        </p:txBody>
      </p:sp>
      <p:sp>
        <p:nvSpPr>
          <p:cNvPr id="19469" name="AutoShape 17"/>
          <p:cNvSpPr>
            <a:spLocks noChangeArrowheads="1"/>
          </p:cNvSpPr>
          <p:nvPr/>
        </p:nvSpPr>
        <p:spPr bwMode="auto">
          <a:xfrm rot="-1301707">
            <a:off x="2590800" y="2251075"/>
            <a:ext cx="622300" cy="215900"/>
          </a:xfrm>
          <a:prstGeom prst="leftArrow">
            <a:avLst>
              <a:gd name="adj1" fmla="val 50000"/>
              <a:gd name="adj2" fmla="val 72059"/>
            </a:avLst>
          </a:prstGeom>
          <a:solidFill>
            <a:srgbClr val="00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Symbol" panose="05050102010706020507" pitchFamily="18" charset="2"/>
            </a:endParaRPr>
          </a:p>
        </p:txBody>
      </p:sp>
      <p:sp>
        <p:nvSpPr>
          <p:cNvPr id="19470" name="Text Box 18"/>
          <p:cNvSpPr txBox="1">
            <a:spLocks noChangeArrowheads="1"/>
          </p:cNvSpPr>
          <p:nvPr/>
        </p:nvSpPr>
        <p:spPr bwMode="auto">
          <a:xfrm>
            <a:off x="5432425" y="2673350"/>
            <a:ext cx="3540125" cy="223678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aseline="0">
                <a:latin typeface="Tahoma" panose="020B0604030504040204" pitchFamily="34" charset="0"/>
              </a:rPr>
              <a:t>When a light ray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aseline="0">
                <a:latin typeface="Tahoma" panose="020B0604030504040204" pitchFamily="34" charset="0"/>
              </a:rPr>
              <a:t>goes from water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aseline="0">
                <a:latin typeface="Tahoma" panose="020B0604030504040204" pitchFamily="34" charset="0"/>
              </a:rPr>
              <a:t>into air, the refracted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aseline="0">
                <a:latin typeface="Tahoma" panose="020B0604030504040204" pitchFamily="34" charset="0"/>
              </a:rPr>
              <a:t>ray is bent </a:t>
            </a:r>
            <a:r>
              <a:rPr lang="en-US" altLang="en-US" sz="2800" u="sng" baseline="0">
                <a:latin typeface="Tahoma" panose="020B0604030504040204" pitchFamily="34" charset="0"/>
              </a:rPr>
              <a:t>away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u="sng" baseline="0">
                <a:latin typeface="Tahoma" panose="020B0604030504040204" pitchFamily="34" charset="0"/>
              </a:rPr>
              <a:t>from</a:t>
            </a:r>
            <a:r>
              <a:rPr lang="en-US" altLang="en-US" sz="2800" baseline="0">
                <a:latin typeface="Tahoma" panose="020B0604030504040204" pitchFamily="34" charset="0"/>
              </a:rPr>
              <a:t> the normal.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CDE34-AFA6-445B-8806-D3256B842AF9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8" grpId="0" animBg="1"/>
      <p:bldP spid="30729" grpId="0" animBg="1"/>
      <p:bldP spid="30731" grpId="0" animBg="1"/>
      <p:bldP spid="1947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Effects caused by refraction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27050" y="2070100"/>
            <a:ext cx="8229600" cy="3217863"/>
          </a:xfrm>
        </p:spPr>
        <p:txBody>
          <a:bodyPr/>
          <a:lstStyle/>
          <a:p>
            <a:pPr eaLnBrk="1" hangingPunct="1"/>
            <a:r>
              <a:rPr lang="en-US" altLang="en-US" smtClean="0"/>
              <a:t>An underwater object appears to be closer</a:t>
            </a:r>
            <a:br>
              <a:rPr lang="en-US" altLang="en-US" smtClean="0"/>
            </a:br>
            <a:r>
              <a:rPr lang="en-US" altLang="en-US" smtClean="0"/>
              <a:t>to the surface than it actually is</a:t>
            </a:r>
          </a:p>
          <a:p>
            <a:pPr eaLnBrk="1" hangingPunct="1"/>
            <a:r>
              <a:rPr lang="en-US" altLang="en-US" smtClean="0">
                <a:solidFill>
                  <a:srgbClr val="FF0000"/>
                </a:solidFill>
              </a:rPr>
              <a:t>Total internal reflection</a:t>
            </a:r>
            <a:r>
              <a:rPr lang="en-US" altLang="en-US" smtClean="0">
                <a:solidFill>
                  <a:srgbClr val="FF0000"/>
                </a:solidFill>
                <a:sym typeface="Wingdings" panose="05000000000000000000" pitchFamily="2" charset="2"/>
              </a:rPr>
              <a:t> fiber optics</a:t>
            </a:r>
          </a:p>
          <a:p>
            <a:pPr eaLnBrk="1" hangingPunct="1"/>
            <a:r>
              <a:rPr lang="en-US" altLang="en-US" smtClean="0">
                <a:sym typeface="Wingdings" panose="05000000000000000000" pitchFamily="2" charset="2"/>
              </a:rPr>
              <a:t>Seeing through a window</a:t>
            </a:r>
          </a:p>
          <a:p>
            <a:pPr eaLnBrk="1" hangingPunct="1"/>
            <a:r>
              <a:rPr lang="en-US" altLang="en-US" smtClean="0">
                <a:solidFill>
                  <a:srgbClr val="FF0000"/>
                </a:solidFill>
              </a:rPr>
              <a:t>Dispersion </a:t>
            </a:r>
            <a:r>
              <a:rPr lang="en-US" altLang="en-US" smtClean="0">
                <a:solidFill>
                  <a:srgbClr val="FF0000"/>
                </a:solidFill>
                <a:sym typeface="Wingdings" panose="05000000000000000000" pitchFamily="2" charset="2"/>
              </a:rPr>
              <a:t> rainbows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CDE34-AFA6-445B-8806-D3256B842AF9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Electromagnetic Waves</a:t>
            </a:r>
          </a:p>
        </p:txBody>
      </p:sp>
      <p:sp>
        <p:nvSpPr>
          <p:cNvPr id="160783" name="Rectangle 15"/>
          <p:cNvSpPr>
            <a:spLocks noGrp="1" noChangeArrowheads="1"/>
          </p:cNvSpPr>
          <p:nvPr>
            <p:ph type="body" idx="1"/>
          </p:nvPr>
        </p:nvSpPr>
        <p:spPr>
          <a:xfrm>
            <a:off x="266700" y="2600325"/>
            <a:ext cx="8239125" cy="1401763"/>
          </a:xfrm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sz="2000" dirty="0" smtClean="0"/>
              <a:t>Synchronized</a:t>
            </a:r>
            <a:r>
              <a:rPr lang="en-US" altLang="en-US" sz="2000" i="1" dirty="0" smtClean="0"/>
              <a:t> </a:t>
            </a:r>
            <a:r>
              <a:rPr lang="en-US" altLang="en-US" sz="2000" dirty="0" smtClean="0"/>
              <a:t>electric and magnetic fields moving through space at the speed of light c = 3</a:t>
            </a:r>
            <a:r>
              <a:rPr lang="en-US" altLang="en-US" sz="2000" dirty="0" smtClean="0">
                <a:sym typeface="SymbolMono BT" pitchFamily="18" charset="2"/>
              </a:rPr>
              <a:t></a:t>
            </a:r>
            <a:r>
              <a:rPr lang="en-US" altLang="en-US" sz="2000" dirty="0" smtClean="0"/>
              <a:t>10</a:t>
            </a:r>
            <a:r>
              <a:rPr lang="en-US" altLang="en-US" sz="2000" baseline="30000" dirty="0" smtClean="0"/>
              <a:t>8</a:t>
            </a:r>
            <a:r>
              <a:rPr lang="en-US" altLang="en-US" sz="2000" dirty="0" smtClean="0"/>
              <a:t> m/s; it is </a:t>
            </a:r>
            <a:r>
              <a:rPr lang="en-US" altLang="en-US" sz="2000" dirty="0" smtClean="0">
                <a:solidFill>
                  <a:srgbClr val="FF0000"/>
                </a:solidFill>
              </a:rPr>
              <a:t>a </a:t>
            </a:r>
            <a:r>
              <a:rPr lang="en-US" altLang="en-US" sz="2000" i="1" dirty="0" smtClean="0">
                <a:solidFill>
                  <a:srgbClr val="FF0000"/>
                </a:solidFill>
              </a:rPr>
              <a:t>transverse</a:t>
            </a:r>
            <a:r>
              <a:rPr lang="en-US" altLang="en-US" sz="2000" dirty="0" smtClean="0">
                <a:solidFill>
                  <a:srgbClr val="FF0000"/>
                </a:solidFill>
              </a:rPr>
              <a:t> wave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000" b="1" dirty="0" smtClean="0">
                <a:solidFill>
                  <a:srgbClr val="FF0000"/>
                </a:solidFill>
              </a:rPr>
              <a:t>LIGHT</a:t>
            </a:r>
            <a:r>
              <a:rPr lang="en-US" altLang="en-US" sz="2000" dirty="0" smtClean="0"/>
              <a:t> is an electromagnetic wave with a wavelength that our eyes are sensitive to (400 nm to 700 nm)   [nm (nanometer) = 10</a:t>
            </a:r>
            <a:r>
              <a:rPr lang="en-US" altLang="en-US" sz="2000" baseline="30000" dirty="0">
                <a:sym typeface="Symbol" panose="05050102010706020507" pitchFamily="18" charset="2"/>
              </a:rPr>
              <a:t></a:t>
            </a:r>
            <a:r>
              <a:rPr lang="en-US" altLang="en-US" sz="2000" baseline="30000" dirty="0" smtClean="0"/>
              <a:t>9</a:t>
            </a:r>
            <a:r>
              <a:rPr lang="en-US" altLang="en-US" sz="2000" dirty="0" smtClean="0"/>
              <a:t> m]</a:t>
            </a:r>
          </a:p>
          <a:p>
            <a:pPr eaLnBrk="1" hangingPunct="1"/>
            <a:endParaRPr lang="en-US" altLang="en-US" sz="2000" dirty="0" smtClean="0"/>
          </a:p>
        </p:txBody>
      </p:sp>
      <p:grpSp>
        <p:nvGrpSpPr>
          <p:cNvPr id="160788" name="Group 20"/>
          <p:cNvGrpSpPr>
            <a:grpSpLocks/>
          </p:cNvGrpSpPr>
          <p:nvPr/>
        </p:nvGrpSpPr>
        <p:grpSpPr bwMode="auto">
          <a:xfrm>
            <a:off x="1317625" y="985838"/>
            <a:ext cx="6235700" cy="1528762"/>
            <a:chOff x="818" y="603"/>
            <a:chExt cx="3928" cy="963"/>
          </a:xfrm>
        </p:grpSpPr>
        <p:pic>
          <p:nvPicPr>
            <p:cNvPr id="3083" name="Picture 3" descr="W0972_2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685" t="14113" b="43143"/>
            <a:stretch>
              <a:fillRect/>
            </a:stretch>
          </p:blipFill>
          <p:spPr bwMode="auto">
            <a:xfrm>
              <a:off x="1161" y="603"/>
              <a:ext cx="3219" cy="9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grpSp>
          <p:nvGrpSpPr>
            <p:cNvPr id="3084" name="Group 18"/>
            <p:cNvGrpSpPr>
              <a:grpSpLocks/>
            </p:cNvGrpSpPr>
            <p:nvPr/>
          </p:nvGrpSpPr>
          <p:grpSpPr bwMode="auto">
            <a:xfrm>
              <a:off x="818" y="624"/>
              <a:ext cx="3928" cy="888"/>
              <a:chOff x="806" y="552"/>
              <a:chExt cx="3928" cy="888"/>
            </a:xfrm>
          </p:grpSpPr>
          <p:sp>
            <p:nvSpPr>
              <p:cNvPr id="3085" name="Freeform 16"/>
              <p:cNvSpPr>
                <a:spLocks/>
              </p:cNvSpPr>
              <p:nvPr/>
            </p:nvSpPr>
            <p:spPr bwMode="auto">
              <a:xfrm>
                <a:off x="1176" y="552"/>
                <a:ext cx="3558" cy="516"/>
              </a:xfrm>
              <a:custGeom>
                <a:avLst/>
                <a:gdLst>
                  <a:gd name="T0" fmla="*/ 0 w 3558"/>
                  <a:gd name="T1" fmla="*/ 0 h 516"/>
                  <a:gd name="T2" fmla="*/ 0 w 3558"/>
                  <a:gd name="T3" fmla="*/ 516 h 516"/>
                  <a:gd name="T4" fmla="*/ 3558 w 3558"/>
                  <a:gd name="T5" fmla="*/ 516 h 5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558" h="516">
                    <a:moveTo>
                      <a:pt x="0" y="0"/>
                    </a:moveTo>
                    <a:lnTo>
                      <a:pt x="0" y="516"/>
                    </a:lnTo>
                    <a:lnTo>
                      <a:pt x="3558" y="516"/>
                    </a:ln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6" name="Line 17"/>
              <p:cNvSpPr>
                <a:spLocks noChangeShapeType="1"/>
              </p:cNvSpPr>
              <p:nvPr/>
            </p:nvSpPr>
            <p:spPr bwMode="auto">
              <a:xfrm flipH="1">
                <a:off x="806" y="1068"/>
                <a:ext cx="372" cy="3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60794" name="Group 26"/>
          <p:cNvGrpSpPr>
            <a:grpSpLocks/>
          </p:cNvGrpSpPr>
          <p:nvPr/>
        </p:nvGrpSpPr>
        <p:grpSpPr bwMode="auto">
          <a:xfrm>
            <a:off x="238125" y="4037013"/>
            <a:ext cx="8255000" cy="2678112"/>
            <a:chOff x="150" y="2543"/>
            <a:chExt cx="5200" cy="1687"/>
          </a:xfrm>
        </p:grpSpPr>
        <p:graphicFrame>
          <p:nvGraphicFramePr>
            <p:cNvPr id="3078" name="Object 11"/>
            <p:cNvGraphicFramePr>
              <a:graphicFrameLocks noChangeAspect="1"/>
            </p:cNvGraphicFramePr>
            <p:nvPr/>
          </p:nvGraphicFramePr>
          <p:xfrm>
            <a:off x="150" y="2974"/>
            <a:ext cx="1308" cy="6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4" name="Equation" r:id="rId5" imgW="431613" imgH="203112" progId="Equation.DSMT4">
                    <p:embed/>
                  </p:oleObj>
                </mc:Choice>
                <mc:Fallback>
                  <p:oleObj name="Equation" r:id="rId5" imgW="431613" imgH="203112" progId="Equation.DSMT4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0" y="2974"/>
                          <a:ext cx="1308" cy="615"/>
                        </a:xfrm>
                        <a:prstGeom prst="rect">
                          <a:avLst/>
                        </a:prstGeom>
                        <a:noFill/>
                        <a:ln w="1905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3079" name="Picture 10" descr="radiation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456" b="4608"/>
            <a:stretch>
              <a:fillRect/>
            </a:stretch>
          </p:blipFill>
          <p:spPr bwMode="auto">
            <a:xfrm>
              <a:off x="1626" y="2543"/>
              <a:ext cx="3724" cy="16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80" name="Rectangle 21"/>
            <p:cNvSpPr>
              <a:spLocks noChangeArrowheads="1"/>
            </p:cNvSpPr>
            <p:nvPr/>
          </p:nvSpPr>
          <p:spPr bwMode="auto">
            <a:xfrm>
              <a:off x="1716" y="2579"/>
              <a:ext cx="3558" cy="165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Symbol" panose="05050102010706020507" pitchFamily="18" charset="2"/>
              </a:endParaRPr>
            </a:p>
          </p:txBody>
        </p:sp>
        <p:sp>
          <p:nvSpPr>
            <p:cNvPr id="3081" name="Text Box 23"/>
            <p:cNvSpPr txBox="1">
              <a:spLocks noChangeArrowheads="1"/>
            </p:cNvSpPr>
            <p:nvPr/>
          </p:nvSpPr>
          <p:spPr bwMode="auto">
            <a:xfrm>
              <a:off x="1736" y="3300"/>
              <a:ext cx="960" cy="1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aseline="0">
                  <a:latin typeface="Times New Roman" panose="02020603050405020304" pitchFamily="18" charset="0"/>
                </a:rPr>
                <a:t>Frequency in Hz</a:t>
              </a:r>
            </a:p>
          </p:txBody>
        </p:sp>
        <p:sp>
          <p:nvSpPr>
            <p:cNvPr id="3082" name="Text Box 24"/>
            <p:cNvSpPr txBox="1">
              <a:spLocks noChangeArrowheads="1"/>
            </p:cNvSpPr>
            <p:nvPr/>
          </p:nvSpPr>
          <p:spPr bwMode="auto">
            <a:xfrm>
              <a:off x="2894" y="4009"/>
              <a:ext cx="1064" cy="1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aseline="0">
                  <a:latin typeface="Times New Roman" panose="02020603050405020304" pitchFamily="18" charset="0"/>
                </a:rPr>
                <a:t>Wavelength in nm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331F-12FD-4F0D-B095-2CC6155A3E17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60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078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07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07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0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0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83" grpId="0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Looking at objects that are underwater</a:t>
            </a:r>
          </a:p>
        </p:txBody>
      </p:sp>
      <p:sp>
        <p:nvSpPr>
          <p:cNvPr id="21507" name="Rectangle 6"/>
          <p:cNvSpPr>
            <a:spLocks noChangeArrowheads="1"/>
          </p:cNvSpPr>
          <p:nvPr/>
        </p:nvSpPr>
        <p:spPr bwMode="auto">
          <a:xfrm>
            <a:off x="809625" y="2613025"/>
            <a:ext cx="7531100" cy="2895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 baseline="0">
              <a:latin typeface="Tahoma" panose="020B0604030504040204" pitchFamily="34" charset="0"/>
            </a:endParaRPr>
          </a:p>
        </p:txBody>
      </p:sp>
      <p:sp>
        <p:nvSpPr>
          <p:cNvPr id="37895" name="Line 7"/>
          <p:cNvSpPr>
            <a:spLocks noChangeShapeType="1"/>
          </p:cNvSpPr>
          <p:nvPr/>
        </p:nvSpPr>
        <p:spPr bwMode="auto">
          <a:xfrm flipH="1" flipV="1">
            <a:off x="3692525" y="2663825"/>
            <a:ext cx="1679575" cy="202565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7893" name="Picture 5" descr="Wind-up-fish-gold-fish-h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7613" y="4683125"/>
            <a:ext cx="1123950" cy="639763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21510" name="Line 8"/>
          <p:cNvSpPr>
            <a:spLocks noChangeShapeType="1"/>
          </p:cNvSpPr>
          <p:nvPr/>
        </p:nvSpPr>
        <p:spPr bwMode="auto">
          <a:xfrm>
            <a:off x="3692525" y="1533525"/>
            <a:ext cx="0" cy="24003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7" name="Line 9"/>
          <p:cNvSpPr>
            <a:spLocks noChangeShapeType="1"/>
          </p:cNvSpPr>
          <p:nvPr/>
        </p:nvSpPr>
        <p:spPr bwMode="auto">
          <a:xfrm flipH="1" flipV="1">
            <a:off x="1978025" y="1914525"/>
            <a:ext cx="1689100" cy="6985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2" name="Line 14"/>
          <p:cNvSpPr>
            <a:spLocks noChangeShapeType="1"/>
          </p:cNvSpPr>
          <p:nvPr/>
        </p:nvSpPr>
        <p:spPr bwMode="auto">
          <a:xfrm>
            <a:off x="3235325" y="2422525"/>
            <a:ext cx="2687638" cy="1146175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7903" name="Picture 15" descr="Wind-up-fish-gold-fish-h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9988" y="3314700"/>
            <a:ext cx="1123950" cy="639763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905" name="Text Box 17"/>
          <p:cNvSpPr txBox="1">
            <a:spLocks noChangeArrowheads="1"/>
          </p:cNvSpPr>
          <p:nvPr/>
        </p:nvSpPr>
        <p:spPr bwMode="auto">
          <a:xfrm>
            <a:off x="4041775" y="4816475"/>
            <a:ext cx="7350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aseline="0">
                <a:latin typeface="Tahoma" panose="020B0604030504040204" pitchFamily="34" charset="0"/>
              </a:rPr>
              <a:t>fish</a:t>
            </a:r>
          </a:p>
        </p:txBody>
      </p:sp>
      <p:sp>
        <p:nvSpPr>
          <p:cNvPr id="37906" name="Text Box 18"/>
          <p:cNvSpPr txBox="1">
            <a:spLocks noChangeArrowheads="1"/>
          </p:cNvSpPr>
          <p:nvPr/>
        </p:nvSpPr>
        <p:spPr bwMode="auto">
          <a:xfrm>
            <a:off x="4975225" y="1406525"/>
            <a:ext cx="30892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aseline="0">
                <a:latin typeface="Tahoma" panose="020B0604030504040204" pitchFamily="34" charset="0"/>
              </a:rPr>
              <a:t>Apparent location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aseline="0">
                <a:latin typeface="Tahoma" panose="020B0604030504040204" pitchFamily="34" charset="0"/>
              </a:rPr>
              <a:t>Of the fish </a:t>
            </a:r>
          </a:p>
        </p:txBody>
      </p:sp>
      <p:sp>
        <p:nvSpPr>
          <p:cNvPr id="37907" name="Line 19"/>
          <p:cNvSpPr>
            <a:spLocks noChangeShapeType="1"/>
          </p:cNvSpPr>
          <p:nvPr/>
        </p:nvSpPr>
        <p:spPr bwMode="auto">
          <a:xfrm flipH="1">
            <a:off x="5851525" y="2317750"/>
            <a:ext cx="504825" cy="91757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7910" name="Group 22"/>
          <p:cNvGrpSpPr>
            <a:grpSpLocks/>
          </p:cNvGrpSpPr>
          <p:nvPr/>
        </p:nvGrpSpPr>
        <p:grpSpPr bwMode="auto">
          <a:xfrm rot="1166821">
            <a:off x="1635125" y="1571625"/>
            <a:ext cx="292100" cy="482600"/>
            <a:chOff x="568" y="1056"/>
            <a:chExt cx="184" cy="304"/>
          </a:xfrm>
        </p:grpSpPr>
        <p:sp>
          <p:nvSpPr>
            <p:cNvPr id="21519" name="Freeform 20"/>
            <p:cNvSpPr>
              <a:spLocks/>
            </p:cNvSpPr>
            <p:nvPr/>
          </p:nvSpPr>
          <p:spPr bwMode="auto">
            <a:xfrm>
              <a:off x="568" y="1056"/>
              <a:ext cx="184" cy="304"/>
            </a:xfrm>
            <a:custGeom>
              <a:avLst/>
              <a:gdLst>
                <a:gd name="T0" fmla="*/ 176 w 184"/>
                <a:gd name="T1" fmla="*/ 0 h 304"/>
                <a:gd name="T2" fmla="*/ 0 w 184"/>
                <a:gd name="T3" fmla="*/ 168 h 304"/>
                <a:gd name="T4" fmla="*/ 184 w 184"/>
                <a:gd name="T5" fmla="*/ 304 h 30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84" h="304">
                  <a:moveTo>
                    <a:pt x="176" y="0"/>
                  </a:moveTo>
                  <a:lnTo>
                    <a:pt x="0" y="168"/>
                  </a:lnTo>
                  <a:lnTo>
                    <a:pt x="184" y="304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0" name="Oval 21"/>
            <p:cNvSpPr>
              <a:spLocks noChangeArrowheads="1"/>
            </p:cNvSpPr>
            <p:nvPr/>
          </p:nvSpPr>
          <p:spPr bwMode="auto">
            <a:xfrm>
              <a:off x="688" y="1080"/>
              <a:ext cx="56" cy="24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Symbol" panose="05050102010706020507" pitchFamily="18" charset="2"/>
              </a:endParaRPr>
            </a:p>
          </p:txBody>
        </p:sp>
      </p:grpSp>
      <p:sp>
        <p:nvSpPr>
          <p:cNvPr id="37911" name="Text Box 23"/>
          <p:cNvSpPr txBox="1">
            <a:spLocks noChangeArrowheads="1"/>
          </p:cNvSpPr>
          <p:nvPr/>
        </p:nvSpPr>
        <p:spPr bwMode="auto">
          <a:xfrm>
            <a:off x="936625" y="5715000"/>
            <a:ext cx="7246938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aseline="0">
                <a:latin typeface="Verdana" panose="020B0604030504040204" pitchFamily="34" charset="0"/>
              </a:rPr>
              <a:t>Underwater objects appear to be closer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aseline="0">
                <a:latin typeface="Verdana" panose="020B0604030504040204" pitchFamily="34" charset="0"/>
              </a:rPr>
              <a:t>to the surface than then actually are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331F-12FD-4F0D-B095-2CC6155A3E17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7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7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7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7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7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5" grpId="0" animBg="1"/>
      <p:bldP spid="37897" grpId="0" animBg="1"/>
      <p:bldP spid="37902" grpId="0" animBg="1"/>
      <p:bldP spid="37905" grpId="0"/>
      <p:bldP spid="37906" grpId="0"/>
      <p:bldP spid="37907" grpId="0" animBg="1"/>
      <p:bldP spid="379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42975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Total internal reflection, n</a:t>
            </a:r>
            <a:r>
              <a:rPr lang="en-US" altLang="en-US" baseline="-25000" smtClean="0">
                <a:solidFill>
                  <a:schemeClr val="bg1"/>
                </a:solidFill>
              </a:rPr>
              <a:t>1</a:t>
            </a:r>
            <a:r>
              <a:rPr lang="en-US" altLang="en-US" smtClean="0">
                <a:solidFill>
                  <a:schemeClr val="bg1"/>
                </a:solidFill>
              </a:rPr>
              <a:t> &gt; n</a:t>
            </a:r>
            <a:r>
              <a:rPr lang="en-US" altLang="en-US" baseline="-25000" smtClean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2531" name="Rectangle 4"/>
          <p:cNvSpPr>
            <a:spLocks noChangeArrowheads="1"/>
          </p:cNvSpPr>
          <p:nvPr/>
        </p:nvSpPr>
        <p:spPr bwMode="auto">
          <a:xfrm>
            <a:off x="609600" y="2324836"/>
            <a:ext cx="7950200" cy="28416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 baseline="0">
              <a:latin typeface="Tahoma" panose="020B0604030504040204" pitchFamily="34" charset="0"/>
            </a:endParaRPr>
          </a:p>
        </p:txBody>
      </p:sp>
      <p:sp>
        <p:nvSpPr>
          <p:cNvPr id="22532" name="Line 5"/>
          <p:cNvSpPr>
            <a:spLocks noChangeShapeType="1"/>
          </p:cNvSpPr>
          <p:nvPr/>
        </p:nvSpPr>
        <p:spPr bwMode="auto">
          <a:xfrm>
            <a:off x="4584700" y="1127125"/>
            <a:ext cx="0" cy="29083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9953" name="Group 17"/>
          <p:cNvGrpSpPr>
            <a:grpSpLocks/>
          </p:cNvGrpSpPr>
          <p:nvPr/>
        </p:nvGrpSpPr>
        <p:grpSpPr bwMode="auto">
          <a:xfrm>
            <a:off x="3924300" y="1203325"/>
            <a:ext cx="1968500" cy="3035300"/>
            <a:chOff x="2424" y="1472"/>
            <a:chExt cx="1240" cy="1912"/>
          </a:xfrm>
        </p:grpSpPr>
        <p:sp>
          <p:nvSpPr>
            <p:cNvPr id="22557" name="Line 6"/>
            <p:cNvSpPr>
              <a:spLocks noChangeShapeType="1"/>
            </p:cNvSpPr>
            <p:nvPr/>
          </p:nvSpPr>
          <p:spPr bwMode="auto">
            <a:xfrm flipV="1">
              <a:off x="2424" y="2176"/>
              <a:ext cx="432" cy="120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8" name="Line 7"/>
            <p:cNvSpPr>
              <a:spLocks noChangeShapeType="1"/>
            </p:cNvSpPr>
            <p:nvPr/>
          </p:nvSpPr>
          <p:spPr bwMode="auto">
            <a:xfrm flipV="1">
              <a:off x="2872" y="1472"/>
              <a:ext cx="792" cy="71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9954" name="Group 18"/>
          <p:cNvGrpSpPr>
            <a:grpSpLocks/>
          </p:cNvGrpSpPr>
          <p:nvPr/>
        </p:nvGrpSpPr>
        <p:grpSpPr bwMode="auto">
          <a:xfrm>
            <a:off x="3276600" y="1609725"/>
            <a:ext cx="3009900" cy="2235200"/>
            <a:chOff x="2016" y="1728"/>
            <a:chExt cx="1896" cy="1408"/>
          </a:xfrm>
        </p:grpSpPr>
        <p:sp>
          <p:nvSpPr>
            <p:cNvPr id="22555" name="Line 8"/>
            <p:cNvSpPr>
              <a:spLocks noChangeShapeType="1"/>
            </p:cNvSpPr>
            <p:nvPr/>
          </p:nvSpPr>
          <p:spPr bwMode="auto">
            <a:xfrm flipV="1">
              <a:off x="2016" y="2176"/>
              <a:ext cx="856" cy="96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6" name="Line 9"/>
            <p:cNvSpPr>
              <a:spLocks noChangeShapeType="1"/>
            </p:cNvSpPr>
            <p:nvPr/>
          </p:nvSpPr>
          <p:spPr bwMode="auto">
            <a:xfrm flipV="1">
              <a:off x="2888" y="1728"/>
              <a:ext cx="1024" cy="44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9955" name="Group 19"/>
          <p:cNvGrpSpPr>
            <a:grpSpLocks/>
          </p:cNvGrpSpPr>
          <p:nvPr/>
        </p:nvGrpSpPr>
        <p:grpSpPr bwMode="auto">
          <a:xfrm>
            <a:off x="2743200" y="1990725"/>
            <a:ext cx="3733800" cy="1612900"/>
            <a:chOff x="1680" y="1968"/>
            <a:chExt cx="2352" cy="1016"/>
          </a:xfrm>
        </p:grpSpPr>
        <p:sp>
          <p:nvSpPr>
            <p:cNvPr id="22553" name="Line 10"/>
            <p:cNvSpPr>
              <a:spLocks noChangeShapeType="1"/>
            </p:cNvSpPr>
            <p:nvPr/>
          </p:nvSpPr>
          <p:spPr bwMode="auto">
            <a:xfrm flipV="1">
              <a:off x="1680" y="2176"/>
              <a:ext cx="1184" cy="80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4" name="Line 11"/>
            <p:cNvSpPr>
              <a:spLocks noChangeShapeType="1"/>
            </p:cNvSpPr>
            <p:nvPr/>
          </p:nvSpPr>
          <p:spPr bwMode="auto">
            <a:xfrm flipV="1">
              <a:off x="2904" y="1968"/>
              <a:ext cx="1128" cy="20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9961" name="Group 25"/>
          <p:cNvGrpSpPr>
            <a:grpSpLocks/>
          </p:cNvGrpSpPr>
          <p:nvPr/>
        </p:nvGrpSpPr>
        <p:grpSpPr bwMode="auto">
          <a:xfrm>
            <a:off x="2603500" y="2295525"/>
            <a:ext cx="3670300" cy="635000"/>
            <a:chOff x="1592" y="2160"/>
            <a:chExt cx="2312" cy="400"/>
          </a:xfrm>
        </p:grpSpPr>
        <p:sp>
          <p:nvSpPr>
            <p:cNvPr id="22551" name="Line 12"/>
            <p:cNvSpPr>
              <a:spLocks noChangeShapeType="1"/>
            </p:cNvSpPr>
            <p:nvPr/>
          </p:nvSpPr>
          <p:spPr bwMode="auto">
            <a:xfrm flipV="1">
              <a:off x="1592" y="2160"/>
              <a:ext cx="1264" cy="368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2" name="Line 13"/>
            <p:cNvSpPr>
              <a:spLocks noChangeShapeType="1"/>
            </p:cNvSpPr>
            <p:nvPr/>
          </p:nvSpPr>
          <p:spPr bwMode="auto">
            <a:xfrm>
              <a:off x="2848" y="2176"/>
              <a:ext cx="1056" cy="384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537" name="Text Box 15"/>
          <p:cNvSpPr txBox="1">
            <a:spLocks noChangeArrowheads="1"/>
          </p:cNvSpPr>
          <p:nvPr/>
        </p:nvSpPr>
        <p:spPr bwMode="auto">
          <a:xfrm>
            <a:off x="7019925" y="2417763"/>
            <a:ext cx="1158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aseline="0">
                <a:latin typeface="Tahoma" panose="020B0604030504040204" pitchFamily="34" charset="0"/>
              </a:rPr>
              <a:t>n</a:t>
            </a:r>
            <a:r>
              <a:rPr lang="en-US" altLang="en-US" sz="2400">
                <a:latin typeface="Tahoma" panose="020B0604030504040204" pitchFamily="34" charset="0"/>
              </a:rPr>
              <a:t>1</a:t>
            </a:r>
            <a:r>
              <a:rPr lang="en-US" altLang="en-US" sz="2400" baseline="0">
                <a:latin typeface="Tahoma" panose="020B0604030504040204" pitchFamily="34" charset="0"/>
              </a:rPr>
              <a:t> &gt; n</a:t>
            </a:r>
            <a:r>
              <a:rPr lang="en-US" altLang="en-US" sz="2400">
                <a:latin typeface="Tahoma" panose="020B0604030504040204" pitchFamily="34" charset="0"/>
              </a:rPr>
              <a:t>2</a:t>
            </a:r>
            <a:endParaRPr lang="en-US" altLang="en-US" sz="2400" baseline="0">
              <a:latin typeface="Tahoma" panose="020B0604030504040204" pitchFamily="34" charset="0"/>
            </a:endParaRPr>
          </a:p>
        </p:txBody>
      </p:sp>
      <p:sp>
        <p:nvSpPr>
          <p:cNvPr id="22538" name="Text Box 16"/>
          <p:cNvSpPr txBox="1">
            <a:spLocks noChangeArrowheads="1"/>
          </p:cNvSpPr>
          <p:nvPr/>
        </p:nvSpPr>
        <p:spPr bwMode="auto">
          <a:xfrm>
            <a:off x="7185025" y="1389063"/>
            <a:ext cx="465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aseline="0">
                <a:latin typeface="Tahoma" panose="020B0604030504040204" pitchFamily="34" charset="0"/>
              </a:rPr>
              <a:t>n</a:t>
            </a:r>
            <a:r>
              <a:rPr lang="en-US" altLang="en-US" sz="2400">
                <a:latin typeface="Tahoma" panose="020B0604030504040204" pitchFamily="34" charset="0"/>
              </a:rPr>
              <a:t>2</a:t>
            </a:r>
            <a:endParaRPr lang="en-US" altLang="en-US" sz="2400" baseline="0">
              <a:latin typeface="Tahoma" panose="020B0604030504040204" pitchFamily="34" charset="0"/>
            </a:endParaRPr>
          </a:p>
        </p:txBody>
      </p:sp>
      <p:sp>
        <p:nvSpPr>
          <p:cNvPr id="39957" name="Text Box 21"/>
          <p:cNvSpPr txBox="1">
            <a:spLocks noChangeArrowheads="1"/>
          </p:cNvSpPr>
          <p:nvPr/>
        </p:nvSpPr>
        <p:spPr bwMode="auto">
          <a:xfrm>
            <a:off x="469900" y="5370513"/>
            <a:ext cx="8178800" cy="1258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aseline="0">
                <a:latin typeface="Tahoma" panose="020B0604030504040204" pitchFamily="34" charset="0"/>
              </a:rPr>
              <a:t>When, </a:t>
            </a:r>
            <a:r>
              <a:rPr lang="en-US" altLang="en-US" sz="2400" baseline="0"/>
              <a:t>n</a:t>
            </a:r>
            <a:r>
              <a:rPr lang="en-US" altLang="en-US" sz="2400">
                <a:latin typeface="Symbol" panose="05050102010706020507" pitchFamily="18" charset="2"/>
              </a:rPr>
              <a:t>1</a:t>
            </a:r>
            <a:r>
              <a:rPr lang="en-US" altLang="en-US" sz="2400" baseline="0">
                <a:latin typeface="Symbol" panose="05050102010706020507" pitchFamily="18" charset="2"/>
              </a:rPr>
              <a:t> &gt; </a:t>
            </a:r>
            <a:r>
              <a:rPr lang="en-US" altLang="en-US" sz="2400" baseline="0"/>
              <a:t>n</a:t>
            </a:r>
            <a:r>
              <a:rPr lang="en-US" altLang="en-US" sz="2400">
                <a:latin typeface="Symbol" panose="05050102010706020507" pitchFamily="18" charset="2"/>
              </a:rPr>
              <a:t>2 </a:t>
            </a:r>
            <a:r>
              <a:rPr lang="en-US" altLang="en-US" sz="2400" baseline="0"/>
              <a:t>and</a:t>
            </a:r>
            <a:r>
              <a:rPr lang="en-US" altLang="en-US" sz="2400" baseline="0">
                <a:latin typeface="Tahoma" panose="020B0604030504040204" pitchFamily="34" charset="0"/>
              </a:rPr>
              <a:t> the incident angle is greater than a certain value </a:t>
            </a:r>
            <a:r>
              <a:rPr lang="en-US" altLang="en-US" sz="2400" baseline="0">
                <a:latin typeface="Symbol" panose="05050102010706020507" pitchFamily="18" charset="2"/>
              </a:rPr>
              <a:t>(q</a:t>
            </a:r>
            <a:r>
              <a:rPr lang="en-US" altLang="en-US" sz="2400"/>
              <a:t>crit</a:t>
            </a:r>
            <a:r>
              <a:rPr lang="en-US" altLang="en-US" sz="2400" baseline="0"/>
              <a:t>)</a:t>
            </a:r>
            <a:r>
              <a:rPr lang="en-US" altLang="en-US" sz="2800" baseline="0">
                <a:latin typeface="Symbol" panose="05050102010706020507" pitchFamily="18" charset="2"/>
              </a:rPr>
              <a:t>,</a:t>
            </a:r>
            <a:r>
              <a:rPr lang="en-US" altLang="en-US" sz="2400" baseline="0">
                <a:latin typeface="Tahoma" panose="020B0604030504040204" pitchFamily="34" charset="0"/>
              </a:rPr>
              <a:t> the refracted ray disappears, and the incident ray is totally reflected back into the medium.</a:t>
            </a:r>
          </a:p>
        </p:txBody>
      </p:sp>
      <p:grpSp>
        <p:nvGrpSpPr>
          <p:cNvPr id="39960" name="Group 24"/>
          <p:cNvGrpSpPr>
            <a:grpSpLocks/>
          </p:cNvGrpSpPr>
          <p:nvPr/>
        </p:nvGrpSpPr>
        <p:grpSpPr bwMode="auto">
          <a:xfrm>
            <a:off x="2743200" y="2308225"/>
            <a:ext cx="3797300" cy="927100"/>
            <a:chOff x="1680" y="2168"/>
            <a:chExt cx="2392" cy="584"/>
          </a:xfrm>
        </p:grpSpPr>
        <p:sp>
          <p:nvSpPr>
            <p:cNvPr id="22549" name="Line 22"/>
            <p:cNvSpPr>
              <a:spLocks noChangeShapeType="1"/>
            </p:cNvSpPr>
            <p:nvPr/>
          </p:nvSpPr>
          <p:spPr bwMode="auto">
            <a:xfrm flipV="1">
              <a:off x="1680" y="2168"/>
              <a:ext cx="1176" cy="584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0" name="Line 23"/>
            <p:cNvSpPr>
              <a:spLocks noChangeShapeType="1"/>
            </p:cNvSpPr>
            <p:nvPr/>
          </p:nvSpPr>
          <p:spPr bwMode="auto">
            <a:xfrm>
              <a:off x="2856" y="2168"/>
              <a:ext cx="1216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39962" name="Picture 26" descr="MCj0252305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205899">
            <a:off x="3182144" y="4291807"/>
            <a:ext cx="984250" cy="72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963" name="Picture 27" descr="MCj0252305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4736698">
            <a:off x="2429669" y="3967957"/>
            <a:ext cx="984250" cy="72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964" name="Picture 28" descr="MCj0252305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800460">
            <a:off x="1762919" y="3586957"/>
            <a:ext cx="984250" cy="72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965" name="Picture 29" descr="MCj0252305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487126">
            <a:off x="1553369" y="3205957"/>
            <a:ext cx="984250" cy="72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545" name="Picture 30" descr="MCj0252305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039316">
            <a:off x="1448594" y="2691607"/>
            <a:ext cx="984250" cy="72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9969" name="Group 33"/>
          <p:cNvGrpSpPr>
            <a:grpSpLocks/>
          </p:cNvGrpSpPr>
          <p:nvPr/>
        </p:nvGrpSpPr>
        <p:grpSpPr bwMode="auto">
          <a:xfrm>
            <a:off x="3536950" y="2609850"/>
            <a:ext cx="1054100" cy="858838"/>
            <a:chOff x="2228" y="1644"/>
            <a:chExt cx="664" cy="541"/>
          </a:xfrm>
        </p:grpSpPr>
        <p:sp>
          <p:nvSpPr>
            <p:cNvPr id="22547" name="Text Box 31"/>
            <p:cNvSpPr txBox="1">
              <a:spLocks noChangeArrowheads="1"/>
            </p:cNvSpPr>
            <p:nvPr/>
          </p:nvSpPr>
          <p:spPr bwMode="auto">
            <a:xfrm>
              <a:off x="2228" y="1935"/>
              <a:ext cx="55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i="1" baseline="0">
                  <a:latin typeface="Symbol" panose="05050102010706020507" pitchFamily="18" charset="2"/>
                </a:rPr>
                <a:t>q</a:t>
              </a:r>
              <a:r>
                <a:rPr lang="en-US" altLang="en-US" sz="2400"/>
                <a:t>crit</a:t>
              </a:r>
            </a:p>
          </p:txBody>
        </p:sp>
        <p:sp>
          <p:nvSpPr>
            <p:cNvPr id="22548" name="Freeform 32"/>
            <p:cNvSpPr>
              <a:spLocks/>
            </p:cNvSpPr>
            <p:nvPr/>
          </p:nvSpPr>
          <p:spPr bwMode="auto">
            <a:xfrm>
              <a:off x="2316" y="1644"/>
              <a:ext cx="576" cy="270"/>
            </a:xfrm>
            <a:custGeom>
              <a:avLst/>
              <a:gdLst>
                <a:gd name="T0" fmla="*/ 576 w 576"/>
                <a:gd name="T1" fmla="*/ 270 h 270"/>
                <a:gd name="T2" fmla="*/ 264 w 576"/>
                <a:gd name="T3" fmla="*/ 216 h 270"/>
                <a:gd name="T4" fmla="*/ 0 w 576"/>
                <a:gd name="T5" fmla="*/ 0 h 27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76" h="270">
                  <a:moveTo>
                    <a:pt x="576" y="270"/>
                  </a:moveTo>
                  <a:cubicBezTo>
                    <a:pt x="468" y="265"/>
                    <a:pt x="360" y="261"/>
                    <a:pt x="264" y="216"/>
                  </a:cubicBezTo>
                  <a:cubicBezTo>
                    <a:pt x="168" y="171"/>
                    <a:pt x="84" y="85"/>
                    <a:pt x="0" y="0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D87F-0AB5-47EB-A380-54A5EE3A4517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9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9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9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9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9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99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99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5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Fiber optics (light pipes)</a:t>
            </a:r>
          </a:p>
        </p:txBody>
      </p:sp>
      <p:sp>
        <p:nvSpPr>
          <p:cNvPr id="23555" name="Rectangle 28"/>
          <p:cNvSpPr>
            <a:spLocks noGrp="1" noChangeArrowheads="1"/>
          </p:cNvSpPr>
          <p:nvPr>
            <p:ph type="body" idx="1"/>
          </p:nvPr>
        </p:nvSpPr>
        <p:spPr>
          <a:xfrm>
            <a:off x="314325" y="3848100"/>
            <a:ext cx="8467725" cy="2763838"/>
          </a:xfrm>
        </p:spPr>
        <p:txBody>
          <a:bodyPr/>
          <a:lstStyle/>
          <a:p>
            <a:pPr eaLnBrk="1" hangingPunct="1"/>
            <a:r>
              <a:rPr lang="en-US" altLang="en-US" smtClean="0"/>
              <a:t>A fiber optic cable is a bunch (thousandths) of very fine (less than the diameter of a hair) glass fibers clad together.</a:t>
            </a:r>
          </a:p>
          <a:p>
            <a:pPr eaLnBrk="1" hangingPunct="1"/>
            <a:r>
              <a:rPr lang="en-US" altLang="en-US" smtClean="0">
                <a:sym typeface="Wingdings" panose="05000000000000000000" pitchFamily="2" charset="2"/>
              </a:rPr>
              <a:t>The light is guided through the cable by successive internal reflections.</a:t>
            </a:r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  <p:grpSp>
        <p:nvGrpSpPr>
          <p:cNvPr id="23556" name="Group 10"/>
          <p:cNvGrpSpPr>
            <a:grpSpLocks/>
          </p:cNvGrpSpPr>
          <p:nvPr/>
        </p:nvGrpSpPr>
        <p:grpSpPr bwMode="auto">
          <a:xfrm rot="-280170">
            <a:off x="935038" y="1684338"/>
            <a:ext cx="7556500" cy="1724025"/>
            <a:chOff x="256" y="1735"/>
            <a:chExt cx="4760" cy="1086"/>
          </a:xfrm>
        </p:grpSpPr>
        <p:sp>
          <p:nvSpPr>
            <p:cNvPr id="23570" name="Freeform 6"/>
            <p:cNvSpPr>
              <a:spLocks/>
            </p:cNvSpPr>
            <p:nvPr/>
          </p:nvSpPr>
          <p:spPr bwMode="auto">
            <a:xfrm>
              <a:off x="285" y="1735"/>
              <a:ext cx="4675" cy="750"/>
            </a:xfrm>
            <a:custGeom>
              <a:avLst/>
              <a:gdLst>
                <a:gd name="T0" fmla="*/ 67 w 4675"/>
                <a:gd name="T1" fmla="*/ 153 h 750"/>
                <a:gd name="T2" fmla="*/ 115 w 4675"/>
                <a:gd name="T3" fmla="*/ 153 h 750"/>
                <a:gd name="T4" fmla="*/ 755 w 4675"/>
                <a:gd name="T5" fmla="*/ 161 h 750"/>
                <a:gd name="T6" fmla="*/ 1499 w 4675"/>
                <a:gd name="T7" fmla="*/ 673 h 750"/>
                <a:gd name="T8" fmla="*/ 2355 w 4675"/>
                <a:gd name="T9" fmla="*/ 169 h 750"/>
                <a:gd name="T10" fmla="*/ 3227 w 4675"/>
                <a:gd name="T11" fmla="*/ 729 h 750"/>
                <a:gd name="T12" fmla="*/ 3955 w 4675"/>
                <a:gd name="T13" fmla="*/ 41 h 750"/>
                <a:gd name="T14" fmla="*/ 4675 w 4675"/>
                <a:gd name="T15" fmla="*/ 481 h 75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675" h="750">
                  <a:moveTo>
                    <a:pt x="67" y="153"/>
                  </a:moveTo>
                  <a:cubicBezTo>
                    <a:pt x="33" y="152"/>
                    <a:pt x="0" y="152"/>
                    <a:pt x="115" y="153"/>
                  </a:cubicBezTo>
                  <a:cubicBezTo>
                    <a:pt x="230" y="154"/>
                    <a:pt x="524" y="74"/>
                    <a:pt x="755" y="161"/>
                  </a:cubicBezTo>
                  <a:cubicBezTo>
                    <a:pt x="986" y="248"/>
                    <a:pt x="1232" y="672"/>
                    <a:pt x="1499" y="673"/>
                  </a:cubicBezTo>
                  <a:cubicBezTo>
                    <a:pt x="1766" y="674"/>
                    <a:pt x="2067" y="160"/>
                    <a:pt x="2355" y="169"/>
                  </a:cubicBezTo>
                  <a:cubicBezTo>
                    <a:pt x="2643" y="178"/>
                    <a:pt x="2960" y="750"/>
                    <a:pt x="3227" y="729"/>
                  </a:cubicBezTo>
                  <a:cubicBezTo>
                    <a:pt x="3494" y="708"/>
                    <a:pt x="3714" y="82"/>
                    <a:pt x="3955" y="41"/>
                  </a:cubicBezTo>
                  <a:cubicBezTo>
                    <a:pt x="4196" y="0"/>
                    <a:pt x="4435" y="240"/>
                    <a:pt x="4675" y="481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DDDDDD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1" name="Freeform 7"/>
            <p:cNvSpPr>
              <a:spLocks/>
            </p:cNvSpPr>
            <p:nvPr/>
          </p:nvSpPr>
          <p:spPr bwMode="auto">
            <a:xfrm>
              <a:off x="285" y="2071"/>
              <a:ext cx="4675" cy="750"/>
            </a:xfrm>
            <a:custGeom>
              <a:avLst/>
              <a:gdLst>
                <a:gd name="T0" fmla="*/ 67 w 4675"/>
                <a:gd name="T1" fmla="*/ 153 h 750"/>
                <a:gd name="T2" fmla="*/ 115 w 4675"/>
                <a:gd name="T3" fmla="*/ 153 h 750"/>
                <a:gd name="T4" fmla="*/ 755 w 4675"/>
                <a:gd name="T5" fmla="*/ 161 h 750"/>
                <a:gd name="T6" fmla="*/ 1499 w 4675"/>
                <a:gd name="T7" fmla="*/ 673 h 750"/>
                <a:gd name="T8" fmla="*/ 2355 w 4675"/>
                <a:gd name="T9" fmla="*/ 169 h 750"/>
                <a:gd name="T10" fmla="*/ 3227 w 4675"/>
                <a:gd name="T11" fmla="*/ 729 h 750"/>
                <a:gd name="T12" fmla="*/ 3955 w 4675"/>
                <a:gd name="T13" fmla="*/ 41 h 750"/>
                <a:gd name="T14" fmla="*/ 4675 w 4675"/>
                <a:gd name="T15" fmla="*/ 481 h 75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675" h="750">
                  <a:moveTo>
                    <a:pt x="67" y="153"/>
                  </a:moveTo>
                  <a:cubicBezTo>
                    <a:pt x="33" y="152"/>
                    <a:pt x="0" y="152"/>
                    <a:pt x="115" y="153"/>
                  </a:cubicBezTo>
                  <a:cubicBezTo>
                    <a:pt x="230" y="154"/>
                    <a:pt x="524" y="74"/>
                    <a:pt x="755" y="161"/>
                  </a:cubicBezTo>
                  <a:cubicBezTo>
                    <a:pt x="986" y="248"/>
                    <a:pt x="1232" y="672"/>
                    <a:pt x="1499" y="673"/>
                  </a:cubicBezTo>
                  <a:cubicBezTo>
                    <a:pt x="1766" y="674"/>
                    <a:pt x="2067" y="160"/>
                    <a:pt x="2355" y="169"/>
                  </a:cubicBezTo>
                  <a:cubicBezTo>
                    <a:pt x="2643" y="178"/>
                    <a:pt x="2960" y="750"/>
                    <a:pt x="3227" y="729"/>
                  </a:cubicBezTo>
                  <a:cubicBezTo>
                    <a:pt x="3494" y="708"/>
                    <a:pt x="3714" y="82"/>
                    <a:pt x="3955" y="41"/>
                  </a:cubicBezTo>
                  <a:cubicBezTo>
                    <a:pt x="4196" y="0"/>
                    <a:pt x="4435" y="240"/>
                    <a:pt x="4675" y="481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DDDDDD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2" name="Oval 8"/>
            <p:cNvSpPr>
              <a:spLocks noChangeArrowheads="1"/>
            </p:cNvSpPr>
            <p:nvPr/>
          </p:nvSpPr>
          <p:spPr bwMode="auto">
            <a:xfrm>
              <a:off x="256" y="1896"/>
              <a:ext cx="112" cy="32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DDDDDD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Symbol" panose="05050102010706020507" pitchFamily="18" charset="2"/>
              </a:endParaRPr>
            </a:p>
          </p:txBody>
        </p:sp>
        <p:sp>
          <p:nvSpPr>
            <p:cNvPr id="23573" name="Oval 9"/>
            <p:cNvSpPr>
              <a:spLocks noChangeArrowheads="1"/>
            </p:cNvSpPr>
            <p:nvPr/>
          </p:nvSpPr>
          <p:spPr bwMode="auto">
            <a:xfrm>
              <a:off x="4904" y="2232"/>
              <a:ext cx="112" cy="32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DDDDDD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Symbol" panose="05050102010706020507" pitchFamily="18" charset="2"/>
              </a:endParaRPr>
            </a:p>
          </p:txBody>
        </p:sp>
      </p:grpSp>
      <p:grpSp>
        <p:nvGrpSpPr>
          <p:cNvPr id="44058" name="Group 26"/>
          <p:cNvGrpSpPr>
            <a:grpSpLocks/>
          </p:cNvGrpSpPr>
          <p:nvPr/>
        </p:nvGrpSpPr>
        <p:grpSpPr bwMode="auto">
          <a:xfrm>
            <a:off x="212725" y="1768475"/>
            <a:ext cx="8578850" cy="1371600"/>
            <a:chOff x="116" y="1152"/>
            <a:chExt cx="5404" cy="864"/>
          </a:xfrm>
        </p:grpSpPr>
        <p:sp>
          <p:nvSpPr>
            <p:cNvPr id="23558" name="Freeform 12"/>
            <p:cNvSpPr>
              <a:spLocks/>
            </p:cNvSpPr>
            <p:nvPr/>
          </p:nvSpPr>
          <p:spPr bwMode="auto">
            <a:xfrm>
              <a:off x="116" y="1152"/>
              <a:ext cx="5404" cy="864"/>
            </a:xfrm>
            <a:custGeom>
              <a:avLst/>
              <a:gdLst>
                <a:gd name="T0" fmla="*/ 0 w 5404"/>
                <a:gd name="T1" fmla="*/ 688 h 864"/>
                <a:gd name="T2" fmla="*/ 46 w 5404"/>
                <a:gd name="T3" fmla="*/ 655 h 864"/>
                <a:gd name="T4" fmla="*/ 807 w 5404"/>
                <a:gd name="T5" fmla="*/ 247 h 864"/>
                <a:gd name="T6" fmla="*/ 1283 w 5404"/>
                <a:gd name="T7" fmla="*/ 578 h 864"/>
                <a:gd name="T8" fmla="*/ 1795 w 5404"/>
                <a:gd name="T9" fmla="*/ 648 h 864"/>
                <a:gd name="T10" fmla="*/ 2266 w 5404"/>
                <a:gd name="T11" fmla="*/ 864 h 864"/>
                <a:gd name="T12" fmla="*/ 2486 w 5404"/>
                <a:gd name="T13" fmla="*/ 311 h 864"/>
                <a:gd name="T14" fmla="*/ 3209 w 5404"/>
                <a:gd name="T15" fmla="*/ 318 h 864"/>
                <a:gd name="T16" fmla="*/ 3446 w 5404"/>
                <a:gd name="T17" fmla="*/ 816 h 864"/>
                <a:gd name="T18" fmla="*/ 4045 w 5404"/>
                <a:gd name="T19" fmla="*/ 616 h 864"/>
                <a:gd name="T20" fmla="*/ 4116 w 5404"/>
                <a:gd name="T21" fmla="*/ 176 h 864"/>
                <a:gd name="T22" fmla="*/ 4428 w 5404"/>
                <a:gd name="T23" fmla="*/ 184 h 864"/>
                <a:gd name="T24" fmla="*/ 4812 w 5404"/>
                <a:gd name="T25" fmla="*/ 0 h 864"/>
                <a:gd name="T26" fmla="*/ 5404 w 5404"/>
                <a:gd name="T27" fmla="*/ 856 h 86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404" h="864">
                  <a:moveTo>
                    <a:pt x="0" y="688"/>
                  </a:moveTo>
                  <a:cubicBezTo>
                    <a:pt x="31" y="661"/>
                    <a:pt x="15" y="671"/>
                    <a:pt x="46" y="655"/>
                  </a:cubicBezTo>
                  <a:lnTo>
                    <a:pt x="807" y="247"/>
                  </a:lnTo>
                  <a:lnTo>
                    <a:pt x="1283" y="578"/>
                  </a:lnTo>
                  <a:lnTo>
                    <a:pt x="1795" y="648"/>
                  </a:lnTo>
                  <a:lnTo>
                    <a:pt x="2266" y="864"/>
                  </a:lnTo>
                  <a:lnTo>
                    <a:pt x="2486" y="311"/>
                  </a:lnTo>
                  <a:lnTo>
                    <a:pt x="3209" y="318"/>
                  </a:lnTo>
                  <a:lnTo>
                    <a:pt x="3446" y="816"/>
                  </a:lnTo>
                  <a:lnTo>
                    <a:pt x="4045" y="616"/>
                  </a:lnTo>
                  <a:lnTo>
                    <a:pt x="4116" y="176"/>
                  </a:lnTo>
                  <a:lnTo>
                    <a:pt x="4428" y="184"/>
                  </a:lnTo>
                  <a:lnTo>
                    <a:pt x="4812" y="0"/>
                  </a:lnTo>
                  <a:lnTo>
                    <a:pt x="5404" y="856"/>
                  </a:ln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59" name="Line 15"/>
            <p:cNvSpPr>
              <a:spLocks noChangeShapeType="1"/>
            </p:cNvSpPr>
            <p:nvPr/>
          </p:nvSpPr>
          <p:spPr bwMode="auto">
            <a:xfrm flipV="1">
              <a:off x="312" y="1656"/>
              <a:ext cx="128" cy="64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0" name="Line 16"/>
            <p:cNvSpPr>
              <a:spLocks noChangeShapeType="1"/>
            </p:cNvSpPr>
            <p:nvPr/>
          </p:nvSpPr>
          <p:spPr bwMode="auto">
            <a:xfrm rot="3384379" flipV="1">
              <a:off x="1099" y="1545"/>
              <a:ext cx="145" cy="61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1" name="Line 17"/>
            <p:cNvSpPr>
              <a:spLocks noChangeShapeType="1"/>
            </p:cNvSpPr>
            <p:nvPr/>
          </p:nvSpPr>
          <p:spPr bwMode="auto">
            <a:xfrm rot="1368757" flipV="1">
              <a:off x="1641" y="1748"/>
              <a:ext cx="131" cy="69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2" name="Line 18"/>
            <p:cNvSpPr>
              <a:spLocks noChangeShapeType="1"/>
            </p:cNvSpPr>
            <p:nvPr/>
          </p:nvSpPr>
          <p:spPr bwMode="auto">
            <a:xfrm rot="3534814" flipV="1">
              <a:off x="2137" y="1900"/>
              <a:ext cx="131" cy="69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3" name="Line 19"/>
            <p:cNvSpPr>
              <a:spLocks noChangeShapeType="1"/>
            </p:cNvSpPr>
            <p:nvPr/>
          </p:nvSpPr>
          <p:spPr bwMode="auto">
            <a:xfrm rot="18856042" flipV="1">
              <a:off x="2425" y="1724"/>
              <a:ext cx="131" cy="69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4" name="Line 20"/>
            <p:cNvSpPr>
              <a:spLocks noChangeShapeType="1"/>
            </p:cNvSpPr>
            <p:nvPr/>
          </p:nvSpPr>
          <p:spPr bwMode="auto">
            <a:xfrm rot="1809926" flipV="1">
              <a:off x="2857" y="1428"/>
              <a:ext cx="131" cy="69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5" name="Line 21"/>
            <p:cNvSpPr>
              <a:spLocks noChangeShapeType="1"/>
            </p:cNvSpPr>
            <p:nvPr/>
          </p:nvSpPr>
          <p:spPr bwMode="auto">
            <a:xfrm rot="5475524" flipV="1">
              <a:off x="3385" y="1676"/>
              <a:ext cx="131" cy="69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6" name="Line 22"/>
            <p:cNvSpPr>
              <a:spLocks noChangeShapeType="1"/>
            </p:cNvSpPr>
            <p:nvPr/>
          </p:nvSpPr>
          <p:spPr bwMode="auto">
            <a:xfrm rot="821155" flipV="1">
              <a:off x="3833" y="1836"/>
              <a:ext cx="131" cy="69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7" name="Line 23"/>
            <p:cNvSpPr>
              <a:spLocks noChangeShapeType="1"/>
            </p:cNvSpPr>
            <p:nvPr/>
          </p:nvSpPr>
          <p:spPr bwMode="auto">
            <a:xfrm rot="18067815" flipV="1">
              <a:off x="4129" y="1508"/>
              <a:ext cx="131" cy="69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8" name="Line 24"/>
            <p:cNvSpPr>
              <a:spLocks noChangeShapeType="1"/>
            </p:cNvSpPr>
            <p:nvPr/>
          </p:nvSpPr>
          <p:spPr bwMode="auto">
            <a:xfrm rot="341722" flipV="1">
              <a:off x="4745" y="1164"/>
              <a:ext cx="131" cy="69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9" name="Line 25"/>
            <p:cNvSpPr>
              <a:spLocks noChangeShapeType="1"/>
            </p:cNvSpPr>
            <p:nvPr/>
          </p:nvSpPr>
          <p:spPr bwMode="auto">
            <a:xfrm rot="4102229" flipV="1">
              <a:off x="5336" y="1810"/>
              <a:ext cx="132" cy="54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331F-12FD-4F0D-B095-2CC6155A3E17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44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fiber optic communications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19663"/>
          </a:xfrm>
        </p:spPr>
        <p:txBody>
          <a:bodyPr/>
          <a:lstStyle/>
          <a:p>
            <a:pPr eaLnBrk="1" hangingPunct="1"/>
            <a:r>
              <a:rPr lang="en-US" altLang="en-US" smtClean="0"/>
              <a:t>can carry more info with less distortion over long distances</a:t>
            </a:r>
          </a:p>
          <a:p>
            <a:pPr eaLnBrk="1" hangingPunct="1"/>
            <a:r>
              <a:rPr lang="en-US" altLang="en-US" smtClean="0"/>
              <a:t>not affected by atmospheric conditions or lightning and does not corrode</a:t>
            </a:r>
          </a:p>
          <a:p>
            <a:pPr eaLnBrk="1" hangingPunct="1"/>
            <a:r>
              <a:rPr lang="en-US" altLang="en-US" smtClean="0"/>
              <a:t>copper can carry 32 telephone calls, fiber optics can carry 32,000 calls</a:t>
            </a:r>
          </a:p>
          <a:p>
            <a:pPr eaLnBrk="1" hangingPunct="1"/>
            <a:r>
              <a:rPr lang="en-US" altLang="en-US" smtClean="0"/>
              <a:t>takes 300 lbs of copper to carry same info as 1 lb of fiber optics</a:t>
            </a:r>
          </a:p>
          <a:p>
            <a:pPr eaLnBrk="1" hangingPunct="1"/>
            <a:r>
              <a:rPr lang="en-US" altLang="en-US" smtClean="0"/>
              <a:t>downside </a:t>
            </a:r>
            <a:r>
              <a:rPr lang="en-US" altLang="en-US" smtClean="0">
                <a:sym typeface="Wingdings" panose="05000000000000000000" pitchFamily="2" charset="2"/>
              </a:rPr>
              <a:t> expensive</a:t>
            </a:r>
            <a:endParaRPr lang="en-US" alt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331F-12FD-4F0D-B095-2CC6155A3E17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287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Where is the pencil?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2016125" y="1244600"/>
            <a:ext cx="5280025" cy="3419475"/>
          </a:xfrm>
          <a:prstGeom prst="rect">
            <a:avLst/>
          </a:prstGeom>
          <a:solidFill>
            <a:srgbClr val="EAEAEA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Symbol" panose="05050102010706020507" pitchFamily="18" charset="2"/>
            </a:endParaRPr>
          </a:p>
        </p:txBody>
      </p:sp>
      <p:sp>
        <p:nvSpPr>
          <p:cNvPr id="25604" name="Oval 4"/>
          <p:cNvSpPr>
            <a:spLocks noChangeArrowheads="1"/>
          </p:cNvSpPr>
          <p:nvPr/>
        </p:nvSpPr>
        <p:spPr bwMode="auto">
          <a:xfrm>
            <a:off x="7296150" y="2833688"/>
            <a:ext cx="255588" cy="26987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Symbol" panose="05050102010706020507" pitchFamily="18" charset="2"/>
            </a:endParaRPr>
          </a:p>
        </p:txBody>
      </p:sp>
      <p:sp>
        <p:nvSpPr>
          <p:cNvPr id="128005" name="Line 5"/>
          <p:cNvSpPr>
            <a:spLocks noChangeShapeType="1"/>
          </p:cNvSpPr>
          <p:nvPr/>
        </p:nvSpPr>
        <p:spPr bwMode="auto">
          <a:xfrm>
            <a:off x="1308100" y="2414588"/>
            <a:ext cx="1770063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006" name="Line 6"/>
          <p:cNvSpPr>
            <a:spLocks noChangeShapeType="1"/>
          </p:cNvSpPr>
          <p:nvPr/>
        </p:nvSpPr>
        <p:spPr bwMode="auto">
          <a:xfrm>
            <a:off x="1308100" y="3524250"/>
            <a:ext cx="1770063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28007" name="Group 7"/>
          <p:cNvGrpSpPr>
            <a:grpSpLocks/>
          </p:cNvGrpSpPr>
          <p:nvPr/>
        </p:nvGrpSpPr>
        <p:grpSpPr bwMode="auto">
          <a:xfrm>
            <a:off x="346075" y="2070100"/>
            <a:ext cx="6950075" cy="1812925"/>
            <a:chOff x="224" y="1760"/>
            <a:chExt cx="4378" cy="1142"/>
          </a:xfrm>
        </p:grpSpPr>
        <p:grpSp>
          <p:nvGrpSpPr>
            <p:cNvPr id="25636" name="Group 8"/>
            <p:cNvGrpSpPr>
              <a:grpSpLocks/>
            </p:cNvGrpSpPr>
            <p:nvPr/>
          </p:nvGrpSpPr>
          <p:grpSpPr bwMode="auto">
            <a:xfrm>
              <a:off x="269" y="1760"/>
              <a:ext cx="4333" cy="557"/>
              <a:chOff x="269" y="1760"/>
              <a:chExt cx="4333" cy="557"/>
            </a:xfrm>
          </p:grpSpPr>
          <p:sp>
            <p:nvSpPr>
              <p:cNvPr id="25640" name="Line 9"/>
              <p:cNvSpPr>
                <a:spLocks noChangeShapeType="1"/>
              </p:cNvSpPr>
              <p:nvPr/>
            </p:nvSpPr>
            <p:spPr bwMode="auto">
              <a:xfrm flipH="1" flipV="1">
                <a:off x="1276" y="1967"/>
                <a:ext cx="3326" cy="35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41" name="Line 10"/>
              <p:cNvSpPr>
                <a:spLocks noChangeShapeType="1"/>
              </p:cNvSpPr>
              <p:nvPr/>
            </p:nvSpPr>
            <p:spPr bwMode="auto">
              <a:xfrm flipH="1" flipV="1">
                <a:off x="269" y="1760"/>
                <a:ext cx="1016" cy="217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5637" name="Group 11"/>
            <p:cNvGrpSpPr>
              <a:grpSpLocks/>
            </p:cNvGrpSpPr>
            <p:nvPr/>
          </p:nvGrpSpPr>
          <p:grpSpPr bwMode="auto">
            <a:xfrm>
              <a:off x="224" y="2336"/>
              <a:ext cx="4342" cy="566"/>
              <a:chOff x="224" y="2336"/>
              <a:chExt cx="4342" cy="566"/>
            </a:xfrm>
          </p:grpSpPr>
          <p:sp>
            <p:nvSpPr>
              <p:cNvPr id="25638" name="Line 12"/>
              <p:cNvSpPr>
                <a:spLocks noChangeShapeType="1"/>
              </p:cNvSpPr>
              <p:nvPr/>
            </p:nvSpPr>
            <p:spPr bwMode="auto">
              <a:xfrm flipH="1">
                <a:off x="1241" y="2336"/>
                <a:ext cx="3325" cy="349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39" name="Line 13"/>
              <p:cNvSpPr>
                <a:spLocks noChangeShapeType="1"/>
              </p:cNvSpPr>
              <p:nvPr/>
            </p:nvSpPr>
            <p:spPr bwMode="auto">
              <a:xfrm flipH="1">
                <a:off x="224" y="2685"/>
                <a:ext cx="1017" cy="217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28014" name="Line 14"/>
          <p:cNvSpPr>
            <a:spLocks noChangeShapeType="1"/>
          </p:cNvSpPr>
          <p:nvPr/>
        </p:nvSpPr>
        <p:spPr bwMode="auto">
          <a:xfrm>
            <a:off x="1506538" y="2309813"/>
            <a:ext cx="5011737" cy="1049337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015" name="Line 15"/>
          <p:cNvSpPr>
            <a:spLocks noChangeShapeType="1"/>
          </p:cNvSpPr>
          <p:nvPr/>
        </p:nvSpPr>
        <p:spPr bwMode="auto">
          <a:xfrm flipV="1">
            <a:off x="1450975" y="2593975"/>
            <a:ext cx="5010150" cy="1049338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016" name="Oval 16"/>
          <p:cNvSpPr>
            <a:spLocks noChangeArrowheads="1"/>
          </p:cNvSpPr>
          <p:nvPr/>
        </p:nvSpPr>
        <p:spPr bwMode="auto">
          <a:xfrm>
            <a:off x="4535488" y="2833688"/>
            <a:ext cx="255587" cy="26987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Symbol" panose="05050102010706020507" pitchFamily="18" charset="2"/>
            </a:endParaRPr>
          </a:p>
        </p:txBody>
      </p:sp>
      <p:sp>
        <p:nvSpPr>
          <p:cNvPr id="128017" name="Line 17"/>
          <p:cNvSpPr>
            <a:spLocks noChangeShapeType="1"/>
          </p:cNvSpPr>
          <p:nvPr/>
        </p:nvSpPr>
        <p:spPr bwMode="auto">
          <a:xfrm flipH="1">
            <a:off x="5357813" y="2998788"/>
            <a:ext cx="1924050" cy="1665287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018" name="Line 18"/>
          <p:cNvSpPr>
            <a:spLocks noChangeShapeType="1"/>
          </p:cNvSpPr>
          <p:nvPr/>
        </p:nvSpPr>
        <p:spPr bwMode="auto">
          <a:xfrm flipH="1" flipV="1">
            <a:off x="4394200" y="3808413"/>
            <a:ext cx="963613" cy="8255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019" name="Line 19"/>
          <p:cNvSpPr>
            <a:spLocks noChangeShapeType="1"/>
          </p:cNvSpPr>
          <p:nvPr/>
        </p:nvSpPr>
        <p:spPr bwMode="auto">
          <a:xfrm flipH="1">
            <a:off x="4181475" y="2998788"/>
            <a:ext cx="3079750" cy="1665287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020" name="Line 20"/>
          <p:cNvSpPr>
            <a:spLocks noChangeShapeType="1"/>
          </p:cNvSpPr>
          <p:nvPr/>
        </p:nvSpPr>
        <p:spPr bwMode="auto">
          <a:xfrm flipH="1" flipV="1">
            <a:off x="2759075" y="3860800"/>
            <a:ext cx="1422400" cy="77311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021" name="Line 21"/>
          <p:cNvSpPr>
            <a:spLocks noChangeShapeType="1"/>
          </p:cNvSpPr>
          <p:nvPr/>
        </p:nvSpPr>
        <p:spPr bwMode="auto">
          <a:xfrm>
            <a:off x="4203700" y="4259263"/>
            <a:ext cx="0" cy="658812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022" name="Line 22"/>
          <p:cNvSpPr>
            <a:spLocks noChangeShapeType="1"/>
          </p:cNvSpPr>
          <p:nvPr/>
        </p:nvSpPr>
        <p:spPr bwMode="auto">
          <a:xfrm>
            <a:off x="5392738" y="4318000"/>
            <a:ext cx="0" cy="6604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023" name="Text Box 23"/>
          <p:cNvSpPr txBox="1">
            <a:spLocks noChangeArrowheads="1"/>
          </p:cNvSpPr>
          <p:nvPr/>
        </p:nvSpPr>
        <p:spPr bwMode="auto">
          <a:xfrm>
            <a:off x="3994150" y="1708150"/>
            <a:ext cx="192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aseline="0"/>
              <a:t>Top half of pencil</a:t>
            </a:r>
          </a:p>
        </p:txBody>
      </p:sp>
      <p:sp>
        <p:nvSpPr>
          <p:cNvPr id="128024" name="Line 24"/>
          <p:cNvSpPr>
            <a:spLocks noChangeShapeType="1"/>
          </p:cNvSpPr>
          <p:nvPr/>
        </p:nvSpPr>
        <p:spPr bwMode="auto">
          <a:xfrm flipH="1">
            <a:off x="4691063" y="2054225"/>
            <a:ext cx="538162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Text Box 25"/>
          <p:cNvSpPr txBox="1">
            <a:spLocks noChangeArrowheads="1"/>
          </p:cNvSpPr>
          <p:nvPr/>
        </p:nvSpPr>
        <p:spPr bwMode="auto">
          <a:xfrm>
            <a:off x="7405688" y="1362075"/>
            <a:ext cx="1339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aseline="0"/>
              <a:t>Bottom half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aseline="0"/>
              <a:t>of pencil</a:t>
            </a:r>
          </a:p>
        </p:txBody>
      </p:sp>
      <p:sp>
        <p:nvSpPr>
          <p:cNvPr id="25620" name="Line 26"/>
          <p:cNvSpPr>
            <a:spLocks noChangeShapeType="1"/>
          </p:cNvSpPr>
          <p:nvPr/>
        </p:nvSpPr>
        <p:spPr bwMode="auto">
          <a:xfrm flipH="1">
            <a:off x="7593013" y="2219325"/>
            <a:ext cx="509587" cy="614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027" name="Text Box 27"/>
          <p:cNvSpPr txBox="1">
            <a:spLocks noChangeArrowheads="1"/>
          </p:cNvSpPr>
          <p:nvPr/>
        </p:nvSpPr>
        <p:spPr bwMode="auto">
          <a:xfrm>
            <a:off x="2886075" y="5030788"/>
            <a:ext cx="3295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aseline="0"/>
              <a:t>Total internal reflection on side </a:t>
            </a:r>
          </a:p>
        </p:txBody>
      </p:sp>
      <p:sp>
        <p:nvSpPr>
          <p:cNvPr id="128028" name="Line 28"/>
          <p:cNvSpPr>
            <a:spLocks noChangeShapeType="1"/>
          </p:cNvSpPr>
          <p:nvPr/>
        </p:nvSpPr>
        <p:spPr bwMode="auto">
          <a:xfrm flipV="1">
            <a:off x="3825875" y="4679950"/>
            <a:ext cx="323850" cy="371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029" name="Line 29"/>
          <p:cNvSpPr>
            <a:spLocks noChangeShapeType="1"/>
          </p:cNvSpPr>
          <p:nvPr/>
        </p:nvSpPr>
        <p:spPr bwMode="auto">
          <a:xfrm flipV="1">
            <a:off x="4930775" y="4724400"/>
            <a:ext cx="43815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4" name="Text Box 34"/>
          <p:cNvSpPr txBox="1">
            <a:spLocks noChangeArrowheads="1"/>
          </p:cNvSpPr>
          <p:nvPr/>
        </p:nvSpPr>
        <p:spPr bwMode="auto">
          <a:xfrm>
            <a:off x="1012825" y="1303338"/>
            <a:ext cx="641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aseline="0"/>
              <a:t>top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aseline="0"/>
              <a:t>view</a:t>
            </a:r>
          </a:p>
        </p:txBody>
      </p:sp>
      <p:grpSp>
        <p:nvGrpSpPr>
          <p:cNvPr id="128041" name="Group 41"/>
          <p:cNvGrpSpPr>
            <a:grpSpLocks/>
          </p:cNvGrpSpPr>
          <p:nvPr/>
        </p:nvGrpSpPr>
        <p:grpSpPr bwMode="auto">
          <a:xfrm>
            <a:off x="5184775" y="5187951"/>
            <a:ext cx="3349625" cy="1495425"/>
            <a:chOff x="3266" y="3268"/>
            <a:chExt cx="2110" cy="942"/>
          </a:xfrm>
        </p:grpSpPr>
        <p:grpSp>
          <p:nvGrpSpPr>
            <p:cNvPr id="25626" name="Group 39"/>
            <p:cNvGrpSpPr>
              <a:grpSpLocks/>
            </p:cNvGrpSpPr>
            <p:nvPr/>
          </p:nvGrpSpPr>
          <p:grpSpPr bwMode="auto">
            <a:xfrm>
              <a:off x="3266" y="3268"/>
              <a:ext cx="2110" cy="942"/>
              <a:chOff x="3266" y="3268"/>
              <a:chExt cx="2110" cy="942"/>
            </a:xfrm>
          </p:grpSpPr>
          <p:grpSp>
            <p:nvGrpSpPr>
              <p:cNvPr id="25628" name="Group 37"/>
              <p:cNvGrpSpPr>
                <a:grpSpLocks/>
              </p:cNvGrpSpPr>
              <p:nvPr/>
            </p:nvGrpSpPr>
            <p:grpSpPr bwMode="auto">
              <a:xfrm>
                <a:off x="3266" y="3268"/>
                <a:ext cx="2110" cy="942"/>
                <a:chOff x="3266" y="3268"/>
                <a:chExt cx="2110" cy="942"/>
              </a:xfrm>
            </p:grpSpPr>
            <p:grpSp>
              <p:nvGrpSpPr>
                <p:cNvPr id="25630" name="Group 36"/>
                <p:cNvGrpSpPr>
                  <a:grpSpLocks/>
                </p:cNvGrpSpPr>
                <p:nvPr/>
              </p:nvGrpSpPr>
              <p:grpSpPr bwMode="auto">
                <a:xfrm>
                  <a:off x="3993" y="3268"/>
                  <a:ext cx="1383" cy="942"/>
                  <a:chOff x="3993" y="3268"/>
                  <a:chExt cx="1383" cy="942"/>
                </a:xfrm>
              </p:grpSpPr>
              <p:sp>
                <p:nvSpPr>
                  <p:cNvPr id="25632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3993" y="3268"/>
                    <a:ext cx="1368" cy="942"/>
                  </a:xfrm>
                  <a:prstGeom prst="rect">
                    <a:avLst/>
                  </a:prstGeom>
                  <a:solidFill>
                    <a:srgbClr val="0066FF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>
                      <a:latin typeface="Symbol" panose="05050102010706020507" pitchFamily="18" charset="2"/>
                    </a:endParaRPr>
                  </a:p>
                </p:txBody>
              </p:sp>
              <p:sp>
                <p:nvSpPr>
                  <p:cNvPr id="25633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4422" y="3654"/>
                    <a:ext cx="954" cy="474"/>
                  </a:xfrm>
                  <a:prstGeom prst="rect">
                    <a:avLst/>
                  </a:prstGeom>
                  <a:solidFill>
                    <a:srgbClr val="EAEAEA"/>
                  </a:solidFill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>
                      <a:latin typeface="Symbol" panose="05050102010706020507" pitchFamily="18" charset="2"/>
                    </a:endParaRPr>
                  </a:p>
                </p:txBody>
              </p:sp>
              <p:sp>
                <p:nvSpPr>
                  <p:cNvPr id="25634" name="Line 31"/>
                  <p:cNvSpPr>
                    <a:spLocks noChangeShapeType="1"/>
                  </p:cNvSpPr>
                  <p:nvPr/>
                </p:nvSpPr>
                <p:spPr bwMode="auto">
                  <a:xfrm>
                    <a:off x="5376" y="3666"/>
                    <a:ext cx="0" cy="456"/>
                  </a:xfrm>
                  <a:prstGeom prst="line">
                    <a:avLst/>
                  </a:prstGeom>
                  <a:noFill/>
                  <a:ln w="57150">
                    <a:solidFill>
                      <a:srgbClr val="FFFF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5635" name="Line 32"/>
                  <p:cNvSpPr>
                    <a:spLocks noChangeShapeType="1"/>
                  </p:cNvSpPr>
                  <p:nvPr/>
                </p:nvSpPr>
                <p:spPr bwMode="auto">
                  <a:xfrm>
                    <a:off x="5010" y="3456"/>
                    <a:ext cx="0" cy="210"/>
                  </a:xfrm>
                  <a:prstGeom prst="line">
                    <a:avLst/>
                  </a:prstGeom>
                  <a:noFill/>
                  <a:ln w="57150">
                    <a:solidFill>
                      <a:srgbClr val="FFFF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5631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3266" y="3827"/>
                  <a:ext cx="708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 baseline="0" dirty="0"/>
                    <a:t>side view</a:t>
                  </a:r>
                </a:p>
              </p:txBody>
            </p:sp>
          </p:grpSp>
          <p:sp>
            <p:nvSpPr>
              <p:cNvPr id="25629" name="Line 38"/>
              <p:cNvSpPr>
                <a:spLocks noChangeShapeType="1"/>
              </p:cNvSpPr>
              <p:nvPr/>
            </p:nvSpPr>
            <p:spPr bwMode="auto">
              <a:xfrm>
                <a:off x="5010" y="3387"/>
                <a:ext cx="0" cy="78"/>
              </a:xfrm>
              <a:prstGeom prst="line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5627" name="Line 40"/>
            <p:cNvSpPr>
              <a:spLocks noChangeShapeType="1"/>
            </p:cNvSpPr>
            <p:nvPr/>
          </p:nvSpPr>
          <p:spPr bwMode="auto">
            <a:xfrm>
              <a:off x="5010" y="3666"/>
              <a:ext cx="0" cy="4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0" y="6445251"/>
            <a:ext cx="604823" cy="476250"/>
          </a:xfrm>
        </p:spPr>
        <p:txBody>
          <a:bodyPr/>
          <a:lstStyle/>
          <a:p>
            <a:fld id="{67B1D87F-0AB5-47EB-A380-54A5EE3A4517}" type="slidenum">
              <a:rPr lang="en-US" altLang="en-US" smtClean="0"/>
              <a:pPr/>
              <a:t>24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128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28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28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28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8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8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28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28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28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28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28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80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8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28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8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8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8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28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8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28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28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28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5" grpId="0" animBg="1"/>
      <p:bldP spid="128006" grpId="0" animBg="1"/>
      <p:bldP spid="128014" grpId="0" animBg="1"/>
      <p:bldP spid="128015" grpId="0" animBg="1"/>
      <p:bldP spid="128016" grpId="0" animBg="1"/>
      <p:bldP spid="128017" grpId="0" animBg="1"/>
      <p:bldP spid="128018" grpId="0" animBg="1"/>
      <p:bldP spid="128019" grpId="0" animBg="1"/>
      <p:bldP spid="128020" grpId="0" animBg="1"/>
      <p:bldP spid="128021" grpId="0" animBg="1"/>
      <p:bldP spid="128022" grpId="0" animBg="1"/>
      <p:bldP spid="128023" grpId="0"/>
      <p:bldP spid="128024" grpId="0" animBg="1"/>
      <p:bldP spid="128027" grpId="0"/>
      <p:bldP spid="128028" grpId="0" animBg="1"/>
      <p:bldP spid="12802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93763"/>
          </a:xfrm>
          <a:solidFill>
            <a:schemeClr val="bg2"/>
          </a:solidFill>
          <a:extLst>
            <a:ext uri="{91240B29-F687-4F45-9708-019B960494DF}">
              <a14:hiddenLine xmlns:a14="http://schemas.microsoft.com/office/drawing/2010/main" w="19050" cmpd="sng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Measurement of the speed of light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4735" y="990862"/>
            <a:ext cx="8229600" cy="53927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speed of light in vacuum = c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>
                <a:solidFill>
                  <a:srgbClr val="FF0000"/>
                </a:solidFill>
              </a:rPr>
              <a:t>c = 300,000,000 m/s = 186,000 miles/s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>
                <a:solidFill>
                  <a:srgbClr val="FF0000"/>
                </a:solidFill>
                <a:sym typeface="Symbol" panose="05050102010706020507" pitchFamily="18" charset="2"/>
              </a:rPr>
              <a:t></a:t>
            </a:r>
            <a:r>
              <a:rPr lang="en-US" altLang="en-US" sz="2400" dirty="0" smtClean="0">
                <a:solidFill>
                  <a:srgbClr val="FF0000"/>
                </a:solidFill>
              </a:rPr>
              <a:t>7 times around the earth every second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the moon is 239,000 miles from the earth, so it takes 239,000 mi/186,000 mi/s =1.3 s for light from the moon to get to the earth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>
                <a:solidFill>
                  <a:srgbClr val="FF0000"/>
                </a:solidFill>
              </a:rPr>
              <a:t>0.13 s to go around the earth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>
                <a:solidFill>
                  <a:srgbClr val="FF0000"/>
                </a:solidFill>
              </a:rPr>
              <a:t>8 minutes from the Sun to Earth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>
                <a:solidFill>
                  <a:srgbClr val="FF0000"/>
                </a:solidFill>
              </a:rPr>
              <a:t>24 minutes across the solar system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>
                <a:solidFill>
                  <a:srgbClr val="3333FF"/>
                </a:solidFill>
              </a:rPr>
              <a:t>Galileo was the first person to consider whether the speed of light was finite or infinite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Galileo attempted to measure the speed of light by stationing himself on one mountain and an assistant on a nearby mountain and sending light signals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331F-12FD-4F0D-B095-2CC6155A3E17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036"/>
            <a:ext cx="9144000" cy="1000125"/>
          </a:xfrm>
          <a:solidFill>
            <a:schemeClr val="bg2"/>
          </a:solidFill>
          <a:extLst>
            <a:ext uri="{91240B29-F687-4F45-9708-019B960494DF}">
              <a14:hiddenLine xmlns:a14="http://schemas.microsoft.com/office/drawing/2010/main" w="19050" cmpd="sng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z="3200" dirty="0" smtClean="0">
                <a:solidFill>
                  <a:schemeClr val="bg1"/>
                </a:solidFill>
              </a:rPr>
              <a:t>Galileo attempts to measure the speed of light</a:t>
            </a:r>
          </a:p>
        </p:txBody>
      </p:sp>
      <p:sp>
        <p:nvSpPr>
          <p:cNvPr id="5123" name="Rectangle 32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4370388"/>
            <a:ext cx="8229600" cy="21875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Galileo turns his flashlight on and starts his clock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H</a:t>
            </a:r>
            <a:r>
              <a:rPr lang="en-US" altLang="en-US" sz="2800" dirty="0" smtClean="0"/>
              <a:t>is assistant Massimo holds a mirror which reflects the light back to Galileo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When Galileo sees the light reflected from the mirror, he stops his clock and notes the time</a:t>
            </a:r>
          </a:p>
        </p:txBody>
      </p:sp>
      <p:sp>
        <p:nvSpPr>
          <p:cNvPr id="5124" name="Freeform 5"/>
          <p:cNvSpPr>
            <a:spLocks/>
          </p:cNvSpPr>
          <p:nvPr/>
        </p:nvSpPr>
        <p:spPr bwMode="auto">
          <a:xfrm>
            <a:off x="257175" y="2393099"/>
            <a:ext cx="8648700" cy="1378801"/>
          </a:xfrm>
          <a:custGeom>
            <a:avLst/>
            <a:gdLst>
              <a:gd name="T0" fmla="*/ 0 w 5448"/>
              <a:gd name="T1" fmla="*/ 2147483647 h 902"/>
              <a:gd name="T2" fmla="*/ 710684063 w 5448"/>
              <a:gd name="T3" fmla="*/ 2137092500 h 902"/>
              <a:gd name="T4" fmla="*/ 1900197813 w 5448"/>
              <a:gd name="T5" fmla="*/ 1988404075 h 902"/>
              <a:gd name="T6" fmla="*/ 2147483647 w 5448"/>
              <a:gd name="T7" fmla="*/ 914817513 h 902"/>
              <a:gd name="T8" fmla="*/ 2147483647 w 5448"/>
              <a:gd name="T9" fmla="*/ 337700938 h 902"/>
              <a:gd name="T10" fmla="*/ 2147483647 w 5448"/>
              <a:gd name="T11" fmla="*/ 695563125 h 902"/>
              <a:gd name="T12" fmla="*/ 2147483647 w 5448"/>
              <a:gd name="T13" fmla="*/ 1018143125 h 902"/>
              <a:gd name="T14" fmla="*/ 2147483647 w 5448"/>
              <a:gd name="T15" fmla="*/ 1353324700 h 902"/>
              <a:gd name="T16" fmla="*/ 2147483647 w 5448"/>
              <a:gd name="T17" fmla="*/ 1542335625 h 902"/>
              <a:gd name="T18" fmla="*/ 2147483647 w 5448"/>
              <a:gd name="T19" fmla="*/ 1754028750 h 902"/>
              <a:gd name="T20" fmla="*/ 2147483647 w 5448"/>
              <a:gd name="T21" fmla="*/ 1912799388 h 902"/>
              <a:gd name="T22" fmla="*/ 2147483647 w 5448"/>
              <a:gd name="T23" fmla="*/ 1804431875 h 902"/>
              <a:gd name="T24" fmla="*/ 2147483647 w 5448"/>
              <a:gd name="T25" fmla="*/ 1849794688 h 902"/>
              <a:gd name="T26" fmla="*/ 2147483647 w 5448"/>
              <a:gd name="T27" fmla="*/ 1789310938 h 902"/>
              <a:gd name="T28" fmla="*/ 2147483647 w 5448"/>
              <a:gd name="T29" fmla="*/ 378023438 h 902"/>
              <a:gd name="T30" fmla="*/ 2147483647 w 5448"/>
              <a:gd name="T31" fmla="*/ 158770638 h 902"/>
              <a:gd name="T32" fmla="*/ 2147483647 w 5448"/>
              <a:gd name="T33" fmla="*/ 1333163450 h 902"/>
              <a:gd name="T34" fmla="*/ 2147483647 w 5448"/>
              <a:gd name="T35" fmla="*/ 1849794688 h 902"/>
              <a:gd name="T36" fmla="*/ 2147483647 w 5448"/>
              <a:gd name="T37" fmla="*/ 1890117188 h 902"/>
              <a:gd name="T38" fmla="*/ 2147483647 w 5448"/>
              <a:gd name="T39" fmla="*/ 2001004063 h 902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connsiteX0" fmla="*/ 0 w 10000"/>
              <a:gd name="connsiteY0" fmla="*/ 9629 h 9629"/>
              <a:gd name="connsiteX1" fmla="*/ 518 w 10000"/>
              <a:gd name="connsiteY1" fmla="*/ 9030 h 9629"/>
              <a:gd name="connsiteX2" fmla="*/ 1384 w 10000"/>
              <a:gd name="connsiteY2" fmla="*/ 8376 h 9629"/>
              <a:gd name="connsiteX3" fmla="*/ 1905 w 10000"/>
              <a:gd name="connsiteY3" fmla="*/ 3653 h 9629"/>
              <a:gd name="connsiteX4" fmla="*/ 2383 w 10000"/>
              <a:gd name="connsiteY4" fmla="*/ 588 h 9629"/>
              <a:gd name="connsiteX5" fmla="*/ 2673 w 10000"/>
              <a:gd name="connsiteY5" fmla="*/ 2689 h 9629"/>
              <a:gd name="connsiteX6" fmla="*/ 2775 w 10000"/>
              <a:gd name="connsiteY6" fmla="*/ 4108 h 9629"/>
              <a:gd name="connsiteX7" fmla="*/ 2797 w 10000"/>
              <a:gd name="connsiteY7" fmla="*/ 5582 h 9629"/>
              <a:gd name="connsiteX8" fmla="*/ 2803 w 10000"/>
              <a:gd name="connsiteY8" fmla="*/ 6414 h 9629"/>
              <a:gd name="connsiteX9" fmla="*/ 2891 w 10000"/>
              <a:gd name="connsiteY9" fmla="*/ 7345 h 9629"/>
              <a:gd name="connsiteX10" fmla="*/ 3111 w 10000"/>
              <a:gd name="connsiteY10" fmla="*/ 8044 h 9629"/>
              <a:gd name="connsiteX11" fmla="*/ 3888 w 10000"/>
              <a:gd name="connsiteY11" fmla="*/ 7567 h 9629"/>
              <a:gd name="connsiteX12" fmla="*/ 5253 w 10000"/>
              <a:gd name="connsiteY12" fmla="*/ 7766 h 9629"/>
              <a:gd name="connsiteX13" fmla="*/ 6250 w 10000"/>
              <a:gd name="connsiteY13" fmla="*/ 7500 h 9629"/>
              <a:gd name="connsiteX14" fmla="*/ 6916 w 10000"/>
              <a:gd name="connsiteY14" fmla="*/ 1292 h 9629"/>
              <a:gd name="connsiteX15" fmla="*/ 7553 w 10000"/>
              <a:gd name="connsiteY15" fmla="*/ 327 h 9629"/>
              <a:gd name="connsiteX16" fmla="*/ 8018 w 10000"/>
              <a:gd name="connsiteY16" fmla="*/ 5494 h 9629"/>
              <a:gd name="connsiteX17" fmla="*/ 8814 w 10000"/>
              <a:gd name="connsiteY17" fmla="*/ 7766 h 9629"/>
              <a:gd name="connsiteX18" fmla="*/ 9653 w 10000"/>
              <a:gd name="connsiteY18" fmla="*/ 7944 h 9629"/>
              <a:gd name="connsiteX19" fmla="*/ 10000 w 10000"/>
              <a:gd name="connsiteY19" fmla="*/ 8432 h 9629"/>
              <a:gd name="connsiteX0" fmla="*/ 0 w 10000"/>
              <a:gd name="connsiteY0" fmla="*/ 10000 h 10000"/>
              <a:gd name="connsiteX1" fmla="*/ 518 w 10000"/>
              <a:gd name="connsiteY1" fmla="*/ 9378 h 10000"/>
              <a:gd name="connsiteX2" fmla="*/ 1384 w 10000"/>
              <a:gd name="connsiteY2" fmla="*/ 8699 h 10000"/>
              <a:gd name="connsiteX3" fmla="*/ 1905 w 10000"/>
              <a:gd name="connsiteY3" fmla="*/ 3794 h 10000"/>
              <a:gd name="connsiteX4" fmla="*/ 2383 w 10000"/>
              <a:gd name="connsiteY4" fmla="*/ 611 h 10000"/>
              <a:gd name="connsiteX5" fmla="*/ 2712 w 10000"/>
              <a:gd name="connsiteY5" fmla="*/ 2854 h 10000"/>
              <a:gd name="connsiteX6" fmla="*/ 2775 w 10000"/>
              <a:gd name="connsiteY6" fmla="*/ 4266 h 10000"/>
              <a:gd name="connsiteX7" fmla="*/ 2797 w 10000"/>
              <a:gd name="connsiteY7" fmla="*/ 5797 h 10000"/>
              <a:gd name="connsiteX8" fmla="*/ 2803 w 10000"/>
              <a:gd name="connsiteY8" fmla="*/ 6661 h 10000"/>
              <a:gd name="connsiteX9" fmla="*/ 2891 w 10000"/>
              <a:gd name="connsiteY9" fmla="*/ 7628 h 10000"/>
              <a:gd name="connsiteX10" fmla="*/ 3111 w 10000"/>
              <a:gd name="connsiteY10" fmla="*/ 8354 h 10000"/>
              <a:gd name="connsiteX11" fmla="*/ 3888 w 10000"/>
              <a:gd name="connsiteY11" fmla="*/ 7859 h 10000"/>
              <a:gd name="connsiteX12" fmla="*/ 5253 w 10000"/>
              <a:gd name="connsiteY12" fmla="*/ 8065 h 10000"/>
              <a:gd name="connsiteX13" fmla="*/ 6250 w 10000"/>
              <a:gd name="connsiteY13" fmla="*/ 7789 h 10000"/>
              <a:gd name="connsiteX14" fmla="*/ 6916 w 10000"/>
              <a:gd name="connsiteY14" fmla="*/ 1342 h 10000"/>
              <a:gd name="connsiteX15" fmla="*/ 7553 w 10000"/>
              <a:gd name="connsiteY15" fmla="*/ 340 h 10000"/>
              <a:gd name="connsiteX16" fmla="*/ 8018 w 10000"/>
              <a:gd name="connsiteY16" fmla="*/ 5706 h 10000"/>
              <a:gd name="connsiteX17" fmla="*/ 8814 w 10000"/>
              <a:gd name="connsiteY17" fmla="*/ 8065 h 10000"/>
              <a:gd name="connsiteX18" fmla="*/ 9653 w 10000"/>
              <a:gd name="connsiteY18" fmla="*/ 8250 h 10000"/>
              <a:gd name="connsiteX19" fmla="*/ 10000 w 10000"/>
              <a:gd name="connsiteY19" fmla="*/ 8757 h 10000"/>
              <a:gd name="connsiteX0" fmla="*/ 0 w 10000"/>
              <a:gd name="connsiteY0" fmla="*/ 10000 h 10000"/>
              <a:gd name="connsiteX1" fmla="*/ 518 w 10000"/>
              <a:gd name="connsiteY1" fmla="*/ 9378 h 10000"/>
              <a:gd name="connsiteX2" fmla="*/ 1384 w 10000"/>
              <a:gd name="connsiteY2" fmla="*/ 8699 h 10000"/>
              <a:gd name="connsiteX3" fmla="*/ 1905 w 10000"/>
              <a:gd name="connsiteY3" fmla="*/ 3794 h 10000"/>
              <a:gd name="connsiteX4" fmla="*/ 2383 w 10000"/>
              <a:gd name="connsiteY4" fmla="*/ 611 h 10000"/>
              <a:gd name="connsiteX5" fmla="*/ 2712 w 10000"/>
              <a:gd name="connsiteY5" fmla="*/ 2854 h 10000"/>
              <a:gd name="connsiteX6" fmla="*/ 2775 w 10000"/>
              <a:gd name="connsiteY6" fmla="*/ 4266 h 10000"/>
              <a:gd name="connsiteX7" fmla="*/ 2797 w 10000"/>
              <a:gd name="connsiteY7" fmla="*/ 5797 h 10000"/>
              <a:gd name="connsiteX8" fmla="*/ 2803 w 10000"/>
              <a:gd name="connsiteY8" fmla="*/ 6661 h 10000"/>
              <a:gd name="connsiteX9" fmla="*/ 2949 w 10000"/>
              <a:gd name="connsiteY9" fmla="*/ 7689 h 10000"/>
              <a:gd name="connsiteX10" fmla="*/ 3111 w 10000"/>
              <a:gd name="connsiteY10" fmla="*/ 8354 h 10000"/>
              <a:gd name="connsiteX11" fmla="*/ 3888 w 10000"/>
              <a:gd name="connsiteY11" fmla="*/ 7859 h 10000"/>
              <a:gd name="connsiteX12" fmla="*/ 5253 w 10000"/>
              <a:gd name="connsiteY12" fmla="*/ 8065 h 10000"/>
              <a:gd name="connsiteX13" fmla="*/ 6250 w 10000"/>
              <a:gd name="connsiteY13" fmla="*/ 7789 h 10000"/>
              <a:gd name="connsiteX14" fmla="*/ 6916 w 10000"/>
              <a:gd name="connsiteY14" fmla="*/ 1342 h 10000"/>
              <a:gd name="connsiteX15" fmla="*/ 7553 w 10000"/>
              <a:gd name="connsiteY15" fmla="*/ 340 h 10000"/>
              <a:gd name="connsiteX16" fmla="*/ 8018 w 10000"/>
              <a:gd name="connsiteY16" fmla="*/ 5706 h 10000"/>
              <a:gd name="connsiteX17" fmla="*/ 8814 w 10000"/>
              <a:gd name="connsiteY17" fmla="*/ 8065 h 10000"/>
              <a:gd name="connsiteX18" fmla="*/ 9653 w 10000"/>
              <a:gd name="connsiteY18" fmla="*/ 8250 h 10000"/>
              <a:gd name="connsiteX19" fmla="*/ 10000 w 10000"/>
              <a:gd name="connsiteY19" fmla="*/ 8757 h 10000"/>
              <a:gd name="connsiteX0" fmla="*/ 0 w 10000"/>
              <a:gd name="connsiteY0" fmla="*/ 10000 h 10000"/>
              <a:gd name="connsiteX1" fmla="*/ 518 w 10000"/>
              <a:gd name="connsiteY1" fmla="*/ 9378 h 10000"/>
              <a:gd name="connsiteX2" fmla="*/ 1384 w 10000"/>
              <a:gd name="connsiteY2" fmla="*/ 8699 h 10000"/>
              <a:gd name="connsiteX3" fmla="*/ 1905 w 10000"/>
              <a:gd name="connsiteY3" fmla="*/ 3794 h 10000"/>
              <a:gd name="connsiteX4" fmla="*/ 2383 w 10000"/>
              <a:gd name="connsiteY4" fmla="*/ 611 h 10000"/>
              <a:gd name="connsiteX5" fmla="*/ 2712 w 10000"/>
              <a:gd name="connsiteY5" fmla="*/ 2854 h 10000"/>
              <a:gd name="connsiteX6" fmla="*/ 2775 w 10000"/>
              <a:gd name="connsiteY6" fmla="*/ 4266 h 10000"/>
              <a:gd name="connsiteX7" fmla="*/ 2797 w 10000"/>
              <a:gd name="connsiteY7" fmla="*/ 5797 h 10000"/>
              <a:gd name="connsiteX8" fmla="*/ 2803 w 10000"/>
              <a:gd name="connsiteY8" fmla="*/ 6661 h 10000"/>
              <a:gd name="connsiteX9" fmla="*/ 2949 w 10000"/>
              <a:gd name="connsiteY9" fmla="*/ 7689 h 10000"/>
              <a:gd name="connsiteX10" fmla="*/ 3305 w 10000"/>
              <a:gd name="connsiteY10" fmla="*/ 8171 h 10000"/>
              <a:gd name="connsiteX11" fmla="*/ 3888 w 10000"/>
              <a:gd name="connsiteY11" fmla="*/ 7859 h 10000"/>
              <a:gd name="connsiteX12" fmla="*/ 5253 w 10000"/>
              <a:gd name="connsiteY12" fmla="*/ 8065 h 10000"/>
              <a:gd name="connsiteX13" fmla="*/ 6250 w 10000"/>
              <a:gd name="connsiteY13" fmla="*/ 7789 h 10000"/>
              <a:gd name="connsiteX14" fmla="*/ 6916 w 10000"/>
              <a:gd name="connsiteY14" fmla="*/ 1342 h 10000"/>
              <a:gd name="connsiteX15" fmla="*/ 7553 w 10000"/>
              <a:gd name="connsiteY15" fmla="*/ 340 h 10000"/>
              <a:gd name="connsiteX16" fmla="*/ 8018 w 10000"/>
              <a:gd name="connsiteY16" fmla="*/ 5706 h 10000"/>
              <a:gd name="connsiteX17" fmla="*/ 8814 w 10000"/>
              <a:gd name="connsiteY17" fmla="*/ 8065 h 10000"/>
              <a:gd name="connsiteX18" fmla="*/ 9653 w 10000"/>
              <a:gd name="connsiteY18" fmla="*/ 8250 h 10000"/>
              <a:gd name="connsiteX19" fmla="*/ 10000 w 10000"/>
              <a:gd name="connsiteY19" fmla="*/ 8757 h 10000"/>
              <a:gd name="connsiteX0" fmla="*/ 0 w 10000"/>
              <a:gd name="connsiteY0" fmla="*/ 10000 h 10000"/>
              <a:gd name="connsiteX1" fmla="*/ 518 w 10000"/>
              <a:gd name="connsiteY1" fmla="*/ 9378 h 10000"/>
              <a:gd name="connsiteX2" fmla="*/ 1384 w 10000"/>
              <a:gd name="connsiteY2" fmla="*/ 8699 h 10000"/>
              <a:gd name="connsiteX3" fmla="*/ 1905 w 10000"/>
              <a:gd name="connsiteY3" fmla="*/ 3794 h 10000"/>
              <a:gd name="connsiteX4" fmla="*/ 2383 w 10000"/>
              <a:gd name="connsiteY4" fmla="*/ 611 h 10000"/>
              <a:gd name="connsiteX5" fmla="*/ 2712 w 10000"/>
              <a:gd name="connsiteY5" fmla="*/ 2854 h 10000"/>
              <a:gd name="connsiteX6" fmla="*/ 2775 w 10000"/>
              <a:gd name="connsiteY6" fmla="*/ 4266 h 10000"/>
              <a:gd name="connsiteX7" fmla="*/ 2797 w 10000"/>
              <a:gd name="connsiteY7" fmla="*/ 5797 h 10000"/>
              <a:gd name="connsiteX8" fmla="*/ 2803 w 10000"/>
              <a:gd name="connsiteY8" fmla="*/ 6661 h 10000"/>
              <a:gd name="connsiteX9" fmla="*/ 2949 w 10000"/>
              <a:gd name="connsiteY9" fmla="*/ 7689 h 10000"/>
              <a:gd name="connsiteX10" fmla="*/ 3305 w 10000"/>
              <a:gd name="connsiteY10" fmla="*/ 8171 h 10000"/>
              <a:gd name="connsiteX11" fmla="*/ 3888 w 10000"/>
              <a:gd name="connsiteY11" fmla="*/ 7859 h 10000"/>
              <a:gd name="connsiteX12" fmla="*/ 5253 w 10000"/>
              <a:gd name="connsiteY12" fmla="*/ 8065 h 10000"/>
              <a:gd name="connsiteX13" fmla="*/ 6250 w 10000"/>
              <a:gd name="connsiteY13" fmla="*/ 7789 h 10000"/>
              <a:gd name="connsiteX14" fmla="*/ 6916 w 10000"/>
              <a:gd name="connsiteY14" fmla="*/ 1342 h 10000"/>
              <a:gd name="connsiteX15" fmla="*/ 7553 w 10000"/>
              <a:gd name="connsiteY15" fmla="*/ 340 h 10000"/>
              <a:gd name="connsiteX16" fmla="*/ 8018 w 10000"/>
              <a:gd name="connsiteY16" fmla="*/ 5706 h 10000"/>
              <a:gd name="connsiteX17" fmla="*/ 8814 w 10000"/>
              <a:gd name="connsiteY17" fmla="*/ 8065 h 10000"/>
              <a:gd name="connsiteX18" fmla="*/ 9653 w 10000"/>
              <a:gd name="connsiteY18" fmla="*/ 8250 h 10000"/>
              <a:gd name="connsiteX19" fmla="*/ 10000 w 10000"/>
              <a:gd name="connsiteY19" fmla="*/ 8757 h 10000"/>
              <a:gd name="connsiteX0" fmla="*/ 0 w 10000"/>
              <a:gd name="connsiteY0" fmla="*/ 10000 h 10000"/>
              <a:gd name="connsiteX1" fmla="*/ 518 w 10000"/>
              <a:gd name="connsiteY1" fmla="*/ 9378 h 10000"/>
              <a:gd name="connsiteX2" fmla="*/ 1384 w 10000"/>
              <a:gd name="connsiteY2" fmla="*/ 8699 h 10000"/>
              <a:gd name="connsiteX3" fmla="*/ 1905 w 10000"/>
              <a:gd name="connsiteY3" fmla="*/ 3794 h 10000"/>
              <a:gd name="connsiteX4" fmla="*/ 2383 w 10000"/>
              <a:gd name="connsiteY4" fmla="*/ 611 h 10000"/>
              <a:gd name="connsiteX5" fmla="*/ 2712 w 10000"/>
              <a:gd name="connsiteY5" fmla="*/ 2854 h 10000"/>
              <a:gd name="connsiteX6" fmla="*/ 2775 w 10000"/>
              <a:gd name="connsiteY6" fmla="*/ 4266 h 10000"/>
              <a:gd name="connsiteX7" fmla="*/ 2797 w 10000"/>
              <a:gd name="connsiteY7" fmla="*/ 5797 h 10000"/>
              <a:gd name="connsiteX8" fmla="*/ 2803 w 10000"/>
              <a:gd name="connsiteY8" fmla="*/ 6661 h 10000"/>
              <a:gd name="connsiteX9" fmla="*/ 2949 w 10000"/>
              <a:gd name="connsiteY9" fmla="*/ 7689 h 10000"/>
              <a:gd name="connsiteX10" fmla="*/ 3305 w 10000"/>
              <a:gd name="connsiteY10" fmla="*/ 8171 h 10000"/>
              <a:gd name="connsiteX11" fmla="*/ 3888 w 10000"/>
              <a:gd name="connsiteY11" fmla="*/ 7859 h 10000"/>
              <a:gd name="connsiteX12" fmla="*/ 5253 w 10000"/>
              <a:gd name="connsiteY12" fmla="*/ 8065 h 10000"/>
              <a:gd name="connsiteX13" fmla="*/ 6250 w 10000"/>
              <a:gd name="connsiteY13" fmla="*/ 7789 h 10000"/>
              <a:gd name="connsiteX14" fmla="*/ 6916 w 10000"/>
              <a:gd name="connsiteY14" fmla="*/ 1342 h 10000"/>
              <a:gd name="connsiteX15" fmla="*/ 7553 w 10000"/>
              <a:gd name="connsiteY15" fmla="*/ 340 h 10000"/>
              <a:gd name="connsiteX16" fmla="*/ 8018 w 10000"/>
              <a:gd name="connsiteY16" fmla="*/ 5706 h 10000"/>
              <a:gd name="connsiteX17" fmla="*/ 8814 w 10000"/>
              <a:gd name="connsiteY17" fmla="*/ 8065 h 10000"/>
              <a:gd name="connsiteX18" fmla="*/ 9653 w 10000"/>
              <a:gd name="connsiteY18" fmla="*/ 8250 h 10000"/>
              <a:gd name="connsiteX19" fmla="*/ 10000 w 10000"/>
              <a:gd name="connsiteY19" fmla="*/ 8757 h 10000"/>
              <a:gd name="connsiteX0" fmla="*/ 0 w 10000"/>
              <a:gd name="connsiteY0" fmla="*/ 10000 h 10000"/>
              <a:gd name="connsiteX1" fmla="*/ 518 w 10000"/>
              <a:gd name="connsiteY1" fmla="*/ 9378 h 10000"/>
              <a:gd name="connsiteX2" fmla="*/ 1384 w 10000"/>
              <a:gd name="connsiteY2" fmla="*/ 8699 h 10000"/>
              <a:gd name="connsiteX3" fmla="*/ 1905 w 10000"/>
              <a:gd name="connsiteY3" fmla="*/ 3794 h 10000"/>
              <a:gd name="connsiteX4" fmla="*/ 2383 w 10000"/>
              <a:gd name="connsiteY4" fmla="*/ 611 h 10000"/>
              <a:gd name="connsiteX5" fmla="*/ 2712 w 10000"/>
              <a:gd name="connsiteY5" fmla="*/ 2854 h 10000"/>
              <a:gd name="connsiteX6" fmla="*/ 2775 w 10000"/>
              <a:gd name="connsiteY6" fmla="*/ 4266 h 10000"/>
              <a:gd name="connsiteX7" fmla="*/ 2797 w 10000"/>
              <a:gd name="connsiteY7" fmla="*/ 5797 h 10000"/>
              <a:gd name="connsiteX8" fmla="*/ 2803 w 10000"/>
              <a:gd name="connsiteY8" fmla="*/ 6661 h 10000"/>
              <a:gd name="connsiteX9" fmla="*/ 2949 w 10000"/>
              <a:gd name="connsiteY9" fmla="*/ 7689 h 10000"/>
              <a:gd name="connsiteX10" fmla="*/ 3305 w 10000"/>
              <a:gd name="connsiteY10" fmla="*/ 8171 h 10000"/>
              <a:gd name="connsiteX11" fmla="*/ 3888 w 10000"/>
              <a:gd name="connsiteY11" fmla="*/ 7859 h 10000"/>
              <a:gd name="connsiteX12" fmla="*/ 5253 w 10000"/>
              <a:gd name="connsiteY12" fmla="*/ 8065 h 10000"/>
              <a:gd name="connsiteX13" fmla="*/ 6250 w 10000"/>
              <a:gd name="connsiteY13" fmla="*/ 7789 h 10000"/>
              <a:gd name="connsiteX14" fmla="*/ 6916 w 10000"/>
              <a:gd name="connsiteY14" fmla="*/ 1342 h 10000"/>
              <a:gd name="connsiteX15" fmla="*/ 7553 w 10000"/>
              <a:gd name="connsiteY15" fmla="*/ 340 h 10000"/>
              <a:gd name="connsiteX16" fmla="*/ 8018 w 10000"/>
              <a:gd name="connsiteY16" fmla="*/ 5706 h 10000"/>
              <a:gd name="connsiteX17" fmla="*/ 8814 w 10000"/>
              <a:gd name="connsiteY17" fmla="*/ 8065 h 10000"/>
              <a:gd name="connsiteX18" fmla="*/ 9653 w 10000"/>
              <a:gd name="connsiteY18" fmla="*/ 8250 h 10000"/>
              <a:gd name="connsiteX19" fmla="*/ 10000 w 10000"/>
              <a:gd name="connsiteY19" fmla="*/ 8757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cubicBezTo>
                  <a:pt x="86" y="9896"/>
                  <a:pt x="286" y="9597"/>
                  <a:pt x="518" y="9378"/>
                </a:cubicBezTo>
                <a:cubicBezTo>
                  <a:pt x="749" y="9160"/>
                  <a:pt x="1153" y="9630"/>
                  <a:pt x="1384" y="8699"/>
                </a:cubicBezTo>
                <a:cubicBezTo>
                  <a:pt x="1615" y="7768"/>
                  <a:pt x="1739" y="5142"/>
                  <a:pt x="1905" y="3794"/>
                </a:cubicBezTo>
                <a:cubicBezTo>
                  <a:pt x="2071" y="2446"/>
                  <a:pt x="2249" y="646"/>
                  <a:pt x="2383" y="611"/>
                </a:cubicBezTo>
                <a:cubicBezTo>
                  <a:pt x="2517" y="576"/>
                  <a:pt x="2647" y="2245"/>
                  <a:pt x="2712" y="2854"/>
                </a:cubicBezTo>
                <a:cubicBezTo>
                  <a:pt x="2777" y="3463"/>
                  <a:pt x="2761" y="3776"/>
                  <a:pt x="2775" y="4266"/>
                </a:cubicBezTo>
                <a:cubicBezTo>
                  <a:pt x="2789" y="4756"/>
                  <a:pt x="2794" y="5394"/>
                  <a:pt x="2797" y="5797"/>
                </a:cubicBezTo>
                <a:cubicBezTo>
                  <a:pt x="2801" y="6200"/>
                  <a:pt x="2778" y="6346"/>
                  <a:pt x="2803" y="6661"/>
                </a:cubicBezTo>
                <a:cubicBezTo>
                  <a:pt x="2828" y="6976"/>
                  <a:pt x="2865" y="7437"/>
                  <a:pt x="2949" y="7689"/>
                </a:cubicBezTo>
                <a:cubicBezTo>
                  <a:pt x="3033" y="7941"/>
                  <a:pt x="3149" y="8143"/>
                  <a:pt x="3305" y="8171"/>
                </a:cubicBezTo>
                <a:cubicBezTo>
                  <a:pt x="3461" y="8199"/>
                  <a:pt x="3563" y="7877"/>
                  <a:pt x="3888" y="7859"/>
                </a:cubicBezTo>
                <a:cubicBezTo>
                  <a:pt x="4213" y="7841"/>
                  <a:pt x="4860" y="8078"/>
                  <a:pt x="5253" y="8065"/>
                </a:cubicBezTo>
                <a:cubicBezTo>
                  <a:pt x="5646" y="8054"/>
                  <a:pt x="5973" y="8906"/>
                  <a:pt x="6250" y="7789"/>
                </a:cubicBezTo>
                <a:cubicBezTo>
                  <a:pt x="6527" y="6673"/>
                  <a:pt x="6700" y="2585"/>
                  <a:pt x="6916" y="1342"/>
                </a:cubicBezTo>
                <a:cubicBezTo>
                  <a:pt x="7133" y="99"/>
                  <a:pt x="7370" y="-385"/>
                  <a:pt x="7553" y="340"/>
                </a:cubicBezTo>
                <a:cubicBezTo>
                  <a:pt x="7737" y="1066"/>
                  <a:pt x="7808" y="4416"/>
                  <a:pt x="8018" y="5706"/>
                </a:cubicBezTo>
                <a:cubicBezTo>
                  <a:pt x="8227" y="6994"/>
                  <a:pt x="8543" y="7639"/>
                  <a:pt x="8814" y="8065"/>
                </a:cubicBezTo>
                <a:cubicBezTo>
                  <a:pt x="9086" y="8492"/>
                  <a:pt x="9455" y="8135"/>
                  <a:pt x="9653" y="8250"/>
                </a:cubicBezTo>
                <a:cubicBezTo>
                  <a:pt x="9851" y="8365"/>
                  <a:pt x="9928" y="8653"/>
                  <a:pt x="10000" y="8757"/>
                </a:cubicBezTo>
              </a:path>
            </a:pathLst>
          </a:custGeom>
          <a:blipFill>
            <a:blip r:embed="rId3"/>
            <a:tile tx="0" ty="0" sx="100000" sy="100000" flip="none" algn="tl"/>
          </a:blipFill>
          <a:ln w="57150" cmpd="sng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5125" name="Group 12"/>
          <p:cNvGrpSpPr>
            <a:grpSpLocks/>
          </p:cNvGrpSpPr>
          <p:nvPr/>
        </p:nvGrpSpPr>
        <p:grpSpPr bwMode="auto">
          <a:xfrm>
            <a:off x="2106842" y="1451342"/>
            <a:ext cx="420687" cy="1112470"/>
            <a:chOff x="1871" y="1112"/>
            <a:chExt cx="993" cy="2229"/>
          </a:xfrm>
        </p:grpSpPr>
        <p:sp>
          <p:nvSpPr>
            <p:cNvPr id="5144" name="Oval 6"/>
            <p:cNvSpPr>
              <a:spLocks noChangeArrowheads="1"/>
            </p:cNvSpPr>
            <p:nvPr/>
          </p:nvSpPr>
          <p:spPr bwMode="auto">
            <a:xfrm>
              <a:off x="2184" y="1112"/>
              <a:ext cx="384" cy="496"/>
            </a:xfrm>
            <a:prstGeom prst="ellipse">
              <a:avLst/>
            </a:prstGeom>
            <a:solidFill>
              <a:srgbClr val="66FF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Symbol" panose="05050102010706020507" pitchFamily="18" charset="2"/>
              </a:endParaRPr>
            </a:p>
          </p:txBody>
        </p:sp>
        <p:sp>
          <p:nvSpPr>
            <p:cNvPr id="5145" name="Oval 7"/>
            <p:cNvSpPr>
              <a:spLocks noChangeArrowheads="1"/>
            </p:cNvSpPr>
            <p:nvPr/>
          </p:nvSpPr>
          <p:spPr bwMode="auto">
            <a:xfrm>
              <a:off x="2064" y="1568"/>
              <a:ext cx="632" cy="1056"/>
            </a:xfrm>
            <a:prstGeom prst="ellipse">
              <a:avLst/>
            </a:prstGeom>
            <a:solidFill>
              <a:srgbClr val="66FF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Symbol" panose="05050102010706020507" pitchFamily="18" charset="2"/>
              </a:endParaRPr>
            </a:p>
          </p:txBody>
        </p:sp>
        <p:sp>
          <p:nvSpPr>
            <p:cNvPr id="5146" name="Freeform 8"/>
            <p:cNvSpPr>
              <a:spLocks/>
            </p:cNvSpPr>
            <p:nvPr/>
          </p:nvSpPr>
          <p:spPr bwMode="auto">
            <a:xfrm>
              <a:off x="1871" y="1712"/>
              <a:ext cx="281" cy="581"/>
            </a:xfrm>
            <a:custGeom>
              <a:avLst/>
              <a:gdLst>
                <a:gd name="T0" fmla="*/ 281 w 281"/>
                <a:gd name="T1" fmla="*/ 32 h 581"/>
                <a:gd name="T2" fmla="*/ 65 w 281"/>
                <a:gd name="T3" fmla="*/ 80 h 581"/>
                <a:gd name="T4" fmla="*/ 1 w 281"/>
                <a:gd name="T5" fmla="*/ 512 h 581"/>
                <a:gd name="T6" fmla="*/ 73 w 281"/>
                <a:gd name="T7" fmla="*/ 496 h 581"/>
                <a:gd name="T8" fmla="*/ 105 w 281"/>
                <a:gd name="T9" fmla="*/ 136 h 581"/>
                <a:gd name="T10" fmla="*/ 233 w 281"/>
                <a:gd name="T11" fmla="*/ 112 h 58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1" h="581">
                  <a:moveTo>
                    <a:pt x="281" y="32"/>
                  </a:moveTo>
                  <a:cubicBezTo>
                    <a:pt x="245" y="40"/>
                    <a:pt x="112" y="0"/>
                    <a:pt x="65" y="80"/>
                  </a:cubicBezTo>
                  <a:cubicBezTo>
                    <a:pt x="18" y="160"/>
                    <a:pt x="0" y="443"/>
                    <a:pt x="1" y="512"/>
                  </a:cubicBezTo>
                  <a:cubicBezTo>
                    <a:pt x="2" y="581"/>
                    <a:pt x="56" y="559"/>
                    <a:pt x="73" y="496"/>
                  </a:cubicBezTo>
                  <a:cubicBezTo>
                    <a:pt x="90" y="433"/>
                    <a:pt x="78" y="200"/>
                    <a:pt x="105" y="136"/>
                  </a:cubicBezTo>
                  <a:cubicBezTo>
                    <a:pt x="132" y="72"/>
                    <a:pt x="206" y="117"/>
                    <a:pt x="233" y="112"/>
                  </a:cubicBezTo>
                </a:path>
              </a:pathLst>
            </a:custGeom>
            <a:solidFill>
              <a:srgbClr val="66FF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7" name="Freeform 9"/>
            <p:cNvSpPr>
              <a:spLocks/>
            </p:cNvSpPr>
            <p:nvPr/>
          </p:nvSpPr>
          <p:spPr bwMode="auto">
            <a:xfrm>
              <a:off x="1980" y="2472"/>
              <a:ext cx="337" cy="861"/>
            </a:xfrm>
            <a:custGeom>
              <a:avLst/>
              <a:gdLst>
                <a:gd name="T0" fmla="*/ 292 w 337"/>
                <a:gd name="T1" fmla="*/ 96 h 861"/>
                <a:gd name="T2" fmla="*/ 292 w 337"/>
                <a:gd name="T3" fmla="*/ 744 h 861"/>
                <a:gd name="T4" fmla="*/ 20 w 337"/>
                <a:gd name="T5" fmla="*/ 800 h 861"/>
                <a:gd name="T6" fmla="*/ 172 w 337"/>
                <a:gd name="T7" fmla="*/ 704 h 861"/>
                <a:gd name="T8" fmla="*/ 244 w 337"/>
                <a:gd name="T9" fmla="*/ 440 h 861"/>
                <a:gd name="T10" fmla="*/ 204 w 337"/>
                <a:gd name="T11" fmla="*/ 0 h 86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7" h="861">
                  <a:moveTo>
                    <a:pt x="292" y="96"/>
                  </a:moveTo>
                  <a:cubicBezTo>
                    <a:pt x="314" y="361"/>
                    <a:pt x="337" y="627"/>
                    <a:pt x="292" y="744"/>
                  </a:cubicBezTo>
                  <a:cubicBezTo>
                    <a:pt x="247" y="861"/>
                    <a:pt x="40" y="807"/>
                    <a:pt x="20" y="800"/>
                  </a:cubicBezTo>
                  <a:cubicBezTo>
                    <a:pt x="0" y="793"/>
                    <a:pt x="135" y="764"/>
                    <a:pt x="172" y="704"/>
                  </a:cubicBezTo>
                  <a:cubicBezTo>
                    <a:pt x="209" y="644"/>
                    <a:pt x="239" y="557"/>
                    <a:pt x="244" y="440"/>
                  </a:cubicBezTo>
                  <a:cubicBezTo>
                    <a:pt x="249" y="323"/>
                    <a:pt x="226" y="161"/>
                    <a:pt x="204" y="0"/>
                  </a:cubicBezTo>
                </a:path>
              </a:pathLst>
            </a:custGeom>
            <a:solidFill>
              <a:srgbClr val="66FF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8" name="Freeform 10"/>
            <p:cNvSpPr>
              <a:spLocks/>
            </p:cNvSpPr>
            <p:nvPr/>
          </p:nvSpPr>
          <p:spPr bwMode="auto">
            <a:xfrm flipH="1">
              <a:off x="2436" y="2480"/>
              <a:ext cx="337" cy="861"/>
            </a:xfrm>
            <a:custGeom>
              <a:avLst/>
              <a:gdLst>
                <a:gd name="T0" fmla="*/ 292 w 337"/>
                <a:gd name="T1" fmla="*/ 96 h 861"/>
                <a:gd name="T2" fmla="*/ 292 w 337"/>
                <a:gd name="T3" fmla="*/ 744 h 861"/>
                <a:gd name="T4" fmla="*/ 20 w 337"/>
                <a:gd name="T5" fmla="*/ 800 h 861"/>
                <a:gd name="T6" fmla="*/ 172 w 337"/>
                <a:gd name="T7" fmla="*/ 704 h 861"/>
                <a:gd name="T8" fmla="*/ 244 w 337"/>
                <a:gd name="T9" fmla="*/ 440 h 861"/>
                <a:gd name="T10" fmla="*/ 204 w 337"/>
                <a:gd name="T11" fmla="*/ 0 h 86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7" h="861">
                  <a:moveTo>
                    <a:pt x="292" y="96"/>
                  </a:moveTo>
                  <a:cubicBezTo>
                    <a:pt x="314" y="361"/>
                    <a:pt x="337" y="627"/>
                    <a:pt x="292" y="744"/>
                  </a:cubicBezTo>
                  <a:cubicBezTo>
                    <a:pt x="247" y="861"/>
                    <a:pt x="40" y="807"/>
                    <a:pt x="20" y="800"/>
                  </a:cubicBezTo>
                  <a:cubicBezTo>
                    <a:pt x="0" y="793"/>
                    <a:pt x="135" y="764"/>
                    <a:pt x="172" y="704"/>
                  </a:cubicBezTo>
                  <a:cubicBezTo>
                    <a:pt x="209" y="644"/>
                    <a:pt x="239" y="557"/>
                    <a:pt x="244" y="440"/>
                  </a:cubicBezTo>
                  <a:cubicBezTo>
                    <a:pt x="249" y="323"/>
                    <a:pt x="226" y="161"/>
                    <a:pt x="204" y="0"/>
                  </a:cubicBezTo>
                </a:path>
              </a:pathLst>
            </a:custGeom>
            <a:solidFill>
              <a:srgbClr val="66FF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9" name="Freeform 11"/>
            <p:cNvSpPr>
              <a:spLocks/>
            </p:cNvSpPr>
            <p:nvPr/>
          </p:nvSpPr>
          <p:spPr bwMode="auto">
            <a:xfrm flipH="1">
              <a:off x="2583" y="1696"/>
              <a:ext cx="281" cy="581"/>
            </a:xfrm>
            <a:custGeom>
              <a:avLst/>
              <a:gdLst>
                <a:gd name="T0" fmla="*/ 281 w 281"/>
                <a:gd name="T1" fmla="*/ 32 h 581"/>
                <a:gd name="T2" fmla="*/ 65 w 281"/>
                <a:gd name="T3" fmla="*/ 80 h 581"/>
                <a:gd name="T4" fmla="*/ 1 w 281"/>
                <a:gd name="T5" fmla="*/ 512 h 581"/>
                <a:gd name="T6" fmla="*/ 73 w 281"/>
                <a:gd name="T7" fmla="*/ 496 h 581"/>
                <a:gd name="T8" fmla="*/ 105 w 281"/>
                <a:gd name="T9" fmla="*/ 136 h 581"/>
                <a:gd name="T10" fmla="*/ 233 w 281"/>
                <a:gd name="T11" fmla="*/ 112 h 58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1" h="581">
                  <a:moveTo>
                    <a:pt x="281" y="32"/>
                  </a:moveTo>
                  <a:cubicBezTo>
                    <a:pt x="245" y="40"/>
                    <a:pt x="112" y="0"/>
                    <a:pt x="65" y="80"/>
                  </a:cubicBezTo>
                  <a:cubicBezTo>
                    <a:pt x="18" y="160"/>
                    <a:pt x="0" y="443"/>
                    <a:pt x="1" y="512"/>
                  </a:cubicBezTo>
                  <a:cubicBezTo>
                    <a:pt x="2" y="581"/>
                    <a:pt x="56" y="559"/>
                    <a:pt x="73" y="496"/>
                  </a:cubicBezTo>
                  <a:cubicBezTo>
                    <a:pt x="90" y="433"/>
                    <a:pt x="78" y="200"/>
                    <a:pt x="105" y="136"/>
                  </a:cubicBezTo>
                  <a:cubicBezTo>
                    <a:pt x="132" y="72"/>
                    <a:pt x="206" y="117"/>
                    <a:pt x="233" y="112"/>
                  </a:cubicBezTo>
                </a:path>
              </a:pathLst>
            </a:custGeom>
            <a:solidFill>
              <a:srgbClr val="66FF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26" name="Group 13"/>
          <p:cNvGrpSpPr>
            <a:grpSpLocks/>
          </p:cNvGrpSpPr>
          <p:nvPr/>
        </p:nvGrpSpPr>
        <p:grpSpPr bwMode="auto">
          <a:xfrm>
            <a:off x="6378437" y="1277813"/>
            <a:ext cx="420687" cy="1176338"/>
            <a:chOff x="1871" y="1112"/>
            <a:chExt cx="993" cy="2229"/>
          </a:xfrm>
        </p:grpSpPr>
        <p:sp>
          <p:nvSpPr>
            <p:cNvPr id="5138" name="Oval 14"/>
            <p:cNvSpPr>
              <a:spLocks noChangeArrowheads="1"/>
            </p:cNvSpPr>
            <p:nvPr/>
          </p:nvSpPr>
          <p:spPr bwMode="auto">
            <a:xfrm>
              <a:off x="2184" y="1112"/>
              <a:ext cx="384" cy="496"/>
            </a:xfrm>
            <a:prstGeom prst="ellipse">
              <a:avLst/>
            </a:prstGeom>
            <a:solidFill>
              <a:srgbClr val="00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Symbol" panose="05050102010706020507" pitchFamily="18" charset="2"/>
              </a:endParaRPr>
            </a:p>
          </p:txBody>
        </p:sp>
        <p:sp>
          <p:nvSpPr>
            <p:cNvPr id="5139" name="Oval 15"/>
            <p:cNvSpPr>
              <a:spLocks noChangeArrowheads="1"/>
            </p:cNvSpPr>
            <p:nvPr/>
          </p:nvSpPr>
          <p:spPr bwMode="auto">
            <a:xfrm>
              <a:off x="2064" y="1568"/>
              <a:ext cx="632" cy="1056"/>
            </a:xfrm>
            <a:prstGeom prst="ellipse">
              <a:avLst/>
            </a:prstGeom>
            <a:solidFill>
              <a:srgbClr val="00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Symbol" panose="05050102010706020507" pitchFamily="18" charset="2"/>
              </a:endParaRPr>
            </a:p>
          </p:txBody>
        </p:sp>
        <p:sp>
          <p:nvSpPr>
            <p:cNvPr id="5140" name="Freeform 16"/>
            <p:cNvSpPr>
              <a:spLocks/>
            </p:cNvSpPr>
            <p:nvPr/>
          </p:nvSpPr>
          <p:spPr bwMode="auto">
            <a:xfrm>
              <a:off x="1871" y="1712"/>
              <a:ext cx="281" cy="581"/>
            </a:xfrm>
            <a:custGeom>
              <a:avLst/>
              <a:gdLst>
                <a:gd name="T0" fmla="*/ 281 w 281"/>
                <a:gd name="T1" fmla="*/ 32 h 581"/>
                <a:gd name="T2" fmla="*/ 65 w 281"/>
                <a:gd name="T3" fmla="*/ 80 h 581"/>
                <a:gd name="T4" fmla="*/ 1 w 281"/>
                <a:gd name="T5" fmla="*/ 512 h 581"/>
                <a:gd name="T6" fmla="*/ 73 w 281"/>
                <a:gd name="T7" fmla="*/ 496 h 581"/>
                <a:gd name="T8" fmla="*/ 105 w 281"/>
                <a:gd name="T9" fmla="*/ 136 h 581"/>
                <a:gd name="T10" fmla="*/ 233 w 281"/>
                <a:gd name="T11" fmla="*/ 112 h 58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1" h="581">
                  <a:moveTo>
                    <a:pt x="281" y="32"/>
                  </a:moveTo>
                  <a:cubicBezTo>
                    <a:pt x="245" y="40"/>
                    <a:pt x="112" y="0"/>
                    <a:pt x="65" y="80"/>
                  </a:cubicBezTo>
                  <a:cubicBezTo>
                    <a:pt x="18" y="160"/>
                    <a:pt x="0" y="443"/>
                    <a:pt x="1" y="512"/>
                  </a:cubicBezTo>
                  <a:cubicBezTo>
                    <a:pt x="2" y="581"/>
                    <a:pt x="56" y="559"/>
                    <a:pt x="73" y="496"/>
                  </a:cubicBezTo>
                  <a:cubicBezTo>
                    <a:pt x="90" y="433"/>
                    <a:pt x="78" y="200"/>
                    <a:pt x="105" y="136"/>
                  </a:cubicBezTo>
                  <a:cubicBezTo>
                    <a:pt x="132" y="72"/>
                    <a:pt x="206" y="117"/>
                    <a:pt x="233" y="112"/>
                  </a:cubicBezTo>
                </a:path>
              </a:pathLst>
            </a:custGeom>
            <a:solidFill>
              <a:srgbClr val="00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1" name="Freeform 17"/>
            <p:cNvSpPr>
              <a:spLocks/>
            </p:cNvSpPr>
            <p:nvPr/>
          </p:nvSpPr>
          <p:spPr bwMode="auto">
            <a:xfrm>
              <a:off x="1980" y="2472"/>
              <a:ext cx="337" cy="861"/>
            </a:xfrm>
            <a:custGeom>
              <a:avLst/>
              <a:gdLst>
                <a:gd name="T0" fmla="*/ 292 w 337"/>
                <a:gd name="T1" fmla="*/ 96 h 861"/>
                <a:gd name="T2" fmla="*/ 292 w 337"/>
                <a:gd name="T3" fmla="*/ 744 h 861"/>
                <a:gd name="T4" fmla="*/ 20 w 337"/>
                <a:gd name="T5" fmla="*/ 800 h 861"/>
                <a:gd name="T6" fmla="*/ 172 w 337"/>
                <a:gd name="T7" fmla="*/ 704 h 861"/>
                <a:gd name="T8" fmla="*/ 244 w 337"/>
                <a:gd name="T9" fmla="*/ 440 h 861"/>
                <a:gd name="T10" fmla="*/ 204 w 337"/>
                <a:gd name="T11" fmla="*/ 0 h 86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7" h="861">
                  <a:moveTo>
                    <a:pt x="292" y="96"/>
                  </a:moveTo>
                  <a:cubicBezTo>
                    <a:pt x="314" y="361"/>
                    <a:pt x="337" y="627"/>
                    <a:pt x="292" y="744"/>
                  </a:cubicBezTo>
                  <a:cubicBezTo>
                    <a:pt x="247" y="861"/>
                    <a:pt x="40" y="807"/>
                    <a:pt x="20" y="800"/>
                  </a:cubicBezTo>
                  <a:cubicBezTo>
                    <a:pt x="0" y="793"/>
                    <a:pt x="135" y="764"/>
                    <a:pt x="172" y="704"/>
                  </a:cubicBezTo>
                  <a:cubicBezTo>
                    <a:pt x="209" y="644"/>
                    <a:pt x="239" y="557"/>
                    <a:pt x="244" y="440"/>
                  </a:cubicBezTo>
                  <a:cubicBezTo>
                    <a:pt x="249" y="323"/>
                    <a:pt x="226" y="161"/>
                    <a:pt x="204" y="0"/>
                  </a:cubicBezTo>
                </a:path>
              </a:pathLst>
            </a:custGeom>
            <a:solidFill>
              <a:srgbClr val="00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2" name="Freeform 18"/>
            <p:cNvSpPr>
              <a:spLocks/>
            </p:cNvSpPr>
            <p:nvPr/>
          </p:nvSpPr>
          <p:spPr bwMode="auto">
            <a:xfrm flipH="1">
              <a:off x="2436" y="2480"/>
              <a:ext cx="337" cy="861"/>
            </a:xfrm>
            <a:custGeom>
              <a:avLst/>
              <a:gdLst>
                <a:gd name="T0" fmla="*/ 292 w 337"/>
                <a:gd name="T1" fmla="*/ 96 h 861"/>
                <a:gd name="T2" fmla="*/ 292 w 337"/>
                <a:gd name="T3" fmla="*/ 744 h 861"/>
                <a:gd name="T4" fmla="*/ 20 w 337"/>
                <a:gd name="T5" fmla="*/ 800 h 861"/>
                <a:gd name="T6" fmla="*/ 172 w 337"/>
                <a:gd name="T7" fmla="*/ 704 h 861"/>
                <a:gd name="T8" fmla="*/ 244 w 337"/>
                <a:gd name="T9" fmla="*/ 440 h 861"/>
                <a:gd name="T10" fmla="*/ 204 w 337"/>
                <a:gd name="T11" fmla="*/ 0 h 86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7" h="861">
                  <a:moveTo>
                    <a:pt x="292" y="96"/>
                  </a:moveTo>
                  <a:cubicBezTo>
                    <a:pt x="314" y="361"/>
                    <a:pt x="337" y="627"/>
                    <a:pt x="292" y="744"/>
                  </a:cubicBezTo>
                  <a:cubicBezTo>
                    <a:pt x="247" y="861"/>
                    <a:pt x="40" y="807"/>
                    <a:pt x="20" y="800"/>
                  </a:cubicBezTo>
                  <a:cubicBezTo>
                    <a:pt x="0" y="793"/>
                    <a:pt x="135" y="764"/>
                    <a:pt x="172" y="704"/>
                  </a:cubicBezTo>
                  <a:cubicBezTo>
                    <a:pt x="209" y="644"/>
                    <a:pt x="239" y="557"/>
                    <a:pt x="244" y="440"/>
                  </a:cubicBezTo>
                  <a:cubicBezTo>
                    <a:pt x="249" y="323"/>
                    <a:pt x="226" y="161"/>
                    <a:pt x="204" y="0"/>
                  </a:cubicBezTo>
                </a:path>
              </a:pathLst>
            </a:custGeom>
            <a:solidFill>
              <a:srgbClr val="00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3" name="Freeform 19"/>
            <p:cNvSpPr>
              <a:spLocks/>
            </p:cNvSpPr>
            <p:nvPr/>
          </p:nvSpPr>
          <p:spPr bwMode="auto">
            <a:xfrm flipH="1">
              <a:off x="2583" y="1696"/>
              <a:ext cx="281" cy="581"/>
            </a:xfrm>
            <a:custGeom>
              <a:avLst/>
              <a:gdLst>
                <a:gd name="T0" fmla="*/ 281 w 281"/>
                <a:gd name="T1" fmla="*/ 32 h 581"/>
                <a:gd name="T2" fmla="*/ 65 w 281"/>
                <a:gd name="T3" fmla="*/ 80 h 581"/>
                <a:gd name="T4" fmla="*/ 1 w 281"/>
                <a:gd name="T5" fmla="*/ 512 h 581"/>
                <a:gd name="T6" fmla="*/ 73 w 281"/>
                <a:gd name="T7" fmla="*/ 496 h 581"/>
                <a:gd name="T8" fmla="*/ 105 w 281"/>
                <a:gd name="T9" fmla="*/ 136 h 581"/>
                <a:gd name="T10" fmla="*/ 233 w 281"/>
                <a:gd name="T11" fmla="*/ 112 h 58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1" h="581">
                  <a:moveTo>
                    <a:pt x="281" y="32"/>
                  </a:moveTo>
                  <a:cubicBezTo>
                    <a:pt x="245" y="40"/>
                    <a:pt x="112" y="0"/>
                    <a:pt x="65" y="80"/>
                  </a:cubicBezTo>
                  <a:cubicBezTo>
                    <a:pt x="18" y="160"/>
                    <a:pt x="0" y="443"/>
                    <a:pt x="1" y="512"/>
                  </a:cubicBezTo>
                  <a:cubicBezTo>
                    <a:pt x="2" y="581"/>
                    <a:pt x="56" y="559"/>
                    <a:pt x="73" y="496"/>
                  </a:cubicBezTo>
                  <a:cubicBezTo>
                    <a:pt x="90" y="433"/>
                    <a:pt x="78" y="200"/>
                    <a:pt x="105" y="136"/>
                  </a:cubicBezTo>
                  <a:cubicBezTo>
                    <a:pt x="132" y="72"/>
                    <a:pt x="206" y="117"/>
                    <a:pt x="233" y="112"/>
                  </a:cubicBezTo>
                </a:path>
              </a:pathLst>
            </a:custGeom>
            <a:solidFill>
              <a:srgbClr val="00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7" name="Freeform 20"/>
          <p:cNvSpPr>
            <a:spLocks/>
          </p:cNvSpPr>
          <p:nvPr/>
        </p:nvSpPr>
        <p:spPr bwMode="auto">
          <a:xfrm>
            <a:off x="1714328" y="1713577"/>
            <a:ext cx="703263" cy="323850"/>
          </a:xfrm>
          <a:custGeom>
            <a:avLst/>
            <a:gdLst>
              <a:gd name="T0" fmla="*/ 0 w 856"/>
              <a:gd name="T1" fmla="*/ 127709348 h 288"/>
              <a:gd name="T2" fmla="*/ 0 w 856"/>
              <a:gd name="T3" fmla="*/ 303468815 h 288"/>
              <a:gd name="T4" fmla="*/ 485982666 w 856"/>
              <a:gd name="T5" fmla="*/ 274386410 h 288"/>
              <a:gd name="T6" fmla="*/ 577779027 w 856"/>
              <a:gd name="T7" fmla="*/ 364162578 h 288"/>
              <a:gd name="T8" fmla="*/ 572378855 w 856"/>
              <a:gd name="T9" fmla="*/ 0 h 288"/>
              <a:gd name="T10" fmla="*/ 480582494 w 856"/>
              <a:gd name="T11" fmla="*/ 97363029 h 288"/>
              <a:gd name="T12" fmla="*/ 0 w 856"/>
              <a:gd name="T13" fmla="*/ 127709348 h 28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856" h="288">
                <a:moveTo>
                  <a:pt x="0" y="101"/>
                </a:moveTo>
                <a:lnTo>
                  <a:pt x="0" y="240"/>
                </a:lnTo>
                <a:lnTo>
                  <a:pt x="720" y="217"/>
                </a:lnTo>
                <a:lnTo>
                  <a:pt x="856" y="288"/>
                </a:lnTo>
                <a:lnTo>
                  <a:pt x="848" y="0"/>
                </a:lnTo>
                <a:lnTo>
                  <a:pt x="712" y="77"/>
                </a:lnTo>
                <a:lnTo>
                  <a:pt x="0" y="101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9" name="Line 22"/>
          <p:cNvSpPr>
            <a:spLocks noChangeShapeType="1"/>
          </p:cNvSpPr>
          <p:nvPr/>
        </p:nvSpPr>
        <p:spPr bwMode="auto">
          <a:xfrm>
            <a:off x="2311400" y="2603500"/>
            <a:ext cx="0" cy="17272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0" name="Line 23"/>
          <p:cNvSpPr>
            <a:spLocks noChangeShapeType="1"/>
          </p:cNvSpPr>
          <p:nvPr/>
        </p:nvSpPr>
        <p:spPr bwMode="auto">
          <a:xfrm>
            <a:off x="6616700" y="2374900"/>
            <a:ext cx="0" cy="19304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1" name="Line 24"/>
          <p:cNvSpPr>
            <a:spLocks noChangeShapeType="1"/>
          </p:cNvSpPr>
          <p:nvPr/>
        </p:nvSpPr>
        <p:spPr bwMode="auto">
          <a:xfrm>
            <a:off x="2308225" y="4048125"/>
            <a:ext cx="43053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2" name="Text Box 26"/>
          <p:cNvSpPr txBox="1">
            <a:spLocks noChangeArrowheads="1"/>
          </p:cNvSpPr>
          <p:nvPr/>
        </p:nvSpPr>
        <p:spPr bwMode="auto">
          <a:xfrm>
            <a:off x="4234524" y="3791743"/>
            <a:ext cx="42545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aseline="0" dirty="0">
                <a:latin typeface="Tahoma" panose="020B0604030504040204" pitchFamily="34" charset="0"/>
              </a:rPr>
              <a:t>D</a:t>
            </a:r>
          </a:p>
        </p:txBody>
      </p:sp>
      <p:sp>
        <p:nvSpPr>
          <p:cNvPr id="5135" name="Text Box 33"/>
          <p:cNvSpPr txBox="1">
            <a:spLocks noChangeArrowheads="1"/>
          </p:cNvSpPr>
          <p:nvPr/>
        </p:nvSpPr>
        <p:spPr bwMode="auto">
          <a:xfrm>
            <a:off x="407743" y="1684848"/>
            <a:ext cx="12334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aseline="0" dirty="0">
                <a:latin typeface="Tahoma" panose="020B0604030504040204" pitchFamily="34" charset="0"/>
              </a:rPr>
              <a:t>Galileo</a:t>
            </a:r>
          </a:p>
        </p:txBody>
      </p:sp>
      <p:sp>
        <p:nvSpPr>
          <p:cNvPr id="5136" name="Text Box 34"/>
          <p:cNvSpPr txBox="1">
            <a:spLocks noChangeArrowheads="1"/>
          </p:cNvSpPr>
          <p:nvPr/>
        </p:nvSpPr>
        <p:spPr bwMode="auto">
          <a:xfrm>
            <a:off x="6949800" y="1490135"/>
            <a:ext cx="155042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aseline="0" dirty="0" smtClean="0">
                <a:latin typeface="Tahoma" panose="020B0604030504040204" pitchFamily="34" charset="0"/>
              </a:rPr>
              <a:t>Massimo</a:t>
            </a:r>
            <a:endParaRPr lang="en-US" altLang="en-US" sz="2800" baseline="0" dirty="0">
              <a:latin typeface="Tahoma" panose="020B0604030504040204" pitchFamily="34" charset="0"/>
            </a:endParaRPr>
          </a:p>
        </p:txBody>
      </p:sp>
      <p:pic>
        <p:nvPicPr>
          <p:cNvPr id="5137" name="Picture 42" descr="MC900014383[1]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06759" y="2013355"/>
            <a:ext cx="434975" cy="58370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431587" y="2288272"/>
            <a:ext cx="20681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aseline="0" dirty="0" smtClean="0">
                <a:latin typeface="+mj-lt"/>
              </a:rPr>
              <a:t>Speed of light</a:t>
            </a:r>
          </a:p>
          <a:p>
            <a:r>
              <a:rPr lang="en-US" sz="2400" baseline="0" dirty="0" smtClean="0">
                <a:latin typeface="+mj-lt"/>
              </a:rPr>
              <a:t>    = 2D/t</a:t>
            </a:r>
            <a:endParaRPr lang="en-US" sz="2400" dirty="0">
              <a:latin typeface="+mj-lt"/>
            </a:endParaRPr>
          </a:p>
        </p:txBody>
      </p:sp>
      <p:sp>
        <p:nvSpPr>
          <p:cNvPr id="3" name="Oval 2"/>
          <p:cNvSpPr/>
          <p:nvPr/>
        </p:nvSpPr>
        <p:spPr bwMode="auto">
          <a:xfrm>
            <a:off x="6244573" y="1451342"/>
            <a:ext cx="253762" cy="558427"/>
          </a:xfrm>
          <a:prstGeom prst="ellipse">
            <a:avLst/>
          </a:prstGeom>
          <a:solidFill>
            <a:schemeClr val="bg1">
              <a:lumMod val="75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Symbol" pitchFamily="18" charset="2"/>
            </a:endParaRPr>
          </a:p>
        </p:txBody>
      </p:sp>
      <p:sp>
        <p:nvSpPr>
          <p:cNvPr id="16414" name="Line 30"/>
          <p:cNvSpPr>
            <a:spLocks noChangeShapeType="1"/>
          </p:cNvSpPr>
          <p:nvPr/>
        </p:nvSpPr>
        <p:spPr bwMode="auto">
          <a:xfrm>
            <a:off x="2401899" y="1598251"/>
            <a:ext cx="3834211" cy="141319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Line 21"/>
          <p:cNvSpPr>
            <a:spLocks noChangeShapeType="1"/>
          </p:cNvSpPr>
          <p:nvPr/>
        </p:nvSpPr>
        <p:spPr bwMode="auto">
          <a:xfrm flipV="1">
            <a:off x="2415116" y="1786229"/>
            <a:ext cx="3970481" cy="106403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67414-1499-46FD-A73C-1D099CA59686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6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14" grpId="0" animBg="1"/>
      <p:bldP spid="1640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Galileo’s result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1475" y="1514475"/>
            <a:ext cx="8229600" cy="4973638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“If not instantaneous, it is extraordinarily rapid; at least 10 times faster than sound.”</a:t>
            </a:r>
          </a:p>
          <a:p>
            <a:pPr eaLnBrk="1" hangingPunct="1"/>
            <a:r>
              <a:rPr lang="en-US" altLang="en-US" sz="2800" smtClean="0"/>
              <a:t>Suppose D = 2 miles, then the time delay would be  t = D/c  = 5 millionths of a sec. </a:t>
            </a:r>
            <a:r>
              <a:rPr lang="en-US" altLang="en-US" sz="2800" smtClean="0">
                <a:solidFill>
                  <a:srgbClr val="3333FF"/>
                </a:solidFill>
              </a:rPr>
              <a:t>(The time delay for sound would be about 10 sec.)</a:t>
            </a:r>
          </a:p>
          <a:p>
            <a:pPr eaLnBrk="1" hangingPunct="1"/>
            <a:r>
              <a:rPr lang="en-US" altLang="en-US" sz="2800" smtClean="0"/>
              <a:t>It is not surprising that Galileo was not able to measure this!</a:t>
            </a:r>
          </a:p>
          <a:p>
            <a:pPr eaLnBrk="1" hangingPunct="1"/>
            <a:r>
              <a:rPr lang="en-US" altLang="en-US" sz="2800" smtClean="0">
                <a:solidFill>
                  <a:srgbClr val="3333FF"/>
                </a:solidFill>
                <a:sym typeface="Wingdings" panose="05000000000000000000" pitchFamily="2" charset="2"/>
              </a:rPr>
              <a:t>We will measure the speed of light by timing how long it takes for a pulse of light to travel through a long plastic fiber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331F-12FD-4F0D-B095-2CC6155A3E17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The speed of light inside matter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47675" y="1457325"/>
            <a:ext cx="8334375" cy="4859338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The speed of light  c = 3</a:t>
            </a:r>
            <a:r>
              <a:rPr lang="en-US" altLang="en-US" sz="2800" dirty="0" smtClean="0">
                <a:sym typeface="SymbolMono BT" pitchFamily="18" charset="2"/>
              </a:rPr>
              <a:t>10</a:t>
            </a:r>
            <a:r>
              <a:rPr lang="en-US" altLang="en-US" sz="2800" baseline="30000" dirty="0" smtClean="0">
                <a:sym typeface="SymbolMono BT" pitchFamily="18" charset="2"/>
              </a:rPr>
              <a:t>8</a:t>
            </a:r>
            <a:r>
              <a:rPr lang="en-US" altLang="en-US" sz="2800" dirty="0" smtClean="0"/>
              <a:t> m/s in </a:t>
            </a:r>
            <a:r>
              <a:rPr lang="en-US" altLang="en-US" sz="2800" dirty="0" smtClean="0">
                <a:solidFill>
                  <a:srgbClr val="FF0000"/>
                </a:solidFill>
              </a:rPr>
              <a:t>vacuum</a:t>
            </a:r>
          </a:p>
          <a:p>
            <a:pPr eaLnBrk="1" hangingPunct="1"/>
            <a:r>
              <a:rPr lang="en-US" altLang="en-US" sz="2800" dirty="0" smtClean="0">
                <a:solidFill>
                  <a:srgbClr val="0000FF"/>
                </a:solidFill>
              </a:rPr>
              <a:t>In any other medium such as water or glass, </a:t>
            </a:r>
            <a:r>
              <a:rPr lang="en-US" altLang="en-US" sz="2800" i="1" dirty="0" smtClean="0">
                <a:solidFill>
                  <a:srgbClr val="0000FF"/>
                </a:solidFill>
              </a:rPr>
              <a:t>light travels at a lower speed.</a:t>
            </a:r>
          </a:p>
          <a:p>
            <a:pPr eaLnBrk="1" hangingPunct="1"/>
            <a:r>
              <a:rPr lang="en-US" altLang="en-US" sz="2800" dirty="0" smtClean="0"/>
              <a:t>The speed of light in a </a:t>
            </a:r>
            <a:r>
              <a:rPr lang="en-US" altLang="en-US" sz="2800" dirty="0" smtClean="0">
                <a:solidFill>
                  <a:srgbClr val="FF0000"/>
                </a:solidFill>
              </a:rPr>
              <a:t>medium</a:t>
            </a:r>
            <a:r>
              <a:rPr lang="en-US" altLang="en-US" sz="2800" dirty="0" smtClean="0"/>
              <a:t> can be found by using  the formula</a:t>
            </a:r>
            <a:br>
              <a:rPr lang="en-US" altLang="en-US" sz="2800" dirty="0" smtClean="0"/>
            </a:br>
            <a:r>
              <a:rPr lang="en-US" altLang="en-US" sz="2800" dirty="0" smtClean="0"/>
              <a:t>			          </a:t>
            </a:r>
            <a:r>
              <a:rPr lang="en-US" altLang="en-US" sz="2800" b="1" dirty="0" smtClean="0">
                <a:solidFill>
                  <a:srgbClr val="3333FF"/>
                </a:solidFill>
              </a:rPr>
              <a:t/>
            </a:r>
            <a:br>
              <a:rPr lang="en-US" altLang="en-US" sz="2800" b="1" dirty="0" smtClean="0">
                <a:solidFill>
                  <a:srgbClr val="3333FF"/>
                </a:solidFill>
              </a:rPr>
            </a:br>
            <a:r>
              <a:rPr lang="en-US" altLang="en-US" sz="2800" b="1" dirty="0" smtClean="0">
                <a:solidFill>
                  <a:srgbClr val="3333FF"/>
                </a:solidFill>
              </a:rPr>
              <a:t/>
            </a:r>
            <a:br>
              <a:rPr lang="en-US" altLang="en-US" sz="2800" b="1" dirty="0" smtClean="0">
                <a:solidFill>
                  <a:srgbClr val="3333FF"/>
                </a:solidFill>
              </a:rPr>
            </a:br>
            <a:r>
              <a:rPr lang="en-US" altLang="en-US" sz="2800" dirty="0" smtClean="0"/>
              <a:t>where c is the speed in vacuum (3</a:t>
            </a:r>
            <a:r>
              <a:rPr lang="en-US" altLang="en-US" sz="2800" dirty="0" smtClean="0">
                <a:sym typeface="SymbolMono BT" pitchFamily="18" charset="2"/>
              </a:rPr>
              <a:t>10</a:t>
            </a:r>
            <a:r>
              <a:rPr lang="en-US" altLang="en-US" sz="2800" baseline="30000" dirty="0" smtClean="0">
                <a:sym typeface="SymbolMono BT" pitchFamily="18" charset="2"/>
              </a:rPr>
              <a:t>8</a:t>
            </a:r>
            <a:r>
              <a:rPr lang="en-US" altLang="en-US" sz="2800" dirty="0" smtClean="0"/>
              <a:t> m/s) and</a:t>
            </a:r>
            <a:br>
              <a:rPr lang="en-US" altLang="en-US" sz="2800" dirty="0" smtClean="0"/>
            </a:br>
            <a:r>
              <a:rPr lang="en-US" altLang="en-US" sz="2800" b="1" dirty="0" smtClean="0">
                <a:solidFill>
                  <a:srgbClr val="FF0000"/>
                </a:solidFill>
              </a:rPr>
              <a:t>n</a:t>
            </a:r>
            <a:r>
              <a:rPr lang="en-US" altLang="en-US" sz="2800" b="1" dirty="0" smtClean="0"/>
              <a:t> </a:t>
            </a:r>
            <a:r>
              <a:rPr lang="en-US" altLang="en-US" sz="2800" dirty="0" smtClean="0"/>
              <a:t>is a number called the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index of refraction</a:t>
            </a:r>
            <a:r>
              <a:rPr lang="en-US" altLang="en-US" sz="2800" dirty="0" smtClean="0"/>
              <a:t>. </a:t>
            </a:r>
          </a:p>
          <a:p>
            <a:pPr eaLnBrk="1" hangingPunct="1"/>
            <a:r>
              <a:rPr lang="en-US" altLang="en-US" sz="2800" dirty="0" smtClean="0"/>
              <a:t>Since n is greater than 1, </a:t>
            </a:r>
            <a:r>
              <a:rPr lang="en-US" altLang="en-US" sz="2800" dirty="0" err="1" smtClean="0">
                <a:latin typeface="Times New Roman" panose="02020603050405020304" pitchFamily="18" charset="0"/>
              </a:rPr>
              <a:t>v</a:t>
            </a:r>
            <a:r>
              <a:rPr lang="en-US" altLang="en-US" sz="2800" baseline="-25000" dirty="0" err="1" smtClean="0">
                <a:latin typeface="Times New Roman" panose="02020603050405020304" pitchFamily="18" charset="0"/>
              </a:rPr>
              <a:t>medium</a:t>
            </a:r>
            <a:r>
              <a:rPr lang="en-US" altLang="en-US" sz="2800" dirty="0" smtClean="0"/>
              <a:t> is less then c.</a:t>
            </a:r>
          </a:p>
        </p:txBody>
      </p:sp>
      <p:graphicFrame>
        <p:nvGraphicFramePr>
          <p:cNvPr id="20484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1736512"/>
              </p:ext>
            </p:extLst>
          </p:nvPr>
        </p:nvGraphicFramePr>
        <p:xfrm>
          <a:off x="4168105" y="3478475"/>
          <a:ext cx="1670050" cy="94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" name="Equation" r:id="rId4" imgW="698197" imgH="393529" progId="Equation.DSMT4">
                  <p:embed/>
                </p:oleObj>
              </mc:Choice>
              <mc:Fallback>
                <p:oleObj name="Equation" r:id="rId4" imgW="698197" imgH="393529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8105" y="3478475"/>
                        <a:ext cx="1670050" cy="941387"/>
                      </a:xfrm>
                      <a:prstGeom prst="rect">
                        <a:avLst/>
                      </a:prstGeom>
                      <a:noFill/>
                      <a:ln w="19050" cmpd="sng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0989E-5A47-413D-9B93-122F83DB93D4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640" name="Group 1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119178"/>
              </p:ext>
            </p:extLst>
          </p:nvPr>
        </p:nvGraphicFramePr>
        <p:xfrm>
          <a:off x="482600" y="1409700"/>
          <a:ext cx="7988300" cy="5010323"/>
        </p:xfrm>
        <a:graphic>
          <a:graphicData uri="http://schemas.openxmlformats.org/drawingml/2006/table">
            <a:tbl>
              <a:tblPr/>
              <a:tblGrid>
                <a:gridCol w="2032000"/>
                <a:gridCol w="2781300"/>
                <a:gridCol w="3175000"/>
              </a:tblGrid>
              <a:tr h="1542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MEDIUM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INDEX OF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REFRACTION (n)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SPEED OF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LIGHT (m/s)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(v</a:t>
                      </a:r>
                      <a:r>
                        <a:rPr kumimoji="0" lang="en-US" alt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medium</a:t>
                      </a: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</a:tr>
              <a:tr h="103013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Vacuum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air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Exactly 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1.000293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dirty="0" smtClean="0"/>
                        <a:t>299,792,458</a:t>
                      </a:r>
                      <a:br>
                        <a:rPr lang="en-US" dirty="0" smtClean="0"/>
                      </a:br>
                      <a:r>
                        <a:rPr lang="en-US" dirty="0" smtClean="0">
                          <a:sym typeface="Symbol" panose="05050102010706020507" pitchFamily="18" charset="2"/>
                        </a:rPr>
                        <a:t> 300,000,000</a:t>
                      </a:r>
                      <a:endParaRPr kumimoji="0" lang="en-US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81261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water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1.33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225,564,000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81261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glass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1.52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197,368,000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</a:tr>
              <a:tr h="81261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diamond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2.42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123,967,000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</a:tbl>
          </a:graphicData>
        </a:graphic>
      </p:graphicFrame>
      <p:sp>
        <p:nvSpPr>
          <p:cNvPr id="8220" name="Rectangle 12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2555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z="3600" smtClean="0">
                <a:solidFill>
                  <a:schemeClr val="bg1"/>
                </a:solidFill>
              </a:rPr>
              <a:t>V</a:t>
            </a:r>
            <a:r>
              <a:rPr lang="en-US" altLang="en-US" sz="3600" baseline="-25000" smtClean="0">
                <a:solidFill>
                  <a:schemeClr val="bg1"/>
                </a:solidFill>
              </a:rPr>
              <a:t>medium</a:t>
            </a:r>
            <a:r>
              <a:rPr lang="en-US" altLang="en-US" sz="3600" smtClean="0">
                <a:solidFill>
                  <a:schemeClr val="bg1"/>
                </a:solidFill>
              </a:rPr>
              <a:t> = c / n</a:t>
            </a:r>
          </a:p>
        </p:txBody>
      </p:sp>
      <p:sp>
        <p:nvSpPr>
          <p:cNvPr id="8221" name="Line 131"/>
          <p:cNvSpPr>
            <a:spLocks noChangeShapeType="1"/>
          </p:cNvSpPr>
          <p:nvPr/>
        </p:nvSpPr>
        <p:spPr bwMode="auto">
          <a:xfrm flipV="1">
            <a:off x="482600" y="3517900"/>
            <a:ext cx="4826000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D87F-0AB5-47EB-A380-54A5EE3A4517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28675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Transparent and opaque materials</a:t>
            </a:r>
          </a:p>
        </p:txBody>
      </p:sp>
      <p:sp>
        <p:nvSpPr>
          <p:cNvPr id="9219" name="Rectangle 5"/>
          <p:cNvSpPr>
            <a:spLocks noChangeArrowheads="1"/>
          </p:cNvSpPr>
          <p:nvPr/>
        </p:nvSpPr>
        <p:spPr bwMode="auto">
          <a:xfrm>
            <a:off x="2352675" y="1447800"/>
            <a:ext cx="1438275" cy="15716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Symbol" panose="05050102010706020507" pitchFamily="18" charset="2"/>
            </a:endParaRPr>
          </a:p>
        </p:txBody>
      </p:sp>
      <p:sp>
        <p:nvSpPr>
          <p:cNvPr id="167944" name="Freeform 8"/>
          <p:cNvSpPr>
            <a:spLocks/>
          </p:cNvSpPr>
          <p:nvPr/>
        </p:nvSpPr>
        <p:spPr bwMode="auto">
          <a:xfrm>
            <a:off x="276225" y="1987550"/>
            <a:ext cx="2276475" cy="492125"/>
          </a:xfrm>
          <a:custGeom>
            <a:avLst/>
            <a:gdLst>
              <a:gd name="T0" fmla="*/ 0 w 1662"/>
              <a:gd name="T1" fmla="*/ 685482500 h 310"/>
              <a:gd name="T2" fmla="*/ 337704519 w 1662"/>
              <a:gd name="T3" fmla="*/ 5040313 h 310"/>
              <a:gd name="T4" fmla="*/ 821745838 w 1662"/>
              <a:gd name="T5" fmla="*/ 715724375 h 310"/>
              <a:gd name="T6" fmla="*/ 1283275804 w 1662"/>
              <a:gd name="T7" fmla="*/ 35282188 h 310"/>
              <a:gd name="T8" fmla="*/ 1756060761 w 1662"/>
              <a:gd name="T9" fmla="*/ 730845313 h 310"/>
              <a:gd name="T10" fmla="*/ 2147483647 w 1662"/>
              <a:gd name="T11" fmla="*/ 35282188 h 310"/>
              <a:gd name="T12" fmla="*/ 2147483647 w 1662"/>
              <a:gd name="T13" fmla="*/ 715724375 h 310"/>
              <a:gd name="T14" fmla="*/ 2147483647 w 1662"/>
              <a:gd name="T15" fmla="*/ 428426563 h 310"/>
              <a:gd name="T16" fmla="*/ 2147483647 w 1662"/>
              <a:gd name="T17" fmla="*/ 398184688 h 31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662" h="310">
                <a:moveTo>
                  <a:pt x="0" y="272"/>
                </a:moveTo>
                <a:cubicBezTo>
                  <a:pt x="30" y="227"/>
                  <a:pt x="107" y="0"/>
                  <a:pt x="180" y="2"/>
                </a:cubicBezTo>
                <a:cubicBezTo>
                  <a:pt x="253" y="4"/>
                  <a:pt x="354" y="282"/>
                  <a:pt x="438" y="284"/>
                </a:cubicBezTo>
                <a:cubicBezTo>
                  <a:pt x="522" y="286"/>
                  <a:pt x="601" y="13"/>
                  <a:pt x="684" y="14"/>
                </a:cubicBezTo>
                <a:cubicBezTo>
                  <a:pt x="767" y="15"/>
                  <a:pt x="846" y="290"/>
                  <a:pt x="936" y="290"/>
                </a:cubicBezTo>
                <a:cubicBezTo>
                  <a:pt x="1026" y="290"/>
                  <a:pt x="1145" y="15"/>
                  <a:pt x="1224" y="14"/>
                </a:cubicBezTo>
                <a:cubicBezTo>
                  <a:pt x="1303" y="13"/>
                  <a:pt x="1364" y="258"/>
                  <a:pt x="1410" y="284"/>
                </a:cubicBezTo>
                <a:cubicBezTo>
                  <a:pt x="1456" y="310"/>
                  <a:pt x="1458" y="191"/>
                  <a:pt x="1500" y="170"/>
                </a:cubicBezTo>
                <a:cubicBezTo>
                  <a:pt x="1542" y="149"/>
                  <a:pt x="1602" y="153"/>
                  <a:pt x="1662" y="158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67947" name="Group 11"/>
          <p:cNvGrpSpPr>
            <a:grpSpLocks/>
          </p:cNvGrpSpPr>
          <p:nvPr/>
        </p:nvGrpSpPr>
        <p:grpSpPr bwMode="auto">
          <a:xfrm>
            <a:off x="2552700" y="2095500"/>
            <a:ext cx="266700" cy="266700"/>
            <a:chOff x="1314" y="3138"/>
            <a:chExt cx="168" cy="168"/>
          </a:xfrm>
        </p:grpSpPr>
        <p:sp>
          <p:nvSpPr>
            <p:cNvPr id="9226" name="Oval 9"/>
            <p:cNvSpPr>
              <a:spLocks noChangeArrowheads="1"/>
            </p:cNvSpPr>
            <p:nvPr/>
          </p:nvSpPr>
          <p:spPr bwMode="auto">
            <a:xfrm>
              <a:off x="1314" y="3138"/>
              <a:ext cx="168" cy="16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Symbol" panose="05050102010706020507" pitchFamily="18" charset="2"/>
              </a:endParaRPr>
            </a:p>
          </p:txBody>
        </p:sp>
        <p:sp>
          <p:nvSpPr>
            <p:cNvPr id="9227" name="Line 10"/>
            <p:cNvSpPr>
              <a:spLocks noChangeShapeType="1"/>
            </p:cNvSpPr>
            <p:nvPr/>
          </p:nvSpPr>
          <p:spPr bwMode="auto">
            <a:xfrm>
              <a:off x="1353" y="3222"/>
              <a:ext cx="9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7948" name="Freeform 12"/>
          <p:cNvSpPr>
            <a:spLocks/>
          </p:cNvSpPr>
          <p:nvPr/>
        </p:nvSpPr>
        <p:spPr bwMode="auto">
          <a:xfrm>
            <a:off x="2819400" y="2035175"/>
            <a:ext cx="1600200" cy="492125"/>
          </a:xfrm>
          <a:custGeom>
            <a:avLst/>
            <a:gdLst>
              <a:gd name="T0" fmla="*/ 0 w 1662"/>
              <a:gd name="T1" fmla="*/ 685482500 h 310"/>
              <a:gd name="T2" fmla="*/ 166862732 w 1662"/>
              <a:gd name="T3" fmla="*/ 5040313 h 310"/>
              <a:gd name="T4" fmla="*/ 406031975 w 1662"/>
              <a:gd name="T5" fmla="*/ 715724375 h 310"/>
              <a:gd name="T6" fmla="*/ 634077806 w 1662"/>
              <a:gd name="T7" fmla="*/ 35282188 h 310"/>
              <a:gd name="T8" fmla="*/ 867685824 w 1662"/>
              <a:gd name="T9" fmla="*/ 730845313 h 310"/>
              <a:gd name="T10" fmla="*/ 1134666003 w 1662"/>
              <a:gd name="T11" fmla="*/ 35282188 h 310"/>
              <a:gd name="T12" fmla="*/ 1307089960 w 1662"/>
              <a:gd name="T13" fmla="*/ 715724375 h 310"/>
              <a:gd name="T14" fmla="*/ 1390521808 w 1662"/>
              <a:gd name="T15" fmla="*/ 428426563 h 310"/>
              <a:gd name="T16" fmla="*/ 1540697978 w 1662"/>
              <a:gd name="T17" fmla="*/ 398184688 h 31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662" h="310">
                <a:moveTo>
                  <a:pt x="0" y="272"/>
                </a:moveTo>
                <a:cubicBezTo>
                  <a:pt x="30" y="227"/>
                  <a:pt x="107" y="0"/>
                  <a:pt x="180" y="2"/>
                </a:cubicBezTo>
                <a:cubicBezTo>
                  <a:pt x="253" y="4"/>
                  <a:pt x="354" y="282"/>
                  <a:pt x="438" y="284"/>
                </a:cubicBezTo>
                <a:cubicBezTo>
                  <a:pt x="522" y="286"/>
                  <a:pt x="601" y="13"/>
                  <a:pt x="684" y="14"/>
                </a:cubicBezTo>
                <a:cubicBezTo>
                  <a:pt x="767" y="15"/>
                  <a:pt x="846" y="290"/>
                  <a:pt x="936" y="290"/>
                </a:cubicBezTo>
                <a:cubicBezTo>
                  <a:pt x="1026" y="290"/>
                  <a:pt x="1145" y="15"/>
                  <a:pt x="1224" y="14"/>
                </a:cubicBezTo>
                <a:cubicBezTo>
                  <a:pt x="1303" y="13"/>
                  <a:pt x="1364" y="258"/>
                  <a:pt x="1410" y="284"/>
                </a:cubicBezTo>
                <a:cubicBezTo>
                  <a:pt x="1456" y="310"/>
                  <a:pt x="1458" y="191"/>
                  <a:pt x="1500" y="170"/>
                </a:cubicBezTo>
                <a:cubicBezTo>
                  <a:pt x="1542" y="149"/>
                  <a:pt x="1602" y="153"/>
                  <a:pt x="1662" y="158"/>
                </a:cubicBezTo>
              </a:path>
            </a:pathLst>
          </a:custGeom>
          <a:noFill/>
          <a:ln w="28575" cmpd="sng">
            <a:solidFill>
              <a:srgbClr val="3333FF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949" name="Text Box 13"/>
          <p:cNvSpPr txBox="1">
            <a:spLocks noChangeArrowheads="1"/>
          </p:cNvSpPr>
          <p:nvPr/>
        </p:nvSpPr>
        <p:spPr bwMode="auto">
          <a:xfrm>
            <a:off x="4645025" y="1293813"/>
            <a:ext cx="4241800" cy="1758950"/>
          </a:xfrm>
          <a:prstGeom prst="rect">
            <a:avLst/>
          </a:prstGeom>
          <a:noFill/>
          <a:ln w="19050">
            <a:solidFill>
              <a:srgbClr val="3333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aseline="0"/>
              <a:t>In </a:t>
            </a:r>
            <a:r>
              <a:rPr lang="en-US" altLang="en-US" sz="1800" baseline="0">
                <a:solidFill>
                  <a:srgbClr val="3333FF"/>
                </a:solidFill>
              </a:rPr>
              <a:t>transparent </a:t>
            </a:r>
            <a:r>
              <a:rPr lang="en-US" altLang="en-US" sz="1800" baseline="0"/>
              <a:t>materials, when a light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aseline="0"/>
              <a:t>wave enters it  the electrons in the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aseline="0"/>
              <a:t>material vibrate. The vibrating electrons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aseline="0"/>
              <a:t>re-emit the wave but at a slightly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aseline="0"/>
              <a:t>shorter wavelength. This is a resonance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aseline="0"/>
              <a:t>effect similar to 2 identical tuning forks</a:t>
            </a:r>
          </a:p>
        </p:txBody>
      </p:sp>
      <p:sp>
        <p:nvSpPr>
          <p:cNvPr id="167950" name="Text Box 14"/>
          <p:cNvSpPr txBox="1">
            <a:spLocks noChangeArrowheads="1"/>
          </p:cNvSpPr>
          <p:nvPr/>
        </p:nvSpPr>
        <p:spPr bwMode="auto">
          <a:xfrm>
            <a:off x="307975" y="3598863"/>
            <a:ext cx="8143875" cy="720725"/>
          </a:xfrm>
          <a:prstGeom prst="rect">
            <a:avLst/>
          </a:prstGeom>
          <a:noFill/>
          <a:ln w="19050">
            <a:solidFill>
              <a:srgbClr val="3333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aseline="0"/>
              <a:t>In </a:t>
            </a:r>
            <a:r>
              <a:rPr lang="en-US" altLang="en-US" sz="2000" baseline="0">
                <a:solidFill>
                  <a:srgbClr val="3333FF"/>
                </a:solidFill>
              </a:rPr>
              <a:t>opaque </a:t>
            </a:r>
            <a:r>
              <a:rPr lang="en-US" altLang="en-US" sz="2000" baseline="0"/>
              <a:t>materials, the electrons also vibrate, but immediately pass their energy to the nearby atoms, so the wave is not re-emitted. </a:t>
            </a:r>
          </a:p>
        </p:txBody>
      </p:sp>
      <p:sp>
        <p:nvSpPr>
          <p:cNvPr id="167952" name="Text Box 16"/>
          <p:cNvSpPr txBox="1">
            <a:spLocks noChangeArrowheads="1"/>
          </p:cNvSpPr>
          <p:nvPr/>
        </p:nvSpPr>
        <p:spPr bwMode="auto">
          <a:xfrm>
            <a:off x="1054100" y="4903788"/>
            <a:ext cx="7239000" cy="1433512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rgbClr val="CC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aseline="0">
                <a:solidFill>
                  <a:schemeClr val="tx2"/>
                </a:solidFill>
              </a:rPr>
              <a:t>There is a slight delay between the vibration of the electrons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aseline="0">
                <a:solidFill>
                  <a:schemeClr val="tx2"/>
                </a:solidFill>
              </a:rPr>
              <a:t>and the re-emission of the wave. This delay is what causes 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aseline="0">
                <a:solidFill>
                  <a:schemeClr val="tx2"/>
                </a:solidFill>
              </a:rPr>
              <a:t>slowing down of light in the material, so that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aseline="0">
                <a:solidFill>
                  <a:schemeClr val="tx2"/>
                </a:solidFill>
              </a:rPr>
              <a:t>v</a:t>
            </a:r>
            <a:r>
              <a:rPr lang="en-US" altLang="en-US" sz="2800">
                <a:solidFill>
                  <a:schemeClr val="tx2"/>
                </a:solidFill>
              </a:rPr>
              <a:t>medium </a:t>
            </a:r>
            <a:r>
              <a:rPr lang="en-US" altLang="en-US" sz="2800" baseline="0">
                <a:solidFill>
                  <a:schemeClr val="tx2"/>
                </a:solidFill>
              </a:rPr>
              <a:t>&lt;  c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D87F-0AB5-47EB-A380-54A5EE3A4517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7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3 -0.01991 C -0.00226 -0.04329 -0.00139 -0.06667 -0.00104 -0.0588 C -0.0007 -0.05093 -0.00156 0.02662 -0.00104 0.02731 C -0.00052 0.02801 0.00139 -0.05394 0.00208 -0.05463 C 0.00278 -0.05533 0.0026 0.02291 0.00312 0.02314 C 0.00364 0.02338 0.00486 -0.05371 0.00521 -0.05324 C 0.00555 -0.05278 0.00607 0.01713 0.00521 0.02592 C 0.00434 0.03472 0.00208 0.01736 1.66667E-6 3.7037E-6 " pathEditMode="relative" rAng="0" ptsTypes="aaaaaaaA">
                                      <p:cBhvr>
                                        <p:cTn id="11" dur="2000" fill="hold"/>
                                        <p:tgtEl>
                                          <p:spTgt spid="1679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100" y="3940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67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44" grpId="0" animBg="1"/>
      <p:bldP spid="167948" grpId="0" animBg="1"/>
      <p:bldP spid="167950" grpId="0" animBg="1"/>
      <p:bldP spid="16795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866900"/>
          </a:xfrm>
          <a:solidFill>
            <a:schemeClr val="bg2"/>
          </a:solidFill>
        </p:spPr>
        <p:txBody>
          <a:bodyPr/>
          <a:lstStyle/>
          <a:p>
            <a:pPr eaLnBrk="1" hangingPunct="1"/>
            <a:r>
              <a:rPr lang="en-US" altLang="en-US" sz="3600" smtClean="0">
                <a:solidFill>
                  <a:schemeClr val="bg1"/>
                </a:solidFill>
              </a:rPr>
              <a:t>glass blocks both ultraviolet and infrared light, but is transparent to visible light </a:t>
            </a:r>
          </a:p>
        </p:txBody>
      </p:sp>
      <p:sp>
        <p:nvSpPr>
          <p:cNvPr id="105477" name="Line 5"/>
          <p:cNvSpPr>
            <a:spLocks noChangeShapeType="1"/>
          </p:cNvSpPr>
          <p:nvPr/>
        </p:nvSpPr>
        <p:spPr bwMode="auto">
          <a:xfrm>
            <a:off x="1619250" y="6172200"/>
            <a:ext cx="6896100" cy="0"/>
          </a:xfrm>
          <a:prstGeom prst="line">
            <a:avLst/>
          </a:prstGeom>
          <a:noFill/>
          <a:ln w="76200">
            <a:pattFill prst="wdUpDiag">
              <a:fgClr>
                <a:schemeClr val="tx1"/>
              </a:fgClr>
              <a:bgClr>
                <a:srgbClr val="FFFFFF"/>
              </a:bgClr>
            </a:patt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478" name="Rectangle 6"/>
          <p:cNvSpPr>
            <a:spLocks noChangeArrowheads="1"/>
          </p:cNvSpPr>
          <p:nvPr/>
        </p:nvSpPr>
        <p:spPr bwMode="auto">
          <a:xfrm>
            <a:off x="5657850" y="3257550"/>
            <a:ext cx="238125" cy="28575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Symbol" panose="05050102010706020507" pitchFamily="18" charset="2"/>
            </a:endParaRPr>
          </a:p>
        </p:txBody>
      </p:sp>
      <p:sp>
        <p:nvSpPr>
          <p:cNvPr id="105486" name="Freeform 14"/>
          <p:cNvSpPr>
            <a:spLocks/>
          </p:cNvSpPr>
          <p:nvPr/>
        </p:nvSpPr>
        <p:spPr bwMode="auto">
          <a:xfrm>
            <a:off x="2266950" y="3463925"/>
            <a:ext cx="3438525" cy="423863"/>
          </a:xfrm>
          <a:custGeom>
            <a:avLst/>
            <a:gdLst>
              <a:gd name="T0" fmla="*/ 0 w 3150"/>
              <a:gd name="T1" fmla="*/ 198496631 h 507"/>
              <a:gd name="T2" fmla="*/ 185886662 w 3150"/>
              <a:gd name="T3" fmla="*/ 22366088 h 507"/>
              <a:gd name="T4" fmla="*/ 364623374 w 3150"/>
              <a:gd name="T5" fmla="*/ 332691490 h 507"/>
              <a:gd name="T6" fmla="*/ 557659985 w 3150"/>
              <a:gd name="T7" fmla="*/ 22366088 h 507"/>
              <a:gd name="T8" fmla="*/ 714947942 w 3150"/>
              <a:gd name="T9" fmla="*/ 332691490 h 507"/>
              <a:gd name="T10" fmla="*/ 886535798 w 3150"/>
              <a:gd name="T11" fmla="*/ 26559573 h 507"/>
              <a:gd name="T12" fmla="*/ 1043823756 w 3150"/>
              <a:gd name="T13" fmla="*/ 332691490 h 507"/>
              <a:gd name="T14" fmla="*/ 1208262754 w 3150"/>
              <a:gd name="T15" fmla="*/ 18172604 h 507"/>
              <a:gd name="T16" fmla="*/ 1372700661 w 3150"/>
              <a:gd name="T17" fmla="*/ 332691490 h 507"/>
              <a:gd name="T18" fmla="*/ 1551437373 w 3150"/>
              <a:gd name="T19" fmla="*/ 18172604 h 507"/>
              <a:gd name="T20" fmla="*/ 1687277668 w 3150"/>
              <a:gd name="T21" fmla="*/ 328498005 h 507"/>
              <a:gd name="T22" fmla="*/ 1830266820 w 3150"/>
              <a:gd name="T23" fmla="*/ 22366088 h 507"/>
              <a:gd name="T24" fmla="*/ 1966107114 w 3150"/>
              <a:gd name="T25" fmla="*/ 332691490 h 507"/>
              <a:gd name="T26" fmla="*/ 2130545021 w 3150"/>
              <a:gd name="T27" fmla="*/ 22366088 h 507"/>
              <a:gd name="T28" fmla="*/ 2147483647 w 3150"/>
              <a:gd name="T29" fmla="*/ 328498005 h 507"/>
              <a:gd name="T30" fmla="*/ 2147483647 w 3150"/>
              <a:gd name="T31" fmla="*/ 22366088 h 507"/>
              <a:gd name="T32" fmla="*/ 2147483647 w 3150"/>
              <a:gd name="T33" fmla="*/ 332691490 h 507"/>
              <a:gd name="T34" fmla="*/ 2147483647 w 3150"/>
              <a:gd name="T35" fmla="*/ 26559573 h 507"/>
              <a:gd name="T36" fmla="*/ 2147483647 w 3150"/>
              <a:gd name="T37" fmla="*/ 328498005 h 507"/>
              <a:gd name="T38" fmla="*/ 2147483647 w 3150"/>
              <a:gd name="T39" fmla="*/ 22366088 h 507"/>
              <a:gd name="T40" fmla="*/ 2147483647 w 3150"/>
              <a:gd name="T41" fmla="*/ 328498005 h 507"/>
              <a:gd name="T42" fmla="*/ 2147483647 w 3150"/>
              <a:gd name="T43" fmla="*/ 22366088 h 507"/>
              <a:gd name="T44" fmla="*/ 2147483647 w 3150"/>
              <a:gd name="T45" fmla="*/ 328498005 h 507"/>
              <a:gd name="T46" fmla="*/ 2147483647 w 3150"/>
              <a:gd name="T47" fmla="*/ 177529207 h 507"/>
              <a:gd name="T48" fmla="*/ 2147483647 w 3150"/>
              <a:gd name="T49" fmla="*/ 169141402 h 50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3150" h="507">
                <a:moveTo>
                  <a:pt x="0" y="284"/>
                </a:moveTo>
                <a:cubicBezTo>
                  <a:pt x="52" y="142"/>
                  <a:pt x="105" y="0"/>
                  <a:pt x="156" y="32"/>
                </a:cubicBezTo>
                <a:cubicBezTo>
                  <a:pt x="207" y="64"/>
                  <a:pt x="254" y="476"/>
                  <a:pt x="306" y="476"/>
                </a:cubicBezTo>
                <a:cubicBezTo>
                  <a:pt x="358" y="476"/>
                  <a:pt x="419" y="32"/>
                  <a:pt x="468" y="32"/>
                </a:cubicBezTo>
                <a:cubicBezTo>
                  <a:pt x="517" y="32"/>
                  <a:pt x="554" y="475"/>
                  <a:pt x="600" y="476"/>
                </a:cubicBezTo>
                <a:cubicBezTo>
                  <a:pt x="646" y="477"/>
                  <a:pt x="698" y="38"/>
                  <a:pt x="744" y="38"/>
                </a:cubicBezTo>
                <a:cubicBezTo>
                  <a:pt x="790" y="38"/>
                  <a:pt x="831" y="478"/>
                  <a:pt x="876" y="476"/>
                </a:cubicBezTo>
                <a:cubicBezTo>
                  <a:pt x="921" y="474"/>
                  <a:pt x="968" y="26"/>
                  <a:pt x="1014" y="26"/>
                </a:cubicBezTo>
                <a:cubicBezTo>
                  <a:pt x="1060" y="26"/>
                  <a:pt x="1104" y="476"/>
                  <a:pt x="1152" y="476"/>
                </a:cubicBezTo>
                <a:cubicBezTo>
                  <a:pt x="1200" y="476"/>
                  <a:pt x="1258" y="27"/>
                  <a:pt x="1302" y="26"/>
                </a:cubicBezTo>
                <a:cubicBezTo>
                  <a:pt x="1346" y="25"/>
                  <a:pt x="1377" y="469"/>
                  <a:pt x="1416" y="470"/>
                </a:cubicBezTo>
                <a:cubicBezTo>
                  <a:pt x="1455" y="471"/>
                  <a:pt x="1497" y="31"/>
                  <a:pt x="1536" y="32"/>
                </a:cubicBezTo>
                <a:cubicBezTo>
                  <a:pt x="1575" y="33"/>
                  <a:pt x="1608" y="476"/>
                  <a:pt x="1650" y="476"/>
                </a:cubicBezTo>
                <a:cubicBezTo>
                  <a:pt x="1692" y="476"/>
                  <a:pt x="1747" y="33"/>
                  <a:pt x="1788" y="32"/>
                </a:cubicBezTo>
                <a:cubicBezTo>
                  <a:pt x="1829" y="31"/>
                  <a:pt x="1853" y="470"/>
                  <a:pt x="1896" y="470"/>
                </a:cubicBezTo>
                <a:cubicBezTo>
                  <a:pt x="1939" y="470"/>
                  <a:pt x="2002" y="31"/>
                  <a:pt x="2046" y="32"/>
                </a:cubicBezTo>
                <a:cubicBezTo>
                  <a:pt x="2090" y="33"/>
                  <a:pt x="2117" y="475"/>
                  <a:pt x="2160" y="476"/>
                </a:cubicBezTo>
                <a:cubicBezTo>
                  <a:pt x="2203" y="477"/>
                  <a:pt x="2263" y="39"/>
                  <a:pt x="2304" y="38"/>
                </a:cubicBezTo>
                <a:cubicBezTo>
                  <a:pt x="2345" y="37"/>
                  <a:pt x="2365" y="471"/>
                  <a:pt x="2406" y="470"/>
                </a:cubicBezTo>
                <a:cubicBezTo>
                  <a:pt x="2447" y="469"/>
                  <a:pt x="2508" y="32"/>
                  <a:pt x="2550" y="32"/>
                </a:cubicBezTo>
                <a:cubicBezTo>
                  <a:pt x="2592" y="32"/>
                  <a:pt x="2612" y="470"/>
                  <a:pt x="2658" y="470"/>
                </a:cubicBezTo>
                <a:cubicBezTo>
                  <a:pt x="2704" y="470"/>
                  <a:pt x="2778" y="32"/>
                  <a:pt x="2826" y="32"/>
                </a:cubicBezTo>
                <a:cubicBezTo>
                  <a:pt x="2874" y="32"/>
                  <a:pt x="2910" y="433"/>
                  <a:pt x="2946" y="470"/>
                </a:cubicBezTo>
                <a:cubicBezTo>
                  <a:pt x="2982" y="507"/>
                  <a:pt x="3008" y="292"/>
                  <a:pt x="3042" y="254"/>
                </a:cubicBezTo>
                <a:cubicBezTo>
                  <a:pt x="3076" y="216"/>
                  <a:pt x="3113" y="229"/>
                  <a:pt x="3150" y="242"/>
                </a:cubicBezTo>
              </a:path>
            </a:pathLst>
          </a:custGeom>
          <a:noFill/>
          <a:ln w="19050" cmpd="sng">
            <a:solidFill>
              <a:srgbClr val="6600FF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487" name="Freeform 15"/>
          <p:cNvSpPr>
            <a:spLocks/>
          </p:cNvSpPr>
          <p:nvPr/>
        </p:nvSpPr>
        <p:spPr bwMode="auto">
          <a:xfrm>
            <a:off x="1947863" y="4156075"/>
            <a:ext cx="5081587" cy="684213"/>
          </a:xfrm>
          <a:custGeom>
            <a:avLst/>
            <a:gdLst>
              <a:gd name="T0" fmla="*/ 0 w 3201"/>
              <a:gd name="T1" fmla="*/ 1015624505 h 431"/>
              <a:gd name="T2" fmla="*/ 488910264 w 3201"/>
              <a:gd name="T3" fmla="*/ 2520952 h 431"/>
              <a:gd name="T4" fmla="*/ 980339891 w 3201"/>
              <a:gd name="T5" fmla="*/ 1015624505 h 431"/>
              <a:gd name="T6" fmla="*/ 1512093601 w 3201"/>
              <a:gd name="T7" fmla="*/ 2520952 h 431"/>
              <a:gd name="T8" fmla="*/ 1915318562 w 3201"/>
              <a:gd name="T9" fmla="*/ 1003022920 h 431"/>
              <a:gd name="T10" fmla="*/ 2147483647 w 3201"/>
              <a:gd name="T11" fmla="*/ 17641900 h 431"/>
              <a:gd name="T12" fmla="*/ 2147483647 w 3201"/>
              <a:gd name="T13" fmla="*/ 1015624505 h 431"/>
              <a:gd name="T14" fmla="*/ 2147483647 w 3201"/>
              <a:gd name="T15" fmla="*/ 17641900 h 431"/>
              <a:gd name="T16" fmla="*/ 2147483647 w 3201"/>
              <a:gd name="T17" fmla="*/ 1003022920 h 431"/>
              <a:gd name="T18" fmla="*/ 2147483647 w 3201"/>
              <a:gd name="T19" fmla="*/ 17641900 h 431"/>
              <a:gd name="T20" fmla="*/ 2147483647 w 3201"/>
              <a:gd name="T21" fmla="*/ 1015624505 h 431"/>
              <a:gd name="T22" fmla="*/ 2147483647 w 3201"/>
              <a:gd name="T23" fmla="*/ 30241897 h 431"/>
              <a:gd name="T24" fmla="*/ 2147483647 w 3201"/>
              <a:gd name="T25" fmla="*/ 1003022920 h 431"/>
              <a:gd name="T26" fmla="*/ 2147483647 w 3201"/>
              <a:gd name="T27" fmla="*/ 17641900 h 431"/>
              <a:gd name="T28" fmla="*/ 2147483647 w 3201"/>
              <a:gd name="T29" fmla="*/ 1003022920 h 431"/>
              <a:gd name="T30" fmla="*/ 2147483647 w 3201"/>
              <a:gd name="T31" fmla="*/ 17641900 h 431"/>
              <a:gd name="T32" fmla="*/ 2147483647 w 3201"/>
              <a:gd name="T33" fmla="*/ 1003022920 h 431"/>
              <a:gd name="T34" fmla="*/ 2147483647 w 3201"/>
              <a:gd name="T35" fmla="*/ 516633203 h 431"/>
              <a:gd name="T36" fmla="*/ 2147483647 w 3201"/>
              <a:gd name="T37" fmla="*/ 488910670 h 431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3201" h="431">
                <a:moveTo>
                  <a:pt x="0" y="403"/>
                </a:moveTo>
                <a:cubicBezTo>
                  <a:pt x="32" y="336"/>
                  <a:pt x="130" y="1"/>
                  <a:pt x="194" y="1"/>
                </a:cubicBezTo>
                <a:cubicBezTo>
                  <a:pt x="259" y="1"/>
                  <a:pt x="321" y="403"/>
                  <a:pt x="389" y="403"/>
                </a:cubicBezTo>
                <a:cubicBezTo>
                  <a:pt x="456" y="403"/>
                  <a:pt x="538" y="2"/>
                  <a:pt x="600" y="1"/>
                </a:cubicBezTo>
                <a:cubicBezTo>
                  <a:pt x="662" y="0"/>
                  <a:pt x="705" y="397"/>
                  <a:pt x="760" y="398"/>
                </a:cubicBezTo>
                <a:cubicBezTo>
                  <a:pt x="815" y="399"/>
                  <a:pt x="874" y="6"/>
                  <a:pt x="929" y="7"/>
                </a:cubicBezTo>
                <a:cubicBezTo>
                  <a:pt x="984" y="7"/>
                  <a:pt x="1030" y="403"/>
                  <a:pt x="1090" y="403"/>
                </a:cubicBezTo>
                <a:cubicBezTo>
                  <a:pt x="1149" y="403"/>
                  <a:pt x="1226" y="7"/>
                  <a:pt x="1284" y="7"/>
                </a:cubicBezTo>
                <a:cubicBezTo>
                  <a:pt x="1342" y="6"/>
                  <a:pt x="1375" y="398"/>
                  <a:pt x="1436" y="398"/>
                </a:cubicBezTo>
                <a:cubicBezTo>
                  <a:pt x="1496" y="398"/>
                  <a:pt x="1585" y="6"/>
                  <a:pt x="1647" y="7"/>
                </a:cubicBezTo>
                <a:cubicBezTo>
                  <a:pt x="1709" y="7"/>
                  <a:pt x="1747" y="402"/>
                  <a:pt x="1807" y="403"/>
                </a:cubicBezTo>
                <a:cubicBezTo>
                  <a:pt x="1868" y="404"/>
                  <a:pt x="1952" y="13"/>
                  <a:pt x="2010" y="12"/>
                </a:cubicBezTo>
                <a:cubicBezTo>
                  <a:pt x="2068" y="11"/>
                  <a:pt x="2096" y="399"/>
                  <a:pt x="2154" y="398"/>
                </a:cubicBezTo>
                <a:cubicBezTo>
                  <a:pt x="2211" y="397"/>
                  <a:pt x="2297" y="7"/>
                  <a:pt x="2356" y="7"/>
                </a:cubicBezTo>
                <a:cubicBezTo>
                  <a:pt x="2416" y="7"/>
                  <a:pt x="2444" y="398"/>
                  <a:pt x="2508" y="398"/>
                </a:cubicBezTo>
                <a:cubicBezTo>
                  <a:pt x="2573" y="398"/>
                  <a:pt x="2677" y="7"/>
                  <a:pt x="2745" y="7"/>
                </a:cubicBezTo>
                <a:cubicBezTo>
                  <a:pt x="2812" y="7"/>
                  <a:pt x="2863" y="365"/>
                  <a:pt x="2914" y="398"/>
                </a:cubicBezTo>
                <a:cubicBezTo>
                  <a:pt x="2965" y="431"/>
                  <a:pt x="3001" y="239"/>
                  <a:pt x="3049" y="205"/>
                </a:cubicBezTo>
                <a:cubicBezTo>
                  <a:pt x="3097" y="171"/>
                  <a:pt x="3149" y="183"/>
                  <a:pt x="3201" y="194"/>
                </a:cubicBezTo>
              </a:path>
            </a:pathLst>
          </a:custGeom>
          <a:noFill/>
          <a:ln w="28575" cmpd="sng">
            <a:solidFill>
              <a:srgbClr val="0066FF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489" name="Freeform 17"/>
          <p:cNvSpPr>
            <a:spLocks/>
          </p:cNvSpPr>
          <p:nvPr/>
        </p:nvSpPr>
        <p:spPr bwMode="auto">
          <a:xfrm>
            <a:off x="285750" y="5140325"/>
            <a:ext cx="5381625" cy="671513"/>
          </a:xfrm>
          <a:custGeom>
            <a:avLst/>
            <a:gdLst>
              <a:gd name="T0" fmla="*/ 0 w 3390"/>
              <a:gd name="T1" fmla="*/ 670362062 h 423"/>
              <a:gd name="T2" fmla="*/ 1890117188 w 3390"/>
              <a:gd name="T3" fmla="*/ 50403163 h 423"/>
              <a:gd name="T4" fmla="*/ 2147483647 w 3390"/>
              <a:gd name="T5" fmla="*/ 972781037 h 423"/>
              <a:gd name="T6" fmla="*/ 2147483647 w 3390"/>
              <a:gd name="T7" fmla="*/ 65524111 h 423"/>
              <a:gd name="T8" fmla="*/ 2147483647 w 3390"/>
              <a:gd name="T9" fmla="*/ 972781037 h 423"/>
              <a:gd name="T10" fmla="*/ 2147483647 w 3390"/>
              <a:gd name="T11" fmla="*/ 624999215 h 42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390" h="423">
                <a:moveTo>
                  <a:pt x="0" y="266"/>
                </a:moveTo>
                <a:cubicBezTo>
                  <a:pt x="261" y="133"/>
                  <a:pt x="522" y="0"/>
                  <a:pt x="750" y="20"/>
                </a:cubicBezTo>
                <a:cubicBezTo>
                  <a:pt x="978" y="40"/>
                  <a:pt x="1129" y="385"/>
                  <a:pt x="1368" y="386"/>
                </a:cubicBezTo>
                <a:cubicBezTo>
                  <a:pt x="1607" y="387"/>
                  <a:pt x="1923" y="26"/>
                  <a:pt x="2184" y="26"/>
                </a:cubicBezTo>
                <a:cubicBezTo>
                  <a:pt x="2445" y="26"/>
                  <a:pt x="2733" y="349"/>
                  <a:pt x="2934" y="386"/>
                </a:cubicBezTo>
                <a:cubicBezTo>
                  <a:pt x="3135" y="423"/>
                  <a:pt x="3262" y="335"/>
                  <a:pt x="3390" y="248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490" name="Text Box 18"/>
          <p:cNvSpPr txBox="1">
            <a:spLocks noChangeArrowheads="1"/>
          </p:cNvSpPr>
          <p:nvPr/>
        </p:nvSpPr>
        <p:spPr bwMode="auto">
          <a:xfrm>
            <a:off x="1079500" y="3479800"/>
            <a:ext cx="11826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aseline="0">
                <a:latin typeface="Tahoma" panose="020B0604030504040204" pitchFamily="34" charset="0"/>
              </a:rPr>
              <a:t>ultraviolet</a:t>
            </a:r>
          </a:p>
        </p:txBody>
      </p:sp>
      <p:sp>
        <p:nvSpPr>
          <p:cNvPr id="105491" name="Text Box 19"/>
          <p:cNvSpPr txBox="1">
            <a:spLocks noChangeArrowheads="1"/>
          </p:cNvSpPr>
          <p:nvPr/>
        </p:nvSpPr>
        <p:spPr bwMode="auto">
          <a:xfrm>
            <a:off x="889000" y="4260850"/>
            <a:ext cx="804863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aseline="0">
                <a:latin typeface="Tahoma" panose="020B0604030504040204" pitchFamily="34" charset="0"/>
              </a:rPr>
              <a:t>visible</a:t>
            </a:r>
          </a:p>
        </p:txBody>
      </p:sp>
      <p:sp>
        <p:nvSpPr>
          <p:cNvPr id="105492" name="Text Box 20"/>
          <p:cNvSpPr txBox="1">
            <a:spLocks noChangeArrowheads="1"/>
          </p:cNvSpPr>
          <p:nvPr/>
        </p:nvSpPr>
        <p:spPr bwMode="auto">
          <a:xfrm>
            <a:off x="3232150" y="5480050"/>
            <a:ext cx="969963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aseline="0">
                <a:latin typeface="Tahoma" panose="020B0604030504040204" pitchFamily="34" charset="0"/>
              </a:rPr>
              <a:t>infrared</a:t>
            </a:r>
          </a:p>
        </p:txBody>
      </p:sp>
      <p:sp>
        <p:nvSpPr>
          <p:cNvPr id="105493" name="Text Box 21"/>
          <p:cNvSpPr txBox="1">
            <a:spLocks noChangeArrowheads="1"/>
          </p:cNvSpPr>
          <p:nvPr/>
        </p:nvSpPr>
        <p:spPr bwMode="auto">
          <a:xfrm>
            <a:off x="6146800" y="2835275"/>
            <a:ext cx="771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aseline="0">
                <a:latin typeface="Tahoma" panose="020B0604030504040204" pitchFamily="34" charset="0"/>
              </a:rPr>
              <a:t>Glass</a:t>
            </a:r>
          </a:p>
        </p:txBody>
      </p:sp>
      <p:sp>
        <p:nvSpPr>
          <p:cNvPr id="105494" name="Freeform 22"/>
          <p:cNvSpPr>
            <a:spLocks/>
          </p:cNvSpPr>
          <p:nvPr/>
        </p:nvSpPr>
        <p:spPr bwMode="auto">
          <a:xfrm>
            <a:off x="5772150" y="3028950"/>
            <a:ext cx="371475" cy="161925"/>
          </a:xfrm>
          <a:custGeom>
            <a:avLst/>
            <a:gdLst>
              <a:gd name="T0" fmla="*/ 589716563 w 234"/>
              <a:gd name="T1" fmla="*/ 0 h 102"/>
              <a:gd name="T2" fmla="*/ 120967500 w 234"/>
              <a:gd name="T3" fmla="*/ 45362813 h 102"/>
              <a:gd name="T4" fmla="*/ 0 w 234"/>
              <a:gd name="T5" fmla="*/ 257055938 h 10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34" h="102">
                <a:moveTo>
                  <a:pt x="234" y="0"/>
                </a:moveTo>
                <a:cubicBezTo>
                  <a:pt x="160" y="0"/>
                  <a:pt x="87" y="1"/>
                  <a:pt x="48" y="18"/>
                </a:cubicBezTo>
                <a:cubicBezTo>
                  <a:pt x="9" y="35"/>
                  <a:pt x="4" y="68"/>
                  <a:pt x="0" y="102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5497" name="Picture 25" descr="MC900026997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3438" y="3841750"/>
            <a:ext cx="1177925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D87F-0AB5-47EB-A380-54A5EE3A4517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5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05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105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105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105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7" grpId="0" animBg="1"/>
      <p:bldP spid="105478" grpId="0" animBg="1"/>
      <p:bldP spid="105486" grpId="0" animBg="1"/>
      <p:bldP spid="105487" grpId="0" animBg="1"/>
      <p:bldP spid="105489" grpId="0" animBg="1"/>
      <p:bldP spid="105490" grpId="0"/>
      <p:bldP spid="105491" grpId="0" animBg="1"/>
      <p:bldP spid="105492" grpId="0" animBg="1"/>
      <p:bldP spid="105493" grpId="0"/>
      <p:bldP spid="105494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Symbol" pitchFamily="18" charset="2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2022</TotalTime>
  <Words>1134</Words>
  <Application>Microsoft Office PowerPoint</Application>
  <PresentationFormat>On-screen Show (4:3)</PresentationFormat>
  <Paragraphs>230</Paragraphs>
  <Slides>24</Slides>
  <Notes>24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Arial</vt:lpstr>
      <vt:lpstr>Symbol</vt:lpstr>
      <vt:lpstr>SymbolMono BT</vt:lpstr>
      <vt:lpstr>Tahoma</vt:lpstr>
      <vt:lpstr>Times New Roman</vt:lpstr>
      <vt:lpstr>Verdana</vt:lpstr>
      <vt:lpstr>Wingdings</vt:lpstr>
      <vt:lpstr>Default Design</vt:lpstr>
      <vt:lpstr>Equation</vt:lpstr>
      <vt:lpstr>L 29 Light and Optics - 1</vt:lpstr>
      <vt:lpstr>Electromagnetic Waves</vt:lpstr>
      <vt:lpstr>Measurement of the speed of light</vt:lpstr>
      <vt:lpstr>Galileo attempts to measure the speed of light</vt:lpstr>
      <vt:lpstr>Galileo’s result</vt:lpstr>
      <vt:lpstr>The speed of light inside matter</vt:lpstr>
      <vt:lpstr>Vmedium = c / n</vt:lpstr>
      <vt:lpstr>Transparent and opaque materials</vt:lpstr>
      <vt:lpstr>glass blocks both ultraviolet and infrared light, but is transparent to visible light </vt:lpstr>
      <vt:lpstr>VISIBLE LIGHT</vt:lpstr>
      <vt:lpstr>COLOR</vt:lpstr>
      <vt:lpstr>Refraction the bending of light</vt:lpstr>
      <vt:lpstr>What does it mean to “see” something?</vt:lpstr>
      <vt:lpstr>Reflection and refraction at a surface</vt:lpstr>
      <vt:lpstr>Refraction of light</vt:lpstr>
      <vt:lpstr>Normal incidence</vt:lpstr>
      <vt:lpstr>Refraction from air into water</vt:lpstr>
      <vt:lpstr>Refraction from water into air</vt:lpstr>
      <vt:lpstr>Effects caused by refraction</vt:lpstr>
      <vt:lpstr>Looking at objects that are underwater</vt:lpstr>
      <vt:lpstr>Total internal reflection, n1 &gt; n2</vt:lpstr>
      <vt:lpstr>Fiber optics (light pipes)</vt:lpstr>
      <vt:lpstr>fiber optic communications</vt:lpstr>
      <vt:lpstr>Where is the pencil?</vt:lpstr>
    </vt:vector>
  </TitlesOfParts>
  <Company>University of Iowa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L. Merlino</dc:creator>
  <cp:lastModifiedBy>Merlino, Robert L</cp:lastModifiedBy>
  <cp:revision>189</cp:revision>
  <dcterms:created xsi:type="dcterms:W3CDTF">2004-11-05T18:57:32Z</dcterms:created>
  <dcterms:modified xsi:type="dcterms:W3CDTF">2016-04-07T16:03:27Z</dcterms:modified>
</cp:coreProperties>
</file>