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5"/>
  </p:notesMasterIdLst>
  <p:handoutMasterIdLst>
    <p:handoutMasterId r:id="rId26"/>
  </p:handoutMasterIdLst>
  <p:sldIdLst>
    <p:sldId id="257" r:id="rId2"/>
    <p:sldId id="280" r:id="rId3"/>
    <p:sldId id="278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84" r:id="rId19"/>
    <p:sldId id="283" r:id="rId20"/>
    <p:sldId id="277" r:id="rId21"/>
    <p:sldId id="274" r:id="rId22"/>
    <p:sldId id="273" r:id="rId23"/>
    <p:sldId id="276" r:id="rId24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FFFF00"/>
    <a:srgbClr val="9933FF"/>
    <a:srgbClr val="CC00FF"/>
    <a:srgbClr val="00FF00"/>
    <a:srgbClr val="CC6600"/>
    <a:srgbClr val="0066FF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0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84" y="96"/>
      </p:cViewPr>
      <p:guideLst>
        <p:guide orient="horz" pos="2184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60D85DF-0845-4776-A5DF-DBFE5C18D3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77716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90412ED-D665-467B-85C2-AC631FF96D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22619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F0790A4-9C6D-40DB-9F72-6F620DAB33DF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5460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08EED7A-DA2C-491A-BA33-5685FC94F561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6418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9DBF638-6A16-473A-B7AA-7A361F99D796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5646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5F8A113-CCC4-46D5-BC95-B2BA74513C15}" type="slidenum">
              <a:rPr lang="en-US" altLang="en-US"/>
              <a:pPr eaLnBrk="1" hangingPunct="1"/>
              <a:t>12</a:t>
            </a:fld>
            <a:endParaRPr lang="en-US" alt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2999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3C7C9F1-9576-4058-B1BD-EC45712E0ACC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12659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E20B75F-1E46-48AC-A093-0AE9E9EF05D1}" type="slidenum">
              <a:rPr lang="en-US" altLang="en-US"/>
              <a:pPr eaLnBrk="1" hangingPunct="1"/>
              <a:t>14</a:t>
            </a:fld>
            <a:endParaRPr lang="en-US" alt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2470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8EAEBC4-EF00-47F1-8B6A-806150DFD00C}" type="slidenum">
              <a:rPr lang="en-US" altLang="en-US"/>
              <a:pPr eaLnBrk="1" hangingPunct="1"/>
              <a:t>15</a:t>
            </a:fld>
            <a:endParaRPr lang="en-US" alt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0041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2E49FF7-32ED-4B4F-A5D9-155CB96A376C}" type="slidenum">
              <a:rPr lang="en-US" altLang="en-US"/>
              <a:pPr eaLnBrk="1" hangingPunct="1"/>
              <a:t>16</a:t>
            </a:fld>
            <a:endParaRPr lang="en-US" alt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9016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8E9B3CB-8071-4ED6-AAA9-D0F0792C34F9}" type="slidenum">
              <a:rPr lang="en-US" altLang="en-US"/>
              <a:pPr eaLnBrk="1" hangingPunct="1"/>
              <a:t>17</a:t>
            </a:fld>
            <a:endParaRPr lang="en-US" alt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6014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C45B7FE-AF00-4FC0-8EA4-DE013B1E15E8}" type="slidenum">
              <a:rPr lang="en-US" altLang="en-US"/>
              <a:pPr eaLnBrk="1" hangingPunct="1"/>
              <a:t>20</a:t>
            </a:fld>
            <a:endParaRPr lang="en-US" alt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12114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5F02759-1215-4F0B-8232-AC568BE69C63}" type="slidenum">
              <a:rPr lang="en-US" altLang="en-US"/>
              <a:pPr eaLnBrk="1" hangingPunct="1"/>
              <a:t>21</a:t>
            </a:fld>
            <a:endParaRPr lang="en-US" alt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0913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AE58DEA-66D5-4700-8EA7-6127C27CA7A5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7679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649F080-092C-4086-841D-FE93C8E1DC6D}" type="slidenum">
              <a:rPr lang="en-US" altLang="en-US"/>
              <a:pPr eaLnBrk="1" hangingPunct="1"/>
              <a:t>22</a:t>
            </a:fld>
            <a:endParaRPr lang="en-US" alt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25397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BD5A9B5-7060-4FC3-BF84-B5888731DB06}" type="slidenum">
              <a:rPr lang="en-US" altLang="en-US"/>
              <a:pPr eaLnBrk="1" hangingPunct="1"/>
              <a:t>23</a:t>
            </a:fld>
            <a:endParaRPr lang="en-US" alt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969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165597C-3566-43FB-96C8-E63FF4E2B4BE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5361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A2BD752-B13F-4896-AE9D-16853B6915DF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5325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06F39CD-461B-4387-8E6E-605DD6DC1A49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5165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959AD9C-1110-4756-93CD-2A76CCBE1D27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8535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8D8E47A-0B08-417B-A154-35C42F102201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2947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D0F047F-8DE5-451E-AE16-489CAD46E39B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4289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0C8A339-BC48-4042-8E19-2B9E455B2658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338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FF4047-0D78-4602-8A74-0448BDE159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5939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3D5AF7-C24F-42E0-BA29-19EEACD4FE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0721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5AB740-0F82-4FDA-86DC-20E9D17083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36718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9F3738-8878-4578-BD98-511C72EA72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6441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AEDBF4-27CD-4B20-AAD9-45FA41B6AA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90880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74C95E-54A5-42AF-8D2A-F6F644FAF0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57091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C77076-7C32-42EC-8491-34DE77D143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3984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364660-ED21-4B2E-AF64-B2C293BBF3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2048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0F46C4-5139-479E-A83D-64E50DB091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3874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EC7E5D-F4AD-44C8-A655-9AFAC7F1CF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6571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954FA6-2704-408D-AD2F-CE933D822F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5868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BBFB04-F78F-4623-92B4-B8D25B91D1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9092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CEADCC-8DBC-4410-9AF1-617DF1D81B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4461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DC5DB6-636C-46C9-9997-61737900B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3227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CC5402-0C1D-47BE-B4D0-F5FD77D5D3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1215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AA10AB-5B67-4B7B-8177-D3D01D9803B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2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4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CBB3F1E-56A3-43D0-9895-489F2872A8FC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6778"/>
            <a:ext cx="9144000" cy="1143000"/>
          </a:xfrm>
          <a:solidFill>
            <a:schemeClr val="tx1">
              <a:lumMod val="50000"/>
              <a:lumOff val="50000"/>
            </a:schemeClr>
          </a:solidFill>
        </p:spPr>
        <p:txBody>
          <a:bodyPr/>
          <a:lstStyle/>
          <a:p>
            <a:pPr eaLnBrk="1" hangingPunct="1"/>
            <a:r>
              <a:rPr lang="en-US" altLang="en-US" b="1" smtClean="0">
                <a:solidFill>
                  <a:schemeClr val="bg1"/>
                </a:solidFill>
              </a:rPr>
              <a:t>L 30 Light and Optics - 2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381125"/>
            <a:ext cx="8229600" cy="51927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solidFill>
                  <a:schemeClr val="bg2"/>
                </a:solidFill>
              </a:rPr>
              <a:t>Measurements of the speed of light (c)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solidFill>
                  <a:schemeClr val="bg2"/>
                </a:solidFill>
              </a:rPr>
              <a:t>Index of refraction  v</a:t>
            </a:r>
            <a:r>
              <a:rPr lang="en-US" altLang="en-US" sz="2800" baseline="-25000" smtClean="0">
                <a:solidFill>
                  <a:schemeClr val="bg2"/>
                </a:solidFill>
              </a:rPr>
              <a:t>medium</a:t>
            </a:r>
            <a:r>
              <a:rPr lang="en-US" altLang="en-US" sz="2800" smtClean="0">
                <a:solidFill>
                  <a:schemeClr val="bg2"/>
                </a:solidFill>
              </a:rPr>
              <a:t> = c/n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chemeClr val="bg2"/>
                </a:solidFill>
              </a:rPr>
              <a:t>the bending of light – refraction </a:t>
            </a:r>
            <a:endParaRPr lang="en-US" altLang="en-US" b="1" smtClean="0">
              <a:solidFill>
                <a:schemeClr val="bg2"/>
              </a:solidFill>
              <a:sym typeface="Symbol" panose="05050102010706020507" pitchFamily="18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chemeClr val="bg2"/>
                </a:solidFill>
              </a:rPr>
              <a:t>total internal reflection </a:t>
            </a:r>
            <a:endParaRPr lang="en-US" altLang="en-US" b="1" smtClean="0">
              <a:solidFill>
                <a:schemeClr val="bg2"/>
              </a:solidFill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solidFill>
                  <a:schemeClr val="bg2"/>
                </a:solidFill>
                <a:sym typeface="Symbol" panose="05050102010706020507" pitchFamily="18" charset="2"/>
              </a:rPr>
              <a:t>Color (wavelength and frequency, c = </a:t>
            </a:r>
            <a:r>
              <a:rPr lang="en-US" altLang="en-US" sz="2800" smtClean="0">
                <a:solidFill>
                  <a:schemeClr val="bg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l</a:t>
            </a:r>
            <a:r>
              <a:rPr lang="en-US" altLang="en-US" sz="2800" i="1" smtClean="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lang="en-US" altLang="en-US" sz="2800" i="1" smtClean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endParaRPr lang="en-US" altLang="en-US" sz="2800" smtClean="0"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Dispersion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rainbows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Atmospheric scattering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blue sky and red sunsets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Law of reflection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mirrors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Image 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2D58075-EE7F-4CA6-9EE3-9FF29A006AD7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Atmospheric scattering: red sunset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7800" y="1574800"/>
            <a:ext cx="3721100" cy="4525963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At sunset, the sun is low on the horizon</a:t>
            </a:r>
          </a:p>
          <a:p>
            <a:pPr eaLnBrk="1" hangingPunct="1"/>
            <a:r>
              <a:rPr lang="en-US" altLang="en-US" sz="2800" smtClean="0"/>
              <a:t>When looking at the sun it appears red because much of the blue light is scattered out leaving only the red</a:t>
            </a:r>
          </a:p>
        </p:txBody>
      </p:sp>
      <p:pic>
        <p:nvPicPr>
          <p:cNvPr id="10244" name="Picture 4" descr="suns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3700" y="1965325"/>
            <a:ext cx="4773613" cy="269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AB37FAD-91FA-472B-80CB-63CAD1C5A269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763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z="4000" b="1" smtClean="0">
                <a:solidFill>
                  <a:schemeClr val="bg1"/>
                </a:solidFill>
              </a:rPr>
              <a:t>Why are clouds white?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8300" y="1041400"/>
            <a:ext cx="8483600" cy="5605463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Clouds consist of </a:t>
            </a:r>
            <a:r>
              <a:rPr lang="en-US" altLang="en-US" sz="2800" i="1" smtClean="0"/>
              <a:t>water droplets</a:t>
            </a:r>
            <a:r>
              <a:rPr lang="en-US" altLang="en-US" sz="2800" smtClean="0"/>
              <a:t> and </a:t>
            </a:r>
            <a:r>
              <a:rPr lang="en-US" altLang="en-US" sz="2800" i="1" smtClean="0"/>
              <a:t>very small ice crystals</a:t>
            </a:r>
          </a:p>
          <a:p>
            <a:pPr eaLnBrk="1" hangingPunct="1"/>
            <a:r>
              <a:rPr lang="en-US" altLang="en-US" sz="2800" smtClean="0">
                <a:solidFill>
                  <a:srgbClr val="FF0000"/>
                </a:solidFill>
              </a:rPr>
              <a:t>The water droplets and ice scatter the sunlight</a:t>
            </a:r>
          </a:p>
          <a:p>
            <a:pPr eaLnBrk="1" hangingPunct="1"/>
            <a:r>
              <a:rPr lang="en-US" altLang="en-US" sz="2800" smtClean="0"/>
              <a:t>Scattering by water and ice (particles) is very different from scattering by molecules</a:t>
            </a:r>
          </a:p>
          <a:p>
            <a:pPr eaLnBrk="1" hangingPunct="1"/>
            <a:r>
              <a:rPr lang="en-US" altLang="en-US" sz="2800" smtClean="0"/>
              <a:t>The atoms are smaller than the wavelength of light, but the ice and water particles are larger</a:t>
            </a:r>
          </a:p>
          <a:p>
            <a:pPr eaLnBrk="1" hangingPunct="1"/>
            <a:r>
              <a:rPr lang="en-US" altLang="en-US" sz="2800" smtClean="0"/>
              <a:t>Scattering by particles does not favor any particular wavelength so the white light  from the sun is scattered equally </a:t>
            </a:r>
            <a:r>
              <a:rPr lang="en-US" altLang="en-US" sz="2800" smtClean="0">
                <a:sym typeface="Wingdings" panose="05000000000000000000" pitchFamily="2" charset="2"/>
              </a:rPr>
              <a:t> clouds are white!</a:t>
            </a:r>
            <a:endParaRPr lang="en-US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6BD7983-C01A-4215-B3A6-A16711218482}" type="slidenum">
              <a:rPr lang="en-US" altLang="en-US"/>
              <a:pPr eaLnBrk="1" hangingPunct="1"/>
              <a:t>12</a:t>
            </a:fld>
            <a:endParaRPr lang="en-US" alt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Mirrors </a:t>
            </a:r>
            <a:r>
              <a:rPr lang="en-US" altLang="en-US" smtClean="0">
                <a:solidFill>
                  <a:schemeClr val="bg1"/>
                </a:solidFill>
                <a:sym typeface="Wingdings" panose="05000000000000000000" pitchFamily="2" charset="2"/>
              </a:rPr>
              <a:t> reflection</a:t>
            </a:r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60728" y="1281113"/>
            <a:ext cx="8615492" cy="1717675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Light does not pass </a:t>
            </a:r>
            <a:r>
              <a:rPr lang="en-US" altLang="en-US" sz="2800" dirty="0" smtClean="0"/>
              <a:t>through metal (e.g. Aluminum)</a:t>
            </a:r>
          </a:p>
          <a:p>
            <a:pPr eaLnBrk="1" hangingPunct="1"/>
            <a:r>
              <a:rPr lang="en-US" altLang="en-US" sz="2800" dirty="0" smtClean="0"/>
              <a:t>Light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is reflected at the surface</a:t>
            </a:r>
          </a:p>
          <a:p>
            <a:pPr eaLnBrk="1" hangingPunct="1"/>
            <a:r>
              <a:rPr lang="en-US" altLang="en-US" sz="2800" dirty="0" smtClean="0"/>
              <a:t>Two types of reflection: </a:t>
            </a:r>
            <a:r>
              <a:rPr lang="en-US" altLang="en-US" sz="2800" dirty="0" smtClean="0">
                <a:solidFill>
                  <a:srgbClr val="FF0000"/>
                </a:solidFill>
              </a:rPr>
              <a:t>diffuse</a:t>
            </a:r>
            <a:r>
              <a:rPr lang="en-US" altLang="en-US" sz="2800" dirty="0" smtClean="0"/>
              <a:t> and </a:t>
            </a:r>
            <a:r>
              <a:rPr lang="en-US" altLang="en-US" sz="2800" dirty="0" smtClean="0">
                <a:solidFill>
                  <a:srgbClr val="FF0000"/>
                </a:solidFill>
              </a:rPr>
              <a:t>specular</a:t>
            </a:r>
          </a:p>
        </p:txBody>
      </p:sp>
      <p:sp>
        <p:nvSpPr>
          <p:cNvPr id="14358" name="Freeform 5"/>
          <p:cNvSpPr>
            <a:spLocks/>
          </p:cNvSpPr>
          <p:nvPr/>
        </p:nvSpPr>
        <p:spPr bwMode="auto">
          <a:xfrm>
            <a:off x="1317625" y="4697413"/>
            <a:ext cx="2451100" cy="914400"/>
          </a:xfrm>
          <a:custGeom>
            <a:avLst/>
            <a:gdLst>
              <a:gd name="T0" fmla="*/ 1544 w 1544"/>
              <a:gd name="T1" fmla="*/ 56 h 576"/>
              <a:gd name="T2" fmla="*/ 1544 w 1544"/>
              <a:gd name="T3" fmla="*/ 576 h 576"/>
              <a:gd name="T4" fmla="*/ 0 w 1544"/>
              <a:gd name="T5" fmla="*/ 576 h 576"/>
              <a:gd name="T6" fmla="*/ 0 w 1544"/>
              <a:gd name="T7" fmla="*/ 112 h 576"/>
              <a:gd name="T8" fmla="*/ 136 w 1544"/>
              <a:gd name="T9" fmla="*/ 136 h 576"/>
              <a:gd name="T10" fmla="*/ 248 w 1544"/>
              <a:gd name="T11" fmla="*/ 88 h 576"/>
              <a:gd name="T12" fmla="*/ 336 w 1544"/>
              <a:gd name="T13" fmla="*/ 160 h 576"/>
              <a:gd name="T14" fmla="*/ 504 w 1544"/>
              <a:gd name="T15" fmla="*/ 40 h 576"/>
              <a:gd name="T16" fmla="*/ 648 w 1544"/>
              <a:gd name="T17" fmla="*/ 160 h 576"/>
              <a:gd name="T18" fmla="*/ 760 w 1544"/>
              <a:gd name="T19" fmla="*/ 40 h 576"/>
              <a:gd name="T20" fmla="*/ 864 w 1544"/>
              <a:gd name="T21" fmla="*/ 104 h 576"/>
              <a:gd name="T22" fmla="*/ 928 w 1544"/>
              <a:gd name="T23" fmla="*/ 8 h 576"/>
              <a:gd name="T24" fmla="*/ 1016 w 1544"/>
              <a:gd name="T25" fmla="*/ 152 h 576"/>
              <a:gd name="T26" fmla="*/ 1120 w 1544"/>
              <a:gd name="T27" fmla="*/ 72 h 576"/>
              <a:gd name="T28" fmla="*/ 1152 w 1544"/>
              <a:gd name="T29" fmla="*/ 24 h 576"/>
              <a:gd name="T30" fmla="*/ 1248 w 1544"/>
              <a:gd name="T31" fmla="*/ 136 h 576"/>
              <a:gd name="T32" fmla="*/ 1336 w 1544"/>
              <a:gd name="T33" fmla="*/ 16 h 576"/>
              <a:gd name="T34" fmla="*/ 1424 w 1544"/>
              <a:gd name="T35" fmla="*/ 120 h 576"/>
              <a:gd name="T36" fmla="*/ 1472 w 1544"/>
              <a:gd name="T37" fmla="*/ 0 h 576"/>
              <a:gd name="T38" fmla="*/ 1544 w 1544"/>
              <a:gd name="T39" fmla="*/ 56 h 57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1544" h="576">
                <a:moveTo>
                  <a:pt x="1544" y="56"/>
                </a:moveTo>
                <a:lnTo>
                  <a:pt x="1544" y="576"/>
                </a:lnTo>
                <a:lnTo>
                  <a:pt x="0" y="576"/>
                </a:lnTo>
                <a:lnTo>
                  <a:pt x="0" y="112"/>
                </a:lnTo>
                <a:lnTo>
                  <a:pt x="136" y="136"/>
                </a:lnTo>
                <a:lnTo>
                  <a:pt x="248" y="88"/>
                </a:lnTo>
                <a:lnTo>
                  <a:pt x="336" y="160"/>
                </a:lnTo>
                <a:lnTo>
                  <a:pt x="504" y="40"/>
                </a:lnTo>
                <a:lnTo>
                  <a:pt x="648" y="160"/>
                </a:lnTo>
                <a:lnTo>
                  <a:pt x="760" y="40"/>
                </a:lnTo>
                <a:cubicBezTo>
                  <a:pt x="872" y="143"/>
                  <a:pt x="864" y="183"/>
                  <a:pt x="864" y="104"/>
                </a:cubicBezTo>
                <a:lnTo>
                  <a:pt x="928" y="8"/>
                </a:lnTo>
                <a:lnTo>
                  <a:pt x="1016" y="152"/>
                </a:lnTo>
                <a:lnTo>
                  <a:pt x="1120" y="72"/>
                </a:lnTo>
                <a:lnTo>
                  <a:pt x="1152" y="24"/>
                </a:lnTo>
                <a:lnTo>
                  <a:pt x="1248" y="136"/>
                </a:lnTo>
                <a:lnTo>
                  <a:pt x="1336" y="16"/>
                </a:lnTo>
                <a:lnTo>
                  <a:pt x="1424" y="120"/>
                </a:lnTo>
                <a:lnTo>
                  <a:pt x="1472" y="0"/>
                </a:lnTo>
                <a:lnTo>
                  <a:pt x="1544" y="56"/>
                </a:lnTo>
                <a:close/>
              </a:path>
            </a:pathLst>
          </a:cu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 cmpd="sng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Rough surface</a:t>
            </a:r>
            <a:endParaRPr lang="en-US" dirty="0"/>
          </a:p>
        </p:txBody>
      </p:sp>
      <p:sp>
        <p:nvSpPr>
          <p:cNvPr id="14359" name="Line 6"/>
          <p:cNvSpPr>
            <a:spLocks noChangeShapeType="1"/>
          </p:cNvSpPr>
          <p:nvPr/>
        </p:nvSpPr>
        <p:spPr bwMode="auto">
          <a:xfrm>
            <a:off x="614363" y="3477571"/>
            <a:ext cx="1092200" cy="13589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0" name="Line 7"/>
          <p:cNvSpPr>
            <a:spLocks noChangeShapeType="1"/>
          </p:cNvSpPr>
          <p:nvPr/>
        </p:nvSpPr>
        <p:spPr bwMode="auto">
          <a:xfrm>
            <a:off x="982663" y="3515671"/>
            <a:ext cx="1092200" cy="13589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1" name="Line 8"/>
          <p:cNvSpPr>
            <a:spLocks noChangeShapeType="1"/>
          </p:cNvSpPr>
          <p:nvPr/>
        </p:nvSpPr>
        <p:spPr bwMode="auto">
          <a:xfrm>
            <a:off x="1350963" y="3553771"/>
            <a:ext cx="1092200" cy="13589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2" name="Line 9"/>
          <p:cNvSpPr>
            <a:spLocks noChangeShapeType="1"/>
          </p:cNvSpPr>
          <p:nvPr/>
        </p:nvSpPr>
        <p:spPr bwMode="auto">
          <a:xfrm>
            <a:off x="1681163" y="3490271"/>
            <a:ext cx="1092200" cy="13589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3" name="Line 10"/>
          <p:cNvSpPr>
            <a:spLocks noChangeShapeType="1"/>
          </p:cNvSpPr>
          <p:nvPr/>
        </p:nvSpPr>
        <p:spPr bwMode="auto">
          <a:xfrm flipV="1">
            <a:off x="1692275" y="3098800"/>
            <a:ext cx="457200" cy="16129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4" name="Line 11"/>
          <p:cNvSpPr>
            <a:spLocks noChangeShapeType="1"/>
          </p:cNvSpPr>
          <p:nvPr/>
        </p:nvSpPr>
        <p:spPr bwMode="auto">
          <a:xfrm flipH="1" flipV="1">
            <a:off x="1387475" y="2971800"/>
            <a:ext cx="723900" cy="17907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5" name="Line 12"/>
          <p:cNvSpPr>
            <a:spLocks noChangeShapeType="1"/>
          </p:cNvSpPr>
          <p:nvPr/>
        </p:nvSpPr>
        <p:spPr bwMode="auto">
          <a:xfrm flipV="1">
            <a:off x="2428875" y="3327400"/>
            <a:ext cx="876300" cy="14732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6" name="Line 13"/>
          <p:cNvSpPr>
            <a:spLocks noChangeShapeType="1"/>
          </p:cNvSpPr>
          <p:nvPr/>
        </p:nvSpPr>
        <p:spPr bwMode="auto">
          <a:xfrm flipH="1" flipV="1">
            <a:off x="2593975" y="3136900"/>
            <a:ext cx="241300" cy="16637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7" name="Line 14"/>
          <p:cNvSpPr>
            <a:spLocks noChangeShapeType="1"/>
          </p:cNvSpPr>
          <p:nvPr/>
        </p:nvSpPr>
        <p:spPr bwMode="auto">
          <a:xfrm>
            <a:off x="2024063" y="3439471"/>
            <a:ext cx="1092200" cy="13589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8" name="Line 15"/>
          <p:cNvSpPr>
            <a:spLocks noChangeShapeType="1"/>
          </p:cNvSpPr>
          <p:nvPr/>
        </p:nvSpPr>
        <p:spPr bwMode="auto">
          <a:xfrm>
            <a:off x="2316163" y="3439471"/>
            <a:ext cx="1092200" cy="13589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9" name="Line 16"/>
          <p:cNvSpPr>
            <a:spLocks noChangeShapeType="1"/>
          </p:cNvSpPr>
          <p:nvPr/>
        </p:nvSpPr>
        <p:spPr bwMode="auto">
          <a:xfrm flipV="1">
            <a:off x="3076575" y="3111500"/>
            <a:ext cx="0" cy="15748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70" name="Line 17"/>
          <p:cNvSpPr>
            <a:spLocks noChangeShapeType="1"/>
          </p:cNvSpPr>
          <p:nvPr/>
        </p:nvSpPr>
        <p:spPr bwMode="auto">
          <a:xfrm flipV="1">
            <a:off x="3394075" y="2984500"/>
            <a:ext cx="330200" cy="16637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5" name="Rectangle 19"/>
          <p:cNvSpPr>
            <a:spLocks noChangeArrowheads="1"/>
          </p:cNvSpPr>
          <p:nvPr/>
        </p:nvSpPr>
        <p:spPr bwMode="auto">
          <a:xfrm>
            <a:off x="5113337" y="4813300"/>
            <a:ext cx="2819400" cy="8001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/>
              <a:t>Polished surface</a:t>
            </a:r>
            <a:endParaRPr lang="en-US" altLang="en-US" dirty="0"/>
          </a:p>
        </p:txBody>
      </p:sp>
      <p:sp>
        <p:nvSpPr>
          <p:cNvPr id="14356" name="Line 21"/>
          <p:cNvSpPr>
            <a:spLocks noChangeShapeType="1"/>
          </p:cNvSpPr>
          <p:nvPr/>
        </p:nvSpPr>
        <p:spPr bwMode="auto">
          <a:xfrm>
            <a:off x="4414837" y="3225800"/>
            <a:ext cx="1384300" cy="15875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7" name="Line 22"/>
          <p:cNvSpPr>
            <a:spLocks noChangeShapeType="1"/>
          </p:cNvSpPr>
          <p:nvPr/>
        </p:nvSpPr>
        <p:spPr bwMode="auto">
          <a:xfrm flipV="1">
            <a:off x="5799137" y="3136900"/>
            <a:ext cx="965200" cy="16256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4" name="Line 24"/>
          <p:cNvSpPr>
            <a:spLocks noChangeShapeType="1"/>
          </p:cNvSpPr>
          <p:nvPr/>
        </p:nvSpPr>
        <p:spPr bwMode="auto">
          <a:xfrm>
            <a:off x="4837112" y="3248971"/>
            <a:ext cx="1384300" cy="15875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5" name="Line 25"/>
          <p:cNvSpPr>
            <a:spLocks noChangeShapeType="1"/>
          </p:cNvSpPr>
          <p:nvPr/>
        </p:nvSpPr>
        <p:spPr bwMode="auto">
          <a:xfrm flipV="1">
            <a:off x="6230937" y="3175000"/>
            <a:ext cx="965200" cy="16256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2" name="Line 27"/>
          <p:cNvSpPr>
            <a:spLocks noChangeShapeType="1"/>
          </p:cNvSpPr>
          <p:nvPr/>
        </p:nvSpPr>
        <p:spPr bwMode="auto">
          <a:xfrm>
            <a:off x="5198406" y="3238500"/>
            <a:ext cx="1384300" cy="15875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3" name="Line 28"/>
          <p:cNvSpPr>
            <a:spLocks noChangeShapeType="1"/>
          </p:cNvSpPr>
          <p:nvPr/>
        </p:nvSpPr>
        <p:spPr bwMode="auto">
          <a:xfrm flipV="1">
            <a:off x="6624637" y="3200400"/>
            <a:ext cx="965200" cy="16256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0" name="Line 30"/>
          <p:cNvSpPr>
            <a:spLocks noChangeShapeType="1"/>
          </p:cNvSpPr>
          <p:nvPr/>
        </p:nvSpPr>
        <p:spPr bwMode="auto">
          <a:xfrm>
            <a:off x="5678487" y="3263900"/>
            <a:ext cx="1384300" cy="15875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1" name="Line 31"/>
          <p:cNvSpPr>
            <a:spLocks noChangeShapeType="1"/>
          </p:cNvSpPr>
          <p:nvPr/>
        </p:nvSpPr>
        <p:spPr bwMode="auto">
          <a:xfrm flipV="1">
            <a:off x="7107237" y="3200400"/>
            <a:ext cx="965200" cy="16256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20" name="Text Box 32"/>
          <p:cNvSpPr txBox="1">
            <a:spLocks noChangeArrowheads="1"/>
          </p:cNvSpPr>
          <p:nvPr/>
        </p:nvSpPr>
        <p:spPr bwMode="auto">
          <a:xfrm>
            <a:off x="1279525" y="5710238"/>
            <a:ext cx="26447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2400" dirty="0">
                <a:latin typeface="Tahoma" panose="020B0604030504040204" pitchFamily="34" charset="0"/>
              </a:rPr>
              <a:t>Diffuse reflection:</a:t>
            </a:r>
          </a:p>
          <a:p>
            <a:pPr algn="l"/>
            <a:r>
              <a:rPr lang="en-US" altLang="en-US" sz="2400" dirty="0">
                <a:latin typeface="Tahoma" panose="020B0604030504040204" pitchFamily="34" charset="0"/>
              </a:rPr>
              <a:t>Fuzzy or no image</a:t>
            </a:r>
          </a:p>
        </p:txBody>
      </p:sp>
      <p:sp>
        <p:nvSpPr>
          <p:cNvPr id="12321" name="Text Box 33"/>
          <p:cNvSpPr txBox="1">
            <a:spLocks noChangeArrowheads="1"/>
          </p:cNvSpPr>
          <p:nvPr/>
        </p:nvSpPr>
        <p:spPr bwMode="auto">
          <a:xfrm>
            <a:off x="5132387" y="5667375"/>
            <a:ext cx="27813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2400" dirty="0">
                <a:latin typeface="Tahoma" panose="020B0604030504040204" pitchFamily="34" charset="0"/>
              </a:rPr>
              <a:t>Specular reflection:</a:t>
            </a:r>
          </a:p>
          <a:p>
            <a:pPr algn="l"/>
            <a:r>
              <a:rPr lang="en-US" altLang="en-US" sz="2400" dirty="0">
                <a:latin typeface="Tahoma" panose="020B0604030504040204" pitchFamily="34" charset="0"/>
              </a:rPr>
              <a:t>Sharp image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4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4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4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4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4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4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4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4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4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4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4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4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2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12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8" grpId="0" animBg="1"/>
      <p:bldP spid="14359" grpId="0" animBg="1"/>
      <p:bldP spid="14360" grpId="0" animBg="1"/>
      <p:bldP spid="14361" grpId="0" animBg="1"/>
      <p:bldP spid="14362" grpId="0" animBg="1"/>
      <p:bldP spid="14363" grpId="0" animBg="1"/>
      <p:bldP spid="14364" grpId="0" animBg="1"/>
      <p:bldP spid="14365" grpId="0" animBg="1"/>
      <p:bldP spid="14366" grpId="0" animBg="1"/>
      <p:bldP spid="14367" grpId="0" animBg="1"/>
      <p:bldP spid="14368" grpId="0" animBg="1"/>
      <p:bldP spid="14369" grpId="0" animBg="1"/>
      <p:bldP spid="14370" grpId="0" animBg="1"/>
      <p:bldP spid="14345" grpId="0" animBg="1"/>
      <p:bldP spid="14356" grpId="0" animBg="1"/>
      <p:bldP spid="14357" grpId="0" animBg="1"/>
      <p:bldP spid="14354" grpId="0" animBg="1"/>
      <p:bldP spid="14355" grpId="0" animBg="1"/>
      <p:bldP spid="14352" grpId="0" animBg="1"/>
      <p:bldP spid="14353" grpId="0" animBg="1"/>
      <p:bldP spid="14350" grpId="0" animBg="1"/>
      <p:bldP spid="14351" grpId="0" animBg="1"/>
      <p:bldP spid="12320" grpId="0"/>
      <p:bldP spid="123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1C69EB1-76CE-4438-8BF5-88B29C825CD9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525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The law of reflection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638" y="4406900"/>
            <a:ext cx="8416925" cy="2244725"/>
          </a:xfrm>
        </p:spPr>
        <p:txBody>
          <a:bodyPr/>
          <a:lstStyle/>
          <a:p>
            <a:pPr eaLnBrk="1" hangingPunct="1"/>
            <a:r>
              <a:rPr lang="en-US" altLang="en-US" smtClean="0"/>
              <a:t>The incident ray, reflected ray and normal all lie in the same plane, and</a:t>
            </a:r>
          </a:p>
          <a:p>
            <a:pPr eaLnBrk="1" hangingPunct="1"/>
            <a:r>
              <a:rPr lang="en-US" altLang="en-US" smtClean="0">
                <a:solidFill>
                  <a:srgbClr val="FF0000"/>
                </a:solidFill>
              </a:rPr>
              <a:t>The angle of reflection = angle of incidence</a:t>
            </a:r>
            <a:endParaRPr lang="en-US" altLang="en-US" smtClean="0"/>
          </a:p>
        </p:txBody>
      </p:sp>
      <p:grpSp>
        <p:nvGrpSpPr>
          <p:cNvPr id="15365" name="Group 34"/>
          <p:cNvGrpSpPr>
            <a:grpSpLocks/>
          </p:cNvGrpSpPr>
          <p:nvPr/>
        </p:nvGrpSpPr>
        <p:grpSpPr bwMode="auto">
          <a:xfrm>
            <a:off x="1301750" y="1003300"/>
            <a:ext cx="6288088" cy="3081338"/>
            <a:chOff x="725" y="732"/>
            <a:chExt cx="3961" cy="1941"/>
          </a:xfrm>
        </p:grpSpPr>
        <p:sp>
          <p:nvSpPr>
            <p:cNvPr id="15374" name="Text Box 12"/>
            <p:cNvSpPr txBox="1">
              <a:spLocks noChangeArrowheads="1"/>
            </p:cNvSpPr>
            <p:nvPr/>
          </p:nvSpPr>
          <p:spPr bwMode="auto">
            <a:xfrm>
              <a:off x="725" y="1120"/>
              <a:ext cx="888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800">
                  <a:latin typeface="Tahoma" panose="020B0604030504040204" pitchFamily="34" charset="0"/>
                </a:rPr>
                <a:t>incident</a:t>
              </a:r>
            </a:p>
            <a:p>
              <a:r>
                <a:rPr lang="en-US" altLang="en-US" sz="2800">
                  <a:latin typeface="Tahoma" panose="020B0604030504040204" pitchFamily="34" charset="0"/>
                </a:rPr>
                <a:t>ray</a:t>
              </a:r>
            </a:p>
          </p:txBody>
        </p:sp>
        <p:sp>
          <p:nvSpPr>
            <p:cNvPr id="15375" name="Text Box 13"/>
            <p:cNvSpPr txBox="1">
              <a:spLocks noChangeArrowheads="1"/>
            </p:cNvSpPr>
            <p:nvPr/>
          </p:nvSpPr>
          <p:spPr bwMode="auto">
            <a:xfrm>
              <a:off x="3711" y="1118"/>
              <a:ext cx="975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800">
                  <a:latin typeface="Tahoma" panose="020B0604030504040204" pitchFamily="34" charset="0"/>
                </a:rPr>
                <a:t>reflected</a:t>
              </a:r>
            </a:p>
            <a:p>
              <a:r>
                <a:rPr lang="en-US" altLang="en-US" sz="2800">
                  <a:latin typeface="Tahoma" panose="020B0604030504040204" pitchFamily="34" charset="0"/>
                </a:rPr>
                <a:t>ray</a:t>
              </a:r>
            </a:p>
          </p:txBody>
        </p:sp>
        <p:sp>
          <p:nvSpPr>
            <p:cNvPr id="15376" name="AutoShape 5"/>
            <p:cNvSpPr>
              <a:spLocks noChangeArrowheads="1"/>
            </p:cNvSpPr>
            <p:nvPr/>
          </p:nvSpPr>
          <p:spPr bwMode="auto">
            <a:xfrm>
              <a:off x="1160" y="1778"/>
              <a:ext cx="2992" cy="895"/>
            </a:xfrm>
            <a:prstGeom prst="parallelogram">
              <a:avLst>
                <a:gd name="adj" fmla="val 83575"/>
              </a:avLst>
            </a:prstGeom>
            <a:solidFill>
              <a:srgbClr val="B2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377" name="Line 6"/>
            <p:cNvSpPr>
              <a:spLocks noChangeShapeType="1"/>
            </p:cNvSpPr>
            <p:nvPr/>
          </p:nvSpPr>
          <p:spPr bwMode="auto">
            <a:xfrm>
              <a:off x="1680" y="1164"/>
              <a:ext cx="1052" cy="118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8" name="Line 7"/>
            <p:cNvSpPr>
              <a:spLocks noChangeShapeType="1"/>
            </p:cNvSpPr>
            <p:nvPr/>
          </p:nvSpPr>
          <p:spPr bwMode="auto">
            <a:xfrm flipV="1">
              <a:off x="2736" y="1162"/>
              <a:ext cx="897" cy="118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9" name="Freeform 8"/>
            <p:cNvSpPr>
              <a:spLocks/>
            </p:cNvSpPr>
            <p:nvPr/>
          </p:nvSpPr>
          <p:spPr bwMode="auto">
            <a:xfrm rot="-1259094">
              <a:off x="2008" y="1359"/>
              <a:ext cx="743" cy="69"/>
            </a:xfrm>
            <a:custGeom>
              <a:avLst/>
              <a:gdLst>
                <a:gd name="T0" fmla="*/ 0 w 1320"/>
                <a:gd name="T1" fmla="*/ 69 h 299"/>
                <a:gd name="T2" fmla="*/ 167 w 1320"/>
                <a:gd name="T3" fmla="*/ 27 h 299"/>
                <a:gd name="T4" fmla="*/ 383 w 1320"/>
                <a:gd name="T5" fmla="*/ 1 h 299"/>
                <a:gd name="T6" fmla="*/ 617 w 1320"/>
                <a:gd name="T7" fmla="*/ 23 h 299"/>
                <a:gd name="T8" fmla="*/ 743 w 1320"/>
                <a:gd name="T9" fmla="*/ 51 h 2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20" h="299">
                  <a:moveTo>
                    <a:pt x="0" y="299"/>
                  </a:moveTo>
                  <a:cubicBezTo>
                    <a:pt x="91" y="231"/>
                    <a:pt x="183" y="164"/>
                    <a:pt x="296" y="115"/>
                  </a:cubicBezTo>
                  <a:cubicBezTo>
                    <a:pt x="409" y="66"/>
                    <a:pt x="547" y="6"/>
                    <a:pt x="680" y="3"/>
                  </a:cubicBezTo>
                  <a:cubicBezTo>
                    <a:pt x="813" y="0"/>
                    <a:pt x="989" y="63"/>
                    <a:pt x="1096" y="99"/>
                  </a:cubicBezTo>
                  <a:cubicBezTo>
                    <a:pt x="1203" y="135"/>
                    <a:pt x="1287" y="199"/>
                    <a:pt x="1320" y="219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80" name="Freeform 9"/>
            <p:cNvSpPr>
              <a:spLocks/>
            </p:cNvSpPr>
            <p:nvPr/>
          </p:nvSpPr>
          <p:spPr bwMode="auto">
            <a:xfrm>
              <a:off x="2056" y="1301"/>
              <a:ext cx="1288" cy="1000"/>
            </a:xfrm>
            <a:custGeom>
              <a:avLst/>
              <a:gdLst>
                <a:gd name="T0" fmla="*/ 0 w 1272"/>
                <a:gd name="T1" fmla="*/ 268 h 1000"/>
                <a:gd name="T2" fmla="*/ 676 w 1272"/>
                <a:gd name="T3" fmla="*/ 1000 h 1000"/>
                <a:gd name="T4" fmla="*/ 1288 w 1272"/>
                <a:gd name="T5" fmla="*/ 224 h 1000"/>
                <a:gd name="T6" fmla="*/ 1092 w 1272"/>
                <a:gd name="T7" fmla="*/ 111 h 1000"/>
                <a:gd name="T8" fmla="*/ 950 w 1272"/>
                <a:gd name="T9" fmla="*/ 60 h 1000"/>
                <a:gd name="T10" fmla="*/ 809 w 1272"/>
                <a:gd name="T11" fmla="*/ 31 h 1000"/>
                <a:gd name="T12" fmla="*/ 724 w 1272"/>
                <a:gd name="T13" fmla="*/ 0 h 1000"/>
                <a:gd name="T14" fmla="*/ 620 w 1272"/>
                <a:gd name="T15" fmla="*/ 0 h 1000"/>
                <a:gd name="T16" fmla="*/ 471 w 1272"/>
                <a:gd name="T17" fmla="*/ 31 h 1000"/>
                <a:gd name="T18" fmla="*/ 378 w 1272"/>
                <a:gd name="T19" fmla="*/ 67 h 1000"/>
                <a:gd name="T20" fmla="*/ 235 w 1272"/>
                <a:gd name="T21" fmla="*/ 126 h 1000"/>
                <a:gd name="T22" fmla="*/ 149 w 1272"/>
                <a:gd name="T23" fmla="*/ 170 h 1000"/>
                <a:gd name="T24" fmla="*/ 0 w 1272"/>
                <a:gd name="T25" fmla="*/ 268 h 100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272" h="1000">
                  <a:moveTo>
                    <a:pt x="0" y="268"/>
                  </a:moveTo>
                  <a:lnTo>
                    <a:pt x="668" y="1000"/>
                  </a:lnTo>
                  <a:lnTo>
                    <a:pt x="1272" y="224"/>
                  </a:lnTo>
                  <a:lnTo>
                    <a:pt x="1078" y="111"/>
                  </a:lnTo>
                  <a:lnTo>
                    <a:pt x="938" y="60"/>
                  </a:lnTo>
                  <a:lnTo>
                    <a:pt x="799" y="31"/>
                  </a:lnTo>
                  <a:lnTo>
                    <a:pt x="715" y="0"/>
                  </a:lnTo>
                  <a:lnTo>
                    <a:pt x="612" y="0"/>
                  </a:lnTo>
                  <a:lnTo>
                    <a:pt x="465" y="31"/>
                  </a:lnTo>
                  <a:lnTo>
                    <a:pt x="373" y="67"/>
                  </a:lnTo>
                  <a:lnTo>
                    <a:pt x="232" y="126"/>
                  </a:lnTo>
                  <a:lnTo>
                    <a:pt x="147" y="170"/>
                  </a:lnTo>
                  <a:cubicBezTo>
                    <a:pt x="89" y="210"/>
                    <a:pt x="0" y="268"/>
                    <a:pt x="0" y="268"/>
                  </a:cubicBez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81" name="Line 10"/>
            <p:cNvSpPr>
              <a:spLocks noChangeShapeType="1"/>
            </p:cNvSpPr>
            <p:nvPr/>
          </p:nvSpPr>
          <p:spPr bwMode="auto">
            <a:xfrm>
              <a:off x="2728" y="882"/>
              <a:ext cx="0" cy="14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82" name="Freeform 11"/>
            <p:cNvSpPr>
              <a:spLocks/>
            </p:cNvSpPr>
            <p:nvPr/>
          </p:nvSpPr>
          <p:spPr bwMode="auto">
            <a:xfrm rot="1387405">
              <a:off x="2695" y="1381"/>
              <a:ext cx="682" cy="27"/>
            </a:xfrm>
            <a:custGeom>
              <a:avLst/>
              <a:gdLst>
                <a:gd name="T0" fmla="*/ 0 w 1320"/>
                <a:gd name="T1" fmla="*/ 27 h 299"/>
                <a:gd name="T2" fmla="*/ 153 w 1320"/>
                <a:gd name="T3" fmla="*/ 10 h 299"/>
                <a:gd name="T4" fmla="*/ 351 w 1320"/>
                <a:gd name="T5" fmla="*/ 0 h 299"/>
                <a:gd name="T6" fmla="*/ 566 w 1320"/>
                <a:gd name="T7" fmla="*/ 9 h 299"/>
                <a:gd name="T8" fmla="*/ 682 w 1320"/>
                <a:gd name="T9" fmla="*/ 20 h 2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20" h="299">
                  <a:moveTo>
                    <a:pt x="0" y="299"/>
                  </a:moveTo>
                  <a:cubicBezTo>
                    <a:pt x="91" y="231"/>
                    <a:pt x="183" y="164"/>
                    <a:pt x="296" y="115"/>
                  </a:cubicBezTo>
                  <a:cubicBezTo>
                    <a:pt x="409" y="66"/>
                    <a:pt x="547" y="6"/>
                    <a:pt x="680" y="3"/>
                  </a:cubicBezTo>
                  <a:cubicBezTo>
                    <a:pt x="813" y="0"/>
                    <a:pt x="989" y="63"/>
                    <a:pt x="1096" y="99"/>
                  </a:cubicBezTo>
                  <a:cubicBezTo>
                    <a:pt x="1203" y="135"/>
                    <a:pt x="1287" y="199"/>
                    <a:pt x="1320" y="219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83" name="Text Box 14"/>
            <p:cNvSpPr txBox="1">
              <a:spLocks noChangeArrowheads="1"/>
            </p:cNvSpPr>
            <p:nvPr/>
          </p:nvSpPr>
          <p:spPr bwMode="auto">
            <a:xfrm>
              <a:off x="1724" y="2271"/>
              <a:ext cx="63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2400">
                  <a:latin typeface="Tahoma" panose="020B0604030504040204" pitchFamily="34" charset="0"/>
                </a:rPr>
                <a:t>mirror</a:t>
              </a:r>
            </a:p>
          </p:txBody>
        </p:sp>
        <p:sp>
          <p:nvSpPr>
            <p:cNvPr id="15384" name="Text Box 15"/>
            <p:cNvSpPr txBox="1">
              <a:spLocks noChangeArrowheads="1"/>
            </p:cNvSpPr>
            <p:nvPr/>
          </p:nvSpPr>
          <p:spPr bwMode="auto">
            <a:xfrm>
              <a:off x="2366" y="732"/>
              <a:ext cx="702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2400" dirty="0">
                  <a:latin typeface="Tahoma" panose="020B0604030504040204" pitchFamily="34" charset="0"/>
                </a:rPr>
                <a:t>normal</a:t>
              </a:r>
            </a:p>
          </p:txBody>
        </p:sp>
        <p:grpSp>
          <p:nvGrpSpPr>
            <p:cNvPr id="15385" name="Group 16"/>
            <p:cNvGrpSpPr>
              <a:grpSpLocks/>
            </p:cNvGrpSpPr>
            <p:nvPr/>
          </p:nvGrpSpPr>
          <p:grpSpPr bwMode="auto">
            <a:xfrm>
              <a:off x="2284" y="1399"/>
              <a:ext cx="272" cy="288"/>
              <a:chOff x="440" y="3317"/>
              <a:chExt cx="272" cy="288"/>
            </a:xfrm>
          </p:grpSpPr>
          <p:sp>
            <p:nvSpPr>
              <p:cNvPr id="15389" name="Freeform 17"/>
              <p:cNvSpPr>
                <a:spLocks/>
              </p:cNvSpPr>
              <p:nvPr/>
            </p:nvSpPr>
            <p:spPr bwMode="auto">
              <a:xfrm>
                <a:off x="440" y="3328"/>
                <a:ext cx="272" cy="232"/>
              </a:xfrm>
              <a:custGeom>
                <a:avLst/>
                <a:gdLst>
                  <a:gd name="T0" fmla="*/ 160 w 272"/>
                  <a:gd name="T1" fmla="*/ 0 h 232"/>
                  <a:gd name="T2" fmla="*/ 0 w 272"/>
                  <a:gd name="T3" fmla="*/ 232 h 232"/>
                  <a:gd name="T4" fmla="*/ 272 w 272"/>
                  <a:gd name="T5" fmla="*/ 232 h 23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72" h="232">
                    <a:moveTo>
                      <a:pt x="160" y="0"/>
                    </a:moveTo>
                    <a:lnTo>
                      <a:pt x="0" y="232"/>
                    </a:lnTo>
                    <a:lnTo>
                      <a:pt x="272" y="232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0" name="Text Box 18"/>
              <p:cNvSpPr txBox="1">
                <a:spLocks noChangeArrowheads="1"/>
              </p:cNvSpPr>
              <p:nvPr/>
            </p:nvSpPr>
            <p:spPr bwMode="auto">
              <a:xfrm>
                <a:off x="550" y="3317"/>
                <a:ext cx="16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/>
                <a:r>
                  <a:rPr lang="en-US" altLang="en-US" sz="2400">
                    <a:latin typeface="Tahoma" panose="020B0604030504040204" pitchFamily="34" charset="0"/>
                  </a:rPr>
                  <a:t>i</a:t>
                </a:r>
              </a:p>
            </p:txBody>
          </p:sp>
        </p:grpSp>
        <p:grpSp>
          <p:nvGrpSpPr>
            <p:cNvPr id="15386" name="Group 19"/>
            <p:cNvGrpSpPr>
              <a:grpSpLocks/>
            </p:cNvGrpSpPr>
            <p:nvPr/>
          </p:nvGrpSpPr>
          <p:grpSpPr bwMode="auto">
            <a:xfrm>
              <a:off x="2802" y="1386"/>
              <a:ext cx="295" cy="288"/>
              <a:chOff x="616" y="3397"/>
              <a:chExt cx="295" cy="288"/>
            </a:xfrm>
          </p:grpSpPr>
          <p:sp>
            <p:nvSpPr>
              <p:cNvPr id="15387" name="Freeform 20"/>
              <p:cNvSpPr>
                <a:spLocks/>
              </p:cNvSpPr>
              <p:nvPr/>
            </p:nvSpPr>
            <p:spPr bwMode="auto">
              <a:xfrm>
                <a:off x="616" y="3408"/>
                <a:ext cx="272" cy="232"/>
              </a:xfrm>
              <a:custGeom>
                <a:avLst/>
                <a:gdLst>
                  <a:gd name="T0" fmla="*/ 160 w 272"/>
                  <a:gd name="T1" fmla="*/ 0 h 232"/>
                  <a:gd name="T2" fmla="*/ 0 w 272"/>
                  <a:gd name="T3" fmla="*/ 232 h 232"/>
                  <a:gd name="T4" fmla="*/ 272 w 272"/>
                  <a:gd name="T5" fmla="*/ 232 h 23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72" h="232">
                    <a:moveTo>
                      <a:pt x="160" y="0"/>
                    </a:moveTo>
                    <a:lnTo>
                      <a:pt x="0" y="232"/>
                    </a:lnTo>
                    <a:lnTo>
                      <a:pt x="272" y="232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8" name="Text Box 21"/>
              <p:cNvSpPr txBox="1">
                <a:spLocks noChangeArrowheads="1"/>
              </p:cNvSpPr>
              <p:nvPr/>
            </p:nvSpPr>
            <p:spPr bwMode="auto">
              <a:xfrm>
                <a:off x="726" y="3397"/>
                <a:ext cx="185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/>
                <a:r>
                  <a:rPr lang="en-US" altLang="en-US" sz="2400">
                    <a:latin typeface="Tahoma" panose="020B0604030504040204" pitchFamily="34" charset="0"/>
                  </a:rPr>
                  <a:t>r</a:t>
                </a:r>
              </a:p>
            </p:txBody>
          </p:sp>
        </p:grpSp>
      </p:grpSp>
      <p:grpSp>
        <p:nvGrpSpPr>
          <p:cNvPr id="13342" name="Group 30"/>
          <p:cNvGrpSpPr>
            <a:grpSpLocks/>
          </p:cNvGrpSpPr>
          <p:nvPr/>
        </p:nvGrpSpPr>
        <p:grpSpPr bwMode="auto">
          <a:xfrm>
            <a:off x="3173413" y="6032500"/>
            <a:ext cx="1497012" cy="506413"/>
            <a:chOff x="4172" y="3230"/>
            <a:chExt cx="943" cy="319"/>
          </a:xfrm>
        </p:grpSpPr>
        <p:grpSp>
          <p:nvGrpSpPr>
            <p:cNvPr id="15367" name="Group 22"/>
            <p:cNvGrpSpPr>
              <a:grpSpLocks/>
            </p:cNvGrpSpPr>
            <p:nvPr/>
          </p:nvGrpSpPr>
          <p:grpSpPr bwMode="auto">
            <a:xfrm>
              <a:off x="4843" y="3261"/>
              <a:ext cx="272" cy="288"/>
              <a:chOff x="440" y="3317"/>
              <a:chExt cx="272" cy="288"/>
            </a:xfrm>
          </p:grpSpPr>
          <p:sp>
            <p:nvSpPr>
              <p:cNvPr id="15372" name="Freeform 23"/>
              <p:cNvSpPr>
                <a:spLocks/>
              </p:cNvSpPr>
              <p:nvPr/>
            </p:nvSpPr>
            <p:spPr bwMode="auto">
              <a:xfrm>
                <a:off x="440" y="3328"/>
                <a:ext cx="272" cy="232"/>
              </a:xfrm>
              <a:custGeom>
                <a:avLst/>
                <a:gdLst>
                  <a:gd name="T0" fmla="*/ 160 w 272"/>
                  <a:gd name="T1" fmla="*/ 0 h 232"/>
                  <a:gd name="T2" fmla="*/ 0 w 272"/>
                  <a:gd name="T3" fmla="*/ 232 h 232"/>
                  <a:gd name="T4" fmla="*/ 272 w 272"/>
                  <a:gd name="T5" fmla="*/ 232 h 23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72" h="232">
                    <a:moveTo>
                      <a:pt x="160" y="0"/>
                    </a:moveTo>
                    <a:lnTo>
                      <a:pt x="0" y="232"/>
                    </a:lnTo>
                    <a:lnTo>
                      <a:pt x="272" y="232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3" name="Text Box 24"/>
              <p:cNvSpPr txBox="1">
                <a:spLocks noChangeArrowheads="1"/>
              </p:cNvSpPr>
              <p:nvPr/>
            </p:nvSpPr>
            <p:spPr bwMode="auto">
              <a:xfrm>
                <a:off x="550" y="3317"/>
                <a:ext cx="16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/>
                <a:r>
                  <a:rPr lang="en-US" altLang="en-US" sz="2400">
                    <a:latin typeface="Tahoma" panose="020B0604030504040204" pitchFamily="34" charset="0"/>
                  </a:rPr>
                  <a:t>i</a:t>
                </a:r>
              </a:p>
            </p:txBody>
          </p:sp>
        </p:grpSp>
        <p:grpSp>
          <p:nvGrpSpPr>
            <p:cNvPr id="15368" name="Group 25"/>
            <p:cNvGrpSpPr>
              <a:grpSpLocks/>
            </p:cNvGrpSpPr>
            <p:nvPr/>
          </p:nvGrpSpPr>
          <p:grpSpPr bwMode="auto">
            <a:xfrm>
              <a:off x="4172" y="3252"/>
              <a:ext cx="295" cy="288"/>
              <a:chOff x="616" y="3397"/>
              <a:chExt cx="295" cy="288"/>
            </a:xfrm>
          </p:grpSpPr>
          <p:sp>
            <p:nvSpPr>
              <p:cNvPr id="15370" name="Freeform 26"/>
              <p:cNvSpPr>
                <a:spLocks/>
              </p:cNvSpPr>
              <p:nvPr/>
            </p:nvSpPr>
            <p:spPr bwMode="auto">
              <a:xfrm>
                <a:off x="616" y="3408"/>
                <a:ext cx="272" cy="232"/>
              </a:xfrm>
              <a:custGeom>
                <a:avLst/>
                <a:gdLst>
                  <a:gd name="T0" fmla="*/ 160 w 272"/>
                  <a:gd name="T1" fmla="*/ 0 h 232"/>
                  <a:gd name="T2" fmla="*/ 0 w 272"/>
                  <a:gd name="T3" fmla="*/ 232 h 232"/>
                  <a:gd name="T4" fmla="*/ 272 w 272"/>
                  <a:gd name="T5" fmla="*/ 232 h 23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72" h="232">
                    <a:moveTo>
                      <a:pt x="160" y="0"/>
                    </a:moveTo>
                    <a:lnTo>
                      <a:pt x="0" y="232"/>
                    </a:lnTo>
                    <a:lnTo>
                      <a:pt x="272" y="232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1" name="Text Box 27"/>
              <p:cNvSpPr txBox="1">
                <a:spLocks noChangeArrowheads="1"/>
              </p:cNvSpPr>
              <p:nvPr/>
            </p:nvSpPr>
            <p:spPr bwMode="auto">
              <a:xfrm>
                <a:off x="726" y="3397"/>
                <a:ext cx="185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/>
                <a:r>
                  <a:rPr lang="en-US" altLang="en-US" sz="2400">
                    <a:latin typeface="Tahoma" panose="020B0604030504040204" pitchFamily="34" charset="0"/>
                  </a:rPr>
                  <a:t>r</a:t>
                </a:r>
              </a:p>
            </p:txBody>
          </p:sp>
        </p:grpSp>
        <p:sp>
          <p:nvSpPr>
            <p:cNvPr id="15369" name="Text Box 29"/>
            <p:cNvSpPr txBox="1">
              <a:spLocks noChangeArrowheads="1"/>
            </p:cNvSpPr>
            <p:nvPr/>
          </p:nvSpPr>
          <p:spPr bwMode="auto">
            <a:xfrm>
              <a:off x="4521" y="3230"/>
              <a:ext cx="2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/>
                <a:t>=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3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AF95CF0-DFEA-4704-9AED-C8A7223CA4E1}" type="slidenum">
              <a:rPr lang="en-US" altLang="en-US"/>
              <a:pPr eaLnBrk="1" hangingPunct="1"/>
              <a:t>14</a:t>
            </a:fld>
            <a:endParaRPr lang="en-US" alt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8265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image formation by plane mirrors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44558" y="4251324"/>
            <a:ext cx="8485187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latin typeface="Tahoma" panose="020B0604030504040204" pitchFamily="34" charset="0"/>
              </a:rPr>
              <a:t>The </a:t>
            </a:r>
            <a:r>
              <a:rPr lang="en-US" altLang="en-US" sz="2000" dirty="0">
                <a:latin typeface="Tahoma" panose="020B0604030504040204" pitchFamily="34" charset="0"/>
              </a:rPr>
              <a:t>reflected rays are</a:t>
            </a:r>
            <a:r>
              <a:rPr lang="en-US" altLang="en-US" sz="2000" dirty="0">
                <a:solidFill>
                  <a:srgbClr val="FF0000"/>
                </a:solidFill>
                <a:latin typeface="Tahoma" panose="020B0604030504040204" pitchFamily="34" charset="0"/>
              </a:rPr>
              <a:t> diverging </a:t>
            </a:r>
            <a:r>
              <a:rPr lang="en-US" altLang="en-US" sz="2000" dirty="0">
                <a:latin typeface="Tahoma" panose="020B0604030504040204" pitchFamily="34" charset="0"/>
              </a:rPr>
              <a:t>when they leave the object so they will not come to a focus point; our eyes perceive the reflected rays as coming from a point </a:t>
            </a:r>
            <a:r>
              <a:rPr lang="en-US" altLang="en-US" sz="2000" dirty="0">
                <a:solidFill>
                  <a:srgbClr val="FF0000"/>
                </a:solidFill>
                <a:latin typeface="Tahoma" panose="020B0604030504040204" pitchFamily="34" charset="0"/>
              </a:rPr>
              <a:t>behind </a:t>
            </a:r>
            <a:r>
              <a:rPr lang="en-US" altLang="en-US" sz="2000" dirty="0">
                <a:latin typeface="Tahoma" panose="020B0604030504040204" pitchFamily="34" charset="0"/>
              </a:rPr>
              <a:t> the mirror</a:t>
            </a:r>
            <a:r>
              <a:rPr lang="en-US" altLang="en-US" sz="2000" dirty="0">
                <a:latin typeface="Tahoma" panose="020B0604030504040204" pitchFamily="34" charset="0"/>
                <a:sym typeface="Wingdings" panose="05000000000000000000" pitchFamily="2" charset="2"/>
              </a:rPr>
              <a:t> this is called a </a:t>
            </a:r>
            <a:r>
              <a:rPr lang="en-US" altLang="en-US" sz="2000" u="sng" dirty="0">
                <a:solidFill>
                  <a:srgbClr val="FF0000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virtual </a:t>
            </a:r>
            <a:r>
              <a:rPr lang="en-US" altLang="en-US" sz="2000" u="sng" dirty="0" smtClean="0">
                <a:solidFill>
                  <a:srgbClr val="FF0000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image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latin typeface="Tahoma" panose="020B0604030504040204" pitchFamily="34" charset="0"/>
                <a:sym typeface="Wingdings" panose="05000000000000000000" pitchFamily="2" charset="2"/>
              </a:rPr>
              <a:t>A </a:t>
            </a:r>
            <a:r>
              <a:rPr lang="en-US" altLang="en-US" sz="2000" dirty="0">
                <a:latin typeface="Tahoma" panose="020B0604030504040204" pitchFamily="34" charset="0"/>
                <a:sym typeface="Wingdings" panose="05000000000000000000" pitchFamily="2" charset="2"/>
              </a:rPr>
              <a:t>virtual image can be seen with our eyes but cannot be </a:t>
            </a:r>
            <a:r>
              <a:rPr lang="en-US" altLang="en-US" sz="2000" dirty="0" smtClean="0">
                <a:latin typeface="Tahoma" panose="020B0604030504040204" pitchFamily="34" charset="0"/>
                <a:sym typeface="Wingdings" panose="05000000000000000000" pitchFamily="2" charset="2"/>
              </a:rPr>
              <a:t>projected onto </a:t>
            </a:r>
            <a:r>
              <a:rPr lang="en-US" altLang="en-US" sz="2000" dirty="0">
                <a:latin typeface="Tahoma" panose="020B0604030504040204" pitchFamily="34" charset="0"/>
                <a:sym typeface="Wingdings" panose="05000000000000000000" pitchFamily="2" charset="2"/>
              </a:rPr>
              <a:t>a screen (our eyes focus the diverging rays onto the </a:t>
            </a:r>
            <a:r>
              <a:rPr lang="en-US" altLang="en-US" sz="2000" dirty="0" smtClean="0">
                <a:latin typeface="Tahoma" panose="020B0604030504040204" pitchFamily="34" charset="0"/>
                <a:sym typeface="Wingdings" panose="05000000000000000000" pitchFamily="2" charset="2"/>
              </a:rPr>
              <a:t>retina)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solidFill>
                  <a:srgbClr val="0000FF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The </a:t>
            </a:r>
            <a:r>
              <a:rPr lang="en-US" altLang="en-US" sz="2000" dirty="0">
                <a:solidFill>
                  <a:srgbClr val="0000FF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image is the same distance behind the mirror as the object is in front of the mirror, and the image is the same height as the object</a:t>
            </a:r>
            <a:endParaRPr lang="en-US" altLang="en-US" sz="2000" b="1" i="1" dirty="0">
              <a:solidFill>
                <a:srgbClr val="0000FF"/>
              </a:solidFill>
              <a:latin typeface="Tahoma" panose="020B0604030504040204" pitchFamily="34" charset="0"/>
            </a:endParaRPr>
          </a:p>
        </p:txBody>
      </p:sp>
      <p:grpSp>
        <p:nvGrpSpPr>
          <p:cNvPr id="16389" name="Group 56"/>
          <p:cNvGrpSpPr>
            <a:grpSpLocks/>
          </p:cNvGrpSpPr>
          <p:nvPr/>
        </p:nvGrpSpPr>
        <p:grpSpPr bwMode="auto">
          <a:xfrm>
            <a:off x="196850" y="944563"/>
            <a:ext cx="3556000" cy="2838450"/>
            <a:chOff x="134" y="806"/>
            <a:chExt cx="2240" cy="1788"/>
          </a:xfrm>
        </p:grpSpPr>
        <p:sp>
          <p:nvSpPr>
            <p:cNvPr id="16413" name="Line 7"/>
            <p:cNvSpPr>
              <a:spLocks noChangeShapeType="1"/>
            </p:cNvSpPr>
            <p:nvPr/>
          </p:nvSpPr>
          <p:spPr bwMode="auto">
            <a:xfrm>
              <a:off x="134" y="2594"/>
              <a:ext cx="2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6414" name="Picture 8" descr="MCj02907760000[1]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5" y="1882"/>
              <a:ext cx="421" cy="7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16415" name="Line 9"/>
            <p:cNvSpPr>
              <a:spLocks noChangeShapeType="1"/>
            </p:cNvSpPr>
            <p:nvPr/>
          </p:nvSpPr>
          <p:spPr bwMode="auto">
            <a:xfrm flipV="1">
              <a:off x="1062" y="1474"/>
              <a:ext cx="1192" cy="47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6" name="Line 10"/>
            <p:cNvSpPr>
              <a:spLocks noChangeShapeType="1"/>
            </p:cNvSpPr>
            <p:nvPr/>
          </p:nvSpPr>
          <p:spPr bwMode="auto">
            <a:xfrm>
              <a:off x="1140" y="1469"/>
              <a:ext cx="1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7" name="Line 11"/>
            <p:cNvSpPr>
              <a:spLocks noChangeShapeType="1"/>
            </p:cNvSpPr>
            <p:nvPr/>
          </p:nvSpPr>
          <p:spPr bwMode="auto">
            <a:xfrm flipH="1" flipV="1">
              <a:off x="1022" y="1009"/>
              <a:ext cx="1248" cy="457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418" name="Group 12"/>
            <p:cNvGrpSpPr>
              <a:grpSpLocks/>
            </p:cNvGrpSpPr>
            <p:nvPr/>
          </p:nvGrpSpPr>
          <p:grpSpPr bwMode="auto">
            <a:xfrm rot="1285101">
              <a:off x="689" y="806"/>
              <a:ext cx="160" cy="304"/>
              <a:chOff x="592" y="1248"/>
              <a:chExt cx="160" cy="304"/>
            </a:xfrm>
          </p:grpSpPr>
          <p:sp>
            <p:nvSpPr>
              <p:cNvPr id="16423" name="Freeform 13"/>
              <p:cNvSpPr>
                <a:spLocks/>
              </p:cNvSpPr>
              <p:nvPr/>
            </p:nvSpPr>
            <p:spPr bwMode="auto">
              <a:xfrm>
                <a:off x="592" y="1248"/>
                <a:ext cx="144" cy="304"/>
              </a:xfrm>
              <a:custGeom>
                <a:avLst/>
                <a:gdLst>
                  <a:gd name="T0" fmla="*/ 144 w 144"/>
                  <a:gd name="T1" fmla="*/ 0 h 280"/>
                  <a:gd name="T2" fmla="*/ 0 w 144"/>
                  <a:gd name="T3" fmla="*/ 156 h 280"/>
                  <a:gd name="T4" fmla="*/ 136 w 144"/>
                  <a:gd name="T5" fmla="*/ 304 h 28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44" h="280">
                    <a:moveTo>
                      <a:pt x="144" y="0"/>
                    </a:moveTo>
                    <a:lnTo>
                      <a:pt x="0" y="144"/>
                    </a:lnTo>
                    <a:lnTo>
                      <a:pt x="136" y="28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4" name="Oval 14"/>
              <p:cNvSpPr>
                <a:spLocks noChangeArrowheads="1"/>
              </p:cNvSpPr>
              <p:nvPr/>
            </p:nvSpPr>
            <p:spPr bwMode="auto">
              <a:xfrm>
                <a:off x="688" y="1272"/>
                <a:ext cx="64" cy="256"/>
              </a:xfrm>
              <a:prstGeom prst="ellipse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16419" name="Line 38"/>
            <p:cNvSpPr>
              <a:spLocks noChangeShapeType="1"/>
            </p:cNvSpPr>
            <p:nvPr/>
          </p:nvSpPr>
          <p:spPr bwMode="auto">
            <a:xfrm>
              <a:off x="1264" y="2400"/>
              <a:ext cx="993" cy="11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420" name="Group 44"/>
            <p:cNvGrpSpPr>
              <a:grpSpLocks/>
            </p:cNvGrpSpPr>
            <p:nvPr/>
          </p:nvGrpSpPr>
          <p:grpSpPr bwMode="auto">
            <a:xfrm>
              <a:off x="2263" y="958"/>
              <a:ext cx="28" cy="1614"/>
              <a:chOff x="3841" y="798"/>
              <a:chExt cx="28" cy="1614"/>
            </a:xfrm>
          </p:grpSpPr>
          <p:sp>
            <p:nvSpPr>
              <p:cNvPr id="16421" name="Line 45"/>
              <p:cNvSpPr>
                <a:spLocks noChangeShapeType="1"/>
              </p:cNvSpPr>
              <p:nvPr/>
            </p:nvSpPr>
            <p:spPr bwMode="auto">
              <a:xfrm>
                <a:off x="3841" y="798"/>
                <a:ext cx="0" cy="1607"/>
              </a:xfrm>
              <a:prstGeom prst="line">
                <a:avLst/>
              </a:prstGeom>
              <a:noFill/>
              <a:ln w="38100">
                <a:solidFill>
                  <a:srgbClr val="00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2" name="Line 46"/>
              <p:cNvSpPr>
                <a:spLocks noChangeShapeType="1"/>
              </p:cNvSpPr>
              <p:nvPr/>
            </p:nvSpPr>
            <p:spPr bwMode="auto">
              <a:xfrm>
                <a:off x="3869" y="805"/>
                <a:ext cx="0" cy="1607"/>
              </a:xfrm>
              <a:prstGeom prst="line">
                <a:avLst/>
              </a:prstGeom>
              <a:noFill/>
              <a:ln w="76200">
                <a:pattFill prst="wdDnDiag">
                  <a:fgClr>
                    <a:schemeClr val="tx1"/>
                  </a:fgClr>
                  <a:bgClr>
                    <a:srgbClr val="FFFFFF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6390" name="Group 60"/>
          <p:cNvGrpSpPr>
            <a:grpSpLocks/>
          </p:cNvGrpSpPr>
          <p:nvPr/>
        </p:nvGrpSpPr>
        <p:grpSpPr bwMode="auto">
          <a:xfrm>
            <a:off x="4076700" y="1195388"/>
            <a:ext cx="4743450" cy="3000375"/>
            <a:chOff x="2589" y="947"/>
            <a:chExt cx="2988" cy="1890"/>
          </a:xfrm>
        </p:grpSpPr>
        <p:grpSp>
          <p:nvGrpSpPr>
            <p:cNvPr id="16391" name="Group 57"/>
            <p:cNvGrpSpPr>
              <a:grpSpLocks/>
            </p:cNvGrpSpPr>
            <p:nvPr/>
          </p:nvGrpSpPr>
          <p:grpSpPr bwMode="auto">
            <a:xfrm>
              <a:off x="2589" y="947"/>
              <a:ext cx="2988" cy="1661"/>
              <a:chOff x="2589" y="947"/>
              <a:chExt cx="2988" cy="1661"/>
            </a:xfrm>
          </p:grpSpPr>
          <p:sp>
            <p:nvSpPr>
              <p:cNvPr id="16394" name="Line 19"/>
              <p:cNvSpPr>
                <a:spLocks noChangeShapeType="1"/>
              </p:cNvSpPr>
              <p:nvPr/>
            </p:nvSpPr>
            <p:spPr bwMode="auto">
              <a:xfrm>
                <a:off x="2589" y="2587"/>
                <a:ext cx="2988" cy="11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6395" name="Group 24"/>
              <p:cNvGrpSpPr>
                <a:grpSpLocks/>
              </p:cNvGrpSpPr>
              <p:nvPr/>
            </p:nvGrpSpPr>
            <p:grpSpPr bwMode="auto">
              <a:xfrm rot="1285101">
                <a:off x="2775" y="947"/>
                <a:ext cx="160" cy="304"/>
                <a:chOff x="592" y="1248"/>
                <a:chExt cx="160" cy="304"/>
              </a:xfrm>
            </p:grpSpPr>
            <p:sp>
              <p:nvSpPr>
                <p:cNvPr id="16411" name="Freeform 25"/>
                <p:cNvSpPr>
                  <a:spLocks/>
                </p:cNvSpPr>
                <p:nvPr/>
              </p:nvSpPr>
              <p:spPr bwMode="auto">
                <a:xfrm>
                  <a:off x="592" y="1248"/>
                  <a:ext cx="144" cy="304"/>
                </a:xfrm>
                <a:custGeom>
                  <a:avLst/>
                  <a:gdLst>
                    <a:gd name="T0" fmla="*/ 144 w 144"/>
                    <a:gd name="T1" fmla="*/ 0 h 280"/>
                    <a:gd name="T2" fmla="*/ 0 w 144"/>
                    <a:gd name="T3" fmla="*/ 156 h 280"/>
                    <a:gd name="T4" fmla="*/ 136 w 144"/>
                    <a:gd name="T5" fmla="*/ 304 h 28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44" h="280">
                      <a:moveTo>
                        <a:pt x="144" y="0"/>
                      </a:moveTo>
                      <a:lnTo>
                        <a:pt x="0" y="144"/>
                      </a:lnTo>
                      <a:lnTo>
                        <a:pt x="136" y="280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12" name="Oval 26"/>
                <p:cNvSpPr>
                  <a:spLocks noChangeArrowheads="1"/>
                </p:cNvSpPr>
                <p:nvPr/>
              </p:nvSpPr>
              <p:spPr bwMode="auto">
                <a:xfrm>
                  <a:off x="688" y="1272"/>
                  <a:ext cx="64" cy="256"/>
                </a:xfrm>
                <a:prstGeom prst="ellipse">
                  <a:avLst/>
                </a:prstGeom>
                <a:solidFill>
                  <a:srgbClr val="00B0F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pic>
            <p:nvPicPr>
              <p:cNvPr id="16396" name="Picture 31" descr="MCj02907760000[1]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63" y="1927"/>
                <a:ext cx="399" cy="6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6397" name="Picture 36" descr="MCj02907760000[1]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73" y="1934"/>
                <a:ext cx="399" cy="6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398" name="Line 39"/>
              <p:cNvSpPr>
                <a:spLocks noChangeShapeType="1"/>
              </p:cNvSpPr>
              <p:nvPr/>
            </p:nvSpPr>
            <p:spPr bwMode="auto">
              <a:xfrm flipV="1">
                <a:off x="3150" y="2442"/>
                <a:ext cx="893" cy="11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9" name="Line 40"/>
              <p:cNvSpPr>
                <a:spLocks noChangeShapeType="1"/>
              </p:cNvSpPr>
              <p:nvPr/>
            </p:nvSpPr>
            <p:spPr bwMode="auto">
              <a:xfrm flipV="1">
                <a:off x="4125" y="2442"/>
                <a:ext cx="872" cy="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6400" name="Group 43"/>
              <p:cNvGrpSpPr>
                <a:grpSpLocks/>
              </p:cNvGrpSpPr>
              <p:nvPr/>
            </p:nvGrpSpPr>
            <p:grpSpPr bwMode="auto">
              <a:xfrm>
                <a:off x="4058" y="967"/>
                <a:ext cx="28" cy="1614"/>
                <a:chOff x="3841" y="798"/>
                <a:chExt cx="28" cy="1614"/>
              </a:xfrm>
            </p:grpSpPr>
            <p:sp>
              <p:nvSpPr>
                <p:cNvPr id="16409" name="Line 41"/>
                <p:cNvSpPr>
                  <a:spLocks noChangeShapeType="1"/>
                </p:cNvSpPr>
                <p:nvPr/>
              </p:nvSpPr>
              <p:spPr bwMode="auto">
                <a:xfrm>
                  <a:off x="3841" y="798"/>
                  <a:ext cx="0" cy="1607"/>
                </a:xfrm>
                <a:prstGeom prst="line">
                  <a:avLst/>
                </a:prstGeom>
                <a:noFill/>
                <a:ln w="38100">
                  <a:solidFill>
                    <a:srgbClr val="0066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10" name="Line 42"/>
                <p:cNvSpPr>
                  <a:spLocks noChangeShapeType="1"/>
                </p:cNvSpPr>
                <p:nvPr/>
              </p:nvSpPr>
              <p:spPr bwMode="auto">
                <a:xfrm>
                  <a:off x="3869" y="805"/>
                  <a:ext cx="0" cy="1607"/>
                </a:xfrm>
                <a:prstGeom prst="line">
                  <a:avLst/>
                </a:prstGeom>
                <a:noFill/>
                <a:ln w="76200">
                  <a:pattFill prst="wdDnDiag">
                    <a:fgClr>
                      <a:schemeClr val="tx1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6401" name="Line 47"/>
              <p:cNvSpPr>
                <a:spLocks noChangeShapeType="1"/>
              </p:cNvSpPr>
              <p:nvPr/>
            </p:nvSpPr>
            <p:spPr bwMode="auto">
              <a:xfrm flipV="1">
                <a:off x="2975" y="1490"/>
                <a:ext cx="1073" cy="481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2" name="Line 48"/>
              <p:cNvSpPr>
                <a:spLocks noChangeShapeType="1"/>
              </p:cNvSpPr>
              <p:nvPr/>
            </p:nvSpPr>
            <p:spPr bwMode="auto">
              <a:xfrm>
                <a:off x="2927" y="1486"/>
                <a:ext cx="1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3" name="Line 49"/>
              <p:cNvSpPr>
                <a:spLocks noChangeShapeType="1"/>
              </p:cNvSpPr>
              <p:nvPr/>
            </p:nvSpPr>
            <p:spPr bwMode="auto">
              <a:xfrm flipV="1">
                <a:off x="2976" y="1571"/>
                <a:ext cx="1079" cy="391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4" name="Line 50"/>
              <p:cNvSpPr>
                <a:spLocks noChangeShapeType="1"/>
              </p:cNvSpPr>
              <p:nvPr/>
            </p:nvSpPr>
            <p:spPr bwMode="auto">
              <a:xfrm>
                <a:off x="2917" y="1582"/>
                <a:ext cx="1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5" name="Line 51"/>
              <p:cNvSpPr>
                <a:spLocks noChangeShapeType="1"/>
              </p:cNvSpPr>
              <p:nvPr/>
            </p:nvSpPr>
            <p:spPr bwMode="auto">
              <a:xfrm flipH="1" flipV="1">
                <a:off x="3055" y="1068"/>
                <a:ext cx="982" cy="412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6" name="Line 52"/>
              <p:cNvSpPr>
                <a:spLocks noChangeShapeType="1"/>
              </p:cNvSpPr>
              <p:nvPr/>
            </p:nvSpPr>
            <p:spPr bwMode="auto">
              <a:xfrm flipH="1" flipV="1">
                <a:off x="3014" y="1251"/>
                <a:ext cx="1024" cy="33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7" name="Line 54"/>
              <p:cNvSpPr>
                <a:spLocks noChangeShapeType="1"/>
              </p:cNvSpPr>
              <p:nvPr/>
            </p:nvSpPr>
            <p:spPr bwMode="auto">
              <a:xfrm>
                <a:off x="4043" y="1485"/>
                <a:ext cx="1114" cy="46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8" name="Line 55"/>
              <p:cNvSpPr>
                <a:spLocks noChangeShapeType="1"/>
              </p:cNvSpPr>
              <p:nvPr/>
            </p:nvSpPr>
            <p:spPr bwMode="auto">
              <a:xfrm>
                <a:off x="4048" y="1586"/>
                <a:ext cx="1115" cy="38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392" name="Text Box 58"/>
            <p:cNvSpPr txBox="1">
              <a:spLocks noChangeArrowheads="1"/>
            </p:cNvSpPr>
            <p:nvPr/>
          </p:nvSpPr>
          <p:spPr bwMode="auto">
            <a:xfrm>
              <a:off x="2714" y="2600"/>
              <a:ext cx="5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object</a:t>
              </a:r>
            </a:p>
          </p:txBody>
        </p:sp>
        <p:sp>
          <p:nvSpPr>
            <p:cNvPr id="16393" name="Text Box 59"/>
            <p:cNvSpPr txBox="1">
              <a:spLocks noChangeArrowheads="1"/>
            </p:cNvSpPr>
            <p:nvPr/>
          </p:nvSpPr>
          <p:spPr bwMode="auto">
            <a:xfrm>
              <a:off x="4898" y="2606"/>
              <a:ext cx="5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image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4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6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C20E1B9-7E56-4B22-8E2B-C27819460AF2}" type="slidenum">
              <a:rPr lang="en-US" altLang="en-US"/>
              <a:pPr eaLnBrk="1" hangingPunct="1"/>
              <a:t>15</a:t>
            </a:fld>
            <a:endParaRPr lang="en-US" alt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You only need a mirror half as tall as you are to see your whole self</a:t>
            </a:r>
          </a:p>
        </p:txBody>
      </p:sp>
      <p:pic>
        <p:nvPicPr>
          <p:cNvPr id="15364" name="Picture 4" descr="homer3_small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26213" y="2259013"/>
            <a:ext cx="1427162" cy="38750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514350" y="6121400"/>
            <a:ext cx="7669213" cy="442913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83137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grpSp>
        <p:nvGrpSpPr>
          <p:cNvPr id="15370" name="Group 10"/>
          <p:cNvGrpSpPr>
            <a:grpSpLocks/>
          </p:cNvGrpSpPr>
          <p:nvPr/>
        </p:nvGrpSpPr>
        <p:grpSpPr bwMode="auto">
          <a:xfrm>
            <a:off x="4459409" y="2262429"/>
            <a:ext cx="266701" cy="3870325"/>
            <a:chOff x="1523" y="1375"/>
            <a:chExt cx="65" cy="1161"/>
          </a:xfrm>
        </p:grpSpPr>
        <p:sp>
          <p:nvSpPr>
            <p:cNvPr id="17425" name="Line 8"/>
            <p:cNvSpPr>
              <a:spLocks noChangeShapeType="1"/>
            </p:cNvSpPr>
            <p:nvPr/>
          </p:nvSpPr>
          <p:spPr bwMode="auto">
            <a:xfrm>
              <a:off x="1579" y="1376"/>
              <a:ext cx="0" cy="113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6" name="Rectangle 9"/>
            <p:cNvSpPr>
              <a:spLocks noChangeArrowheads="1"/>
            </p:cNvSpPr>
            <p:nvPr/>
          </p:nvSpPr>
          <p:spPr bwMode="auto">
            <a:xfrm>
              <a:off x="1523" y="1375"/>
              <a:ext cx="65" cy="1161"/>
            </a:xfrm>
            <a:prstGeom prst="rect">
              <a:avLst/>
            </a:prstGeom>
            <a:gradFill rotWithShape="1">
              <a:gsLst>
                <a:gs pos="0">
                  <a:srgbClr val="5E6D76"/>
                </a:gs>
                <a:gs pos="100000">
                  <a:srgbClr val="CCEC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5372" name="Line 12"/>
          <p:cNvSpPr>
            <a:spLocks noChangeShapeType="1"/>
          </p:cNvSpPr>
          <p:nvPr/>
        </p:nvSpPr>
        <p:spPr bwMode="auto">
          <a:xfrm flipH="1" flipV="1">
            <a:off x="4660900" y="4276725"/>
            <a:ext cx="1946275" cy="17557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 flipV="1">
            <a:off x="4717465" y="2819399"/>
            <a:ext cx="2023060" cy="1497254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 flipH="1">
            <a:off x="4643438" y="2771775"/>
            <a:ext cx="2078037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>
            <a:off x="4675188" y="4291013"/>
            <a:ext cx="1327150" cy="0"/>
          </a:xfrm>
          <a:prstGeom prst="line">
            <a:avLst/>
          </a:prstGeom>
          <a:noFill/>
          <a:ln w="28575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 flipH="1">
            <a:off x="2533474" y="3463924"/>
            <a:ext cx="3291063" cy="265747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378" name="Picture 18" descr="homer3_smal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75" y="2265763"/>
            <a:ext cx="1427162" cy="3875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77" name="Line 17"/>
          <p:cNvSpPr>
            <a:spLocks noChangeShapeType="1"/>
          </p:cNvSpPr>
          <p:nvPr/>
        </p:nvSpPr>
        <p:spPr bwMode="auto">
          <a:xfrm flipH="1">
            <a:off x="2231471" y="2771775"/>
            <a:ext cx="3077128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652201" y="1782490"/>
            <a:ext cx="22367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400" dirty="0"/>
              <a:t>Homer’s image</a:t>
            </a:r>
          </a:p>
        </p:txBody>
      </p:sp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6618823" y="1808563"/>
            <a:ext cx="1100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400" dirty="0"/>
              <a:t>Homer</a:t>
            </a:r>
          </a:p>
        </p:txBody>
      </p:sp>
      <p:sp>
        <p:nvSpPr>
          <p:cNvPr id="15381" name="Rectangle 21"/>
          <p:cNvSpPr>
            <a:spLocks noChangeArrowheads="1"/>
          </p:cNvSpPr>
          <p:nvPr/>
        </p:nvSpPr>
        <p:spPr bwMode="auto">
          <a:xfrm>
            <a:off x="4416548" y="4330941"/>
            <a:ext cx="352425" cy="18018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" grpId="0" animBg="1"/>
      <p:bldP spid="15372" grpId="0" animBg="1"/>
      <p:bldP spid="15373" grpId="0" animBg="1"/>
      <p:bldP spid="15374" grpId="0" animBg="1"/>
      <p:bldP spid="15375" grpId="0" animBg="1"/>
      <p:bldP spid="15376" grpId="0" animBg="1"/>
      <p:bldP spid="15377" grpId="0" animBg="1"/>
      <p:bldP spid="15379" grpId="0"/>
      <p:bldP spid="15380" grpId="0"/>
      <p:bldP spid="1538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D337EA8-3A9A-4BE9-A75D-65BB31C88E07}" type="slidenum">
              <a:rPr lang="en-US" altLang="en-US"/>
              <a:pPr eaLnBrk="1" hangingPunct="1"/>
              <a:t>16</a:t>
            </a:fld>
            <a:endParaRPr lang="en-US" alt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465138" y="1651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The image of your right</a:t>
            </a:r>
            <a:br>
              <a:rPr lang="en-US" altLang="en-US" sz="4000" smtClean="0"/>
            </a:br>
            <a:r>
              <a:rPr lang="en-US" altLang="en-US" sz="4000" smtClean="0"/>
              <a:t> hand is your left hand</a:t>
            </a:r>
          </a:p>
        </p:txBody>
      </p:sp>
      <p:pic>
        <p:nvPicPr>
          <p:cNvPr id="18446" name="Picture 14" descr="W1006_25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474"/>
          <a:stretch>
            <a:fillRect/>
          </a:stretch>
        </p:blipFill>
        <p:spPr>
          <a:xfrm>
            <a:off x="257175" y="1574800"/>
            <a:ext cx="3225800" cy="32051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8451" name="Picture 19" descr="MCTN00626_0000[1]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76650" y="1792288"/>
            <a:ext cx="5114925" cy="3160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438" name="AutoShape 26"/>
          <p:cNvSpPr>
            <a:spLocks/>
          </p:cNvSpPr>
          <p:nvPr/>
        </p:nvSpPr>
        <p:spPr bwMode="auto">
          <a:xfrm>
            <a:off x="484559" y="5113149"/>
            <a:ext cx="5996832" cy="1546961"/>
          </a:xfrm>
          <a:prstGeom prst="borderCallout1">
            <a:avLst>
              <a:gd name="adj1" fmla="val 11199"/>
              <a:gd name="adj2" fmla="val 101528"/>
              <a:gd name="adj3" fmla="val -120766"/>
              <a:gd name="adj4" fmla="val 109915"/>
            </a:avLst>
          </a:prstGeom>
          <a:solidFill>
            <a:srgbClr val="B2B2B2"/>
          </a:solidFill>
          <a:ln w="381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/>
              <a:t>AMBULANCE is </a:t>
            </a:r>
            <a:r>
              <a:rPr lang="en-US" altLang="en-US" sz="2800" b="1" dirty="0" smtClean="0"/>
              <a:t>printed </a:t>
            </a:r>
            <a:endParaRPr lang="en-US" altLang="en-US" sz="2800" b="1" dirty="0"/>
          </a:p>
          <a:p>
            <a:pPr eaLnBrk="1" hangingPunct="1"/>
            <a:r>
              <a:rPr lang="en-US" altLang="en-US" sz="2800" b="1" dirty="0"/>
              <a:t>backward so that you </a:t>
            </a:r>
            <a:r>
              <a:rPr lang="en-US" altLang="en-US" sz="2800" b="1" dirty="0" smtClean="0"/>
              <a:t>can read it </a:t>
            </a:r>
            <a:endParaRPr lang="en-US" altLang="en-US" sz="2800" b="1" dirty="0"/>
          </a:p>
          <a:p>
            <a:pPr eaLnBrk="1" hangingPunct="1"/>
            <a:r>
              <a:rPr lang="en-US" altLang="en-US" sz="2800" b="1" dirty="0" smtClean="0"/>
              <a:t>correctly </a:t>
            </a:r>
            <a:r>
              <a:rPr lang="en-US" altLang="en-US" sz="2800" b="1" dirty="0"/>
              <a:t>in your real-view mirror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E29034B-A977-49AF-893D-39594F44CEAD}" type="slidenum">
              <a:rPr lang="en-US" altLang="en-US"/>
              <a:pPr eaLnBrk="1" hangingPunct="1"/>
              <a:t>17</a:t>
            </a:fld>
            <a:endParaRPr lang="en-US" alt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50913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Spherical or curved mirrors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19063" y="1766888"/>
            <a:ext cx="15906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800"/>
              <a:t>Concave</a:t>
            </a:r>
          </a:p>
          <a:p>
            <a:pPr algn="l" eaLnBrk="1" hangingPunct="1"/>
            <a:r>
              <a:rPr lang="en-US" altLang="en-US" sz="2800"/>
              <a:t>mirror</a:t>
            </a:r>
          </a:p>
        </p:txBody>
      </p:sp>
      <p:grpSp>
        <p:nvGrpSpPr>
          <p:cNvPr id="19462" name="Group 62"/>
          <p:cNvGrpSpPr>
            <a:grpSpLocks/>
          </p:cNvGrpSpPr>
          <p:nvPr/>
        </p:nvGrpSpPr>
        <p:grpSpPr bwMode="auto">
          <a:xfrm>
            <a:off x="4549775" y="1601788"/>
            <a:ext cx="1330325" cy="1282700"/>
            <a:chOff x="2866" y="1009"/>
            <a:chExt cx="838" cy="808"/>
          </a:xfrm>
        </p:grpSpPr>
        <p:sp>
          <p:nvSpPr>
            <p:cNvPr id="19479" name="Arc 5"/>
            <p:cNvSpPr>
              <a:spLocks/>
            </p:cNvSpPr>
            <p:nvPr/>
          </p:nvSpPr>
          <p:spPr bwMode="auto">
            <a:xfrm rot="2707623">
              <a:off x="2895" y="995"/>
              <a:ext cx="753" cy="793"/>
            </a:xfrm>
            <a:custGeom>
              <a:avLst/>
              <a:gdLst>
                <a:gd name="T0" fmla="*/ 0 w 21927"/>
                <a:gd name="T1" fmla="*/ 0 h 21600"/>
                <a:gd name="T2" fmla="*/ 753 w 21927"/>
                <a:gd name="T3" fmla="*/ 793 h 21600"/>
                <a:gd name="T4" fmla="*/ 11 w 21927"/>
                <a:gd name="T5" fmla="*/ 793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927" h="21600" fill="none" extrusionOk="0">
                  <a:moveTo>
                    <a:pt x="0" y="2"/>
                  </a:moveTo>
                  <a:cubicBezTo>
                    <a:pt x="108" y="0"/>
                    <a:pt x="217" y="-1"/>
                    <a:pt x="327" y="0"/>
                  </a:cubicBezTo>
                  <a:cubicBezTo>
                    <a:pt x="12256" y="0"/>
                    <a:pt x="21927" y="9670"/>
                    <a:pt x="21927" y="21600"/>
                  </a:cubicBezTo>
                </a:path>
                <a:path w="21927" h="21600" stroke="0" extrusionOk="0">
                  <a:moveTo>
                    <a:pt x="0" y="2"/>
                  </a:moveTo>
                  <a:cubicBezTo>
                    <a:pt x="108" y="0"/>
                    <a:pt x="217" y="-1"/>
                    <a:pt x="327" y="0"/>
                  </a:cubicBezTo>
                  <a:cubicBezTo>
                    <a:pt x="12256" y="0"/>
                    <a:pt x="21927" y="9670"/>
                    <a:pt x="21927" y="21600"/>
                  </a:cubicBezTo>
                  <a:lnTo>
                    <a:pt x="327" y="21600"/>
                  </a:lnTo>
                  <a:lnTo>
                    <a:pt x="0" y="2"/>
                  </a:lnTo>
                  <a:close/>
                </a:path>
              </a:pathLst>
            </a:custGeom>
            <a:noFill/>
            <a:ln w="28575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0" name="Arc 6"/>
            <p:cNvSpPr>
              <a:spLocks/>
            </p:cNvSpPr>
            <p:nvPr/>
          </p:nvSpPr>
          <p:spPr bwMode="auto">
            <a:xfrm rot="2836446">
              <a:off x="2881" y="994"/>
              <a:ext cx="808" cy="838"/>
            </a:xfrm>
            <a:custGeom>
              <a:avLst/>
              <a:gdLst>
                <a:gd name="T0" fmla="*/ 0 w 22194"/>
                <a:gd name="T1" fmla="*/ 0 h 21600"/>
                <a:gd name="T2" fmla="*/ 808 w 22194"/>
                <a:gd name="T3" fmla="*/ 786 h 21600"/>
                <a:gd name="T4" fmla="*/ 23 w 22194"/>
                <a:gd name="T5" fmla="*/ 838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194" h="21600" fill="none" extrusionOk="0">
                  <a:moveTo>
                    <a:pt x="0" y="9"/>
                  </a:moveTo>
                  <a:cubicBezTo>
                    <a:pt x="211" y="3"/>
                    <a:pt x="423" y="-1"/>
                    <a:pt x="636" y="0"/>
                  </a:cubicBezTo>
                  <a:cubicBezTo>
                    <a:pt x="12040" y="0"/>
                    <a:pt x="21479" y="8865"/>
                    <a:pt x="22193" y="20248"/>
                  </a:cubicBezTo>
                </a:path>
                <a:path w="22194" h="21600" stroke="0" extrusionOk="0">
                  <a:moveTo>
                    <a:pt x="0" y="9"/>
                  </a:moveTo>
                  <a:cubicBezTo>
                    <a:pt x="211" y="3"/>
                    <a:pt x="423" y="-1"/>
                    <a:pt x="636" y="0"/>
                  </a:cubicBezTo>
                  <a:cubicBezTo>
                    <a:pt x="12040" y="0"/>
                    <a:pt x="21479" y="8865"/>
                    <a:pt x="22193" y="20248"/>
                  </a:cubicBezTo>
                  <a:lnTo>
                    <a:pt x="636" y="21600"/>
                  </a:lnTo>
                  <a:lnTo>
                    <a:pt x="0" y="9"/>
                  </a:lnTo>
                  <a:close/>
                </a:path>
              </a:pathLst>
            </a:custGeom>
            <a:noFill/>
            <a:ln w="76200">
              <a:pattFill prst="wdDnDiag">
                <a:fgClr>
                  <a:schemeClr val="tx1"/>
                </a:fgClr>
                <a:bgClr>
                  <a:srgbClr val="FFFFFF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E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463" name="Line 8"/>
          <p:cNvSpPr>
            <a:spLocks noChangeShapeType="1"/>
          </p:cNvSpPr>
          <p:nvPr/>
        </p:nvSpPr>
        <p:spPr bwMode="auto">
          <a:xfrm>
            <a:off x="1914525" y="2166938"/>
            <a:ext cx="429895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Line 9"/>
          <p:cNvSpPr>
            <a:spLocks noChangeShapeType="1"/>
          </p:cNvSpPr>
          <p:nvPr/>
        </p:nvSpPr>
        <p:spPr bwMode="auto">
          <a:xfrm>
            <a:off x="1914525" y="1560513"/>
            <a:ext cx="3429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Line 10"/>
          <p:cNvSpPr>
            <a:spLocks noChangeShapeType="1"/>
          </p:cNvSpPr>
          <p:nvPr/>
        </p:nvSpPr>
        <p:spPr bwMode="auto">
          <a:xfrm flipH="1">
            <a:off x="3876675" y="1571625"/>
            <a:ext cx="1493838" cy="74136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Line 11"/>
          <p:cNvSpPr>
            <a:spLocks noChangeShapeType="1"/>
          </p:cNvSpPr>
          <p:nvPr/>
        </p:nvSpPr>
        <p:spPr bwMode="auto">
          <a:xfrm>
            <a:off x="1928813" y="2809875"/>
            <a:ext cx="35052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7" name="Line 12"/>
          <p:cNvSpPr>
            <a:spLocks noChangeShapeType="1"/>
          </p:cNvSpPr>
          <p:nvPr/>
        </p:nvSpPr>
        <p:spPr bwMode="auto">
          <a:xfrm flipH="1" flipV="1">
            <a:off x="3900488" y="1971675"/>
            <a:ext cx="1522412" cy="8255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8" name="Line 13"/>
          <p:cNvSpPr>
            <a:spLocks noChangeShapeType="1"/>
          </p:cNvSpPr>
          <p:nvPr/>
        </p:nvSpPr>
        <p:spPr bwMode="auto">
          <a:xfrm>
            <a:off x="1879600" y="1814513"/>
            <a:ext cx="36068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Line 14"/>
          <p:cNvSpPr>
            <a:spLocks noChangeShapeType="1"/>
          </p:cNvSpPr>
          <p:nvPr/>
        </p:nvSpPr>
        <p:spPr bwMode="auto">
          <a:xfrm flipH="1">
            <a:off x="3967163" y="1838325"/>
            <a:ext cx="1519237" cy="3651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Line 15"/>
          <p:cNvSpPr>
            <a:spLocks noChangeShapeType="1"/>
          </p:cNvSpPr>
          <p:nvPr/>
        </p:nvSpPr>
        <p:spPr bwMode="auto">
          <a:xfrm>
            <a:off x="1925638" y="2493963"/>
            <a:ext cx="360045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Line 16"/>
          <p:cNvSpPr>
            <a:spLocks noChangeShapeType="1"/>
          </p:cNvSpPr>
          <p:nvPr/>
        </p:nvSpPr>
        <p:spPr bwMode="auto">
          <a:xfrm flipH="1" flipV="1">
            <a:off x="3876675" y="2044700"/>
            <a:ext cx="1649413" cy="46196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Text Box 17"/>
          <p:cNvSpPr txBox="1">
            <a:spLocks noChangeArrowheads="1"/>
          </p:cNvSpPr>
          <p:nvPr/>
        </p:nvSpPr>
        <p:spPr bwMode="auto">
          <a:xfrm>
            <a:off x="3679825" y="2784475"/>
            <a:ext cx="912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400" dirty="0"/>
              <a:t>focus</a:t>
            </a:r>
          </a:p>
        </p:txBody>
      </p:sp>
      <p:sp>
        <p:nvSpPr>
          <p:cNvPr id="19473" name="Line 18"/>
          <p:cNvSpPr>
            <a:spLocks noChangeShapeType="1"/>
          </p:cNvSpPr>
          <p:nvPr/>
        </p:nvSpPr>
        <p:spPr bwMode="auto">
          <a:xfrm flipV="1">
            <a:off x="4027488" y="2205038"/>
            <a:ext cx="171450" cy="696912"/>
          </a:xfrm>
          <a:prstGeom prst="line">
            <a:avLst/>
          </a:prstGeom>
          <a:noFill/>
          <a:ln w="28575">
            <a:solidFill>
              <a:srgbClr val="00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Oval 54"/>
          <p:cNvSpPr>
            <a:spLocks noChangeArrowheads="1"/>
          </p:cNvSpPr>
          <p:nvPr/>
        </p:nvSpPr>
        <p:spPr bwMode="auto">
          <a:xfrm>
            <a:off x="4152900" y="2092325"/>
            <a:ext cx="101600" cy="95250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75" name="Text Box 56"/>
          <p:cNvSpPr txBox="1">
            <a:spLocks noChangeArrowheads="1"/>
          </p:cNvSpPr>
          <p:nvPr/>
        </p:nvSpPr>
        <p:spPr bwMode="auto">
          <a:xfrm>
            <a:off x="177800" y="4600575"/>
            <a:ext cx="1392238" cy="946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800" dirty="0"/>
              <a:t>Convex</a:t>
            </a:r>
          </a:p>
          <a:p>
            <a:pPr algn="l" eaLnBrk="1" hangingPunct="1"/>
            <a:r>
              <a:rPr lang="en-US" altLang="en-US" sz="2800" dirty="0"/>
              <a:t>mirror</a:t>
            </a:r>
          </a:p>
        </p:txBody>
      </p:sp>
      <p:sp>
        <p:nvSpPr>
          <p:cNvPr id="23609" name="Text Box 57"/>
          <p:cNvSpPr txBox="1">
            <a:spLocks noChangeArrowheads="1"/>
          </p:cNvSpPr>
          <p:nvPr/>
        </p:nvSpPr>
        <p:spPr bwMode="auto">
          <a:xfrm>
            <a:off x="6724650" y="4184650"/>
            <a:ext cx="2252663" cy="193899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400" dirty="0"/>
              <a:t>parallel rays</a:t>
            </a:r>
          </a:p>
          <a:p>
            <a:pPr algn="l" eaLnBrk="1" hangingPunct="1"/>
            <a:r>
              <a:rPr lang="en-US" altLang="en-US" sz="2400" i="1" dirty="0">
                <a:solidFill>
                  <a:srgbClr val="0000FF"/>
                </a:solidFill>
              </a:rPr>
              <a:t>diverge</a:t>
            </a:r>
            <a:r>
              <a:rPr lang="en-US" altLang="en-US" sz="2400" dirty="0"/>
              <a:t> from</a:t>
            </a:r>
          </a:p>
          <a:p>
            <a:pPr algn="l" eaLnBrk="1" hangingPunct="1"/>
            <a:r>
              <a:rPr lang="en-US" altLang="en-US" sz="2400" dirty="0"/>
              <a:t>a focus point</a:t>
            </a:r>
          </a:p>
          <a:p>
            <a:pPr algn="l" eaLnBrk="1" hangingPunct="1"/>
            <a:r>
              <a:rPr lang="en-US" altLang="en-US" sz="2400" dirty="0"/>
              <a:t>behind the</a:t>
            </a:r>
          </a:p>
          <a:p>
            <a:pPr algn="l" eaLnBrk="1" hangingPunct="1"/>
            <a:r>
              <a:rPr lang="en-US" altLang="en-US" sz="2400" dirty="0"/>
              <a:t>mirror</a:t>
            </a:r>
          </a:p>
        </p:txBody>
      </p:sp>
      <p:sp>
        <p:nvSpPr>
          <p:cNvPr id="19477" name="Text Box 19"/>
          <p:cNvSpPr txBox="1">
            <a:spLocks noChangeArrowheads="1"/>
          </p:cNvSpPr>
          <p:nvPr/>
        </p:nvSpPr>
        <p:spPr bwMode="auto">
          <a:xfrm>
            <a:off x="6288088" y="1457325"/>
            <a:ext cx="2630487" cy="14773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400" dirty="0"/>
              <a:t>parallel light rays are </a:t>
            </a:r>
            <a:r>
              <a:rPr lang="en-US" altLang="en-US" sz="2400" i="1" dirty="0">
                <a:solidFill>
                  <a:srgbClr val="0000FF"/>
                </a:solidFill>
              </a:rPr>
              <a:t>focused</a:t>
            </a:r>
            <a:r>
              <a:rPr lang="en-US" altLang="en-US" sz="2400" dirty="0"/>
              <a:t> to one point in front of</a:t>
            </a:r>
          </a:p>
          <a:p>
            <a:pPr algn="l" eaLnBrk="1" hangingPunct="1"/>
            <a:r>
              <a:rPr lang="en-US" altLang="en-US" sz="2400" dirty="0"/>
              <a:t>the mirror</a:t>
            </a:r>
          </a:p>
        </p:txBody>
      </p:sp>
      <p:sp>
        <p:nvSpPr>
          <p:cNvPr id="19478" name="Line 58"/>
          <p:cNvSpPr>
            <a:spLocks noChangeShapeType="1"/>
          </p:cNvSpPr>
          <p:nvPr/>
        </p:nvSpPr>
        <p:spPr bwMode="auto">
          <a:xfrm>
            <a:off x="0" y="36322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4319108" y="4416044"/>
            <a:ext cx="1215689" cy="1286633"/>
            <a:chOff x="4163204" y="4360464"/>
            <a:chExt cx="1215689" cy="1286633"/>
          </a:xfrm>
        </p:grpSpPr>
        <p:sp>
          <p:nvSpPr>
            <p:cNvPr id="48" name="Arc 5"/>
            <p:cNvSpPr>
              <a:spLocks/>
            </p:cNvSpPr>
            <p:nvPr/>
          </p:nvSpPr>
          <p:spPr bwMode="auto">
            <a:xfrm rot="13487367">
              <a:off x="4163204" y="4418806"/>
              <a:ext cx="1170873" cy="1228291"/>
            </a:xfrm>
            <a:custGeom>
              <a:avLst/>
              <a:gdLst>
                <a:gd name="T0" fmla="*/ 0 w 21927"/>
                <a:gd name="T1" fmla="*/ 0 h 21600"/>
                <a:gd name="T2" fmla="*/ 753 w 21927"/>
                <a:gd name="T3" fmla="*/ 793 h 21600"/>
                <a:gd name="T4" fmla="*/ 11 w 21927"/>
                <a:gd name="T5" fmla="*/ 793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927" h="21600" fill="none" extrusionOk="0">
                  <a:moveTo>
                    <a:pt x="0" y="2"/>
                  </a:moveTo>
                  <a:cubicBezTo>
                    <a:pt x="108" y="0"/>
                    <a:pt x="217" y="-1"/>
                    <a:pt x="327" y="0"/>
                  </a:cubicBezTo>
                  <a:cubicBezTo>
                    <a:pt x="12256" y="0"/>
                    <a:pt x="21927" y="9670"/>
                    <a:pt x="21927" y="21600"/>
                  </a:cubicBezTo>
                </a:path>
                <a:path w="21927" h="21600" stroke="0" extrusionOk="0">
                  <a:moveTo>
                    <a:pt x="0" y="2"/>
                  </a:moveTo>
                  <a:cubicBezTo>
                    <a:pt x="108" y="0"/>
                    <a:pt x="217" y="-1"/>
                    <a:pt x="327" y="0"/>
                  </a:cubicBezTo>
                  <a:cubicBezTo>
                    <a:pt x="12256" y="0"/>
                    <a:pt x="21927" y="9670"/>
                    <a:pt x="21927" y="21600"/>
                  </a:cubicBezTo>
                  <a:lnTo>
                    <a:pt x="327" y="21600"/>
                  </a:lnTo>
                  <a:lnTo>
                    <a:pt x="0" y="2"/>
                  </a:lnTo>
                  <a:close/>
                </a:path>
              </a:pathLst>
            </a:custGeom>
            <a:noFill/>
            <a:ln w="28575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Arc 6"/>
            <p:cNvSpPr>
              <a:spLocks/>
            </p:cNvSpPr>
            <p:nvPr/>
          </p:nvSpPr>
          <p:spPr bwMode="auto">
            <a:xfrm rot="13498476">
              <a:off x="4263878" y="4360464"/>
              <a:ext cx="1115015" cy="1279553"/>
            </a:xfrm>
            <a:custGeom>
              <a:avLst/>
              <a:gdLst>
                <a:gd name="T0" fmla="*/ 0 w 22194"/>
                <a:gd name="T1" fmla="*/ 0 h 21600"/>
                <a:gd name="T2" fmla="*/ 808 w 22194"/>
                <a:gd name="T3" fmla="*/ 786 h 21600"/>
                <a:gd name="T4" fmla="*/ 23 w 22194"/>
                <a:gd name="T5" fmla="*/ 838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194" h="21600" fill="none" extrusionOk="0">
                  <a:moveTo>
                    <a:pt x="0" y="9"/>
                  </a:moveTo>
                  <a:cubicBezTo>
                    <a:pt x="211" y="3"/>
                    <a:pt x="423" y="-1"/>
                    <a:pt x="636" y="0"/>
                  </a:cubicBezTo>
                  <a:cubicBezTo>
                    <a:pt x="12040" y="0"/>
                    <a:pt x="21479" y="8865"/>
                    <a:pt x="22193" y="20248"/>
                  </a:cubicBezTo>
                </a:path>
                <a:path w="22194" h="21600" stroke="0" extrusionOk="0">
                  <a:moveTo>
                    <a:pt x="0" y="9"/>
                  </a:moveTo>
                  <a:cubicBezTo>
                    <a:pt x="211" y="3"/>
                    <a:pt x="423" y="-1"/>
                    <a:pt x="636" y="0"/>
                  </a:cubicBezTo>
                  <a:cubicBezTo>
                    <a:pt x="12040" y="0"/>
                    <a:pt x="21479" y="8865"/>
                    <a:pt x="22193" y="20248"/>
                  </a:cubicBezTo>
                  <a:lnTo>
                    <a:pt x="636" y="21600"/>
                  </a:lnTo>
                  <a:lnTo>
                    <a:pt x="0" y="9"/>
                  </a:lnTo>
                  <a:close/>
                </a:path>
              </a:pathLst>
            </a:custGeom>
            <a:noFill/>
            <a:ln w="76200">
              <a:pattFill prst="wdDnDiag">
                <a:fgClr>
                  <a:schemeClr val="tx1"/>
                </a:fgClr>
                <a:bgClr>
                  <a:srgbClr val="FFFFFF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E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4" name="Straight Connector 3"/>
          <p:cNvCxnSpPr/>
          <p:nvPr/>
        </p:nvCxnSpPr>
        <p:spPr bwMode="auto">
          <a:xfrm flipH="1">
            <a:off x="1709738" y="5073650"/>
            <a:ext cx="4259123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Straight Connector 5"/>
          <p:cNvCxnSpPr/>
          <p:nvPr/>
        </p:nvCxnSpPr>
        <p:spPr bwMode="auto">
          <a:xfrm flipH="1" flipV="1">
            <a:off x="4661694" y="4600575"/>
            <a:ext cx="1168812" cy="47992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Straight Connector 54"/>
          <p:cNvCxnSpPr/>
          <p:nvPr/>
        </p:nvCxnSpPr>
        <p:spPr bwMode="auto">
          <a:xfrm flipH="1">
            <a:off x="4671024" y="5080495"/>
            <a:ext cx="1140306" cy="5450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Connector 9"/>
          <p:cNvCxnSpPr/>
          <p:nvPr/>
        </p:nvCxnSpPr>
        <p:spPr bwMode="auto">
          <a:xfrm flipH="1" flipV="1">
            <a:off x="4633548" y="4832097"/>
            <a:ext cx="1125782" cy="24839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flipH="1">
            <a:off x="4592638" y="5087339"/>
            <a:ext cx="1166693" cy="31441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Connector 11"/>
          <p:cNvCxnSpPr/>
          <p:nvPr/>
        </p:nvCxnSpPr>
        <p:spPr bwMode="auto">
          <a:xfrm flipH="1">
            <a:off x="1963738" y="4600575"/>
            <a:ext cx="2697956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Straight Connector 62"/>
          <p:cNvCxnSpPr/>
          <p:nvPr/>
        </p:nvCxnSpPr>
        <p:spPr bwMode="auto">
          <a:xfrm flipH="1">
            <a:off x="1894682" y="4808383"/>
            <a:ext cx="2697956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Straight Connector 63"/>
          <p:cNvCxnSpPr/>
          <p:nvPr/>
        </p:nvCxnSpPr>
        <p:spPr bwMode="auto">
          <a:xfrm flipH="1">
            <a:off x="1898753" y="5394913"/>
            <a:ext cx="2697956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Straight Connector 64"/>
          <p:cNvCxnSpPr/>
          <p:nvPr/>
        </p:nvCxnSpPr>
        <p:spPr bwMode="auto">
          <a:xfrm flipH="1">
            <a:off x="1963738" y="5616347"/>
            <a:ext cx="2697956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Arrow Connector 13"/>
          <p:cNvCxnSpPr/>
          <p:nvPr/>
        </p:nvCxnSpPr>
        <p:spPr bwMode="auto">
          <a:xfrm flipH="1" flipV="1">
            <a:off x="2901418" y="3828143"/>
            <a:ext cx="1736169" cy="74196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Arrow Connector 16"/>
          <p:cNvCxnSpPr/>
          <p:nvPr/>
        </p:nvCxnSpPr>
        <p:spPr bwMode="auto">
          <a:xfrm flipH="1" flipV="1">
            <a:off x="2365408" y="4311650"/>
            <a:ext cx="2206592" cy="49673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Arrow Connector 19"/>
          <p:cNvCxnSpPr/>
          <p:nvPr/>
        </p:nvCxnSpPr>
        <p:spPr bwMode="auto">
          <a:xfrm flipH="1">
            <a:off x="2541818" y="5401757"/>
            <a:ext cx="2030182" cy="47330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Arrow Connector 21"/>
          <p:cNvCxnSpPr/>
          <p:nvPr/>
        </p:nvCxnSpPr>
        <p:spPr bwMode="auto">
          <a:xfrm flipH="1">
            <a:off x="2978331" y="5625576"/>
            <a:ext cx="1639475" cy="73132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Oval 54"/>
          <p:cNvSpPr>
            <a:spLocks noChangeArrowheads="1"/>
          </p:cNvSpPr>
          <p:nvPr/>
        </p:nvSpPr>
        <p:spPr bwMode="auto">
          <a:xfrm>
            <a:off x="5742982" y="5050145"/>
            <a:ext cx="101600" cy="95250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4" name="Text Box 17"/>
          <p:cNvSpPr txBox="1">
            <a:spLocks noChangeArrowheads="1"/>
          </p:cNvSpPr>
          <p:nvPr/>
        </p:nvSpPr>
        <p:spPr bwMode="auto">
          <a:xfrm>
            <a:off x="5364170" y="5410664"/>
            <a:ext cx="912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400" dirty="0"/>
              <a:t>focus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9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23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  <p:bldP spid="19463" grpId="0" animBg="1"/>
      <p:bldP spid="19464" grpId="0" animBg="1"/>
      <p:bldP spid="19465" grpId="0" animBg="1"/>
      <p:bldP spid="19466" grpId="0" animBg="1"/>
      <p:bldP spid="19467" grpId="0" animBg="1"/>
      <p:bldP spid="19468" grpId="0" animBg="1"/>
      <p:bldP spid="19469" grpId="0" animBg="1"/>
      <p:bldP spid="19470" grpId="0" animBg="1"/>
      <p:bldP spid="19471" grpId="0" animBg="1"/>
      <p:bldP spid="19472" grpId="0"/>
      <p:bldP spid="19473" grpId="0" animBg="1"/>
      <p:bldP spid="19474" grpId="0" animBg="1"/>
      <p:bldP spid="19475" grpId="0" animBg="1"/>
      <p:bldP spid="23609" grpId="0" animBg="1"/>
      <p:bldP spid="19477" grpId="0" animBg="1"/>
      <p:bldP spid="93" grpId="0" animBg="1"/>
      <p:bldP spid="9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>
              <a:lumMod val="50000"/>
            </a:schemeClr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Reflection from a curved surface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BFB04-F78F-4623-92B4-B8D25B91D170}" type="slidenum">
              <a:rPr lang="en-US" altLang="en-US" smtClean="0"/>
              <a:pPr/>
              <a:t>18</a:t>
            </a:fld>
            <a:endParaRPr lang="en-US" altLang="en-US" dirty="0"/>
          </a:p>
        </p:txBody>
      </p:sp>
      <p:grpSp>
        <p:nvGrpSpPr>
          <p:cNvPr id="31" name="Group 30"/>
          <p:cNvGrpSpPr/>
          <p:nvPr/>
        </p:nvGrpSpPr>
        <p:grpSpPr>
          <a:xfrm>
            <a:off x="303402" y="1665320"/>
            <a:ext cx="3766655" cy="1963024"/>
            <a:chOff x="1828802" y="1731088"/>
            <a:chExt cx="3766655" cy="1963024"/>
          </a:xfrm>
        </p:grpSpPr>
        <p:sp>
          <p:nvSpPr>
            <p:cNvPr id="4" name="Arc 3"/>
            <p:cNvSpPr/>
            <p:nvPr/>
          </p:nvSpPr>
          <p:spPr bwMode="auto">
            <a:xfrm>
              <a:off x="3900881" y="1731088"/>
              <a:ext cx="1224792" cy="1963024"/>
            </a:xfrm>
            <a:prstGeom prst="arc">
              <a:avLst>
                <a:gd name="adj1" fmla="val 16200000"/>
                <a:gd name="adj2" fmla="val 540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 bwMode="auto">
            <a:xfrm flipH="1">
              <a:off x="1828802" y="2712600"/>
              <a:ext cx="3766655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Straight Arrow Connector 8"/>
            <p:cNvCxnSpPr/>
            <p:nvPr/>
          </p:nvCxnSpPr>
          <p:spPr bwMode="auto">
            <a:xfrm>
              <a:off x="2046914" y="2281806"/>
              <a:ext cx="3003258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Straight Connector 10"/>
            <p:cNvCxnSpPr/>
            <p:nvPr/>
          </p:nvCxnSpPr>
          <p:spPr bwMode="auto">
            <a:xfrm flipH="1">
              <a:off x="3808603" y="2130924"/>
              <a:ext cx="1686667" cy="581675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Straight Arrow Connector 13"/>
            <p:cNvCxnSpPr/>
            <p:nvPr/>
          </p:nvCxnSpPr>
          <p:spPr bwMode="auto">
            <a:xfrm flipH="1">
              <a:off x="3808603" y="2281806"/>
              <a:ext cx="1241569" cy="981012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32" name="Group 31"/>
          <p:cNvGrpSpPr/>
          <p:nvPr/>
        </p:nvGrpSpPr>
        <p:grpSpPr>
          <a:xfrm>
            <a:off x="231155" y="4059820"/>
            <a:ext cx="4168411" cy="2423530"/>
            <a:chOff x="1326859" y="3821695"/>
            <a:chExt cx="4168411" cy="2423530"/>
          </a:xfrm>
        </p:grpSpPr>
        <p:sp>
          <p:nvSpPr>
            <p:cNvPr id="23" name="Arc 22"/>
            <p:cNvSpPr/>
            <p:nvPr/>
          </p:nvSpPr>
          <p:spPr bwMode="auto">
            <a:xfrm rot="10800000">
              <a:off x="4270478" y="4282201"/>
              <a:ext cx="1224792" cy="1963024"/>
            </a:xfrm>
            <a:prstGeom prst="arc">
              <a:avLst>
                <a:gd name="adj1" fmla="val 16200000"/>
                <a:gd name="adj2" fmla="val 540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24" name="Straight Connector 23"/>
            <p:cNvCxnSpPr/>
            <p:nvPr/>
          </p:nvCxnSpPr>
          <p:spPr bwMode="auto">
            <a:xfrm flipH="1">
              <a:off x="1656826" y="5272640"/>
              <a:ext cx="3766655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Straight Arrow Connector 24"/>
            <p:cNvCxnSpPr/>
            <p:nvPr/>
          </p:nvCxnSpPr>
          <p:spPr bwMode="auto">
            <a:xfrm>
              <a:off x="1326859" y="4892181"/>
              <a:ext cx="3003258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Straight Connector 26"/>
            <p:cNvCxnSpPr/>
            <p:nvPr/>
          </p:nvCxnSpPr>
          <p:spPr bwMode="auto">
            <a:xfrm flipH="1" flipV="1">
              <a:off x="3179429" y="4282202"/>
              <a:ext cx="1896368" cy="99043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Straight Arrow Connector 29"/>
            <p:cNvCxnSpPr/>
            <p:nvPr/>
          </p:nvCxnSpPr>
          <p:spPr bwMode="auto">
            <a:xfrm flipH="1" flipV="1">
              <a:off x="3665989" y="3821695"/>
              <a:ext cx="630572" cy="1034491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3" name="TextBox 32"/>
          <p:cNvSpPr txBox="1"/>
          <p:nvPr/>
        </p:nvSpPr>
        <p:spPr>
          <a:xfrm>
            <a:off x="231155" y="1525748"/>
            <a:ext cx="1308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CONCAVE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362232" y="4008894"/>
            <a:ext cx="1159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CONVEX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691321" y="1895080"/>
            <a:ext cx="4193777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Reflection at a curved</a:t>
            </a:r>
            <a:br>
              <a:rPr lang="en-US" sz="2400" dirty="0" smtClean="0"/>
            </a:br>
            <a:r>
              <a:rPr lang="en-US" sz="2400" dirty="0" smtClean="0"/>
              <a:t>surface is governed by</a:t>
            </a:r>
            <a:br>
              <a:rPr lang="en-US" sz="2400" dirty="0" smtClean="0"/>
            </a:br>
            <a:r>
              <a:rPr lang="en-US" sz="2400" dirty="0" smtClean="0"/>
              <a:t>the law of reflection –</a:t>
            </a:r>
            <a:br>
              <a:rPr lang="en-US" sz="2400" dirty="0" smtClean="0"/>
            </a:br>
            <a:r>
              <a:rPr lang="en-US" sz="2400" i="1" dirty="0" smtClean="0">
                <a:solidFill>
                  <a:srgbClr val="0000FF"/>
                </a:solidFill>
              </a:rPr>
              <a:t>angle of reflection equals</a:t>
            </a:r>
            <a:br>
              <a:rPr lang="en-US" sz="2400" i="1" dirty="0" smtClean="0">
                <a:solidFill>
                  <a:srgbClr val="0000FF"/>
                </a:solidFill>
              </a:rPr>
            </a:br>
            <a:r>
              <a:rPr lang="en-US" sz="2400" i="1" dirty="0" smtClean="0">
                <a:solidFill>
                  <a:srgbClr val="0000FF"/>
                </a:solidFill>
              </a:rPr>
              <a:t>angle of incidence</a:t>
            </a:r>
            <a:r>
              <a:rPr lang="en-US" sz="2400" dirty="0" smtClean="0"/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The direction of the normal</a:t>
            </a:r>
            <a:br>
              <a:rPr lang="en-US" sz="2400" dirty="0" smtClean="0"/>
            </a:br>
            <a:r>
              <a:rPr lang="en-US" sz="2400" dirty="0" smtClean="0"/>
              <a:t>changes from one point</a:t>
            </a:r>
            <a:br>
              <a:rPr lang="en-US" sz="2400" dirty="0" smtClean="0"/>
            </a:br>
            <a:r>
              <a:rPr lang="en-US" sz="2400" dirty="0" smtClean="0"/>
              <a:t>to another on a curved</a:t>
            </a:r>
            <a:br>
              <a:rPr lang="en-US" sz="2400" dirty="0" smtClean="0"/>
            </a:br>
            <a:r>
              <a:rPr lang="en-US" sz="2400" dirty="0" smtClean="0"/>
              <a:t>surface.</a:t>
            </a:r>
          </a:p>
          <a:p>
            <a:pPr algn="l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1324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750261C-3039-4B6E-8D9E-85C0FD21F1F6}" type="slidenum">
              <a:rPr lang="en-US" altLang="en-US"/>
              <a:pPr eaLnBrk="1" hangingPunct="1"/>
              <a:t>19</a:t>
            </a:fld>
            <a:endParaRPr lang="en-US" altLang="en-US"/>
          </a:p>
        </p:txBody>
      </p:sp>
      <p:sp>
        <p:nvSpPr>
          <p:cNvPr id="20483" name="Rectangle 4"/>
          <p:cNvSpPr>
            <a:spLocks noGrp="1" noChangeArrowheads="1"/>
          </p:cNvSpPr>
          <p:nvPr>
            <p:ph type="title"/>
          </p:nvPr>
        </p:nvSpPr>
        <p:spPr>
          <a:xfrm>
            <a:off x="294506" y="51082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dirty="0" smtClean="0"/>
              <a:t>Real image formed by</a:t>
            </a:r>
            <a:br>
              <a:rPr lang="en-US" altLang="en-US" sz="4000" dirty="0" smtClean="0"/>
            </a:br>
            <a:r>
              <a:rPr lang="en-US" altLang="en-US" sz="4000" dirty="0" smtClean="0"/>
              <a:t>a concave mirror</a:t>
            </a:r>
          </a:p>
        </p:txBody>
      </p:sp>
      <p:grpSp>
        <p:nvGrpSpPr>
          <p:cNvPr id="20484" name="Group 31"/>
          <p:cNvGrpSpPr>
            <a:grpSpLocks/>
          </p:cNvGrpSpPr>
          <p:nvPr/>
        </p:nvGrpSpPr>
        <p:grpSpPr bwMode="auto">
          <a:xfrm>
            <a:off x="1697038" y="1736725"/>
            <a:ext cx="5002212" cy="2249488"/>
            <a:chOff x="835" y="1478"/>
            <a:chExt cx="2665" cy="1276"/>
          </a:xfrm>
        </p:grpSpPr>
        <p:grpSp>
          <p:nvGrpSpPr>
            <p:cNvPr id="20486" name="Group 8"/>
            <p:cNvGrpSpPr>
              <a:grpSpLocks/>
            </p:cNvGrpSpPr>
            <p:nvPr/>
          </p:nvGrpSpPr>
          <p:grpSpPr bwMode="auto">
            <a:xfrm>
              <a:off x="2692" y="1745"/>
              <a:ext cx="808" cy="838"/>
              <a:chOff x="2692" y="1745"/>
              <a:chExt cx="808" cy="838"/>
            </a:xfrm>
          </p:grpSpPr>
          <p:sp>
            <p:nvSpPr>
              <p:cNvPr id="20509" name="Arc 6"/>
              <p:cNvSpPr>
                <a:spLocks/>
              </p:cNvSpPr>
              <p:nvPr/>
            </p:nvSpPr>
            <p:spPr bwMode="auto">
              <a:xfrm rot="2529088">
                <a:off x="2704" y="1746"/>
                <a:ext cx="753" cy="793"/>
              </a:xfrm>
              <a:custGeom>
                <a:avLst/>
                <a:gdLst>
                  <a:gd name="T0" fmla="*/ 0 w 21927"/>
                  <a:gd name="T1" fmla="*/ 0 h 21600"/>
                  <a:gd name="T2" fmla="*/ 753 w 21927"/>
                  <a:gd name="T3" fmla="*/ 793 h 21600"/>
                  <a:gd name="T4" fmla="*/ 11 w 21927"/>
                  <a:gd name="T5" fmla="*/ 793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927" h="21600" fill="none" extrusionOk="0">
                    <a:moveTo>
                      <a:pt x="0" y="2"/>
                    </a:moveTo>
                    <a:cubicBezTo>
                      <a:pt x="108" y="0"/>
                      <a:pt x="217" y="-1"/>
                      <a:pt x="327" y="0"/>
                    </a:cubicBezTo>
                    <a:cubicBezTo>
                      <a:pt x="12256" y="0"/>
                      <a:pt x="21927" y="9670"/>
                      <a:pt x="21927" y="21600"/>
                    </a:cubicBezTo>
                  </a:path>
                  <a:path w="21927" h="21600" stroke="0" extrusionOk="0">
                    <a:moveTo>
                      <a:pt x="0" y="2"/>
                    </a:moveTo>
                    <a:cubicBezTo>
                      <a:pt x="108" y="0"/>
                      <a:pt x="217" y="-1"/>
                      <a:pt x="327" y="0"/>
                    </a:cubicBezTo>
                    <a:cubicBezTo>
                      <a:pt x="12256" y="0"/>
                      <a:pt x="21927" y="9670"/>
                      <a:pt x="21927" y="21600"/>
                    </a:cubicBezTo>
                    <a:lnTo>
                      <a:pt x="327" y="21600"/>
                    </a:lnTo>
                    <a:lnTo>
                      <a:pt x="0" y="2"/>
                    </a:lnTo>
                    <a:close/>
                  </a:path>
                </a:pathLst>
              </a:custGeom>
              <a:noFill/>
              <a:ln w="28575">
                <a:solidFill>
                  <a:srgbClr val="00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0" name="Arc 7"/>
              <p:cNvSpPr>
                <a:spLocks/>
              </p:cNvSpPr>
              <p:nvPr/>
            </p:nvSpPr>
            <p:spPr bwMode="auto">
              <a:xfrm rot="2657911">
                <a:off x="2692" y="1745"/>
                <a:ext cx="808" cy="838"/>
              </a:xfrm>
              <a:custGeom>
                <a:avLst/>
                <a:gdLst>
                  <a:gd name="T0" fmla="*/ 0 w 22194"/>
                  <a:gd name="T1" fmla="*/ 0 h 21600"/>
                  <a:gd name="T2" fmla="*/ 808 w 22194"/>
                  <a:gd name="T3" fmla="*/ 786 h 21600"/>
                  <a:gd name="T4" fmla="*/ 23 w 22194"/>
                  <a:gd name="T5" fmla="*/ 838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2194" h="21600" fill="none" extrusionOk="0">
                    <a:moveTo>
                      <a:pt x="0" y="9"/>
                    </a:moveTo>
                    <a:cubicBezTo>
                      <a:pt x="211" y="3"/>
                      <a:pt x="423" y="-1"/>
                      <a:pt x="636" y="0"/>
                    </a:cubicBezTo>
                    <a:cubicBezTo>
                      <a:pt x="12040" y="0"/>
                      <a:pt x="21479" y="8865"/>
                      <a:pt x="22193" y="20248"/>
                    </a:cubicBezTo>
                  </a:path>
                  <a:path w="22194" h="21600" stroke="0" extrusionOk="0">
                    <a:moveTo>
                      <a:pt x="0" y="9"/>
                    </a:moveTo>
                    <a:cubicBezTo>
                      <a:pt x="211" y="3"/>
                      <a:pt x="423" y="-1"/>
                      <a:pt x="636" y="0"/>
                    </a:cubicBezTo>
                    <a:cubicBezTo>
                      <a:pt x="12040" y="0"/>
                      <a:pt x="21479" y="8865"/>
                      <a:pt x="22193" y="20248"/>
                    </a:cubicBezTo>
                    <a:lnTo>
                      <a:pt x="636" y="21600"/>
                    </a:lnTo>
                    <a:lnTo>
                      <a:pt x="0" y="9"/>
                    </a:lnTo>
                    <a:close/>
                  </a:path>
                </a:pathLst>
              </a:custGeom>
              <a:noFill/>
              <a:ln w="76200">
                <a:pattFill prst="dkHorz">
                  <a:fgClr>
                    <a:schemeClr val="tx1"/>
                  </a:fgClr>
                  <a:bgClr>
                    <a:srgbClr val="FFFFFF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EC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487" name="Line 9"/>
            <p:cNvSpPr>
              <a:spLocks noChangeShapeType="1"/>
            </p:cNvSpPr>
            <p:nvPr/>
          </p:nvSpPr>
          <p:spPr bwMode="auto">
            <a:xfrm flipH="1">
              <a:off x="835" y="2172"/>
              <a:ext cx="266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8" name="Oval 10"/>
            <p:cNvSpPr>
              <a:spLocks noChangeArrowheads="1"/>
            </p:cNvSpPr>
            <p:nvPr/>
          </p:nvSpPr>
          <p:spPr bwMode="auto">
            <a:xfrm>
              <a:off x="2340" y="2143"/>
              <a:ext cx="56" cy="56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20489" name="Group 17"/>
            <p:cNvGrpSpPr>
              <a:grpSpLocks/>
            </p:cNvGrpSpPr>
            <p:nvPr/>
          </p:nvGrpSpPr>
          <p:grpSpPr bwMode="auto">
            <a:xfrm>
              <a:off x="1185" y="1773"/>
              <a:ext cx="162" cy="402"/>
              <a:chOff x="1002" y="3054"/>
              <a:chExt cx="162" cy="402"/>
            </a:xfrm>
          </p:grpSpPr>
          <p:sp>
            <p:nvSpPr>
              <p:cNvPr id="20503" name="Oval 11"/>
              <p:cNvSpPr>
                <a:spLocks noChangeArrowheads="1"/>
              </p:cNvSpPr>
              <p:nvPr/>
            </p:nvSpPr>
            <p:spPr bwMode="auto">
              <a:xfrm>
                <a:off x="1025" y="3134"/>
                <a:ext cx="122" cy="206"/>
              </a:xfrm>
              <a:prstGeom prst="ellipse">
                <a:avLst/>
              </a:prstGeom>
              <a:solidFill>
                <a:srgbClr val="CC00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0504" name="Oval 12"/>
              <p:cNvSpPr>
                <a:spLocks noChangeArrowheads="1"/>
              </p:cNvSpPr>
              <p:nvPr/>
            </p:nvSpPr>
            <p:spPr bwMode="auto">
              <a:xfrm>
                <a:off x="1046" y="3054"/>
                <a:ext cx="85" cy="85"/>
              </a:xfrm>
              <a:prstGeom prst="ellipse">
                <a:avLst/>
              </a:prstGeom>
              <a:solidFill>
                <a:srgbClr val="CC00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0505" name="Line 13"/>
              <p:cNvSpPr>
                <a:spLocks noChangeShapeType="1"/>
              </p:cNvSpPr>
              <p:nvPr/>
            </p:nvSpPr>
            <p:spPr bwMode="auto">
              <a:xfrm flipH="1">
                <a:off x="1002" y="3213"/>
                <a:ext cx="36" cy="114"/>
              </a:xfrm>
              <a:prstGeom prst="line">
                <a:avLst/>
              </a:prstGeom>
              <a:noFill/>
              <a:ln w="28575">
                <a:solidFill>
                  <a:srgbClr val="CC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6" name="Line 14"/>
              <p:cNvSpPr>
                <a:spLocks noChangeShapeType="1"/>
              </p:cNvSpPr>
              <p:nvPr/>
            </p:nvSpPr>
            <p:spPr bwMode="auto">
              <a:xfrm>
                <a:off x="1137" y="3210"/>
                <a:ext cx="27" cy="111"/>
              </a:xfrm>
              <a:prstGeom prst="line">
                <a:avLst/>
              </a:prstGeom>
              <a:noFill/>
              <a:ln w="28575">
                <a:solidFill>
                  <a:srgbClr val="CC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7" name="Line 15"/>
              <p:cNvSpPr>
                <a:spLocks noChangeShapeType="1"/>
              </p:cNvSpPr>
              <p:nvPr/>
            </p:nvSpPr>
            <p:spPr bwMode="auto">
              <a:xfrm>
                <a:off x="1059" y="3297"/>
                <a:ext cx="0" cy="159"/>
              </a:xfrm>
              <a:prstGeom prst="line">
                <a:avLst/>
              </a:prstGeom>
              <a:noFill/>
              <a:ln w="28575">
                <a:solidFill>
                  <a:srgbClr val="CC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8" name="Line 16"/>
              <p:cNvSpPr>
                <a:spLocks noChangeShapeType="1"/>
              </p:cNvSpPr>
              <p:nvPr/>
            </p:nvSpPr>
            <p:spPr bwMode="auto">
              <a:xfrm>
                <a:off x="1107" y="3297"/>
                <a:ext cx="0" cy="159"/>
              </a:xfrm>
              <a:prstGeom prst="line">
                <a:avLst/>
              </a:prstGeom>
              <a:noFill/>
              <a:ln w="28575">
                <a:solidFill>
                  <a:srgbClr val="CC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490" name="Line 18"/>
            <p:cNvSpPr>
              <a:spLocks noChangeShapeType="1"/>
            </p:cNvSpPr>
            <p:nvPr/>
          </p:nvSpPr>
          <p:spPr bwMode="auto">
            <a:xfrm>
              <a:off x="1269" y="1773"/>
              <a:ext cx="192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1" name="Line 19"/>
            <p:cNvSpPr>
              <a:spLocks noChangeShapeType="1"/>
            </p:cNvSpPr>
            <p:nvPr/>
          </p:nvSpPr>
          <p:spPr bwMode="auto">
            <a:xfrm flipH="1">
              <a:off x="1359" y="1773"/>
              <a:ext cx="1842" cy="89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2" name="Line 20"/>
            <p:cNvSpPr>
              <a:spLocks noChangeShapeType="1"/>
            </p:cNvSpPr>
            <p:nvPr/>
          </p:nvSpPr>
          <p:spPr bwMode="auto">
            <a:xfrm>
              <a:off x="1272" y="1782"/>
              <a:ext cx="1956" cy="70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3" name="Line 21"/>
            <p:cNvSpPr>
              <a:spLocks noChangeShapeType="1"/>
            </p:cNvSpPr>
            <p:nvPr/>
          </p:nvSpPr>
          <p:spPr bwMode="auto">
            <a:xfrm flipH="1">
              <a:off x="1299" y="2487"/>
              <a:ext cx="1929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494" name="Group 22"/>
            <p:cNvGrpSpPr>
              <a:grpSpLocks/>
            </p:cNvGrpSpPr>
            <p:nvPr/>
          </p:nvGrpSpPr>
          <p:grpSpPr bwMode="auto">
            <a:xfrm rot="10800000">
              <a:off x="1656" y="2172"/>
              <a:ext cx="162" cy="309"/>
              <a:chOff x="1002" y="3054"/>
              <a:chExt cx="162" cy="402"/>
            </a:xfrm>
          </p:grpSpPr>
          <p:sp>
            <p:nvSpPr>
              <p:cNvPr id="20497" name="Oval 23"/>
              <p:cNvSpPr>
                <a:spLocks noChangeArrowheads="1"/>
              </p:cNvSpPr>
              <p:nvPr/>
            </p:nvSpPr>
            <p:spPr bwMode="auto">
              <a:xfrm>
                <a:off x="1025" y="3134"/>
                <a:ext cx="122" cy="206"/>
              </a:xfrm>
              <a:prstGeom prst="ellipse">
                <a:avLst/>
              </a:prstGeom>
              <a:solidFill>
                <a:srgbClr val="CC00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0498" name="Oval 24"/>
              <p:cNvSpPr>
                <a:spLocks noChangeArrowheads="1"/>
              </p:cNvSpPr>
              <p:nvPr/>
            </p:nvSpPr>
            <p:spPr bwMode="auto">
              <a:xfrm>
                <a:off x="1046" y="3054"/>
                <a:ext cx="85" cy="85"/>
              </a:xfrm>
              <a:prstGeom prst="ellipse">
                <a:avLst/>
              </a:prstGeom>
              <a:solidFill>
                <a:srgbClr val="CC00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0499" name="Line 25"/>
              <p:cNvSpPr>
                <a:spLocks noChangeShapeType="1"/>
              </p:cNvSpPr>
              <p:nvPr/>
            </p:nvSpPr>
            <p:spPr bwMode="auto">
              <a:xfrm flipH="1">
                <a:off x="1002" y="3213"/>
                <a:ext cx="36" cy="114"/>
              </a:xfrm>
              <a:prstGeom prst="line">
                <a:avLst/>
              </a:prstGeom>
              <a:noFill/>
              <a:ln w="28575">
                <a:solidFill>
                  <a:srgbClr val="CC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0" name="Line 26"/>
              <p:cNvSpPr>
                <a:spLocks noChangeShapeType="1"/>
              </p:cNvSpPr>
              <p:nvPr/>
            </p:nvSpPr>
            <p:spPr bwMode="auto">
              <a:xfrm>
                <a:off x="1137" y="3210"/>
                <a:ext cx="27" cy="111"/>
              </a:xfrm>
              <a:prstGeom prst="line">
                <a:avLst/>
              </a:prstGeom>
              <a:noFill/>
              <a:ln w="28575">
                <a:solidFill>
                  <a:srgbClr val="CC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1" name="Line 27"/>
              <p:cNvSpPr>
                <a:spLocks noChangeShapeType="1"/>
              </p:cNvSpPr>
              <p:nvPr/>
            </p:nvSpPr>
            <p:spPr bwMode="auto">
              <a:xfrm>
                <a:off x="1059" y="3297"/>
                <a:ext cx="0" cy="159"/>
              </a:xfrm>
              <a:prstGeom prst="line">
                <a:avLst/>
              </a:prstGeom>
              <a:noFill/>
              <a:ln w="28575">
                <a:solidFill>
                  <a:srgbClr val="CC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2" name="Line 28"/>
              <p:cNvSpPr>
                <a:spLocks noChangeShapeType="1"/>
              </p:cNvSpPr>
              <p:nvPr/>
            </p:nvSpPr>
            <p:spPr bwMode="auto">
              <a:xfrm>
                <a:off x="1107" y="3297"/>
                <a:ext cx="0" cy="159"/>
              </a:xfrm>
              <a:prstGeom prst="line">
                <a:avLst/>
              </a:prstGeom>
              <a:noFill/>
              <a:ln w="28575">
                <a:solidFill>
                  <a:srgbClr val="CC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495" name="Text Box 29"/>
            <p:cNvSpPr txBox="1">
              <a:spLocks noChangeArrowheads="1"/>
            </p:cNvSpPr>
            <p:nvPr/>
          </p:nvSpPr>
          <p:spPr bwMode="auto">
            <a:xfrm>
              <a:off x="982" y="1478"/>
              <a:ext cx="579" cy="2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OBJECT</a:t>
              </a:r>
            </a:p>
          </p:txBody>
        </p:sp>
        <p:sp>
          <p:nvSpPr>
            <p:cNvPr id="20496" name="Text Box 30"/>
            <p:cNvSpPr txBox="1">
              <a:spLocks noChangeArrowheads="1"/>
            </p:cNvSpPr>
            <p:nvPr/>
          </p:nvSpPr>
          <p:spPr bwMode="auto">
            <a:xfrm>
              <a:off x="1737" y="2546"/>
              <a:ext cx="491" cy="2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IMAGE</a:t>
              </a:r>
            </a:p>
          </p:txBody>
        </p:sp>
      </p:grpSp>
      <p:sp>
        <p:nvSpPr>
          <p:cNvPr id="20485" name="Text Box 32"/>
          <p:cNvSpPr txBox="1">
            <a:spLocks noChangeArrowheads="1"/>
          </p:cNvSpPr>
          <p:nvPr/>
        </p:nvSpPr>
        <p:spPr bwMode="auto">
          <a:xfrm>
            <a:off x="482600" y="4508500"/>
            <a:ext cx="792595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400" dirty="0">
                <a:latin typeface="Verdana" panose="020B0604030504040204" pitchFamily="34" charset="0"/>
              </a:rPr>
              <a:t>When the object is at a distance greater than</a:t>
            </a:r>
            <a:br>
              <a:rPr lang="en-US" altLang="en-US" sz="2400" dirty="0">
                <a:latin typeface="Verdana" panose="020B0604030504040204" pitchFamily="34" charset="0"/>
              </a:rPr>
            </a:br>
            <a:r>
              <a:rPr lang="en-US" altLang="en-US" sz="2400" dirty="0">
                <a:latin typeface="Verdana" panose="020B0604030504040204" pitchFamily="34" charset="0"/>
              </a:rPr>
              <a:t>the focal point, the reflected light rays meet</a:t>
            </a:r>
          </a:p>
          <a:p>
            <a:pPr algn="l" eaLnBrk="1" hangingPunct="1"/>
            <a:r>
              <a:rPr lang="en-US" altLang="en-US" sz="2400" dirty="0">
                <a:latin typeface="Verdana" panose="020B0604030504040204" pitchFamily="34" charset="0"/>
              </a:rPr>
              <a:t>at a point in front of the mirror, so </a:t>
            </a:r>
            <a:r>
              <a:rPr lang="en-US" altLang="en-US" sz="2400" dirty="0">
                <a:solidFill>
                  <a:srgbClr val="0000FF"/>
                </a:solidFill>
                <a:latin typeface="Verdana" panose="020B0604030504040204" pitchFamily="34" charset="0"/>
              </a:rPr>
              <a:t>the image</a:t>
            </a:r>
            <a:br>
              <a:rPr lang="en-US" altLang="en-US" sz="2400" dirty="0">
                <a:solidFill>
                  <a:srgbClr val="0000FF"/>
                </a:solidFill>
                <a:latin typeface="Verdana" panose="020B0604030504040204" pitchFamily="34" charset="0"/>
              </a:rPr>
            </a:br>
            <a:r>
              <a:rPr lang="en-US" altLang="en-US" sz="2400" dirty="0">
                <a:solidFill>
                  <a:srgbClr val="0000FF"/>
                </a:solidFill>
                <a:latin typeface="Verdana" panose="020B0604030504040204" pitchFamily="34" charset="0"/>
              </a:rPr>
              <a:t>is </a:t>
            </a:r>
            <a:r>
              <a:rPr lang="en-US" altLang="en-US" sz="2400" u="sng" dirty="0">
                <a:solidFill>
                  <a:srgbClr val="0000FF"/>
                </a:solidFill>
                <a:latin typeface="Verdana" panose="020B0604030504040204" pitchFamily="34" charset="0"/>
              </a:rPr>
              <a:t>REAL</a:t>
            </a:r>
            <a:r>
              <a:rPr lang="en-US" altLang="en-US" sz="2400" dirty="0">
                <a:solidFill>
                  <a:srgbClr val="0000FF"/>
                </a:solidFill>
                <a:latin typeface="Verdana" panose="020B0604030504040204" pitchFamily="34" charset="0"/>
              </a:rPr>
              <a:t>; it is </a:t>
            </a:r>
            <a:r>
              <a:rPr lang="en-US" altLang="en-US" sz="2400" u="sng" dirty="0">
                <a:solidFill>
                  <a:srgbClr val="0000FF"/>
                </a:solidFill>
                <a:latin typeface="Verdana" panose="020B0604030504040204" pitchFamily="34" charset="0"/>
              </a:rPr>
              <a:t>INVERTED</a:t>
            </a:r>
            <a:r>
              <a:rPr lang="en-US" altLang="en-US" sz="2400" dirty="0">
                <a:solidFill>
                  <a:srgbClr val="0000FF"/>
                </a:solidFill>
                <a:latin typeface="Verdana" panose="020B0604030504040204" pitchFamily="34" charset="0"/>
              </a:rPr>
              <a:t> and </a:t>
            </a:r>
            <a:r>
              <a:rPr lang="en-US" altLang="en-US" sz="2400" u="sng" dirty="0">
                <a:solidFill>
                  <a:srgbClr val="0000FF"/>
                </a:solidFill>
                <a:latin typeface="Verdana" panose="020B0604030504040204" pitchFamily="34" charset="0"/>
              </a:rPr>
              <a:t>DIMINISHED</a:t>
            </a:r>
            <a:r>
              <a:rPr lang="en-US" altLang="en-US" sz="2400" dirty="0">
                <a:solidFill>
                  <a:srgbClr val="0000FF"/>
                </a:solidFill>
                <a:latin typeface="Verdana" panose="020B0604030504040204" pitchFamily="34" charset="0"/>
              </a:rPr>
              <a:t> in size.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445576" y="2492138"/>
            <a:ext cx="325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CF0FA58-698D-42FD-905F-42E627001255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Reflection and refraction</a:t>
            </a:r>
            <a:br>
              <a:rPr lang="en-US" altLang="en-US" sz="4000" smtClean="0">
                <a:solidFill>
                  <a:schemeClr val="bg1"/>
                </a:solidFill>
              </a:rPr>
            </a:br>
            <a:r>
              <a:rPr lang="en-US" altLang="en-US" sz="4000" smtClean="0">
                <a:solidFill>
                  <a:schemeClr val="bg1"/>
                </a:solidFill>
              </a:rPr>
              <a:t> at a surface</a:t>
            </a:r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498475" y="3967163"/>
            <a:ext cx="7848600" cy="26289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7" name="Line 4"/>
          <p:cNvSpPr>
            <a:spLocks noChangeShapeType="1"/>
          </p:cNvSpPr>
          <p:nvPr/>
        </p:nvSpPr>
        <p:spPr bwMode="auto">
          <a:xfrm>
            <a:off x="4359275" y="2570163"/>
            <a:ext cx="0" cy="31369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1" name="Line 5"/>
          <p:cNvSpPr>
            <a:spLocks noChangeShapeType="1"/>
          </p:cNvSpPr>
          <p:nvPr/>
        </p:nvSpPr>
        <p:spPr bwMode="auto">
          <a:xfrm>
            <a:off x="2339975" y="2519363"/>
            <a:ext cx="2019300" cy="1473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2" name="Line 6"/>
          <p:cNvSpPr>
            <a:spLocks noChangeShapeType="1"/>
          </p:cNvSpPr>
          <p:nvPr/>
        </p:nvSpPr>
        <p:spPr bwMode="auto">
          <a:xfrm flipV="1">
            <a:off x="4346575" y="2608263"/>
            <a:ext cx="1739900" cy="13589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3" name="Line 7"/>
          <p:cNvSpPr>
            <a:spLocks noChangeShapeType="1"/>
          </p:cNvSpPr>
          <p:nvPr/>
        </p:nvSpPr>
        <p:spPr bwMode="auto">
          <a:xfrm>
            <a:off x="4333875" y="3992563"/>
            <a:ext cx="622300" cy="172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4" name="Line 8"/>
          <p:cNvSpPr>
            <a:spLocks noChangeShapeType="1"/>
          </p:cNvSpPr>
          <p:nvPr/>
        </p:nvSpPr>
        <p:spPr bwMode="auto">
          <a:xfrm>
            <a:off x="3178175" y="3141663"/>
            <a:ext cx="2895600" cy="20955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876300" y="2235200"/>
            <a:ext cx="13636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2400">
                <a:latin typeface="Tahoma" panose="020B0604030504040204" pitchFamily="34" charset="0"/>
              </a:rPr>
              <a:t>Incident</a:t>
            </a:r>
          </a:p>
          <a:p>
            <a:pPr algn="l"/>
            <a:r>
              <a:rPr lang="en-US" altLang="en-US" sz="2400">
                <a:latin typeface="Tahoma" panose="020B0604030504040204" pitchFamily="34" charset="0"/>
              </a:rPr>
              <a:t>Light ray</a:t>
            </a:r>
          </a:p>
        </p:txBody>
      </p:sp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6083300" y="2679700"/>
            <a:ext cx="13636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2400">
                <a:latin typeface="Tahoma" panose="020B0604030504040204" pitchFamily="34" charset="0"/>
              </a:rPr>
              <a:t>reflected</a:t>
            </a:r>
          </a:p>
          <a:p>
            <a:pPr algn="l"/>
            <a:r>
              <a:rPr lang="en-US" altLang="en-US" sz="2400">
                <a:latin typeface="Tahoma" panose="020B0604030504040204" pitchFamily="34" charset="0"/>
              </a:rPr>
              <a:t>Light ray</a:t>
            </a: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4978400" y="5575300"/>
            <a:ext cx="13922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2400">
                <a:latin typeface="Tahoma" panose="020B0604030504040204" pitchFamily="34" charset="0"/>
              </a:rPr>
              <a:t>refracted</a:t>
            </a:r>
          </a:p>
          <a:p>
            <a:pPr algn="l"/>
            <a:r>
              <a:rPr lang="en-US" altLang="en-US" sz="2400">
                <a:latin typeface="Tahoma" panose="020B0604030504040204" pitchFamily="34" charset="0"/>
              </a:rPr>
              <a:t>Light ray</a:t>
            </a:r>
          </a:p>
        </p:txBody>
      </p:sp>
      <p:sp>
        <p:nvSpPr>
          <p:cNvPr id="50188" name="Arc 12"/>
          <p:cNvSpPr>
            <a:spLocks/>
          </p:cNvSpPr>
          <p:nvPr/>
        </p:nvSpPr>
        <p:spPr bwMode="auto">
          <a:xfrm rot="10514182" flipV="1">
            <a:off x="3559175" y="3014663"/>
            <a:ext cx="800100" cy="381000"/>
          </a:xfrm>
          <a:custGeom>
            <a:avLst/>
            <a:gdLst>
              <a:gd name="T0" fmla="*/ 0 w 21600"/>
              <a:gd name="T1" fmla="*/ 0 h 21600"/>
              <a:gd name="T2" fmla="*/ 800100 w 21600"/>
              <a:gd name="T3" fmla="*/ 381000 h 21600"/>
              <a:gd name="T4" fmla="*/ 0 w 21600"/>
              <a:gd name="T5" fmla="*/ 3810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9" name="Arc 13"/>
          <p:cNvSpPr>
            <a:spLocks/>
          </p:cNvSpPr>
          <p:nvPr/>
        </p:nvSpPr>
        <p:spPr bwMode="auto">
          <a:xfrm rot="10800000" flipH="1" flipV="1">
            <a:off x="4346575" y="2976563"/>
            <a:ext cx="800100" cy="381000"/>
          </a:xfrm>
          <a:custGeom>
            <a:avLst/>
            <a:gdLst>
              <a:gd name="T0" fmla="*/ 0 w 21600"/>
              <a:gd name="T1" fmla="*/ 0 h 21600"/>
              <a:gd name="T2" fmla="*/ 800100 w 21600"/>
              <a:gd name="T3" fmla="*/ 381000 h 21600"/>
              <a:gd name="T4" fmla="*/ 0 w 21600"/>
              <a:gd name="T5" fmla="*/ 3810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0" name="Arc 14"/>
          <p:cNvSpPr>
            <a:spLocks/>
          </p:cNvSpPr>
          <p:nvPr/>
        </p:nvSpPr>
        <p:spPr bwMode="auto">
          <a:xfrm rot="-5105052" flipH="1" flipV="1">
            <a:off x="4379119" y="4734719"/>
            <a:ext cx="169863" cy="269875"/>
          </a:xfrm>
          <a:custGeom>
            <a:avLst/>
            <a:gdLst>
              <a:gd name="T0" fmla="*/ 0 w 21600"/>
              <a:gd name="T1" fmla="*/ 0 h 21600"/>
              <a:gd name="T2" fmla="*/ 169863 w 21600"/>
              <a:gd name="T3" fmla="*/ 269875 h 21600"/>
              <a:gd name="T4" fmla="*/ 0 w 21600"/>
              <a:gd name="T5" fmla="*/ 269875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8" name="Text Box 15"/>
          <p:cNvSpPr txBox="1">
            <a:spLocks noChangeArrowheads="1"/>
          </p:cNvSpPr>
          <p:nvPr/>
        </p:nvSpPr>
        <p:spPr bwMode="auto">
          <a:xfrm>
            <a:off x="3467100" y="2108200"/>
            <a:ext cx="1712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2400">
                <a:latin typeface="Tahoma" panose="020B0604030504040204" pitchFamily="34" charset="0"/>
              </a:rPr>
              <a:t>Normal line</a:t>
            </a: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2597150" y="1336675"/>
            <a:ext cx="4129088" cy="4572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400">
                <a:solidFill>
                  <a:srgbClr val="0000FF"/>
                </a:solidFill>
              </a:rPr>
              <a:t>Index of refraction n = c/v &gt; 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03911" y="3596460"/>
            <a:ext cx="9541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AIR</a:t>
            </a:r>
          </a:p>
          <a:p>
            <a:endParaRPr lang="en-US" dirty="0"/>
          </a:p>
          <a:p>
            <a:r>
              <a:rPr lang="en-US" dirty="0" smtClean="0"/>
              <a:t>GLASS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0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0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0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0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0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0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1" grpId="0" animBg="1"/>
      <p:bldP spid="50182" grpId="0" animBg="1"/>
      <p:bldP spid="50183" grpId="0" animBg="1"/>
      <p:bldP spid="50184" grpId="0" animBg="1"/>
      <p:bldP spid="50185" grpId="0"/>
      <p:bldP spid="50186" grpId="0"/>
      <p:bldP spid="50187" grpId="0"/>
      <p:bldP spid="50188" grpId="0" animBg="1"/>
      <p:bldP spid="50189" grpId="0" animBg="1"/>
      <p:bldP spid="5019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85BFA5C-2037-4A03-BFC0-7F3FE66E8AA7}" type="slidenum">
              <a:rPr lang="en-US" altLang="en-US"/>
              <a:pPr eaLnBrk="1" hangingPunct="1"/>
              <a:t>20</a:t>
            </a:fld>
            <a:endParaRPr lang="en-US" altLang="en-US"/>
          </a:p>
        </p:txBody>
      </p:sp>
      <p:sp>
        <p:nvSpPr>
          <p:cNvPr id="21507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Where is the light bulb?</a:t>
            </a:r>
          </a:p>
        </p:txBody>
      </p:sp>
      <p:sp>
        <p:nvSpPr>
          <p:cNvPr id="46092" name="Litebulb"/>
          <p:cNvSpPr>
            <a:spLocks noEditPoints="1" noChangeArrowheads="1"/>
          </p:cNvSpPr>
          <p:nvPr/>
        </p:nvSpPr>
        <p:spPr bwMode="auto">
          <a:xfrm>
            <a:off x="4157663" y="2314575"/>
            <a:ext cx="517525" cy="635000"/>
          </a:xfrm>
          <a:custGeom>
            <a:avLst/>
            <a:gdLst>
              <a:gd name="T0" fmla="*/ 258763 w 21600"/>
              <a:gd name="T1" fmla="*/ 0 h 21600"/>
              <a:gd name="T2" fmla="*/ 517525 w 21600"/>
              <a:gd name="T3" fmla="*/ 228776 h 21600"/>
              <a:gd name="T4" fmla="*/ 0 w 21600"/>
              <a:gd name="T5" fmla="*/ 228776 h 21600"/>
              <a:gd name="T6" fmla="*/ 258763 w 21600"/>
              <a:gd name="T7" fmla="*/ 63500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556 w 21600"/>
              <a:gd name="T13" fmla="*/ 2188 h 21600"/>
              <a:gd name="T14" fmla="*/ 18277 w 21600"/>
              <a:gd name="T15" fmla="*/ 928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rgbClr val="FFFFCC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93" name="Line 13"/>
          <p:cNvSpPr>
            <a:spLocks noChangeShapeType="1"/>
          </p:cNvSpPr>
          <p:nvPr/>
        </p:nvSpPr>
        <p:spPr bwMode="auto">
          <a:xfrm>
            <a:off x="2773363" y="2273300"/>
            <a:ext cx="4332287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95" name="Litebulb"/>
          <p:cNvSpPr>
            <a:spLocks noEditPoints="1" noChangeArrowheads="1"/>
          </p:cNvSpPr>
          <p:nvPr/>
        </p:nvSpPr>
        <p:spPr bwMode="auto">
          <a:xfrm flipV="1">
            <a:off x="4157663" y="2957513"/>
            <a:ext cx="517525" cy="635000"/>
          </a:xfrm>
          <a:custGeom>
            <a:avLst/>
            <a:gdLst>
              <a:gd name="T0" fmla="*/ 258763 w 21600"/>
              <a:gd name="T1" fmla="*/ 0 h 21600"/>
              <a:gd name="T2" fmla="*/ 517525 w 21600"/>
              <a:gd name="T3" fmla="*/ 228776 h 21600"/>
              <a:gd name="T4" fmla="*/ 0 w 21600"/>
              <a:gd name="T5" fmla="*/ 228776 h 21600"/>
              <a:gd name="T6" fmla="*/ 258763 w 21600"/>
              <a:gd name="T7" fmla="*/ 63500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556 w 21600"/>
              <a:gd name="T13" fmla="*/ 2188 h 21600"/>
              <a:gd name="T14" fmla="*/ 18277 w 21600"/>
              <a:gd name="T15" fmla="*/ 928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rgbClr val="FFFFCC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97" name="Line 17"/>
          <p:cNvSpPr>
            <a:spLocks noChangeShapeType="1"/>
          </p:cNvSpPr>
          <p:nvPr/>
        </p:nvSpPr>
        <p:spPr bwMode="auto">
          <a:xfrm>
            <a:off x="4427538" y="3633788"/>
            <a:ext cx="2700337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98" name="Line 18"/>
          <p:cNvSpPr>
            <a:spLocks noChangeShapeType="1"/>
          </p:cNvSpPr>
          <p:nvPr/>
        </p:nvSpPr>
        <p:spPr bwMode="auto">
          <a:xfrm flipH="1" flipV="1">
            <a:off x="3241675" y="1670050"/>
            <a:ext cx="3886200" cy="19224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99" name="Line 19"/>
          <p:cNvSpPr>
            <a:spLocks noChangeShapeType="1"/>
          </p:cNvSpPr>
          <p:nvPr/>
        </p:nvSpPr>
        <p:spPr bwMode="auto">
          <a:xfrm flipV="1">
            <a:off x="4471988" y="2241550"/>
            <a:ext cx="2633662" cy="13811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00" name="Text Box 20"/>
          <p:cNvSpPr txBox="1">
            <a:spLocks noChangeArrowheads="1"/>
          </p:cNvSpPr>
          <p:nvPr/>
        </p:nvSpPr>
        <p:spPr bwMode="auto">
          <a:xfrm>
            <a:off x="2800350" y="3201988"/>
            <a:ext cx="1098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/>
              <a:t>light bulb</a:t>
            </a:r>
          </a:p>
        </p:txBody>
      </p:sp>
      <p:sp>
        <p:nvSpPr>
          <p:cNvPr id="46101" name="Text Box 21"/>
          <p:cNvSpPr txBox="1">
            <a:spLocks noChangeArrowheads="1"/>
          </p:cNvSpPr>
          <p:nvPr/>
        </p:nvSpPr>
        <p:spPr bwMode="auto">
          <a:xfrm>
            <a:off x="1938338" y="2451100"/>
            <a:ext cx="2038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/>
              <a:t>image of light bulb</a:t>
            </a:r>
          </a:p>
        </p:txBody>
      </p:sp>
      <p:sp>
        <p:nvSpPr>
          <p:cNvPr id="21516" name="Arc 9"/>
          <p:cNvSpPr>
            <a:spLocks/>
          </p:cNvSpPr>
          <p:nvPr/>
        </p:nvSpPr>
        <p:spPr bwMode="auto">
          <a:xfrm rot="2707623">
            <a:off x="6146800" y="2182813"/>
            <a:ext cx="1452563" cy="1430337"/>
          </a:xfrm>
          <a:custGeom>
            <a:avLst/>
            <a:gdLst>
              <a:gd name="T0" fmla="*/ 0 w 21927"/>
              <a:gd name="T1" fmla="*/ 132 h 21600"/>
              <a:gd name="T2" fmla="*/ 1452563 w 21927"/>
              <a:gd name="T3" fmla="*/ 1430337 h 21600"/>
              <a:gd name="T4" fmla="*/ 21662 w 21927"/>
              <a:gd name="T5" fmla="*/ 143033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927" h="21600" fill="none" extrusionOk="0">
                <a:moveTo>
                  <a:pt x="0" y="2"/>
                </a:moveTo>
                <a:cubicBezTo>
                  <a:pt x="108" y="0"/>
                  <a:pt x="217" y="-1"/>
                  <a:pt x="327" y="0"/>
                </a:cubicBezTo>
                <a:cubicBezTo>
                  <a:pt x="12256" y="0"/>
                  <a:pt x="21927" y="9670"/>
                  <a:pt x="21927" y="21600"/>
                </a:cubicBezTo>
              </a:path>
              <a:path w="21927" h="21600" stroke="0" extrusionOk="0">
                <a:moveTo>
                  <a:pt x="0" y="2"/>
                </a:moveTo>
                <a:cubicBezTo>
                  <a:pt x="108" y="0"/>
                  <a:pt x="217" y="-1"/>
                  <a:pt x="327" y="0"/>
                </a:cubicBezTo>
                <a:cubicBezTo>
                  <a:pt x="12256" y="0"/>
                  <a:pt x="21927" y="9670"/>
                  <a:pt x="21927" y="21600"/>
                </a:cubicBezTo>
                <a:lnTo>
                  <a:pt x="327" y="21600"/>
                </a:lnTo>
                <a:lnTo>
                  <a:pt x="0" y="2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7" name="Arc 10"/>
          <p:cNvSpPr>
            <a:spLocks/>
          </p:cNvSpPr>
          <p:nvPr/>
        </p:nvSpPr>
        <p:spPr bwMode="auto">
          <a:xfrm rot="2836446">
            <a:off x="6114256" y="2180432"/>
            <a:ext cx="1558925" cy="1509712"/>
          </a:xfrm>
          <a:custGeom>
            <a:avLst/>
            <a:gdLst>
              <a:gd name="T0" fmla="*/ 0 w 22176"/>
              <a:gd name="T1" fmla="*/ 629 h 21600"/>
              <a:gd name="T2" fmla="*/ 1558925 w 22176"/>
              <a:gd name="T3" fmla="*/ 1397043 h 21600"/>
              <a:gd name="T4" fmla="*/ 44709 w 22176"/>
              <a:gd name="T5" fmla="*/ 1509712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176" h="21600" fill="none" extrusionOk="0">
                <a:moveTo>
                  <a:pt x="0" y="9"/>
                </a:moveTo>
                <a:cubicBezTo>
                  <a:pt x="211" y="3"/>
                  <a:pt x="423" y="-1"/>
                  <a:pt x="636" y="0"/>
                </a:cubicBezTo>
                <a:cubicBezTo>
                  <a:pt x="11940" y="0"/>
                  <a:pt x="21332" y="8715"/>
                  <a:pt x="22175" y="19988"/>
                </a:cubicBezTo>
              </a:path>
              <a:path w="22176" h="21600" stroke="0" extrusionOk="0">
                <a:moveTo>
                  <a:pt x="0" y="9"/>
                </a:moveTo>
                <a:cubicBezTo>
                  <a:pt x="211" y="3"/>
                  <a:pt x="423" y="-1"/>
                  <a:pt x="636" y="0"/>
                </a:cubicBezTo>
                <a:cubicBezTo>
                  <a:pt x="11940" y="0"/>
                  <a:pt x="21332" y="8715"/>
                  <a:pt x="22175" y="19988"/>
                </a:cubicBezTo>
                <a:lnTo>
                  <a:pt x="636" y="21600"/>
                </a:lnTo>
                <a:lnTo>
                  <a:pt x="0" y="9"/>
                </a:lnTo>
                <a:close/>
              </a:path>
            </a:pathLst>
          </a:custGeom>
          <a:noFill/>
          <a:ln w="76200">
            <a:pattFill prst="wdDnDiag">
              <a:fgClr>
                <a:schemeClr val="tx1"/>
              </a:fgClr>
              <a:bgClr>
                <a:srgbClr val="FFFFFF"/>
              </a:bgClr>
            </a:patt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8" name="Line 11"/>
          <p:cNvSpPr>
            <a:spLocks noChangeShapeType="1"/>
          </p:cNvSpPr>
          <p:nvPr/>
        </p:nvSpPr>
        <p:spPr bwMode="auto">
          <a:xfrm>
            <a:off x="1389063" y="2959100"/>
            <a:ext cx="61626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Text Box 16"/>
          <p:cNvSpPr txBox="1">
            <a:spLocks noChangeArrowheads="1"/>
          </p:cNvSpPr>
          <p:nvPr/>
        </p:nvSpPr>
        <p:spPr bwMode="auto">
          <a:xfrm>
            <a:off x="5641975" y="3092450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/>
              <a:t>F</a:t>
            </a:r>
          </a:p>
        </p:txBody>
      </p:sp>
      <p:sp>
        <p:nvSpPr>
          <p:cNvPr id="21520" name="Oval 22"/>
          <p:cNvSpPr>
            <a:spLocks noChangeArrowheads="1"/>
          </p:cNvSpPr>
          <p:nvPr/>
        </p:nvSpPr>
        <p:spPr bwMode="auto">
          <a:xfrm>
            <a:off x="5721350" y="2894013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104" name="Line 24"/>
          <p:cNvSpPr>
            <a:spLocks noChangeShapeType="1"/>
          </p:cNvSpPr>
          <p:nvPr/>
        </p:nvSpPr>
        <p:spPr bwMode="auto">
          <a:xfrm>
            <a:off x="4427538" y="2959100"/>
            <a:ext cx="287337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05" name="Line 25"/>
          <p:cNvSpPr>
            <a:spLocks noChangeShapeType="1"/>
          </p:cNvSpPr>
          <p:nvPr/>
        </p:nvSpPr>
        <p:spPr bwMode="auto">
          <a:xfrm flipH="1">
            <a:off x="4438650" y="2959100"/>
            <a:ext cx="287337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6114" name="Group 34"/>
          <p:cNvGrpSpPr>
            <a:grpSpLocks/>
          </p:cNvGrpSpPr>
          <p:nvPr/>
        </p:nvGrpSpPr>
        <p:grpSpPr bwMode="auto">
          <a:xfrm>
            <a:off x="4408488" y="1495425"/>
            <a:ext cx="2873375" cy="3530600"/>
            <a:chOff x="2770" y="1484"/>
            <a:chExt cx="1810" cy="2224"/>
          </a:xfrm>
        </p:grpSpPr>
        <p:sp>
          <p:nvSpPr>
            <p:cNvPr id="21525" name="Line 26"/>
            <p:cNvSpPr>
              <a:spLocks noChangeShapeType="1"/>
            </p:cNvSpPr>
            <p:nvPr/>
          </p:nvSpPr>
          <p:spPr bwMode="auto">
            <a:xfrm>
              <a:off x="3644" y="1484"/>
              <a:ext cx="0" cy="20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6" name="Line 28"/>
            <p:cNvSpPr>
              <a:spLocks noChangeShapeType="1"/>
            </p:cNvSpPr>
            <p:nvPr/>
          </p:nvSpPr>
          <p:spPr bwMode="auto">
            <a:xfrm>
              <a:off x="2772" y="1525"/>
              <a:ext cx="0" cy="20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7" name="Line 29"/>
            <p:cNvSpPr>
              <a:spLocks noChangeShapeType="1"/>
            </p:cNvSpPr>
            <p:nvPr/>
          </p:nvSpPr>
          <p:spPr bwMode="auto">
            <a:xfrm>
              <a:off x="4577" y="1491"/>
              <a:ext cx="0" cy="20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8" name="Text Box 30"/>
            <p:cNvSpPr txBox="1">
              <a:spLocks noChangeArrowheads="1"/>
            </p:cNvSpPr>
            <p:nvPr/>
          </p:nvSpPr>
          <p:spPr bwMode="auto">
            <a:xfrm>
              <a:off x="3123" y="3420"/>
              <a:ext cx="19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 eaLnBrk="1" hangingPunct="1"/>
              <a:r>
                <a:rPr lang="en-US" altLang="en-US" sz="2400" b="1" i="1">
                  <a:latin typeface="Times New Roman" panose="02020603050405020304" pitchFamily="18" charset="0"/>
                </a:rPr>
                <a:t>f</a:t>
              </a:r>
            </a:p>
          </p:txBody>
        </p:sp>
        <p:sp>
          <p:nvSpPr>
            <p:cNvPr id="21529" name="Line 31"/>
            <p:cNvSpPr>
              <a:spLocks noChangeShapeType="1"/>
            </p:cNvSpPr>
            <p:nvPr/>
          </p:nvSpPr>
          <p:spPr bwMode="auto">
            <a:xfrm>
              <a:off x="2770" y="3361"/>
              <a:ext cx="85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30" name="Line 32"/>
            <p:cNvSpPr>
              <a:spLocks noChangeShapeType="1"/>
            </p:cNvSpPr>
            <p:nvPr/>
          </p:nvSpPr>
          <p:spPr bwMode="auto">
            <a:xfrm>
              <a:off x="3647" y="3361"/>
              <a:ext cx="93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31" name="Text Box 33"/>
            <p:cNvSpPr txBox="1">
              <a:spLocks noChangeArrowheads="1"/>
            </p:cNvSpPr>
            <p:nvPr/>
          </p:nvSpPr>
          <p:spPr bwMode="auto">
            <a:xfrm>
              <a:off x="4021" y="3392"/>
              <a:ext cx="19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 eaLnBrk="1" hangingPunct="1"/>
              <a:r>
                <a:rPr lang="en-US" altLang="en-US" sz="2400" b="1" i="1">
                  <a:latin typeface="Times New Roman" panose="02020603050405020304" pitchFamily="18" charset="0"/>
                </a:rPr>
                <a:t>f</a:t>
              </a:r>
            </a:p>
          </p:txBody>
        </p:sp>
      </p:grpSp>
      <p:sp>
        <p:nvSpPr>
          <p:cNvPr id="46115" name="Text Box 35"/>
          <p:cNvSpPr txBox="1">
            <a:spLocks noChangeArrowheads="1"/>
          </p:cNvSpPr>
          <p:nvPr/>
        </p:nvSpPr>
        <p:spPr bwMode="auto">
          <a:xfrm>
            <a:off x="998538" y="5334000"/>
            <a:ext cx="72453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/>
              <a:t>A concave mirror will form a</a:t>
            </a:r>
            <a:r>
              <a:rPr lang="en-US" altLang="en-US" i="1"/>
              <a:t> real </a:t>
            </a:r>
            <a:r>
              <a:rPr lang="en-US" altLang="en-US"/>
              <a:t>image of an object placed at twice its</a:t>
            </a:r>
          </a:p>
          <a:p>
            <a:pPr algn="l" eaLnBrk="1" hangingPunct="1"/>
            <a:r>
              <a:rPr lang="en-US" altLang="en-US"/>
              <a:t>focal length at a distance of twice the focal length. It will be inverted </a:t>
            </a:r>
          </a:p>
          <a:p>
            <a:pPr algn="l" eaLnBrk="1" hangingPunct="1"/>
            <a:r>
              <a:rPr lang="en-US" altLang="en-US"/>
              <a:t>and the same size as the object.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6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6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6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6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46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46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6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46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6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6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92" grpId="0" animBg="1"/>
      <p:bldP spid="46093" grpId="0" animBg="1"/>
      <p:bldP spid="46095" grpId="0" animBg="1"/>
      <p:bldP spid="46097" grpId="0" animBg="1"/>
      <p:bldP spid="46098" grpId="0" animBg="1"/>
      <p:bldP spid="46099" grpId="0" animBg="1"/>
      <p:bldP spid="46100" grpId="0"/>
      <p:bldP spid="46101" grpId="0"/>
      <p:bldP spid="46104" grpId="0" animBg="1"/>
      <p:bldP spid="46105" grpId="0" animBg="1"/>
      <p:bldP spid="4611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796CA9F-13CB-41AE-953E-918576CA6E56}" type="slidenum">
              <a:rPr lang="en-US" altLang="en-US"/>
              <a:pPr eaLnBrk="1" hangingPunct="1"/>
              <a:t>21</a:t>
            </a:fld>
            <a:endParaRPr lang="en-US" altLang="en-US"/>
          </a:p>
        </p:txBody>
      </p:sp>
      <p:sp>
        <p:nvSpPr>
          <p:cNvPr id="22531" name="Freeform 24"/>
          <p:cNvSpPr>
            <a:spLocks/>
          </p:cNvSpPr>
          <p:nvPr/>
        </p:nvSpPr>
        <p:spPr bwMode="auto">
          <a:xfrm>
            <a:off x="7021513" y="4822825"/>
            <a:ext cx="236537" cy="825500"/>
          </a:xfrm>
          <a:custGeom>
            <a:avLst/>
            <a:gdLst>
              <a:gd name="T0" fmla="*/ 0 w 149"/>
              <a:gd name="T1" fmla="*/ 250825 h 520"/>
              <a:gd name="T2" fmla="*/ 236537 w 149"/>
              <a:gd name="T3" fmla="*/ 0 h 520"/>
              <a:gd name="T4" fmla="*/ 236537 w 149"/>
              <a:gd name="T5" fmla="*/ 825500 h 520"/>
              <a:gd name="T6" fmla="*/ 0 w 149"/>
              <a:gd name="T7" fmla="*/ 825500 h 520"/>
              <a:gd name="T8" fmla="*/ 0 w 149"/>
              <a:gd name="T9" fmla="*/ 250825 h 5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9" h="520">
                <a:moveTo>
                  <a:pt x="0" y="158"/>
                </a:moveTo>
                <a:lnTo>
                  <a:pt x="149" y="0"/>
                </a:lnTo>
                <a:lnTo>
                  <a:pt x="149" y="520"/>
                </a:lnTo>
                <a:lnTo>
                  <a:pt x="0" y="520"/>
                </a:lnTo>
                <a:lnTo>
                  <a:pt x="0" y="15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239043" y="8523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dirty="0" smtClean="0"/>
              <a:t>		    Dish antennas</a:t>
            </a:r>
          </a:p>
        </p:txBody>
      </p:sp>
      <p:pic>
        <p:nvPicPr>
          <p:cNvPr id="22533" name="Picture 22" descr="MCj02943360000[1]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19088108">
            <a:off x="488950" y="425450"/>
            <a:ext cx="1793875" cy="1435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2534" name="Picture 25" descr="MCj02904950000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900192" y="28574"/>
            <a:ext cx="2138363" cy="21859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2550" name="Arc 4"/>
          <p:cNvSpPr>
            <a:spLocks/>
          </p:cNvSpPr>
          <p:nvPr/>
        </p:nvSpPr>
        <p:spPr bwMode="auto">
          <a:xfrm rot="5400000">
            <a:off x="5605461" y="3598862"/>
            <a:ext cx="2063750" cy="2063750"/>
          </a:xfrm>
          <a:custGeom>
            <a:avLst/>
            <a:gdLst>
              <a:gd name="T0" fmla="*/ 0 w 21600"/>
              <a:gd name="T1" fmla="*/ 0 h 21600"/>
              <a:gd name="T2" fmla="*/ 1300 w 21600"/>
              <a:gd name="T3" fmla="*/ 1300 h 21600"/>
              <a:gd name="T4" fmla="*/ 0 w 21600"/>
              <a:gd name="T5" fmla="*/ 13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6" name="AutoShape 7"/>
          <p:cNvSpPr>
            <a:spLocks noChangeArrowheads="1"/>
          </p:cNvSpPr>
          <p:nvPr/>
        </p:nvSpPr>
        <p:spPr bwMode="auto">
          <a:xfrm rot="10800000">
            <a:off x="6710363" y="5400675"/>
            <a:ext cx="839787" cy="1119188"/>
          </a:xfrm>
          <a:custGeom>
            <a:avLst/>
            <a:gdLst>
              <a:gd name="T0" fmla="*/ 734814 w 21600"/>
              <a:gd name="T1" fmla="*/ 559594 h 21600"/>
              <a:gd name="T2" fmla="*/ 419894 w 21600"/>
              <a:gd name="T3" fmla="*/ 1119188 h 21600"/>
              <a:gd name="T4" fmla="*/ 104973 w 21600"/>
              <a:gd name="T5" fmla="*/ 559594 h 21600"/>
              <a:gd name="T6" fmla="*/ 419894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CC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811213" y="6518275"/>
            <a:ext cx="788987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0740" name="Group 20"/>
          <p:cNvGrpSpPr>
            <a:grpSpLocks/>
          </p:cNvGrpSpPr>
          <p:nvPr/>
        </p:nvGrpSpPr>
        <p:grpSpPr bwMode="auto">
          <a:xfrm>
            <a:off x="1357313" y="944563"/>
            <a:ext cx="6207125" cy="4424362"/>
            <a:chOff x="855" y="595"/>
            <a:chExt cx="3910" cy="2787"/>
          </a:xfrm>
        </p:grpSpPr>
        <p:sp>
          <p:nvSpPr>
            <p:cNvPr id="22548" name="Line 10"/>
            <p:cNvSpPr>
              <a:spLocks noChangeShapeType="1"/>
            </p:cNvSpPr>
            <p:nvPr/>
          </p:nvSpPr>
          <p:spPr bwMode="auto">
            <a:xfrm>
              <a:off x="1514" y="595"/>
              <a:ext cx="3251" cy="1951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9" name="Line 11"/>
            <p:cNvSpPr>
              <a:spLocks noChangeShapeType="1"/>
            </p:cNvSpPr>
            <p:nvPr/>
          </p:nvSpPr>
          <p:spPr bwMode="auto">
            <a:xfrm>
              <a:off x="855" y="1423"/>
              <a:ext cx="3316" cy="1959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741" name="Group 21"/>
          <p:cNvGrpSpPr>
            <a:grpSpLocks/>
          </p:cNvGrpSpPr>
          <p:nvPr/>
        </p:nvGrpSpPr>
        <p:grpSpPr bwMode="auto">
          <a:xfrm>
            <a:off x="5751513" y="3790950"/>
            <a:ext cx="1828800" cy="1547813"/>
            <a:chOff x="3623" y="2388"/>
            <a:chExt cx="1152" cy="975"/>
          </a:xfrm>
        </p:grpSpPr>
        <p:sp>
          <p:nvSpPr>
            <p:cNvPr id="22546" name="Line 15"/>
            <p:cNvSpPr>
              <a:spLocks noChangeShapeType="1"/>
            </p:cNvSpPr>
            <p:nvPr/>
          </p:nvSpPr>
          <p:spPr bwMode="auto">
            <a:xfrm flipH="1" flipV="1">
              <a:off x="3642" y="2388"/>
              <a:ext cx="1133" cy="17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7" name="Line 16"/>
            <p:cNvSpPr>
              <a:spLocks noChangeShapeType="1"/>
            </p:cNvSpPr>
            <p:nvPr/>
          </p:nvSpPr>
          <p:spPr bwMode="auto">
            <a:xfrm flipH="1" flipV="1">
              <a:off x="3623" y="2415"/>
              <a:ext cx="530" cy="94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37" name="Text Box 17"/>
          <p:cNvSpPr txBox="1">
            <a:spLocks noChangeArrowheads="1"/>
          </p:cNvSpPr>
          <p:nvPr/>
        </p:nvSpPr>
        <p:spPr bwMode="auto">
          <a:xfrm>
            <a:off x="1927225" y="1703388"/>
            <a:ext cx="192722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/>
              <a:t>signal from</a:t>
            </a:r>
          </a:p>
          <a:p>
            <a:pPr eaLnBrk="1" hangingPunct="1"/>
            <a:r>
              <a:rPr lang="en-US" altLang="en-US" sz="2800"/>
              <a:t>satellite</a:t>
            </a:r>
          </a:p>
        </p:txBody>
      </p:sp>
      <p:sp>
        <p:nvSpPr>
          <p:cNvPr id="22544" name="Text Box 18"/>
          <p:cNvSpPr txBox="1">
            <a:spLocks noChangeArrowheads="1"/>
          </p:cNvSpPr>
          <p:nvPr/>
        </p:nvSpPr>
        <p:spPr bwMode="auto">
          <a:xfrm>
            <a:off x="2044700" y="4679950"/>
            <a:ext cx="269875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/>
              <a:t>detector at</a:t>
            </a:r>
          </a:p>
          <a:p>
            <a:pPr eaLnBrk="1" hangingPunct="1"/>
            <a:r>
              <a:rPr lang="en-US" altLang="en-US" sz="2800" dirty="0"/>
              <a:t>the focal</a:t>
            </a:r>
          </a:p>
          <a:p>
            <a:pPr eaLnBrk="1" hangingPunct="1"/>
            <a:r>
              <a:rPr lang="en-US" altLang="en-US" sz="2800" dirty="0"/>
              <a:t>point of the dish</a:t>
            </a:r>
          </a:p>
        </p:txBody>
      </p:sp>
      <p:sp>
        <p:nvSpPr>
          <p:cNvPr id="22545" name="Line 19"/>
          <p:cNvSpPr>
            <a:spLocks noChangeShapeType="1"/>
          </p:cNvSpPr>
          <p:nvPr/>
        </p:nvSpPr>
        <p:spPr bwMode="auto">
          <a:xfrm flipV="1">
            <a:off x="4379913" y="3863975"/>
            <a:ext cx="1108075" cy="100330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rapezoid 1"/>
          <p:cNvSpPr/>
          <p:nvPr/>
        </p:nvSpPr>
        <p:spPr bwMode="auto">
          <a:xfrm rot="18666389">
            <a:off x="5394018" y="3528601"/>
            <a:ext cx="492015" cy="369887"/>
          </a:xfrm>
          <a:prstGeom prst="trapezoid">
            <a:avLst/>
          </a:prstGeom>
          <a:solidFill>
            <a:srgbClr val="CC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Freeform 3"/>
          <p:cNvSpPr/>
          <p:nvPr/>
        </p:nvSpPr>
        <p:spPr bwMode="auto">
          <a:xfrm>
            <a:off x="5103223" y="3884023"/>
            <a:ext cx="522514" cy="1764302"/>
          </a:xfrm>
          <a:custGeom>
            <a:avLst/>
            <a:gdLst>
              <a:gd name="connsiteX0" fmla="*/ 522514 w 522514"/>
              <a:gd name="connsiteY0" fmla="*/ 1793966 h 1793966"/>
              <a:gd name="connsiteX1" fmla="*/ 0 w 522514"/>
              <a:gd name="connsiteY1" fmla="*/ 1558834 h 1793966"/>
              <a:gd name="connsiteX2" fmla="*/ 426720 w 522514"/>
              <a:gd name="connsiteY2" fmla="*/ 0 h 179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2514" h="1793966">
                <a:moveTo>
                  <a:pt x="522514" y="1793966"/>
                </a:moveTo>
                <a:lnTo>
                  <a:pt x="0" y="1558834"/>
                </a:lnTo>
                <a:lnTo>
                  <a:pt x="426720" y="0"/>
                </a:lnTo>
              </a:path>
            </a:pathLst>
          </a:custGeom>
          <a:noFill/>
          <a:ln w="28575" cap="flat" cmpd="sng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Freeform 2"/>
          <p:cNvSpPr/>
          <p:nvPr/>
        </p:nvSpPr>
        <p:spPr bwMode="auto">
          <a:xfrm>
            <a:off x="4983435" y="5424854"/>
            <a:ext cx="740357" cy="967154"/>
          </a:xfrm>
          <a:custGeom>
            <a:avLst/>
            <a:gdLst>
              <a:gd name="connsiteX0" fmla="*/ 95630 w 702299"/>
              <a:gd name="connsiteY0" fmla="*/ 0 h 967154"/>
              <a:gd name="connsiteX1" fmla="*/ 139592 w 702299"/>
              <a:gd name="connsiteY1" fmla="*/ 422031 h 967154"/>
              <a:gd name="connsiteX2" fmla="*/ 25292 w 702299"/>
              <a:gd name="connsiteY2" fmla="*/ 650631 h 967154"/>
              <a:gd name="connsiteX3" fmla="*/ 702299 w 702299"/>
              <a:gd name="connsiteY3" fmla="*/ 967154 h 967154"/>
              <a:gd name="connsiteX0" fmla="*/ 133688 w 740357"/>
              <a:gd name="connsiteY0" fmla="*/ 0 h 967154"/>
              <a:gd name="connsiteX1" fmla="*/ 36973 w 740357"/>
              <a:gd name="connsiteY1" fmla="*/ 413239 h 967154"/>
              <a:gd name="connsiteX2" fmla="*/ 63350 w 740357"/>
              <a:gd name="connsiteY2" fmla="*/ 650631 h 967154"/>
              <a:gd name="connsiteX3" fmla="*/ 740357 w 740357"/>
              <a:gd name="connsiteY3" fmla="*/ 967154 h 967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0357" h="967154">
                <a:moveTo>
                  <a:pt x="133688" y="0"/>
                </a:moveTo>
                <a:cubicBezTo>
                  <a:pt x="161530" y="156796"/>
                  <a:pt x="48696" y="304801"/>
                  <a:pt x="36973" y="413239"/>
                </a:cubicBezTo>
                <a:cubicBezTo>
                  <a:pt x="25250" y="521678"/>
                  <a:pt x="-53881" y="558312"/>
                  <a:pt x="63350" y="650631"/>
                </a:cubicBezTo>
                <a:cubicBezTo>
                  <a:pt x="180581" y="742950"/>
                  <a:pt x="448745" y="854319"/>
                  <a:pt x="740357" y="967154"/>
                </a:cubicBez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0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0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FD821FA-76AE-46A1-9FBF-1F9ACD6C8D96}" type="slidenum">
              <a:rPr lang="en-US" altLang="en-US"/>
              <a:pPr eaLnBrk="1" hangingPunct="1"/>
              <a:t>22</a:t>
            </a:fld>
            <a:endParaRPr lang="en-US" altLang="en-US"/>
          </a:p>
        </p:txBody>
      </p:sp>
      <p:sp>
        <p:nvSpPr>
          <p:cNvPr id="23555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Magnifying mirrors</a:t>
            </a:r>
          </a:p>
        </p:txBody>
      </p:sp>
      <p:sp>
        <p:nvSpPr>
          <p:cNvPr id="23556" name="Arc 6"/>
          <p:cNvSpPr>
            <a:spLocks/>
          </p:cNvSpPr>
          <p:nvPr/>
        </p:nvSpPr>
        <p:spPr bwMode="auto">
          <a:xfrm rot="3290873">
            <a:off x="3062288" y="2235200"/>
            <a:ext cx="2236787" cy="1681163"/>
          </a:xfrm>
          <a:custGeom>
            <a:avLst/>
            <a:gdLst>
              <a:gd name="T0" fmla="*/ 0 w 21927"/>
              <a:gd name="T1" fmla="*/ 156 h 21600"/>
              <a:gd name="T2" fmla="*/ 2236787 w 21927"/>
              <a:gd name="T3" fmla="*/ 1681163 h 21600"/>
              <a:gd name="T4" fmla="*/ 33357 w 21927"/>
              <a:gd name="T5" fmla="*/ 1681163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927" h="21600" fill="none" extrusionOk="0">
                <a:moveTo>
                  <a:pt x="0" y="2"/>
                </a:moveTo>
                <a:cubicBezTo>
                  <a:pt x="108" y="0"/>
                  <a:pt x="217" y="-1"/>
                  <a:pt x="327" y="0"/>
                </a:cubicBezTo>
                <a:cubicBezTo>
                  <a:pt x="12256" y="0"/>
                  <a:pt x="21927" y="9670"/>
                  <a:pt x="21927" y="21600"/>
                </a:cubicBezTo>
              </a:path>
              <a:path w="21927" h="21600" stroke="0" extrusionOk="0">
                <a:moveTo>
                  <a:pt x="0" y="2"/>
                </a:moveTo>
                <a:cubicBezTo>
                  <a:pt x="108" y="0"/>
                  <a:pt x="217" y="-1"/>
                  <a:pt x="327" y="0"/>
                </a:cubicBezTo>
                <a:cubicBezTo>
                  <a:pt x="12256" y="0"/>
                  <a:pt x="21927" y="9670"/>
                  <a:pt x="21927" y="21600"/>
                </a:cubicBezTo>
                <a:lnTo>
                  <a:pt x="327" y="21600"/>
                </a:lnTo>
                <a:lnTo>
                  <a:pt x="0" y="2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7656" name="Picture 8" descr="homer3_small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49650" y="2246313"/>
            <a:ext cx="558800" cy="15192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7658" name="Picture 10" descr="homer3_smal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0" y="1587500"/>
            <a:ext cx="1073150" cy="291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292100" y="4843463"/>
            <a:ext cx="8599488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800"/>
              <a:t>when something placed within the focus of a concave</a:t>
            </a:r>
          </a:p>
          <a:p>
            <a:pPr algn="l" eaLnBrk="1" hangingPunct="1"/>
            <a:r>
              <a:rPr lang="en-US" altLang="en-US" sz="2800"/>
              <a:t>mirror, an enlarged, upright image is formed.</a:t>
            </a:r>
          </a:p>
          <a:p>
            <a:pPr algn="l" eaLnBrk="1" hangingPunct="1"/>
            <a:r>
              <a:rPr lang="en-US" altLang="en-US" sz="2800"/>
              <a:t>this principle is used in a shaving or makeup mirror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7148513" y="1954213"/>
            <a:ext cx="15113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800"/>
              <a:t>Homer’s</a:t>
            </a:r>
          </a:p>
          <a:p>
            <a:pPr algn="l" eaLnBrk="1" hangingPunct="1"/>
            <a:r>
              <a:rPr lang="en-US" altLang="en-US" sz="2800"/>
              <a:t> image</a:t>
            </a: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2095500" y="2697163"/>
            <a:ext cx="12541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800"/>
              <a:t>Homer</a:t>
            </a:r>
          </a:p>
        </p:txBody>
      </p:sp>
      <p:sp>
        <p:nvSpPr>
          <p:cNvPr id="23562" name="Freeform 16"/>
          <p:cNvSpPr>
            <a:spLocks/>
          </p:cNvSpPr>
          <p:nvPr/>
        </p:nvSpPr>
        <p:spPr bwMode="auto">
          <a:xfrm>
            <a:off x="4171950" y="1652588"/>
            <a:ext cx="622300" cy="2905125"/>
          </a:xfrm>
          <a:custGeom>
            <a:avLst/>
            <a:gdLst>
              <a:gd name="T0" fmla="*/ 123825 w 392"/>
              <a:gd name="T1" fmla="*/ 0 h 1830"/>
              <a:gd name="T2" fmla="*/ 484188 w 392"/>
              <a:gd name="T3" fmla="*/ 704850 h 1830"/>
              <a:gd name="T4" fmla="*/ 619125 w 392"/>
              <a:gd name="T5" fmla="*/ 1476375 h 1830"/>
              <a:gd name="T6" fmla="*/ 501650 w 392"/>
              <a:gd name="T7" fmla="*/ 2214563 h 1830"/>
              <a:gd name="T8" fmla="*/ 207963 w 392"/>
              <a:gd name="T9" fmla="*/ 2701925 h 1830"/>
              <a:gd name="T10" fmla="*/ 31750 w 392"/>
              <a:gd name="T11" fmla="*/ 2878138 h 1830"/>
              <a:gd name="T12" fmla="*/ 14288 w 392"/>
              <a:gd name="T13" fmla="*/ 2860675 h 183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92" h="1830">
                <a:moveTo>
                  <a:pt x="78" y="0"/>
                </a:moveTo>
                <a:cubicBezTo>
                  <a:pt x="115" y="74"/>
                  <a:pt x="253" y="289"/>
                  <a:pt x="305" y="444"/>
                </a:cubicBezTo>
                <a:cubicBezTo>
                  <a:pt x="357" y="599"/>
                  <a:pt x="388" y="772"/>
                  <a:pt x="390" y="930"/>
                </a:cubicBezTo>
                <a:cubicBezTo>
                  <a:pt x="392" y="1088"/>
                  <a:pt x="359" y="1266"/>
                  <a:pt x="316" y="1395"/>
                </a:cubicBezTo>
                <a:cubicBezTo>
                  <a:pt x="273" y="1524"/>
                  <a:pt x="180" y="1632"/>
                  <a:pt x="131" y="1702"/>
                </a:cubicBezTo>
                <a:cubicBezTo>
                  <a:pt x="82" y="1772"/>
                  <a:pt x="40" y="1796"/>
                  <a:pt x="20" y="1813"/>
                </a:cubicBezTo>
                <a:cubicBezTo>
                  <a:pt x="0" y="1830"/>
                  <a:pt x="11" y="1804"/>
                  <a:pt x="9" y="1802"/>
                </a:cubicBezTo>
              </a:path>
            </a:pathLst>
          </a:custGeom>
          <a:noFill/>
          <a:ln w="57150" cap="flat" cmpd="sng">
            <a:pattFill prst="wdDnDiag">
              <a:fgClr>
                <a:schemeClr val="tx1"/>
              </a:fgClr>
              <a:bgClr>
                <a:srgbClr val="FFFFFF"/>
              </a:bgClr>
            </a:patt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9" grpId="0"/>
      <p:bldP spid="27660" grpId="0"/>
      <p:bldP spid="2766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899" y="6371768"/>
            <a:ext cx="409662" cy="47625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fld id="{21199C4E-E35B-4B65-85BB-E121B43FB988}" type="slidenum">
              <a:rPr lang="en-US" altLang="en-US"/>
              <a:pPr algn="l" eaLnBrk="1" hangingPunct="1"/>
              <a:t>23</a:t>
            </a:fld>
            <a:endParaRPr lang="en-US" altLang="en-US" dirty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36625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Convex mirrors: wide angle view</a:t>
            </a:r>
          </a:p>
        </p:txBody>
      </p:sp>
      <p:sp>
        <p:nvSpPr>
          <p:cNvPr id="24580" name="Arc 5"/>
          <p:cNvSpPr>
            <a:spLocks/>
          </p:cNvSpPr>
          <p:nvPr/>
        </p:nvSpPr>
        <p:spPr bwMode="auto">
          <a:xfrm rot="-8092377">
            <a:off x="4616450" y="1968500"/>
            <a:ext cx="1839913" cy="1681163"/>
          </a:xfrm>
          <a:custGeom>
            <a:avLst/>
            <a:gdLst>
              <a:gd name="T0" fmla="*/ 0 w 21927"/>
              <a:gd name="T1" fmla="*/ 156 h 21600"/>
              <a:gd name="T2" fmla="*/ 1839913 w 21927"/>
              <a:gd name="T3" fmla="*/ 1681163 h 21600"/>
              <a:gd name="T4" fmla="*/ 27439 w 21927"/>
              <a:gd name="T5" fmla="*/ 1681163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927" h="21600" fill="none" extrusionOk="0">
                <a:moveTo>
                  <a:pt x="0" y="2"/>
                </a:moveTo>
                <a:cubicBezTo>
                  <a:pt x="108" y="0"/>
                  <a:pt x="217" y="-1"/>
                  <a:pt x="327" y="0"/>
                </a:cubicBezTo>
                <a:cubicBezTo>
                  <a:pt x="12256" y="0"/>
                  <a:pt x="21927" y="9670"/>
                  <a:pt x="21927" y="21600"/>
                </a:cubicBezTo>
              </a:path>
              <a:path w="21927" h="21600" stroke="0" extrusionOk="0">
                <a:moveTo>
                  <a:pt x="0" y="2"/>
                </a:moveTo>
                <a:cubicBezTo>
                  <a:pt x="108" y="0"/>
                  <a:pt x="217" y="-1"/>
                  <a:pt x="327" y="0"/>
                </a:cubicBezTo>
                <a:cubicBezTo>
                  <a:pt x="12256" y="0"/>
                  <a:pt x="21927" y="9670"/>
                  <a:pt x="21927" y="21600"/>
                </a:cubicBezTo>
                <a:lnTo>
                  <a:pt x="327" y="21600"/>
                </a:lnTo>
                <a:lnTo>
                  <a:pt x="0" y="2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Arc 6"/>
          <p:cNvSpPr>
            <a:spLocks/>
          </p:cNvSpPr>
          <p:nvPr/>
        </p:nvSpPr>
        <p:spPr bwMode="auto">
          <a:xfrm rot="-7963554">
            <a:off x="4673600" y="1955800"/>
            <a:ext cx="1860550" cy="1657350"/>
          </a:xfrm>
          <a:custGeom>
            <a:avLst/>
            <a:gdLst>
              <a:gd name="T0" fmla="*/ 0 w 22140"/>
              <a:gd name="T1" fmla="*/ 691 h 21600"/>
              <a:gd name="T2" fmla="*/ 1860550 w 22140"/>
              <a:gd name="T3" fmla="*/ 1501206 h 21600"/>
              <a:gd name="T4" fmla="*/ 53447 w 22140"/>
              <a:gd name="T5" fmla="*/ 16573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140" h="21600" fill="none" extrusionOk="0">
                <a:moveTo>
                  <a:pt x="0" y="9"/>
                </a:moveTo>
                <a:cubicBezTo>
                  <a:pt x="211" y="3"/>
                  <a:pt x="423" y="-1"/>
                  <a:pt x="636" y="0"/>
                </a:cubicBezTo>
                <a:cubicBezTo>
                  <a:pt x="11777" y="0"/>
                  <a:pt x="21090" y="8473"/>
                  <a:pt x="22139" y="19565"/>
                </a:cubicBezTo>
              </a:path>
              <a:path w="22140" h="21600" stroke="0" extrusionOk="0">
                <a:moveTo>
                  <a:pt x="0" y="9"/>
                </a:moveTo>
                <a:cubicBezTo>
                  <a:pt x="211" y="3"/>
                  <a:pt x="423" y="-1"/>
                  <a:pt x="636" y="0"/>
                </a:cubicBezTo>
                <a:cubicBezTo>
                  <a:pt x="11777" y="0"/>
                  <a:pt x="21090" y="8473"/>
                  <a:pt x="22139" y="19565"/>
                </a:cubicBezTo>
                <a:lnTo>
                  <a:pt x="636" y="21600"/>
                </a:lnTo>
                <a:lnTo>
                  <a:pt x="0" y="9"/>
                </a:lnTo>
                <a:close/>
              </a:path>
            </a:pathLst>
          </a:custGeom>
          <a:noFill/>
          <a:ln w="76200">
            <a:pattFill prst="wdDnDiag">
              <a:fgClr>
                <a:schemeClr val="tx1"/>
              </a:fgClr>
              <a:bgClr>
                <a:srgbClr val="FFFFFF"/>
              </a:bgClr>
            </a:patt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Line 7"/>
          <p:cNvSpPr>
            <a:spLocks noChangeShapeType="1"/>
          </p:cNvSpPr>
          <p:nvPr/>
        </p:nvSpPr>
        <p:spPr bwMode="auto">
          <a:xfrm>
            <a:off x="1046163" y="2801938"/>
            <a:ext cx="7197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3" name="AutoShape 8"/>
          <p:cNvSpPr>
            <a:spLocks noChangeArrowheads="1"/>
          </p:cNvSpPr>
          <p:nvPr/>
        </p:nvSpPr>
        <p:spPr bwMode="auto">
          <a:xfrm>
            <a:off x="1458913" y="1831975"/>
            <a:ext cx="603250" cy="957263"/>
          </a:xfrm>
          <a:prstGeom prst="upArrow">
            <a:avLst>
              <a:gd name="adj1" fmla="val 50000"/>
              <a:gd name="adj2" fmla="val 39671"/>
            </a:avLst>
          </a:prstGeom>
          <a:solidFill>
            <a:srgbClr val="0066FF"/>
          </a:solidFill>
          <a:ln w="9525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584" name="Freeform 9"/>
          <p:cNvSpPr>
            <a:spLocks/>
          </p:cNvSpPr>
          <p:nvPr/>
        </p:nvSpPr>
        <p:spPr bwMode="auto">
          <a:xfrm>
            <a:off x="1782763" y="1843088"/>
            <a:ext cx="3465512" cy="42862"/>
          </a:xfrm>
          <a:custGeom>
            <a:avLst/>
            <a:gdLst>
              <a:gd name="T0" fmla="*/ 0 w 3902"/>
              <a:gd name="T1" fmla="*/ 0 h 715"/>
              <a:gd name="T2" fmla="*/ 2046268 w 3902"/>
              <a:gd name="T3" fmla="*/ 0 h 715"/>
              <a:gd name="T4" fmla="*/ 3465512 w 3902"/>
              <a:gd name="T5" fmla="*/ 42862 h 71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902" h="715">
                <a:moveTo>
                  <a:pt x="0" y="0"/>
                </a:moveTo>
                <a:lnTo>
                  <a:pt x="2304" y="0"/>
                </a:lnTo>
                <a:lnTo>
                  <a:pt x="3902" y="715"/>
                </a:lnTo>
              </a:path>
            </a:pathLst>
          </a:custGeom>
          <a:noFill/>
          <a:ln w="28575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5" name="Line 10"/>
          <p:cNvSpPr>
            <a:spLocks noChangeShapeType="1"/>
          </p:cNvSpPr>
          <p:nvPr/>
        </p:nvSpPr>
        <p:spPr bwMode="auto">
          <a:xfrm>
            <a:off x="1695450" y="1843088"/>
            <a:ext cx="3382963" cy="5730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6" name="Line 11"/>
          <p:cNvSpPr>
            <a:spLocks noChangeShapeType="1"/>
          </p:cNvSpPr>
          <p:nvPr/>
        </p:nvSpPr>
        <p:spPr bwMode="auto">
          <a:xfrm flipH="1" flipV="1">
            <a:off x="3330575" y="1001713"/>
            <a:ext cx="1844675" cy="8270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7" name="Line 12"/>
          <p:cNvSpPr>
            <a:spLocks noChangeShapeType="1"/>
          </p:cNvSpPr>
          <p:nvPr/>
        </p:nvSpPr>
        <p:spPr bwMode="auto">
          <a:xfrm>
            <a:off x="5280025" y="1901825"/>
            <a:ext cx="2552700" cy="11493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8" name="Line 13"/>
          <p:cNvSpPr>
            <a:spLocks noChangeShapeType="1"/>
          </p:cNvSpPr>
          <p:nvPr/>
        </p:nvSpPr>
        <p:spPr bwMode="auto">
          <a:xfrm flipH="1">
            <a:off x="2432050" y="2417763"/>
            <a:ext cx="26257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Line 15"/>
          <p:cNvSpPr>
            <a:spLocks noChangeShapeType="1"/>
          </p:cNvSpPr>
          <p:nvPr/>
        </p:nvSpPr>
        <p:spPr bwMode="auto">
          <a:xfrm>
            <a:off x="5027613" y="2419350"/>
            <a:ext cx="2152650" cy="444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AutoShape 16"/>
          <p:cNvSpPr>
            <a:spLocks noChangeArrowheads="1"/>
          </p:cNvSpPr>
          <p:nvPr/>
        </p:nvSpPr>
        <p:spPr bwMode="auto">
          <a:xfrm>
            <a:off x="6384925" y="2462213"/>
            <a:ext cx="309563" cy="323850"/>
          </a:xfrm>
          <a:prstGeom prst="upArrow">
            <a:avLst>
              <a:gd name="adj1" fmla="val 50000"/>
              <a:gd name="adj2" fmla="val 26154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591" name="Text Box 17"/>
          <p:cNvSpPr txBox="1">
            <a:spLocks noChangeArrowheads="1"/>
          </p:cNvSpPr>
          <p:nvPr/>
        </p:nvSpPr>
        <p:spPr bwMode="auto">
          <a:xfrm>
            <a:off x="261938" y="1835150"/>
            <a:ext cx="12128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800"/>
              <a:t>Object</a:t>
            </a:r>
          </a:p>
        </p:txBody>
      </p:sp>
      <p:sp>
        <p:nvSpPr>
          <p:cNvPr id="24592" name="Text Box 18"/>
          <p:cNvSpPr txBox="1">
            <a:spLocks noChangeArrowheads="1"/>
          </p:cNvSpPr>
          <p:nvPr/>
        </p:nvSpPr>
        <p:spPr bwMode="auto">
          <a:xfrm>
            <a:off x="6016625" y="1855788"/>
            <a:ext cx="1174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800"/>
              <a:t>Image</a:t>
            </a:r>
          </a:p>
        </p:txBody>
      </p:sp>
      <p:pic>
        <p:nvPicPr>
          <p:cNvPr id="36883" name="Picture 19" descr="conves0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0388" y="3436938"/>
            <a:ext cx="2835275" cy="2835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6885" name="Text Box 21"/>
          <p:cNvSpPr txBox="1">
            <a:spLocks noChangeArrowheads="1"/>
          </p:cNvSpPr>
          <p:nvPr/>
        </p:nvSpPr>
        <p:spPr bwMode="auto">
          <a:xfrm>
            <a:off x="3674909" y="3562905"/>
            <a:ext cx="5272088" cy="30469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400" dirty="0"/>
              <a:t>A convex lens provides a </a:t>
            </a:r>
            <a:r>
              <a:rPr lang="en-US" altLang="en-US" sz="2400" dirty="0">
                <a:solidFill>
                  <a:srgbClr val="FF0000"/>
                </a:solidFill>
              </a:rPr>
              <a:t>wide</a:t>
            </a:r>
          </a:p>
          <a:p>
            <a:pPr algn="l" eaLnBrk="1" hangingPunct="1"/>
            <a:r>
              <a:rPr lang="en-US" altLang="en-US" sz="2400" dirty="0">
                <a:solidFill>
                  <a:srgbClr val="FF0000"/>
                </a:solidFill>
              </a:rPr>
              <a:t>angle view</a:t>
            </a:r>
            <a:r>
              <a:rPr lang="en-US" altLang="en-US" sz="2400" dirty="0"/>
              <a:t>. Since it sees more, </a:t>
            </a:r>
          </a:p>
          <a:p>
            <a:pPr algn="l" eaLnBrk="1" hangingPunct="1"/>
            <a:r>
              <a:rPr lang="en-US" altLang="en-US" sz="2400" dirty="0"/>
              <a:t>the images are reduced in size.</a:t>
            </a:r>
          </a:p>
          <a:p>
            <a:pPr algn="l" eaLnBrk="1" hangingPunct="1"/>
            <a:r>
              <a:rPr lang="en-US" altLang="en-US" sz="2400" dirty="0"/>
              <a:t>Passenger side mirrors are often of this type with the warning: </a:t>
            </a:r>
            <a:r>
              <a:rPr lang="en-US" altLang="en-US" sz="2400" dirty="0" smtClean="0">
                <a:solidFill>
                  <a:srgbClr val="0000FF"/>
                </a:solidFill>
              </a:rPr>
              <a:t>“Objects </a:t>
            </a:r>
            <a:r>
              <a:rPr lang="en-US" altLang="en-US" sz="2400" dirty="0">
                <a:solidFill>
                  <a:srgbClr val="0000FF"/>
                </a:solidFill>
              </a:rPr>
              <a:t>appear </a:t>
            </a:r>
            <a:r>
              <a:rPr lang="en-US" altLang="en-US" sz="2400" dirty="0" smtClean="0">
                <a:solidFill>
                  <a:srgbClr val="0000FF"/>
                </a:solidFill>
              </a:rPr>
              <a:t>farther </a:t>
            </a:r>
            <a:r>
              <a:rPr lang="en-US" altLang="en-US" sz="2400" dirty="0">
                <a:solidFill>
                  <a:srgbClr val="0000FF"/>
                </a:solidFill>
              </a:rPr>
              <a:t>than they actually </a:t>
            </a:r>
            <a:r>
              <a:rPr lang="en-US" altLang="en-US" sz="2400" dirty="0" smtClean="0">
                <a:solidFill>
                  <a:srgbClr val="0000FF"/>
                </a:solidFill>
              </a:rPr>
              <a:t>are.”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Because they appear </a:t>
            </a:r>
            <a:r>
              <a:rPr lang="en-US" altLang="en-US" sz="2400" dirty="0" smtClean="0"/>
              <a:t>smaller, </a:t>
            </a:r>
            <a:r>
              <a:rPr lang="en-US" altLang="en-US" sz="2400" dirty="0"/>
              <a:t>they </a:t>
            </a:r>
            <a:r>
              <a:rPr lang="en-US" altLang="en-US" sz="2400" dirty="0" smtClean="0"/>
              <a:t>appear to be farther </a:t>
            </a:r>
            <a:r>
              <a:rPr lang="en-US" altLang="en-US" sz="2400" dirty="0"/>
              <a:t>away.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6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8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9063DB3-F3D8-4753-B03B-55E31C34BDB2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-17463" y="-17463"/>
            <a:ext cx="9161463" cy="939801"/>
          </a:xfrm>
          <a:solidFill>
            <a:schemeClr val="bg2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CCEC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VISIBLE LIGHT</a:t>
            </a:r>
          </a:p>
        </p:txBody>
      </p:sp>
      <p:pic>
        <p:nvPicPr>
          <p:cNvPr id="5124" name="Picture 3" descr="12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00" y="1087438"/>
            <a:ext cx="7089775" cy="373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768279" y="5098355"/>
            <a:ext cx="7589977" cy="138499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2800" dirty="0" smtClean="0">
                <a:solidFill>
                  <a:srgbClr val="FF0000"/>
                </a:solidFill>
                <a:latin typeface="Tahoma" panose="020B0604030504040204" pitchFamily="34" charset="0"/>
              </a:rPr>
              <a:t>COLOR </a:t>
            </a:r>
            <a:r>
              <a:rPr lang="en-US" altLang="en-US" sz="2800" dirty="0">
                <a:solidFill>
                  <a:srgbClr val="FF0000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 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WAVELENGTH</a:t>
            </a:r>
            <a:r>
              <a:rPr lang="en-US" altLang="en-US" sz="2800" dirty="0">
                <a:solidFill>
                  <a:srgbClr val="FF0000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en-US" altLang="en-US" sz="2800" dirty="0" smtClean="0">
                <a:solidFill>
                  <a:srgbClr val="FF0000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or </a:t>
            </a:r>
            <a:r>
              <a:rPr lang="en-US" altLang="en-US" sz="2800" dirty="0">
                <a:solidFill>
                  <a:srgbClr val="00B050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FREQUENCY</a:t>
            </a:r>
          </a:p>
          <a:p>
            <a:pPr algn="l"/>
            <a:r>
              <a:rPr lang="en-US" altLang="en-US" sz="2800" dirty="0" smtClean="0">
                <a:latin typeface="Tahoma" panose="020B0604030504040204" pitchFamily="34" charset="0"/>
                <a:sym typeface="Wingdings" panose="05000000000000000000" pitchFamily="2" charset="2"/>
              </a:rPr>
              <a:t>Wavelength </a:t>
            </a:r>
            <a:r>
              <a:rPr lang="en-US" altLang="en-US" sz="2800" dirty="0">
                <a:latin typeface="Tahoma" panose="020B0604030504040204" pitchFamily="34" charset="0"/>
                <a:sym typeface="Symbol" panose="05050102010706020507" pitchFamily="18" charset="2"/>
              </a:rPr>
              <a:t></a:t>
            </a:r>
            <a:r>
              <a:rPr lang="en-US" altLang="en-US" sz="2800" dirty="0">
                <a:latin typeface="Tahoma" panose="020B0604030504040204" pitchFamily="34" charset="0"/>
                <a:sym typeface="Wingdings" panose="05000000000000000000" pitchFamily="2" charset="2"/>
              </a:rPr>
              <a:t> Frequency = </a:t>
            </a:r>
            <a:r>
              <a:rPr lang="en-US" altLang="en-US" sz="2800" dirty="0" smtClean="0">
                <a:latin typeface="Tahoma" panose="020B0604030504040204" pitchFamily="34" charset="0"/>
                <a:sym typeface="Wingdings" panose="05000000000000000000" pitchFamily="2" charset="2"/>
              </a:rPr>
              <a:t>c</a:t>
            </a:r>
            <a:r>
              <a:rPr lang="en-US" altLang="en-US" sz="2800" dirty="0">
                <a:latin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en-US" altLang="en-US" sz="2800" dirty="0" smtClean="0">
                <a:latin typeface="Tahoma" panose="020B0604030504040204" pitchFamily="34" charset="0"/>
                <a:sym typeface="Wingdings" panose="05000000000000000000" pitchFamily="2" charset="2"/>
              </a:rPr>
              <a:t>= speed of light</a:t>
            </a:r>
          </a:p>
          <a:p>
            <a:pPr algn="l"/>
            <a:r>
              <a:rPr lang="en-US" altLang="en-US" sz="2800" dirty="0" smtClean="0">
                <a:latin typeface="Tahoma" panose="020B0604030504040204" pitchFamily="34" charset="0"/>
                <a:sym typeface="Wingdings" panose="05000000000000000000" pitchFamily="2" charset="2"/>
              </a:rPr>
              <a:t>e.g., 6x10</a:t>
            </a:r>
            <a:r>
              <a:rPr lang="en-US" altLang="en-US" sz="2800" baseline="30000" dirty="0" smtClean="0">
                <a:latin typeface="Tahoma" panose="020B0604030504040204" pitchFamily="34" charset="0"/>
                <a:sym typeface="Wingdings" panose="05000000000000000000" pitchFamily="2" charset="2"/>
              </a:rPr>
              <a:t>14</a:t>
            </a:r>
            <a:r>
              <a:rPr lang="en-US" altLang="en-US" sz="2800" dirty="0" smtClean="0">
                <a:latin typeface="Tahoma" panose="020B0604030504040204" pitchFamily="34" charset="0"/>
                <a:sym typeface="Wingdings" panose="05000000000000000000" pitchFamily="2" charset="2"/>
              </a:rPr>
              <a:t> Hz x 500x10</a:t>
            </a:r>
            <a:r>
              <a:rPr lang="en-US" altLang="en-US" sz="2800" baseline="30000" dirty="0" smtClean="0">
                <a:latin typeface="Tahoma" panose="020B0604030504040204" pitchFamily="34" charset="0"/>
                <a:sym typeface="Wingdings" panose="05000000000000000000" pitchFamily="2" charset="2"/>
              </a:rPr>
              <a:t>-9</a:t>
            </a:r>
            <a:r>
              <a:rPr lang="en-US" altLang="en-US" sz="2800" dirty="0" smtClean="0">
                <a:latin typeface="Tahoma" panose="020B0604030504040204" pitchFamily="34" charset="0"/>
                <a:sym typeface="Wingdings" panose="05000000000000000000" pitchFamily="2" charset="2"/>
              </a:rPr>
              <a:t> m = 3x10</a:t>
            </a:r>
            <a:r>
              <a:rPr lang="en-US" altLang="en-US" sz="2800" baseline="30000" dirty="0" smtClean="0">
                <a:latin typeface="Tahoma" panose="020B0604030504040204" pitchFamily="34" charset="0"/>
                <a:sym typeface="Wingdings" panose="05000000000000000000" pitchFamily="2" charset="2"/>
              </a:rPr>
              <a:t>8</a:t>
            </a:r>
            <a:r>
              <a:rPr lang="en-US" altLang="en-US" sz="2800" dirty="0" smtClean="0">
                <a:latin typeface="Tahoma" panose="020B0604030504040204" pitchFamily="34" charset="0"/>
                <a:sym typeface="Wingdings" panose="05000000000000000000" pitchFamily="2" charset="2"/>
              </a:rPr>
              <a:t> m/s</a:t>
            </a:r>
            <a:endParaRPr lang="en-US" altLang="en-US" sz="2800" dirty="0">
              <a:latin typeface="Tahoma" panose="020B0604030504040204" pitchFamily="34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0892E87-126E-4D2F-8931-ADECFC9A5039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z="3600" smtClean="0">
                <a:solidFill>
                  <a:schemeClr val="bg1"/>
                </a:solidFill>
              </a:rPr>
              <a:t>The index of refraction (n) depends</a:t>
            </a:r>
            <a:br>
              <a:rPr lang="en-US" altLang="en-US" sz="3600" smtClean="0">
                <a:solidFill>
                  <a:schemeClr val="bg1"/>
                </a:solidFill>
              </a:rPr>
            </a:br>
            <a:r>
              <a:rPr lang="en-US" altLang="en-US" sz="3600" smtClean="0">
                <a:solidFill>
                  <a:schemeClr val="bg1"/>
                </a:solidFill>
              </a:rPr>
              <a:t>of the color (wavelength) of the light</a:t>
            </a:r>
          </a:p>
        </p:txBody>
      </p:sp>
      <p:graphicFrame>
        <p:nvGraphicFramePr>
          <p:cNvPr id="4099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790845"/>
              </p:ext>
            </p:extLst>
          </p:nvPr>
        </p:nvGraphicFramePr>
        <p:xfrm>
          <a:off x="1015884" y="1550332"/>
          <a:ext cx="6362700" cy="4064001"/>
        </p:xfrm>
        <a:graphic>
          <a:graphicData uri="http://schemas.openxmlformats.org/drawingml/2006/table">
            <a:tbl>
              <a:tblPr/>
              <a:tblGrid>
                <a:gridCol w="2082800"/>
                <a:gridCol w="3149600"/>
                <a:gridCol w="1130300"/>
              </a:tblGrid>
              <a:tr h="5810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color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Wavelength (nm)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5794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red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660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1.520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5810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orange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1.522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</a:tr>
              <a:tr h="5810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yellow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1.523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810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green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1.526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</a:tr>
              <a:tr h="5794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blue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470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1.531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</a:tr>
              <a:tr h="5810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violet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410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1.538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FF"/>
                    </a:solidFill>
                  </a:tcPr>
                </a:tc>
              </a:tr>
            </a:tbl>
          </a:graphicData>
        </a:graphic>
      </p:graphicFrame>
      <p:sp>
        <p:nvSpPr>
          <p:cNvPr id="6182" name="Text Box 37"/>
          <p:cNvSpPr txBox="1">
            <a:spLocks noChangeArrowheads="1"/>
          </p:cNvSpPr>
          <p:nvPr/>
        </p:nvSpPr>
        <p:spPr bwMode="auto">
          <a:xfrm>
            <a:off x="2216150" y="5884441"/>
            <a:ext cx="4478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2400" dirty="0">
                <a:latin typeface="Tahoma" panose="020B0604030504040204" pitchFamily="34" charset="0"/>
              </a:rPr>
              <a:t>1 nanometer (nm) = 1 </a:t>
            </a:r>
            <a:r>
              <a:rPr lang="en-US" altLang="en-US" sz="2400" dirty="0">
                <a:latin typeface="Tahoma" panose="020B0604030504040204" pitchFamily="34" charset="0"/>
                <a:sym typeface="Symbol" panose="05050102010706020507" pitchFamily="18" charset="2"/>
              </a:rPr>
              <a:t> </a:t>
            </a:r>
            <a:r>
              <a:rPr lang="en-US" altLang="en-US" sz="2400" dirty="0">
                <a:latin typeface="Tahoma" panose="020B0604030504040204" pitchFamily="34" charset="0"/>
              </a:rPr>
              <a:t>10</a:t>
            </a:r>
            <a:r>
              <a:rPr lang="en-US" alt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–9</a:t>
            </a:r>
            <a:r>
              <a:rPr lang="en-US" altLang="en-US" sz="2400" dirty="0">
                <a:latin typeface="Tahoma" panose="020B0604030504040204" pitchFamily="34" charset="0"/>
              </a:rPr>
              <a:t> m</a:t>
            </a:r>
          </a:p>
        </p:txBody>
      </p:sp>
      <p:sp>
        <p:nvSpPr>
          <p:cNvPr id="6183" name="Line 38"/>
          <p:cNvSpPr>
            <a:spLocks noChangeShapeType="1"/>
          </p:cNvSpPr>
          <p:nvPr/>
        </p:nvSpPr>
        <p:spPr bwMode="auto">
          <a:xfrm>
            <a:off x="3077828" y="1550332"/>
            <a:ext cx="0" cy="40386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84" name="Line 39"/>
          <p:cNvSpPr>
            <a:spLocks noChangeShapeType="1"/>
          </p:cNvSpPr>
          <p:nvPr/>
        </p:nvSpPr>
        <p:spPr bwMode="auto">
          <a:xfrm>
            <a:off x="6231738" y="1550332"/>
            <a:ext cx="0" cy="40386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1667B9D-C9FD-4557-B8E8-CE9F6D8ADCD5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712913"/>
          </a:xfrm>
          <a:solidFill>
            <a:schemeClr val="bg2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CCEC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4000" dirty="0" smtClean="0">
                <a:solidFill>
                  <a:schemeClr val="bg1"/>
                </a:solidFill>
              </a:rPr>
              <a:t>Different colors are refracted (bent) by different amounts</a:t>
            </a:r>
            <a:r>
              <a:rPr lang="en-US" altLang="en-US" sz="4000" dirty="0" smtClean="0">
                <a:solidFill>
                  <a:schemeClr val="bg1"/>
                </a:solidFill>
              </a:rPr>
              <a:t>, </a:t>
            </a:r>
            <a:r>
              <a:rPr lang="en-US" altLang="en-US" sz="4000" dirty="0" smtClean="0">
                <a:solidFill>
                  <a:schemeClr val="bg1"/>
                </a:solidFill>
              </a:rPr>
              <a:t>this </a:t>
            </a:r>
            <a:r>
              <a:rPr lang="en-US" altLang="en-US" sz="4000" dirty="0" smtClean="0">
                <a:solidFill>
                  <a:schemeClr val="bg1"/>
                </a:solidFill>
              </a:rPr>
              <a:t>phenomenon is called </a:t>
            </a:r>
            <a:r>
              <a:rPr lang="en-US" altLang="en-US" sz="4000" i="1" u="sng" dirty="0" smtClean="0">
                <a:solidFill>
                  <a:schemeClr val="bg1"/>
                </a:solidFill>
              </a:rPr>
              <a:t>dispersion</a:t>
            </a:r>
            <a:endParaRPr lang="en-US" altLang="en-US" sz="4000" i="1" u="sng" dirty="0" smtClean="0">
              <a:solidFill>
                <a:schemeClr val="bg1"/>
              </a:solidFill>
            </a:endParaRPr>
          </a:p>
        </p:txBody>
      </p:sp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806450" y="1951038"/>
            <a:ext cx="7366000" cy="4000500"/>
          </a:xfrm>
          <a:prstGeom prst="rect">
            <a:avLst/>
          </a:prstGeom>
          <a:solidFill>
            <a:srgbClr val="B2B2B2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7173" name="AutoShape 4"/>
          <p:cNvSpPr>
            <a:spLocks noChangeArrowheads="1"/>
          </p:cNvSpPr>
          <p:nvPr/>
        </p:nvSpPr>
        <p:spPr bwMode="auto">
          <a:xfrm>
            <a:off x="2988564" y="2588768"/>
            <a:ext cx="3132836" cy="2705100"/>
          </a:xfrm>
          <a:prstGeom prst="triangle">
            <a:avLst>
              <a:gd name="adj" fmla="val 48492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 rot="-1137635">
            <a:off x="2311400" y="4022725"/>
            <a:ext cx="1447800" cy="546100"/>
          </a:xfrm>
          <a:prstGeom prst="rightArrow">
            <a:avLst>
              <a:gd name="adj1" fmla="val 50000"/>
              <a:gd name="adj2" fmla="val 66279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5" name="Line 6"/>
          <p:cNvSpPr>
            <a:spLocks noChangeShapeType="1"/>
          </p:cNvSpPr>
          <p:nvPr/>
        </p:nvSpPr>
        <p:spPr bwMode="auto">
          <a:xfrm>
            <a:off x="2994025" y="3629571"/>
            <a:ext cx="1495425" cy="863600"/>
          </a:xfrm>
          <a:prstGeom prst="line">
            <a:avLst/>
          </a:prstGeom>
          <a:noFill/>
          <a:ln w="28575">
            <a:solidFill>
              <a:srgbClr val="FFFF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6" name="Text Box 7"/>
          <p:cNvSpPr txBox="1">
            <a:spLocks noChangeArrowheads="1"/>
          </p:cNvSpPr>
          <p:nvPr/>
        </p:nvSpPr>
        <p:spPr bwMode="auto">
          <a:xfrm>
            <a:off x="3657930" y="4849368"/>
            <a:ext cx="17059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2400" dirty="0">
                <a:solidFill>
                  <a:srgbClr val="0000FF"/>
                </a:solidFill>
                <a:latin typeface="Tahoma" panose="020B0604030504040204" pitchFamily="34" charset="0"/>
              </a:rPr>
              <a:t>g</a:t>
            </a:r>
            <a:r>
              <a:rPr lang="en-US" altLang="en-US" sz="2400" dirty="0" smtClean="0">
                <a:solidFill>
                  <a:srgbClr val="0000FF"/>
                </a:solidFill>
                <a:latin typeface="Tahoma" panose="020B0604030504040204" pitchFamily="34" charset="0"/>
              </a:rPr>
              <a:t>lass </a:t>
            </a:r>
            <a:r>
              <a:rPr lang="en-US" altLang="en-US" sz="2400" dirty="0">
                <a:solidFill>
                  <a:srgbClr val="0000FF"/>
                </a:solidFill>
                <a:latin typeface="Tahoma" panose="020B0604030504040204" pitchFamily="34" charset="0"/>
              </a:rPr>
              <a:t>prism</a:t>
            </a:r>
          </a:p>
        </p:txBody>
      </p:sp>
      <p:sp>
        <p:nvSpPr>
          <p:cNvPr id="7177" name="Text Box 8"/>
          <p:cNvSpPr txBox="1">
            <a:spLocks noChangeArrowheads="1"/>
          </p:cNvSpPr>
          <p:nvPr/>
        </p:nvSpPr>
        <p:spPr bwMode="auto">
          <a:xfrm>
            <a:off x="1286534" y="3932238"/>
            <a:ext cx="92102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Tahoma" panose="020B0604030504040204" pitchFamily="34" charset="0"/>
              </a:rPr>
              <a:t>w</a:t>
            </a:r>
            <a:r>
              <a:rPr lang="en-US" altLang="en-US" sz="2400" dirty="0" smtClean="0">
                <a:latin typeface="Tahoma" panose="020B0604030504040204" pitchFamily="34" charset="0"/>
              </a:rPr>
              <a:t>hite</a:t>
            </a:r>
            <a:endParaRPr lang="en-US" altLang="en-US" sz="2400" dirty="0">
              <a:latin typeface="Tahoma" panose="020B0604030504040204" pitchFamily="34" charset="0"/>
            </a:endParaRPr>
          </a:p>
          <a:p>
            <a:r>
              <a:rPr lang="en-US" altLang="en-US" sz="2400" dirty="0">
                <a:latin typeface="Tahoma" panose="020B0604030504040204" pitchFamily="34" charset="0"/>
              </a:rPr>
              <a:t>light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6905625" y="4249738"/>
            <a:ext cx="622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2400">
                <a:solidFill>
                  <a:srgbClr val="FF0000"/>
                </a:solidFill>
                <a:latin typeface="Tahoma" panose="020B0604030504040204" pitchFamily="34" charset="0"/>
              </a:rPr>
              <a:t>red</a:t>
            </a:r>
          </a:p>
        </p:txBody>
      </p:sp>
      <p:grpSp>
        <p:nvGrpSpPr>
          <p:cNvPr id="5130" name="Group 10"/>
          <p:cNvGrpSpPr>
            <a:grpSpLocks/>
          </p:cNvGrpSpPr>
          <p:nvPr/>
        </p:nvGrpSpPr>
        <p:grpSpPr bwMode="auto">
          <a:xfrm>
            <a:off x="3746500" y="4038600"/>
            <a:ext cx="1877544" cy="419100"/>
            <a:chOff x="2360" y="2544"/>
            <a:chExt cx="1088" cy="264"/>
          </a:xfrm>
        </p:grpSpPr>
        <p:sp>
          <p:nvSpPr>
            <p:cNvPr id="7188" name="Line 11"/>
            <p:cNvSpPr>
              <a:spLocks noChangeShapeType="1"/>
            </p:cNvSpPr>
            <p:nvPr/>
          </p:nvSpPr>
          <p:spPr bwMode="auto">
            <a:xfrm>
              <a:off x="2360" y="2552"/>
              <a:ext cx="984" cy="56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9" name="Line 12"/>
            <p:cNvSpPr>
              <a:spLocks noChangeShapeType="1"/>
            </p:cNvSpPr>
            <p:nvPr/>
          </p:nvSpPr>
          <p:spPr bwMode="auto">
            <a:xfrm>
              <a:off x="2360" y="2544"/>
              <a:ext cx="1088" cy="264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33" name="Group 13"/>
          <p:cNvGrpSpPr>
            <a:grpSpLocks/>
          </p:cNvGrpSpPr>
          <p:nvPr/>
        </p:nvGrpSpPr>
        <p:grpSpPr bwMode="auto">
          <a:xfrm>
            <a:off x="5408593" y="4143375"/>
            <a:ext cx="1562100" cy="977900"/>
            <a:chOff x="3312" y="2600"/>
            <a:chExt cx="984" cy="616"/>
          </a:xfrm>
        </p:grpSpPr>
        <p:sp>
          <p:nvSpPr>
            <p:cNvPr id="7186" name="Line 14"/>
            <p:cNvSpPr>
              <a:spLocks noChangeShapeType="1"/>
            </p:cNvSpPr>
            <p:nvPr/>
          </p:nvSpPr>
          <p:spPr bwMode="auto">
            <a:xfrm>
              <a:off x="3312" y="2600"/>
              <a:ext cx="984" cy="336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7" name="Line 15"/>
            <p:cNvSpPr>
              <a:spLocks noChangeShapeType="1"/>
            </p:cNvSpPr>
            <p:nvPr/>
          </p:nvSpPr>
          <p:spPr bwMode="auto">
            <a:xfrm>
              <a:off x="3440" y="2808"/>
              <a:ext cx="856" cy="408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6702425" y="5202238"/>
            <a:ext cx="752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2400">
                <a:solidFill>
                  <a:srgbClr val="0000FF"/>
                </a:solidFill>
                <a:latin typeface="Tahoma" panose="020B0604030504040204" pitchFamily="34" charset="0"/>
              </a:rPr>
              <a:t>blue</a:t>
            </a:r>
          </a:p>
        </p:txBody>
      </p:sp>
      <p:sp>
        <p:nvSpPr>
          <p:cNvPr id="5139" name="Line 19"/>
          <p:cNvSpPr>
            <a:spLocks noChangeShapeType="1"/>
          </p:cNvSpPr>
          <p:nvPr/>
        </p:nvSpPr>
        <p:spPr bwMode="auto">
          <a:xfrm flipV="1">
            <a:off x="2547938" y="3649663"/>
            <a:ext cx="2349500" cy="798512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0" name="Line 20"/>
          <p:cNvSpPr>
            <a:spLocks noChangeShapeType="1"/>
          </p:cNvSpPr>
          <p:nvPr/>
        </p:nvSpPr>
        <p:spPr bwMode="auto">
          <a:xfrm flipV="1">
            <a:off x="4633913" y="3951288"/>
            <a:ext cx="1385887" cy="292100"/>
          </a:xfrm>
          <a:prstGeom prst="line">
            <a:avLst/>
          </a:prstGeom>
          <a:noFill/>
          <a:ln w="28575">
            <a:solidFill>
              <a:srgbClr val="FFFF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1" name="Line 21"/>
          <p:cNvSpPr>
            <a:spLocks noChangeShapeType="1"/>
          </p:cNvSpPr>
          <p:nvPr/>
        </p:nvSpPr>
        <p:spPr bwMode="auto">
          <a:xfrm flipV="1">
            <a:off x="4735513" y="4349146"/>
            <a:ext cx="1385887" cy="292100"/>
          </a:xfrm>
          <a:prstGeom prst="line">
            <a:avLst/>
          </a:prstGeom>
          <a:noFill/>
          <a:ln w="28575">
            <a:solidFill>
              <a:srgbClr val="FFFF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Line Callout 1 (Border and Accent Bar) 1"/>
          <p:cNvSpPr/>
          <p:nvPr/>
        </p:nvSpPr>
        <p:spPr bwMode="auto">
          <a:xfrm>
            <a:off x="5364392" y="2226603"/>
            <a:ext cx="3476626" cy="1624672"/>
          </a:xfrm>
          <a:prstGeom prst="accentBorderCallout1">
            <a:avLst>
              <a:gd name="adj1" fmla="val 18234"/>
              <a:gd name="adj2" fmla="val 354"/>
              <a:gd name="adj3" fmla="val 121302"/>
              <a:gd name="adj4" fmla="val -24224"/>
            </a:avLst>
          </a:prstGeom>
          <a:solidFill>
            <a:srgbClr val="FFFF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Blue light is bent more</a:t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</a:b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than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smtClean="0">
                <a:latin typeface="Arial" charset="0"/>
              </a:rPr>
              <a:t>red light, because n</a:t>
            </a:r>
            <a:br>
              <a:rPr lang="en-US" sz="2400" dirty="0" smtClean="0">
                <a:latin typeface="Arial" charset="0"/>
              </a:rPr>
            </a:br>
            <a:r>
              <a:rPr lang="en-US" sz="2400" dirty="0" smtClean="0">
                <a:latin typeface="Arial" charset="0"/>
              </a:rPr>
              <a:t>is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smtClean="0">
                <a:latin typeface="Arial" charset="0"/>
              </a:rPr>
              <a:t>larger </a:t>
            </a:r>
            <a:r>
              <a:rPr lang="en-US" sz="2400" dirty="0">
                <a:latin typeface="Arial" charset="0"/>
              </a:rPr>
              <a:t>f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or blue light</a:t>
            </a:r>
          </a:p>
        </p:txBody>
      </p:sp>
      <p:sp>
        <p:nvSpPr>
          <p:cNvPr id="3" name="Down Arrow Callout 2"/>
          <p:cNvSpPr/>
          <p:nvPr/>
        </p:nvSpPr>
        <p:spPr bwMode="auto">
          <a:xfrm>
            <a:off x="1016679" y="2453766"/>
            <a:ext cx="1460730" cy="1476375"/>
          </a:xfrm>
          <a:prstGeom prst="downArrowCallou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contains all</a:t>
            </a:r>
          </a:p>
          <a:p>
            <a:pPr eaLnBrk="1" hangingPunct="1"/>
            <a:r>
              <a:rPr lang="en-US" altLang="en-US" dirty="0"/>
              <a:t>wavelengths</a:t>
            </a:r>
          </a:p>
          <a:p>
            <a:pPr eaLnBrk="1" hangingPunct="1"/>
            <a:r>
              <a:rPr lang="en-US" altLang="en-US" dirty="0"/>
              <a:t>(colors)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animBg="1"/>
      <p:bldP spid="7175" grpId="0" animBg="1"/>
      <p:bldP spid="5129" grpId="0"/>
      <p:bldP spid="5136" grpId="0"/>
      <p:bldP spid="5139" grpId="0" animBg="1"/>
      <p:bldP spid="5140" grpId="0" animBg="1"/>
      <p:bldP spid="5141" grpId="0" animBg="1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9CB4D22-7602-4F42-875F-19F8EC256E8D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The rainbow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82700"/>
            <a:ext cx="8229600" cy="1233488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Rainbows are caused by </a:t>
            </a:r>
            <a:r>
              <a:rPr lang="en-US" altLang="en-US" sz="2800" smtClean="0">
                <a:solidFill>
                  <a:srgbClr val="FF0000"/>
                </a:solidFill>
              </a:rPr>
              <a:t>dispersion of sunlight</a:t>
            </a:r>
            <a:r>
              <a:rPr lang="en-US" altLang="en-US" sz="2800" smtClean="0"/>
              <a:t> from water droplets which act as tiny prisms</a:t>
            </a:r>
          </a:p>
        </p:txBody>
      </p:sp>
      <p:pic>
        <p:nvPicPr>
          <p:cNvPr id="6148" name="Picture 4" descr="12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138" y="2806700"/>
            <a:ext cx="3052762" cy="310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177800" y="2590800"/>
            <a:ext cx="889000" cy="863600"/>
          </a:xfrm>
          <a:prstGeom prst="sun">
            <a:avLst>
              <a:gd name="adj" fmla="val 25000"/>
            </a:avLst>
          </a:prstGeom>
          <a:solidFill>
            <a:srgbClr val="FF9900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2895600" y="2133600"/>
            <a:ext cx="1003300" cy="18415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151" name="Picture 7" descr="rainbow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2650" y="2482850"/>
            <a:ext cx="4106863" cy="244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animBg="1"/>
      <p:bldP spid="615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71C6DB7-04A0-4021-9314-12B7B4BB2F9A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Why is it a rain BOW ?</a:t>
            </a:r>
          </a:p>
        </p:txBody>
      </p:sp>
      <p:pic>
        <p:nvPicPr>
          <p:cNvPr id="7172" name="Picture 4" descr="hom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938" y="4708525"/>
            <a:ext cx="989012" cy="214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91" name="Text Box 23"/>
          <p:cNvSpPr txBox="1">
            <a:spLocks noChangeArrowheads="1"/>
          </p:cNvSpPr>
          <p:nvPr/>
        </p:nvSpPr>
        <p:spPr bwMode="auto">
          <a:xfrm>
            <a:off x="315913" y="4443413"/>
            <a:ext cx="6091237" cy="224631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2800">
                <a:latin typeface="Tahoma" panose="020B0604030504040204" pitchFamily="34" charset="0"/>
              </a:rPr>
              <a:t>The rain drops must be at just the</a:t>
            </a:r>
          </a:p>
          <a:p>
            <a:pPr algn="l"/>
            <a:r>
              <a:rPr lang="en-US" altLang="en-US" sz="2800">
                <a:latin typeface="Tahoma" panose="020B0604030504040204" pitchFamily="34" charset="0"/>
              </a:rPr>
              <a:t>correct angle (42</a:t>
            </a:r>
            <a:r>
              <a:rPr lang="en-US" altLang="en-US" sz="2800">
                <a:latin typeface="Tahoma" panose="020B0604030504040204" pitchFamily="34" charset="0"/>
                <a:cs typeface="Tahoma" panose="020B0604030504040204" pitchFamily="34" charset="0"/>
              </a:rPr>
              <a:t>°</a:t>
            </a:r>
            <a:r>
              <a:rPr lang="en-US" altLang="en-US" sz="2800">
                <a:latin typeface="Tahoma" panose="020B0604030504040204" pitchFamily="34" charset="0"/>
              </a:rPr>
              <a:t>) between your eyes and the sun to see the rainbow. This angle is maintained along the arc of a circle.</a:t>
            </a:r>
          </a:p>
        </p:txBody>
      </p:sp>
      <p:pic>
        <p:nvPicPr>
          <p:cNvPr id="9222" name="Picture 39" descr="800px-Rainbow-diagram-ROYGBIV_svg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81313" y="1279525"/>
            <a:ext cx="4754562" cy="2192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7200" name="Group 32"/>
          <p:cNvGrpSpPr>
            <a:grpSpLocks/>
          </p:cNvGrpSpPr>
          <p:nvPr/>
        </p:nvGrpSpPr>
        <p:grpSpPr bwMode="auto">
          <a:xfrm flipH="1">
            <a:off x="5216525" y="1314450"/>
            <a:ext cx="2239963" cy="3649663"/>
            <a:chOff x="2027" y="905"/>
            <a:chExt cx="1976" cy="2437"/>
          </a:xfrm>
        </p:grpSpPr>
        <p:sp>
          <p:nvSpPr>
            <p:cNvPr id="9225" name="Line 20"/>
            <p:cNvSpPr>
              <a:spLocks noChangeShapeType="1"/>
            </p:cNvSpPr>
            <p:nvPr/>
          </p:nvSpPr>
          <p:spPr bwMode="auto">
            <a:xfrm>
              <a:off x="3992" y="905"/>
              <a:ext cx="0" cy="13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6" name="Line 21"/>
            <p:cNvSpPr>
              <a:spLocks noChangeShapeType="1"/>
            </p:cNvSpPr>
            <p:nvPr/>
          </p:nvSpPr>
          <p:spPr bwMode="auto">
            <a:xfrm flipH="1">
              <a:off x="2035" y="2286"/>
              <a:ext cx="1968" cy="10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7" name="Line 22"/>
            <p:cNvSpPr>
              <a:spLocks noChangeShapeType="1"/>
            </p:cNvSpPr>
            <p:nvPr/>
          </p:nvSpPr>
          <p:spPr bwMode="auto">
            <a:xfrm flipH="1">
              <a:off x="2027" y="913"/>
              <a:ext cx="1957" cy="242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8" name="Arc 24"/>
            <p:cNvSpPr>
              <a:spLocks/>
            </p:cNvSpPr>
            <p:nvPr/>
          </p:nvSpPr>
          <p:spPr bwMode="auto">
            <a:xfrm rot="730288">
              <a:off x="2471" y="2768"/>
              <a:ext cx="217" cy="221"/>
            </a:xfrm>
            <a:custGeom>
              <a:avLst/>
              <a:gdLst>
                <a:gd name="T0" fmla="*/ 0 w 21600"/>
                <a:gd name="T1" fmla="*/ 0 h 21600"/>
                <a:gd name="T2" fmla="*/ 217 w 21600"/>
                <a:gd name="T3" fmla="*/ 221 h 21600"/>
                <a:gd name="T4" fmla="*/ 0 w 21600"/>
                <a:gd name="T5" fmla="*/ 221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211" name="Text Box 43"/>
          <p:cNvSpPr txBox="1">
            <a:spLocks noChangeArrowheads="1"/>
          </p:cNvSpPr>
          <p:nvPr/>
        </p:nvSpPr>
        <p:spPr bwMode="auto">
          <a:xfrm>
            <a:off x="6210300" y="3751263"/>
            <a:ext cx="3698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42°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91" grpId="0" animBg="1"/>
      <p:bldP spid="72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C6289A5-A939-4FFD-A4EB-CD34C0DB1128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Atmospheric scattering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7487" y="1767980"/>
            <a:ext cx="8709025" cy="40052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Why is the </a:t>
            </a:r>
            <a:r>
              <a:rPr lang="en-US" altLang="en-US" dirty="0" smtClean="0">
                <a:solidFill>
                  <a:srgbClr val="0000FF"/>
                </a:solidFill>
              </a:rPr>
              <a:t>sky blue</a:t>
            </a:r>
            <a:r>
              <a:rPr lang="en-US" altLang="en-US" dirty="0" smtClean="0"/>
              <a:t> and </a:t>
            </a:r>
            <a:r>
              <a:rPr lang="en-US" altLang="en-US" dirty="0" smtClean="0">
                <a:solidFill>
                  <a:srgbClr val="FF0000"/>
                </a:solidFill>
              </a:rPr>
              <a:t>sunsets red</a:t>
            </a:r>
            <a:r>
              <a:rPr lang="en-US" altLang="en-US" dirty="0" smtClean="0"/>
              <a:t>?</a:t>
            </a:r>
          </a:p>
          <a:p>
            <a:pPr eaLnBrk="1" hangingPunct="1"/>
            <a:r>
              <a:rPr lang="en-US" altLang="en-US" dirty="0" smtClean="0"/>
              <a:t>It is due to the way that sunlight is </a:t>
            </a:r>
            <a:r>
              <a:rPr lang="en-US" altLang="en-US" dirty="0" smtClean="0">
                <a:solidFill>
                  <a:srgbClr val="FF0000"/>
                </a:solidFill>
              </a:rPr>
              <a:t>scattered</a:t>
            </a:r>
            <a:r>
              <a:rPr lang="en-US" altLang="en-US" dirty="0" smtClean="0"/>
              <a:t> by the atmosphere (N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 and O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)</a:t>
            </a:r>
          </a:p>
          <a:p>
            <a:pPr eaLnBrk="1" hangingPunct="1"/>
            <a:r>
              <a:rPr lang="en-US" altLang="en-US" dirty="0" smtClean="0">
                <a:solidFill>
                  <a:srgbClr val="FF0000"/>
                </a:solidFill>
              </a:rPr>
              <a:t>Scattering</a:t>
            </a:r>
            <a:r>
              <a:rPr lang="en-US" altLang="en-US" dirty="0" smtClean="0">
                <a:sym typeface="Wingdings" panose="05000000000000000000" pitchFamily="2" charset="2"/>
              </a:rPr>
              <a:t> atoms </a:t>
            </a:r>
            <a:r>
              <a:rPr lang="en-US" altLang="en-US" i="1" dirty="0" smtClean="0">
                <a:sym typeface="Wingdings" panose="05000000000000000000" pitchFamily="2" charset="2"/>
              </a:rPr>
              <a:t>absorb</a:t>
            </a:r>
            <a:r>
              <a:rPr lang="en-US" altLang="en-US" dirty="0" smtClean="0">
                <a:sym typeface="Wingdings" panose="05000000000000000000" pitchFamily="2" charset="2"/>
              </a:rPr>
              <a:t> light energy and </a:t>
            </a:r>
            <a:r>
              <a:rPr lang="en-US" altLang="en-US" i="1" dirty="0" smtClean="0">
                <a:sym typeface="Wingdings" panose="05000000000000000000" pitchFamily="2" charset="2"/>
              </a:rPr>
              <a:t>re-emit</a:t>
            </a:r>
            <a:r>
              <a:rPr lang="en-US" altLang="en-US" dirty="0" smtClean="0">
                <a:sym typeface="Wingdings" panose="05000000000000000000" pitchFamily="2" charset="2"/>
              </a:rPr>
              <a:t> it, but not at the same wavelength</a:t>
            </a:r>
          </a:p>
          <a:p>
            <a:pPr eaLnBrk="1" hangingPunct="1"/>
            <a:r>
              <a:rPr lang="en-US" altLang="en-US" dirty="0" smtClean="0">
                <a:sym typeface="Wingdings" panose="05000000000000000000" pitchFamily="2" charset="2"/>
              </a:rPr>
              <a:t>Sunlight contains a full range of wavelengths in the visible region 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C057391-0101-4D09-A240-E5C76B0841D4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Atmospheric scattering: blue sky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2088" y="1498600"/>
            <a:ext cx="4025900" cy="4525963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Short wavelengths are scattered more than long wavelengths</a:t>
            </a:r>
          </a:p>
          <a:p>
            <a:pPr eaLnBrk="1" hangingPunct="1"/>
            <a:r>
              <a:rPr lang="en-US" altLang="en-US" sz="2400" dirty="0" smtClean="0"/>
              <a:t>Blue light (short) is scattered 10 times more than red light</a:t>
            </a:r>
          </a:p>
          <a:p>
            <a:pPr eaLnBrk="1" hangingPunct="1"/>
            <a:r>
              <a:rPr lang="en-US" altLang="en-US" sz="2400" dirty="0" smtClean="0"/>
              <a:t>The light that we see in the sky when not looking directly at the sun is scattered blue light</a:t>
            </a:r>
          </a:p>
        </p:txBody>
      </p:sp>
      <p:pic>
        <p:nvPicPr>
          <p:cNvPr id="9220" name="Picture 4" descr="bluesk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1375" y="1696310"/>
            <a:ext cx="4492625" cy="306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theme/theme1.xml><?xml version="1.0" encoding="utf-8"?>
<a:theme xmlns:a="http://schemas.openxmlformats.org/drawingml/2006/main" name="slide_design_1">
  <a:themeElements>
    <a:clrScheme name="slide_design_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design_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lide_design_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design_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design_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design_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design_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design_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design_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design_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design_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design_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design_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design_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1396</TotalTime>
  <Words>949</Words>
  <Application>Microsoft Office PowerPoint</Application>
  <PresentationFormat>On-screen Show (4:3)</PresentationFormat>
  <Paragraphs>222</Paragraphs>
  <Slides>23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Symbol</vt:lpstr>
      <vt:lpstr>Tahoma</vt:lpstr>
      <vt:lpstr>Times New Roman</vt:lpstr>
      <vt:lpstr>Verdana</vt:lpstr>
      <vt:lpstr>Wingdings</vt:lpstr>
      <vt:lpstr>slide_design_1</vt:lpstr>
      <vt:lpstr>L 30 Light and Optics - 2</vt:lpstr>
      <vt:lpstr>Reflection and refraction  at a surface</vt:lpstr>
      <vt:lpstr>VISIBLE LIGHT</vt:lpstr>
      <vt:lpstr>The index of refraction (n) depends of the color (wavelength) of the light</vt:lpstr>
      <vt:lpstr>Different colors are refracted (bent) by different amounts, this phenomenon is called dispersion</vt:lpstr>
      <vt:lpstr>The rainbow</vt:lpstr>
      <vt:lpstr>Why is it a rain BOW ?</vt:lpstr>
      <vt:lpstr>Atmospheric scattering</vt:lpstr>
      <vt:lpstr>Atmospheric scattering: blue sky</vt:lpstr>
      <vt:lpstr>Atmospheric scattering: red sunset</vt:lpstr>
      <vt:lpstr>Why are clouds white?</vt:lpstr>
      <vt:lpstr>Mirrors  reflection</vt:lpstr>
      <vt:lpstr>The law of reflection</vt:lpstr>
      <vt:lpstr>image formation by plane mirrors</vt:lpstr>
      <vt:lpstr>You only need a mirror half as tall as you are to see your whole self</vt:lpstr>
      <vt:lpstr>The image of your right  hand is your left hand</vt:lpstr>
      <vt:lpstr>Spherical or curved mirrors</vt:lpstr>
      <vt:lpstr>Reflection from a curved surface</vt:lpstr>
      <vt:lpstr>Real image formed by a concave mirror</vt:lpstr>
      <vt:lpstr>Where is the light bulb?</vt:lpstr>
      <vt:lpstr>      Dish antennas</vt:lpstr>
      <vt:lpstr>Magnifying mirrors</vt:lpstr>
      <vt:lpstr>Convex mirrors: wide angle view</vt:lpstr>
    </vt:vector>
  </TitlesOfParts>
  <Company>University of Iowa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 32 Light and Optics [2]</dc:title>
  <dc:creator>Robert L. Merlino</dc:creator>
  <cp:lastModifiedBy>Merlino, Robert L</cp:lastModifiedBy>
  <cp:revision>132</cp:revision>
  <cp:lastPrinted>2016-04-13T15:18:26Z</cp:lastPrinted>
  <dcterms:created xsi:type="dcterms:W3CDTF">2004-11-08T19:14:38Z</dcterms:created>
  <dcterms:modified xsi:type="dcterms:W3CDTF">2016-04-13T15:18:46Z</dcterms:modified>
</cp:coreProperties>
</file>