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9" r:id="rId2"/>
    <p:sldId id="279" r:id="rId3"/>
    <p:sldId id="260" r:id="rId4"/>
    <p:sldId id="280" r:id="rId5"/>
    <p:sldId id="261" r:id="rId6"/>
    <p:sldId id="282" r:id="rId7"/>
    <p:sldId id="284" r:id="rId8"/>
    <p:sldId id="263" r:id="rId9"/>
    <p:sldId id="28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3" r:id="rId21"/>
    <p:sldId id="274" r:id="rId22"/>
    <p:sldId id="275" r:id="rId23"/>
    <p:sldId id="276" r:id="rId24"/>
    <p:sldId id="277" r:id="rId25"/>
    <p:sldId id="285" r:id="rId26"/>
    <p:sldId id="278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33CC33"/>
    <a:srgbClr val="CCECFF"/>
    <a:srgbClr val="3366FF"/>
    <a:srgbClr val="00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098" y="114"/>
      </p:cViewPr>
      <p:guideLst>
        <p:guide orient="horz" pos="228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CA627B-F70F-40AE-9474-2C6F8CB9F6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180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1DB809-8862-4C5A-B39B-861FBB5F9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407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3C29C1-3B9F-4FD7-8F5C-5E3414432AD9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29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420845-82EF-4DEC-808E-33C31A52607B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71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8DF703-11C7-43FE-AAD5-AFB92C29E5A1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83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6C500F-0F39-4C71-A643-39F83049D82F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81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444CC3-6470-4BF4-8138-EB2793FBB92A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42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5DD401-A2BA-4B12-8FE1-A65D93919B3D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57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3FD01-3566-44CA-B8C0-8FD506E42856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02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0B4083-C2F6-42A8-88C2-DD19F726B12D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12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E0F411-6FC2-4C16-A85A-15A6F3872228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02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270263-02B4-4830-95FE-A86AAF0730B4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43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60D483-BBD7-4186-B065-D5718364E566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4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D348C5-A6D9-4711-87F2-A5BFED25EBD8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11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DC5AF8-7735-44B1-A7B5-EA6CF6A08263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78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F184AC-3707-4968-8B72-5130A60F4A98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82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2AA61E-C320-449B-BA85-A7D65B6DF8E3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08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0CC537-185E-48D9-A16D-A2EE295787A7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D96DB4-DD61-4C01-A54E-7E48BD44D88F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59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453938-F77C-4619-81F0-AF9E0479BD20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15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411423-13FB-4484-B329-1379DDDA8B3D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1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8991FB-02A4-42FB-B11A-E13E52C467F8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39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80B7DD-0EA7-4176-A2D0-A6DB003002FD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48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C9035C-E88D-44CD-BBB4-EF16980E1055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4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5C2D72-CC19-470A-9391-8374FA009C5E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4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0E429-DF9B-4196-B4D2-1FEB0288D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03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86549-13EC-4B94-A565-709D938E5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7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7A60C-E7F2-47C9-825F-CAB6B8FF2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982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B880C-126F-49B1-9AF1-9C55FDCB92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247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B75CC-A1E5-453E-BE80-3EE1CF0EF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431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84BAC-F74C-4D64-B163-AB8AF4D291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758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1903D-4A2E-4DD6-B2FE-165B57FBD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35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B6FED-0D0F-4AA1-A484-10A988C3F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10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5821E-0321-4267-AEFF-EB79033E8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24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BB862-7E0E-4B06-BFBD-309D97661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77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F6DDC-B238-4540-8C8D-E5ABB4CBF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86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D93FC-6086-420E-8EDB-0CD150C51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26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9EA8D-542B-4C08-815A-3DBB089AE1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18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CD36AA-70B9-4FC3-ADCD-1425C5741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85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15254-1A09-44B7-A5BB-EBF57EF3D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68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AA0B9D-93E7-4D03-B3F4-99A2A0E9A7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L 32 Light and Optics-4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0075" cy="4840288"/>
          </a:xfrm>
        </p:spPr>
        <p:txBody>
          <a:bodyPr/>
          <a:lstStyle/>
          <a:p>
            <a:pPr eaLnBrk="1" hangingPunct="1"/>
            <a:r>
              <a:rPr lang="en-US" altLang="en-US" smtClean="0"/>
              <a:t>Up to now we have been studying </a:t>
            </a:r>
            <a:r>
              <a:rPr lang="en-US" altLang="en-US" u="sng" smtClean="0"/>
              <a:t>geometric optics</a:t>
            </a: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Today we will look at effects related to the </a:t>
            </a:r>
            <a:r>
              <a:rPr lang="en-US" altLang="en-US" i="1" smtClean="0">
                <a:solidFill>
                  <a:srgbClr val="FF0000"/>
                </a:solidFill>
              </a:rPr>
              <a:t>wave nature of light –</a:t>
            </a:r>
            <a:r>
              <a:rPr lang="en-US" altLang="en-US" i="1" smtClean="0"/>
              <a:t> </a:t>
            </a:r>
            <a:r>
              <a:rPr lang="en-US" altLang="en-US" u="sng" smtClean="0"/>
              <a:t>physical optics</a:t>
            </a:r>
            <a:endParaRPr lang="en-US" altLang="en-US" i="1" u="sng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 smtClean="0"/>
              <a:t>polarization</a:t>
            </a:r>
          </a:p>
          <a:p>
            <a:pPr lvl="1" eaLnBrk="1" hangingPunct="1"/>
            <a:r>
              <a:rPr lang="en-US" altLang="en-US" smtClean="0"/>
              <a:t>interference</a:t>
            </a:r>
          </a:p>
          <a:p>
            <a:pPr lvl="2" eaLnBrk="1" hangingPunct="1"/>
            <a:r>
              <a:rPr lang="en-US" altLang="en-US" smtClean="0"/>
              <a:t>thin film interference</a:t>
            </a:r>
          </a:p>
          <a:p>
            <a:pPr lvl="2" eaLnBrk="1" hangingPunct="1"/>
            <a:r>
              <a:rPr lang="en-US" altLang="en-US" smtClean="0"/>
              <a:t>diffraction</a:t>
            </a:r>
          </a:p>
          <a:p>
            <a:pPr lvl="2" eaLnBrk="1" hangingPunct="1"/>
            <a:r>
              <a:rPr lang="en-US" altLang="en-US" smtClean="0"/>
              <a:t>resolving close objects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2288FA9-5B2C-4951-B563-EA995CBF76E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9"/>
          <a:stretch>
            <a:fillRect/>
          </a:stretch>
        </p:blipFill>
        <p:spPr bwMode="auto">
          <a:xfrm>
            <a:off x="188913" y="1428750"/>
            <a:ext cx="391477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22375"/>
            <a:ext cx="4038600" cy="5272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transverse wave is linearly polarized with its vibrations always along one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linearly polarized wave can pass through a slit that is parallel to the vibration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wave cannot pass through a slit that is perpendicular to the vibration direction</a:t>
            </a:r>
          </a:p>
        </p:txBody>
      </p:sp>
      <p:pic>
        <p:nvPicPr>
          <p:cNvPr id="10246" name="Picture 6" descr="F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9" b="4172"/>
          <a:stretch>
            <a:fillRect/>
          </a:stretch>
        </p:blipFill>
        <p:spPr bwMode="auto">
          <a:xfrm>
            <a:off x="188913" y="4029075"/>
            <a:ext cx="39147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Polarization-b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86575" y="626427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324C947-5A99-46AD-BCB9-99442FD9587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Polaroid Sheets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5213" y="1281113"/>
            <a:ext cx="4183062" cy="5076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 polarizing material (polarizer) will only allow the polarization parallel to its axis to pass through thus, it reduces the light intensity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2 polarizers can be used to control the light intensity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Sunglasses made from polarizing material are used to remove “glare,” light reflected from a surface and tend to be polarized</a:t>
            </a:r>
          </a:p>
        </p:txBody>
      </p:sp>
      <p:grpSp>
        <p:nvGrpSpPr>
          <p:cNvPr id="11268" name="Group 16"/>
          <p:cNvGrpSpPr>
            <a:grpSpLocks/>
          </p:cNvGrpSpPr>
          <p:nvPr/>
        </p:nvGrpSpPr>
        <p:grpSpPr bwMode="auto">
          <a:xfrm>
            <a:off x="184150" y="1563688"/>
            <a:ext cx="4403725" cy="4216400"/>
            <a:chOff x="116" y="985"/>
            <a:chExt cx="2774" cy="2656"/>
          </a:xfrm>
        </p:grpSpPr>
        <p:pic>
          <p:nvPicPr>
            <p:cNvPr id="11270" name="Picture 4" descr="F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46" b="23695"/>
            <a:stretch>
              <a:fillRect/>
            </a:stretch>
          </p:blipFill>
          <p:spPr bwMode="auto">
            <a:xfrm>
              <a:off x="147" y="1619"/>
              <a:ext cx="2743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124" y="3061"/>
              <a:ext cx="10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Un-polarized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light</a:t>
              </a:r>
            </a:p>
          </p:txBody>
        </p:sp>
        <p:sp>
          <p:nvSpPr>
            <p:cNvPr id="11272" name="Text Box 9"/>
            <p:cNvSpPr txBox="1">
              <a:spLocks noChangeArrowheads="1"/>
            </p:cNvSpPr>
            <p:nvPr/>
          </p:nvSpPr>
          <p:spPr bwMode="auto">
            <a:xfrm>
              <a:off x="1202" y="985"/>
              <a:ext cx="121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A polarizer with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its transmission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axis vertical</a:t>
              </a:r>
            </a:p>
          </p:txBody>
        </p:sp>
        <p:sp>
          <p:nvSpPr>
            <p:cNvPr id="11273" name="Text Box 12"/>
            <p:cNvSpPr txBox="1">
              <a:spLocks noChangeArrowheads="1"/>
            </p:cNvSpPr>
            <p:nvPr/>
          </p:nvSpPr>
          <p:spPr bwMode="auto">
            <a:xfrm>
              <a:off x="2024" y="3007"/>
              <a:ext cx="76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Vertically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polarized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light</a:t>
              </a:r>
            </a:p>
          </p:txBody>
        </p:sp>
        <p:sp>
          <p:nvSpPr>
            <p:cNvPr id="11274" name="Text Box 13"/>
            <p:cNvSpPr txBox="1">
              <a:spLocks noChangeArrowheads="1"/>
            </p:cNvSpPr>
            <p:nvPr/>
          </p:nvSpPr>
          <p:spPr bwMode="auto">
            <a:xfrm>
              <a:off x="116" y="1349"/>
              <a:ext cx="5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Electric</a:t>
              </a:r>
              <a:br>
                <a:rPr lang="en-US" altLang="en-US" sz="1800">
                  <a:solidFill>
                    <a:srgbClr val="FF0000"/>
                  </a:solidFill>
                </a:rPr>
              </a:br>
              <a:r>
                <a:rPr lang="en-US" altLang="en-US" sz="1800">
                  <a:solidFill>
                    <a:srgbClr val="FF0000"/>
                  </a:solidFill>
                </a:rPr>
                <a:t>field</a:t>
              </a:r>
            </a:p>
          </p:txBody>
        </p:sp>
        <p:sp>
          <p:nvSpPr>
            <p:cNvPr id="11275" name="Freeform 15"/>
            <p:cNvSpPr>
              <a:spLocks/>
            </p:cNvSpPr>
            <p:nvPr/>
          </p:nvSpPr>
          <p:spPr bwMode="auto">
            <a:xfrm>
              <a:off x="576" y="1590"/>
              <a:ext cx="414" cy="329"/>
            </a:xfrm>
            <a:custGeom>
              <a:avLst/>
              <a:gdLst>
                <a:gd name="T0" fmla="*/ 0 w 414"/>
                <a:gd name="T1" fmla="*/ 0 h 281"/>
                <a:gd name="T2" fmla="*/ 414 w 414"/>
                <a:gd name="T3" fmla="*/ 0 h 281"/>
                <a:gd name="T4" fmla="*/ 252 w 414"/>
                <a:gd name="T5" fmla="*/ 385 h 2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4" h="281">
                  <a:moveTo>
                    <a:pt x="0" y="0"/>
                  </a:moveTo>
                  <a:lnTo>
                    <a:pt x="414" y="0"/>
                  </a:lnTo>
                  <a:lnTo>
                    <a:pt x="252" y="28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143123-3A4B-4723-AD31-7A171963AC9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537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Polaroid sunglasses</a:t>
            </a:r>
          </a:p>
        </p:txBody>
      </p:sp>
      <p:pic>
        <p:nvPicPr>
          <p:cNvPr id="12291" name="Picture 3" descr="F2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0"/>
          <a:stretch>
            <a:fillRect/>
          </a:stretch>
        </p:blipFill>
        <p:spPr>
          <a:xfrm>
            <a:off x="523875" y="1354138"/>
            <a:ext cx="3544888" cy="351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F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5"/>
          <a:stretch>
            <a:fillRect/>
          </a:stretch>
        </p:blipFill>
        <p:spPr bwMode="auto">
          <a:xfrm>
            <a:off x="4933950" y="1296988"/>
            <a:ext cx="352583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16E835-0D8A-4572-AC85-6AD39CD7969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268288" y="5046663"/>
            <a:ext cx="8607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When unpolarized light passes successively through 2</a:t>
            </a:r>
            <a:br>
              <a:rPr lang="en-US" altLang="en-US" sz="2400" dirty="0"/>
            </a:br>
            <a:r>
              <a:rPr lang="en-US" altLang="en-US" sz="2400" dirty="0"/>
              <a:t>polarizers </a:t>
            </a:r>
            <a:r>
              <a:rPr lang="en-US" altLang="en-US" sz="2400" dirty="0">
                <a:solidFill>
                  <a:srgbClr val="FF0000"/>
                </a:solidFill>
              </a:rPr>
              <a:t>whose axes are oriented 90 degrees to each other</a:t>
            </a:r>
            <a:r>
              <a:rPr lang="en-US" altLang="en-US" sz="2400" dirty="0"/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no light will emerge. The first one polarizes the light, and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second one then blocks 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interference of light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946150"/>
            <a:ext cx="8839200" cy="885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when two light waves are combined, interference can occur </a:t>
            </a:r>
            <a:r>
              <a:rPr lang="en-US" altLang="en-US" sz="2800" smtClean="0">
                <a:sym typeface="Wingdings" panose="05000000000000000000" pitchFamily="2" charset="2"/>
              </a:rPr>
              <a:t></a:t>
            </a:r>
            <a:r>
              <a:rPr lang="en-US" altLang="en-US" sz="2800" smtClean="0"/>
              <a:t> more light intensity or less light intensity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341563" y="2003425"/>
            <a:ext cx="1965325" cy="1435100"/>
            <a:chOff x="2237" y="1898"/>
            <a:chExt cx="1238" cy="904"/>
          </a:xfrm>
        </p:grpSpPr>
        <p:sp>
          <p:nvSpPr>
            <p:cNvPr id="13353" name="Freeform 5"/>
            <p:cNvSpPr>
              <a:spLocks/>
            </p:cNvSpPr>
            <p:nvPr/>
          </p:nvSpPr>
          <p:spPr bwMode="auto">
            <a:xfrm>
              <a:off x="2304" y="1898"/>
              <a:ext cx="1053" cy="492"/>
            </a:xfrm>
            <a:custGeom>
              <a:avLst/>
              <a:gdLst>
                <a:gd name="T0" fmla="*/ 0 w 3173"/>
                <a:gd name="T1" fmla="*/ 162 h 854"/>
                <a:gd name="T2" fmla="*/ 28 w 3173"/>
                <a:gd name="T3" fmla="*/ 19 h 854"/>
                <a:gd name="T4" fmla="*/ 69 w 3173"/>
                <a:gd name="T5" fmla="*/ 278 h 854"/>
                <a:gd name="T6" fmla="*/ 113 w 3173"/>
                <a:gd name="T7" fmla="*/ 16 h 854"/>
                <a:gd name="T8" fmla="*/ 152 w 3173"/>
                <a:gd name="T9" fmla="*/ 265 h 854"/>
                <a:gd name="T10" fmla="*/ 195 w 3173"/>
                <a:gd name="T11" fmla="*/ 22 h 854"/>
                <a:gd name="T12" fmla="*/ 241 w 3173"/>
                <a:gd name="T13" fmla="*/ 268 h 854"/>
                <a:gd name="T14" fmla="*/ 278 w 3173"/>
                <a:gd name="T15" fmla="*/ 13 h 854"/>
                <a:gd name="T16" fmla="*/ 325 w 3173"/>
                <a:gd name="T17" fmla="*/ 268 h 854"/>
                <a:gd name="T18" fmla="*/ 349 w 3173"/>
                <a:gd name="T19" fmla="*/ 104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73" h="854">
                  <a:moveTo>
                    <a:pt x="0" y="488"/>
                  </a:moveTo>
                  <a:cubicBezTo>
                    <a:pt x="44" y="416"/>
                    <a:pt x="151" y="0"/>
                    <a:pt x="256" y="58"/>
                  </a:cubicBezTo>
                  <a:cubicBezTo>
                    <a:pt x="361" y="116"/>
                    <a:pt x="502" y="837"/>
                    <a:pt x="630" y="836"/>
                  </a:cubicBezTo>
                  <a:cubicBezTo>
                    <a:pt x="758" y="835"/>
                    <a:pt x="898" y="55"/>
                    <a:pt x="1023" y="49"/>
                  </a:cubicBezTo>
                  <a:cubicBezTo>
                    <a:pt x="1148" y="43"/>
                    <a:pt x="1256" y="796"/>
                    <a:pt x="1381" y="799"/>
                  </a:cubicBezTo>
                  <a:cubicBezTo>
                    <a:pt x="1506" y="802"/>
                    <a:pt x="1640" y="65"/>
                    <a:pt x="1774" y="67"/>
                  </a:cubicBezTo>
                  <a:cubicBezTo>
                    <a:pt x="1908" y="69"/>
                    <a:pt x="2060" y="812"/>
                    <a:pt x="2185" y="808"/>
                  </a:cubicBezTo>
                  <a:cubicBezTo>
                    <a:pt x="2310" y="804"/>
                    <a:pt x="2395" y="40"/>
                    <a:pt x="2523" y="40"/>
                  </a:cubicBezTo>
                  <a:cubicBezTo>
                    <a:pt x="2651" y="40"/>
                    <a:pt x="2845" y="762"/>
                    <a:pt x="2953" y="808"/>
                  </a:cubicBezTo>
                  <a:cubicBezTo>
                    <a:pt x="3061" y="854"/>
                    <a:pt x="3127" y="417"/>
                    <a:pt x="3173" y="31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6"/>
            <p:cNvSpPr>
              <a:spLocks/>
            </p:cNvSpPr>
            <p:nvPr/>
          </p:nvSpPr>
          <p:spPr bwMode="auto">
            <a:xfrm>
              <a:off x="2301" y="2310"/>
              <a:ext cx="1053" cy="492"/>
            </a:xfrm>
            <a:custGeom>
              <a:avLst/>
              <a:gdLst>
                <a:gd name="T0" fmla="*/ 0 w 3173"/>
                <a:gd name="T1" fmla="*/ 162 h 854"/>
                <a:gd name="T2" fmla="*/ 28 w 3173"/>
                <a:gd name="T3" fmla="*/ 19 h 854"/>
                <a:gd name="T4" fmla="*/ 69 w 3173"/>
                <a:gd name="T5" fmla="*/ 278 h 854"/>
                <a:gd name="T6" fmla="*/ 113 w 3173"/>
                <a:gd name="T7" fmla="*/ 16 h 854"/>
                <a:gd name="T8" fmla="*/ 152 w 3173"/>
                <a:gd name="T9" fmla="*/ 265 h 854"/>
                <a:gd name="T10" fmla="*/ 195 w 3173"/>
                <a:gd name="T11" fmla="*/ 22 h 854"/>
                <a:gd name="T12" fmla="*/ 241 w 3173"/>
                <a:gd name="T13" fmla="*/ 268 h 854"/>
                <a:gd name="T14" fmla="*/ 278 w 3173"/>
                <a:gd name="T15" fmla="*/ 13 h 854"/>
                <a:gd name="T16" fmla="*/ 325 w 3173"/>
                <a:gd name="T17" fmla="*/ 268 h 854"/>
                <a:gd name="T18" fmla="*/ 349 w 3173"/>
                <a:gd name="T19" fmla="*/ 104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73" h="854">
                  <a:moveTo>
                    <a:pt x="0" y="488"/>
                  </a:moveTo>
                  <a:cubicBezTo>
                    <a:pt x="44" y="416"/>
                    <a:pt x="151" y="0"/>
                    <a:pt x="256" y="58"/>
                  </a:cubicBezTo>
                  <a:cubicBezTo>
                    <a:pt x="361" y="116"/>
                    <a:pt x="502" y="837"/>
                    <a:pt x="630" y="836"/>
                  </a:cubicBezTo>
                  <a:cubicBezTo>
                    <a:pt x="758" y="835"/>
                    <a:pt x="898" y="55"/>
                    <a:pt x="1023" y="49"/>
                  </a:cubicBezTo>
                  <a:cubicBezTo>
                    <a:pt x="1148" y="43"/>
                    <a:pt x="1256" y="796"/>
                    <a:pt x="1381" y="799"/>
                  </a:cubicBezTo>
                  <a:cubicBezTo>
                    <a:pt x="1506" y="802"/>
                    <a:pt x="1640" y="65"/>
                    <a:pt x="1774" y="67"/>
                  </a:cubicBezTo>
                  <a:cubicBezTo>
                    <a:pt x="1908" y="69"/>
                    <a:pt x="2060" y="812"/>
                    <a:pt x="2185" y="808"/>
                  </a:cubicBezTo>
                  <a:cubicBezTo>
                    <a:pt x="2310" y="804"/>
                    <a:pt x="2395" y="40"/>
                    <a:pt x="2523" y="40"/>
                  </a:cubicBezTo>
                  <a:cubicBezTo>
                    <a:pt x="2651" y="40"/>
                    <a:pt x="2845" y="762"/>
                    <a:pt x="2953" y="808"/>
                  </a:cubicBezTo>
                  <a:cubicBezTo>
                    <a:pt x="3061" y="854"/>
                    <a:pt x="3127" y="417"/>
                    <a:pt x="3173" y="31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Line 7"/>
            <p:cNvSpPr>
              <a:spLocks noChangeShapeType="1"/>
            </p:cNvSpPr>
            <p:nvPr/>
          </p:nvSpPr>
          <p:spPr bwMode="auto">
            <a:xfrm>
              <a:off x="2257" y="2160"/>
              <a:ext cx="121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Line 8"/>
            <p:cNvSpPr>
              <a:spLocks noChangeShapeType="1"/>
            </p:cNvSpPr>
            <p:nvPr/>
          </p:nvSpPr>
          <p:spPr bwMode="auto">
            <a:xfrm>
              <a:off x="2237" y="2580"/>
              <a:ext cx="121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2351088" y="3729038"/>
            <a:ext cx="2051050" cy="1509712"/>
            <a:chOff x="2891" y="2314"/>
            <a:chExt cx="1475" cy="1271"/>
          </a:xfrm>
        </p:grpSpPr>
        <p:grpSp>
          <p:nvGrpSpPr>
            <p:cNvPr id="13348" name="Group 10"/>
            <p:cNvGrpSpPr>
              <a:grpSpLocks/>
            </p:cNvGrpSpPr>
            <p:nvPr/>
          </p:nvGrpSpPr>
          <p:grpSpPr bwMode="auto">
            <a:xfrm>
              <a:off x="3022" y="2314"/>
              <a:ext cx="1212" cy="1271"/>
              <a:chOff x="3022" y="2314"/>
              <a:chExt cx="1212" cy="1271"/>
            </a:xfrm>
          </p:grpSpPr>
          <p:sp>
            <p:nvSpPr>
              <p:cNvPr id="13351" name="Freeform 11"/>
              <p:cNvSpPr>
                <a:spLocks/>
              </p:cNvSpPr>
              <p:nvPr/>
            </p:nvSpPr>
            <p:spPr bwMode="auto">
              <a:xfrm>
                <a:off x="3022" y="2314"/>
                <a:ext cx="1208" cy="626"/>
              </a:xfrm>
              <a:custGeom>
                <a:avLst/>
                <a:gdLst>
                  <a:gd name="T0" fmla="*/ 0 w 3173"/>
                  <a:gd name="T1" fmla="*/ 262 h 854"/>
                  <a:gd name="T2" fmla="*/ 37 w 3173"/>
                  <a:gd name="T3" fmla="*/ 32 h 854"/>
                  <a:gd name="T4" fmla="*/ 91 w 3173"/>
                  <a:gd name="T5" fmla="*/ 449 h 854"/>
                  <a:gd name="T6" fmla="*/ 148 w 3173"/>
                  <a:gd name="T7" fmla="*/ 26 h 854"/>
                  <a:gd name="T8" fmla="*/ 200 w 3173"/>
                  <a:gd name="T9" fmla="*/ 430 h 854"/>
                  <a:gd name="T10" fmla="*/ 257 w 3173"/>
                  <a:gd name="T11" fmla="*/ 36 h 854"/>
                  <a:gd name="T12" fmla="*/ 317 w 3173"/>
                  <a:gd name="T13" fmla="*/ 434 h 854"/>
                  <a:gd name="T14" fmla="*/ 366 w 3173"/>
                  <a:gd name="T15" fmla="*/ 21 h 854"/>
                  <a:gd name="T16" fmla="*/ 428 w 3173"/>
                  <a:gd name="T17" fmla="*/ 434 h 854"/>
                  <a:gd name="T18" fmla="*/ 460 w 3173"/>
                  <a:gd name="T19" fmla="*/ 169 h 8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73" h="854">
                    <a:moveTo>
                      <a:pt x="0" y="488"/>
                    </a:moveTo>
                    <a:cubicBezTo>
                      <a:pt x="44" y="416"/>
                      <a:pt x="151" y="0"/>
                      <a:pt x="256" y="58"/>
                    </a:cubicBezTo>
                    <a:cubicBezTo>
                      <a:pt x="361" y="116"/>
                      <a:pt x="502" y="837"/>
                      <a:pt x="630" y="836"/>
                    </a:cubicBezTo>
                    <a:cubicBezTo>
                      <a:pt x="758" y="835"/>
                      <a:pt x="898" y="55"/>
                      <a:pt x="1023" y="49"/>
                    </a:cubicBezTo>
                    <a:cubicBezTo>
                      <a:pt x="1148" y="43"/>
                      <a:pt x="1256" y="796"/>
                      <a:pt x="1381" y="799"/>
                    </a:cubicBezTo>
                    <a:cubicBezTo>
                      <a:pt x="1506" y="802"/>
                      <a:pt x="1640" y="65"/>
                      <a:pt x="1774" y="67"/>
                    </a:cubicBezTo>
                    <a:cubicBezTo>
                      <a:pt x="1908" y="69"/>
                      <a:pt x="2060" y="812"/>
                      <a:pt x="2185" y="808"/>
                    </a:cubicBezTo>
                    <a:cubicBezTo>
                      <a:pt x="2310" y="804"/>
                      <a:pt x="2395" y="40"/>
                      <a:pt x="2523" y="40"/>
                    </a:cubicBezTo>
                    <a:cubicBezTo>
                      <a:pt x="2651" y="40"/>
                      <a:pt x="2845" y="762"/>
                      <a:pt x="2953" y="808"/>
                    </a:cubicBezTo>
                    <a:cubicBezTo>
                      <a:pt x="3061" y="854"/>
                      <a:pt x="3127" y="417"/>
                      <a:pt x="3173" y="31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12"/>
              <p:cNvSpPr>
                <a:spLocks/>
              </p:cNvSpPr>
              <p:nvPr/>
            </p:nvSpPr>
            <p:spPr bwMode="auto">
              <a:xfrm flipV="1">
                <a:off x="3026" y="2959"/>
                <a:ext cx="1208" cy="626"/>
              </a:xfrm>
              <a:custGeom>
                <a:avLst/>
                <a:gdLst>
                  <a:gd name="T0" fmla="*/ 0 w 3173"/>
                  <a:gd name="T1" fmla="*/ 262 h 854"/>
                  <a:gd name="T2" fmla="*/ 37 w 3173"/>
                  <a:gd name="T3" fmla="*/ 32 h 854"/>
                  <a:gd name="T4" fmla="*/ 91 w 3173"/>
                  <a:gd name="T5" fmla="*/ 449 h 854"/>
                  <a:gd name="T6" fmla="*/ 148 w 3173"/>
                  <a:gd name="T7" fmla="*/ 26 h 854"/>
                  <a:gd name="T8" fmla="*/ 200 w 3173"/>
                  <a:gd name="T9" fmla="*/ 430 h 854"/>
                  <a:gd name="T10" fmla="*/ 257 w 3173"/>
                  <a:gd name="T11" fmla="*/ 36 h 854"/>
                  <a:gd name="T12" fmla="*/ 317 w 3173"/>
                  <a:gd name="T13" fmla="*/ 434 h 854"/>
                  <a:gd name="T14" fmla="*/ 366 w 3173"/>
                  <a:gd name="T15" fmla="*/ 21 h 854"/>
                  <a:gd name="T16" fmla="*/ 428 w 3173"/>
                  <a:gd name="T17" fmla="*/ 434 h 854"/>
                  <a:gd name="T18" fmla="*/ 460 w 3173"/>
                  <a:gd name="T19" fmla="*/ 169 h 8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73" h="854">
                    <a:moveTo>
                      <a:pt x="0" y="488"/>
                    </a:moveTo>
                    <a:cubicBezTo>
                      <a:pt x="44" y="416"/>
                      <a:pt x="151" y="0"/>
                      <a:pt x="256" y="58"/>
                    </a:cubicBezTo>
                    <a:cubicBezTo>
                      <a:pt x="361" y="116"/>
                      <a:pt x="502" y="837"/>
                      <a:pt x="630" y="836"/>
                    </a:cubicBezTo>
                    <a:cubicBezTo>
                      <a:pt x="758" y="835"/>
                      <a:pt x="898" y="55"/>
                      <a:pt x="1023" y="49"/>
                    </a:cubicBezTo>
                    <a:cubicBezTo>
                      <a:pt x="1148" y="43"/>
                      <a:pt x="1256" y="796"/>
                      <a:pt x="1381" y="799"/>
                    </a:cubicBezTo>
                    <a:cubicBezTo>
                      <a:pt x="1506" y="802"/>
                      <a:pt x="1640" y="65"/>
                      <a:pt x="1774" y="67"/>
                    </a:cubicBezTo>
                    <a:cubicBezTo>
                      <a:pt x="1908" y="69"/>
                      <a:pt x="2060" y="812"/>
                      <a:pt x="2185" y="808"/>
                    </a:cubicBezTo>
                    <a:cubicBezTo>
                      <a:pt x="2310" y="804"/>
                      <a:pt x="2395" y="40"/>
                      <a:pt x="2523" y="40"/>
                    </a:cubicBezTo>
                    <a:cubicBezTo>
                      <a:pt x="2651" y="40"/>
                      <a:pt x="2845" y="762"/>
                      <a:pt x="2953" y="808"/>
                    </a:cubicBezTo>
                    <a:cubicBezTo>
                      <a:pt x="3061" y="854"/>
                      <a:pt x="3127" y="417"/>
                      <a:pt x="3173" y="31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49" name="Line 13"/>
            <p:cNvSpPr>
              <a:spLocks noChangeShapeType="1"/>
            </p:cNvSpPr>
            <p:nvPr/>
          </p:nvSpPr>
          <p:spPr bwMode="auto">
            <a:xfrm>
              <a:off x="2968" y="2666"/>
              <a:ext cx="139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Line 14"/>
            <p:cNvSpPr>
              <a:spLocks noChangeShapeType="1"/>
            </p:cNvSpPr>
            <p:nvPr/>
          </p:nvSpPr>
          <p:spPr bwMode="auto">
            <a:xfrm>
              <a:off x="2891" y="3257"/>
              <a:ext cx="139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7" name="Freeform 15"/>
          <p:cNvSpPr>
            <a:spLocks/>
          </p:cNvSpPr>
          <p:nvPr/>
        </p:nvSpPr>
        <p:spPr bwMode="auto">
          <a:xfrm>
            <a:off x="6680200" y="2035175"/>
            <a:ext cx="2049463" cy="1550988"/>
          </a:xfrm>
          <a:custGeom>
            <a:avLst/>
            <a:gdLst>
              <a:gd name="T0" fmla="*/ 0 w 3173"/>
              <a:gd name="T1" fmla="*/ 1609611351 h 854"/>
              <a:gd name="T2" fmla="*/ 106802019 w 3173"/>
              <a:gd name="T3" fmla="*/ 191305471 h 854"/>
              <a:gd name="T4" fmla="*/ 262833134 w 3173"/>
              <a:gd name="T5" fmla="*/ 2147483647 h 854"/>
              <a:gd name="T6" fmla="*/ 426791466 w 3173"/>
              <a:gd name="T7" fmla="*/ 161620577 h 854"/>
              <a:gd name="T8" fmla="*/ 576147777 w 3173"/>
              <a:gd name="T9" fmla="*/ 2147483647 h 854"/>
              <a:gd name="T10" fmla="*/ 740105463 w 3173"/>
              <a:gd name="T11" fmla="*/ 220992180 h 854"/>
              <a:gd name="T12" fmla="*/ 911573110 w 3173"/>
              <a:gd name="T13" fmla="*/ 2147483647 h 854"/>
              <a:gd name="T14" fmla="*/ 1052584949 w 3173"/>
              <a:gd name="T15" fmla="*/ 131935684 h 854"/>
              <a:gd name="T16" fmla="*/ 1231979167 w 3173"/>
              <a:gd name="T17" fmla="*/ 2147483647 h 854"/>
              <a:gd name="T18" fmla="*/ 1323762555 w 3173"/>
              <a:gd name="T19" fmla="*/ 1035693123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173" h="854">
                <a:moveTo>
                  <a:pt x="0" y="488"/>
                </a:moveTo>
                <a:cubicBezTo>
                  <a:pt x="44" y="416"/>
                  <a:pt x="151" y="0"/>
                  <a:pt x="256" y="58"/>
                </a:cubicBezTo>
                <a:cubicBezTo>
                  <a:pt x="361" y="116"/>
                  <a:pt x="502" y="837"/>
                  <a:pt x="630" y="836"/>
                </a:cubicBezTo>
                <a:cubicBezTo>
                  <a:pt x="758" y="835"/>
                  <a:pt x="898" y="55"/>
                  <a:pt x="1023" y="49"/>
                </a:cubicBezTo>
                <a:cubicBezTo>
                  <a:pt x="1148" y="43"/>
                  <a:pt x="1256" y="796"/>
                  <a:pt x="1381" y="799"/>
                </a:cubicBezTo>
                <a:cubicBezTo>
                  <a:pt x="1506" y="802"/>
                  <a:pt x="1640" y="65"/>
                  <a:pt x="1774" y="67"/>
                </a:cubicBezTo>
                <a:cubicBezTo>
                  <a:pt x="1908" y="69"/>
                  <a:pt x="2060" y="812"/>
                  <a:pt x="2185" y="808"/>
                </a:cubicBezTo>
                <a:cubicBezTo>
                  <a:pt x="2310" y="804"/>
                  <a:pt x="2395" y="40"/>
                  <a:pt x="2523" y="40"/>
                </a:cubicBezTo>
                <a:cubicBezTo>
                  <a:pt x="2651" y="40"/>
                  <a:pt x="2845" y="762"/>
                  <a:pt x="2953" y="808"/>
                </a:cubicBezTo>
                <a:cubicBezTo>
                  <a:pt x="3061" y="854"/>
                  <a:pt x="3127" y="417"/>
                  <a:pt x="3173" y="31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4565650" y="2605088"/>
            <a:ext cx="1755775" cy="581025"/>
          </a:xfrm>
          <a:prstGeom prst="rightArrow">
            <a:avLst>
              <a:gd name="adj1" fmla="val 50000"/>
              <a:gd name="adj2" fmla="val 7554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6421438" y="2914650"/>
            <a:ext cx="259873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4611688" y="4251325"/>
            <a:ext cx="1698625" cy="581025"/>
          </a:xfrm>
          <a:prstGeom prst="rightArrow">
            <a:avLst>
              <a:gd name="adj1" fmla="val 50000"/>
              <a:gd name="adj2" fmla="val 730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6446838" y="4554538"/>
            <a:ext cx="2322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180975" y="2147888"/>
            <a:ext cx="2084388" cy="94615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constructive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interference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52400" y="3983038"/>
            <a:ext cx="2066925" cy="94615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destructive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interference</a:t>
            </a: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2562225" y="1879600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2981325" y="1857375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3381375" y="1911350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3778250" y="1917700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2660650" y="3686175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3079750" y="3698875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3473450" y="3686175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3892550" y="3724275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4537075" y="2122488"/>
            <a:ext cx="1581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reinforcement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4384675" y="5456238"/>
            <a:ext cx="207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partial cancellation</a:t>
            </a:r>
          </a:p>
        </p:txBody>
      </p:sp>
      <p:sp>
        <p:nvSpPr>
          <p:cNvPr id="13352" name="AutoShape 40"/>
          <p:cNvSpPr>
            <a:spLocks noChangeArrowheads="1"/>
          </p:cNvSpPr>
          <p:nvPr/>
        </p:nvSpPr>
        <p:spPr bwMode="auto">
          <a:xfrm>
            <a:off x="4611688" y="5908675"/>
            <a:ext cx="1698625" cy="581025"/>
          </a:xfrm>
          <a:prstGeom prst="rightArrow">
            <a:avLst>
              <a:gd name="adj1" fmla="val 50000"/>
              <a:gd name="adj2" fmla="val 730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357" name="Group 45"/>
          <p:cNvGrpSpPr>
            <a:grpSpLocks/>
          </p:cNvGrpSpPr>
          <p:nvPr/>
        </p:nvGrpSpPr>
        <p:grpSpPr bwMode="auto">
          <a:xfrm>
            <a:off x="2895600" y="5408613"/>
            <a:ext cx="1038225" cy="1363662"/>
            <a:chOff x="1824" y="3407"/>
            <a:chExt cx="654" cy="859"/>
          </a:xfrm>
        </p:grpSpPr>
        <p:sp>
          <p:nvSpPr>
            <p:cNvPr id="5" name="Freeform 35"/>
            <p:cNvSpPr>
              <a:spLocks/>
            </p:cNvSpPr>
            <p:nvPr/>
          </p:nvSpPr>
          <p:spPr bwMode="auto">
            <a:xfrm>
              <a:off x="1890" y="3407"/>
              <a:ext cx="486" cy="406"/>
            </a:xfrm>
            <a:custGeom>
              <a:avLst/>
              <a:gdLst>
                <a:gd name="T0" fmla="*/ 0 w 486"/>
                <a:gd name="T1" fmla="*/ 223 h 406"/>
                <a:gd name="T2" fmla="*/ 168 w 486"/>
                <a:gd name="T3" fmla="*/ 25 h 406"/>
                <a:gd name="T4" fmla="*/ 336 w 486"/>
                <a:gd name="T5" fmla="*/ 373 h 406"/>
                <a:gd name="T6" fmla="*/ 486 w 486"/>
                <a:gd name="T7" fmla="*/ 223 h 4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6" h="406">
                  <a:moveTo>
                    <a:pt x="0" y="223"/>
                  </a:moveTo>
                  <a:cubicBezTo>
                    <a:pt x="56" y="111"/>
                    <a:pt x="112" y="0"/>
                    <a:pt x="168" y="25"/>
                  </a:cubicBezTo>
                  <a:cubicBezTo>
                    <a:pt x="224" y="50"/>
                    <a:pt x="283" y="340"/>
                    <a:pt x="336" y="373"/>
                  </a:cubicBezTo>
                  <a:cubicBezTo>
                    <a:pt x="389" y="406"/>
                    <a:pt x="437" y="314"/>
                    <a:pt x="486" y="22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36"/>
            <p:cNvSpPr>
              <a:spLocks/>
            </p:cNvSpPr>
            <p:nvPr/>
          </p:nvSpPr>
          <p:spPr bwMode="auto">
            <a:xfrm>
              <a:off x="1914" y="3846"/>
              <a:ext cx="480" cy="420"/>
            </a:xfrm>
            <a:custGeom>
              <a:avLst/>
              <a:gdLst>
                <a:gd name="T0" fmla="*/ 0 w 540"/>
                <a:gd name="T1" fmla="*/ 72 h 420"/>
                <a:gd name="T2" fmla="*/ 171 w 540"/>
                <a:gd name="T3" fmla="*/ 414 h 420"/>
                <a:gd name="T4" fmla="*/ 289 w 540"/>
                <a:gd name="T5" fmla="*/ 108 h 420"/>
                <a:gd name="T6" fmla="*/ 365 w 540"/>
                <a:gd name="T7" fmla="*/ 0 h 420"/>
                <a:gd name="T8" fmla="*/ 427 w 540"/>
                <a:gd name="T9" fmla="*/ 108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0" h="420">
                  <a:moveTo>
                    <a:pt x="0" y="72"/>
                  </a:moveTo>
                  <a:cubicBezTo>
                    <a:pt x="77" y="240"/>
                    <a:pt x="155" y="408"/>
                    <a:pt x="216" y="414"/>
                  </a:cubicBezTo>
                  <a:cubicBezTo>
                    <a:pt x="277" y="420"/>
                    <a:pt x="325" y="177"/>
                    <a:pt x="366" y="108"/>
                  </a:cubicBezTo>
                  <a:cubicBezTo>
                    <a:pt x="407" y="39"/>
                    <a:pt x="433" y="0"/>
                    <a:pt x="462" y="0"/>
                  </a:cubicBezTo>
                  <a:cubicBezTo>
                    <a:pt x="491" y="0"/>
                    <a:pt x="515" y="54"/>
                    <a:pt x="540" y="10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37"/>
            <p:cNvSpPr>
              <a:spLocks noChangeShapeType="1"/>
            </p:cNvSpPr>
            <p:nvPr/>
          </p:nvSpPr>
          <p:spPr bwMode="auto">
            <a:xfrm>
              <a:off x="1824" y="3630"/>
              <a:ext cx="63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38"/>
            <p:cNvSpPr>
              <a:spLocks noChangeShapeType="1"/>
            </p:cNvSpPr>
            <p:nvPr/>
          </p:nvSpPr>
          <p:spPr bwMode="auto">
            <a:xfrm>
              <a:off x="1824" y="4062"/>
              <a:ext cx="6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41"/>
            <p:cNvSpPr>
              <a:spLocks noChangeShapeType="1"/>
            </p:cNvSpPr>
            <p:nvPr/>
          </p:nvSpPr>
          <p:spPr bwMode="auto">
            <a:xfrm>
              <a:off x="1830" y="3624"/>
              <a:ext cx="63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42"/>
            <p:cNvSpPr>
              <a:spLocks noChangeShapeType="1"/>
            </p:cNvSpPr>
            <p:nvPr/>
          </p:nvSpPr>
          <p:spPr bwMode="auto">
            <a:xfrm>
              <a:off x="1830" y="4056"/>
              <a:ext cx="6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6924675" y="6181725"/>
            <a:ext cx="1228725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44"/>
          <p:cNvSpPr>
            <a:spLocks/>
          </p:cNvSpPr>
          <p:nvPr/>
        </p:nvSpPr>
        <p:spPr bwMode="auto">
          <a:xfrm>
            <a:off x="6981825" y="5974672"/>
            <a:ext cx="1066800" cy="380091"/>
          </a:xfrm>
          <a:custGeom>
            <a:avLst/>
            <a:gdLst>
              <a:gd name="T0" fmla="*/ 0 w 672"/>
              <a:gd name="T1" fmla="*/ 456149075 h 294"/>
              <a:gd name="T2" fmla="*/ 393144375 w 672"/>
              <a:gd name="T3" fmla="*/ 12601575 h 294"/>
              <a:gd name="T4" fmla="*/ 808970950 w 672"/>
              <a:gd name="T5" fmla="*/ 378023438 h 294"/>
              <a:gd name="T6" fmla="*/ 1192034700 w 672"/>
              <a:gd name="T7" fmla="*/ 733366263 h 294"/>
              <a:gd name="T8" fmla="*/ 1693545000 w 672"/>
              <a:gd name="T9" fmla="*/ 420866888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294">
                <a:moveTo>
                  <a:pt x="0" y="181"/>
                </a:moveTo>
                <a:cubicBezTo>
                  <a:pt x="26" y="152"/>
                  <a:pt x="103" y="10"/>
                  <a:pt x="156" y="5"/>
                </a:cubicBezTo>
                <a:cubicBezTo>
                  <a:pt x="209" y="0"/>
                  <a:pt x="268" y="102"/>
                  <a:pt x="321" y="150"/>
                </a:cubicBezTo>
                <a:cubicBezTo>
                  <a:pt x="374" y="198"/>
                  <a:pt x="415" y="288"/>
                  <a:pt x="473" y="291"/>
                </a:cubicBezTo>
                <a:cubicBezTo>
                  <a:pt x="531" y="294"/>
                  <a:pt x="631" y="193"/>
                  <a:pt x="672" y="16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4622800" y="3875088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cancellation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298450" y="5640388"/>
            <a:ext cx="1677988" cy="822325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in-between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case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664306-9501-4CF6-8473-AAA1B5A59E7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27" grpId="0" animBg="1"/>
      <p:bldP spid="13328" grpId="0" animBg="1"/>
      <p:bldP spid="13329" grpId="0" animBg="1"/>
      <p:bldP spid="13330" grpId="0" animBg="1"/>
      <p:bldP spid="13331" grpId="0" animBg="1"/>
      <p:bldP spid="13332" grpId="0" animBg="1"/>
      <p:bldP spid="13333" grpId="0" animBg="1"/>
      <p:bldP spid="13334" grpId="0" animBg="1"/>
      <p:bldP spid="13335" grpId="0" animBg="1"/>
      <p:bldP spid="13336" grpId="0" animBg="1"/>
      <p:bldP spid="13337" grpId="0" animBg="1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/>
      <p:bldP spid="13352" grpId="0" animBg="1"/>
      <p:bldP spid="13355" grpId="0" animBg="1"/>
      <p:bldP spid="13356" grpId="0" animBg="1"/>
      <p:bldP spid="13358" grpId="0"/>
      <p:bldP spid="133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8" name="Text Box 72"/>
          <p:cNvSpPr txBox="1">
            <a:spLocks noChangeArrowheads="1"/>
          </p:cNvSpPr>
          <p:nvPr/>
        </p:nvSpPr>
        <p:spPr bwMode="auto">
          <a:xfrm>
            <a:off x="365125" y="5532438"/>
            <a:ext cx="35702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Waves leave A and B in phase,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travel the same distance to P,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and arrive in phase. P is a bright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spot  </a:t>
            </a:r>
            <a:r>
              <a:rPr lang="en-US" altLang="en-US" sz="1800">
                <a:sym typeface="Wingdings" panose="05000000000000000000" pitchFamily="2" charset="2"/>
              </a:rPr>
              <a:t> </a:t>
            </a:r>
            <a:r>
              <a:rPr lang="en-US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Constructive interference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4409" name="Text Box 73"/>
          <p:cNvSpPr txBox="1">
            <a:spLocks noChangeArrowheads="1"/>
          </p:cNvSpPr>
          <p:nvPr/>
        </p:nvSpPr>
        <p:spPr bwMode="auto">
          <a:xfrm>
            <a:off x="4765675" y="5456238"/>
            <a:ext cx="3740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Waves leave A and B in phase, but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travel different distances to P,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arrive out of phase. P is a dark</a:t>
            </a:r>
            <a:br>
              <a:rPr lang="en-US" altLang="en-US" sz="1800"/>
            </a:br>
            <a:r>
              <a:rPr lang="en-US" altLang="en-US" sz="1800"/>
              <a:t>spot </a:t>
            </a:r>
            <a:r>
              <a:rPr lang="en-US" altLang="en-US" sz="1800">
                <a:sym typeface="Wingdings" panose="05000000000000000000" pitchFamily="2" charset="2"/>
              </a:rPr>
              <a:t> </a:t>
            </a:r>
            <a:r>
              <a:rPr lang="en-US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Destructive interference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4340" name="Text Box 7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Spatial Interference</a:t>
            </a:r>
          </a:p>
        </p:txBody>
      </p:sp>
      <p:grpSp>
        <p:nvGrpSpPr>
          <p:cNvPr id="14427" name="Group 91"/>
          <p:cNvGrpSpPr>
            <a:grpSpLocks/>
          </p:cNvGrpSpPr>
          <p:nvPr/>
        </p:nvGrpSpPr>
        <p:grpSpPr bwMode="auto">
          <a:xfrm>
            <a:off x="177800" y="552450"/>
            <a:ext cx="3603625" cy="4724400"/>
            <a:chOff x="112" y="348"/>
            <a:chExt cx="2270" cy="2976"/>
          </a:xfrm>
        </p:grpSpPr>
        <p:sp>
          <p:nvSpPr>
            <p:cNvPr id="14363" name="Line 6"/>
            <p:cNvSpPr>
              <a:spLocks noChangeShapeType="1"/>
            </p:cNvSpPr>
            <p:nvPr/>
          </p:nvSpPr>
          <p:spPr bwMode="auto">
            <a:xfrm>
              <a:off x="517" y="396"/>
              <a:ext cx="0" cy="28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Text Box 12"/>
            <p:cNvSpPr txBox="1">
              <a:spLocks noChangeArrowheads="1"/>
            </p:cNvSpPr>
            <p:nvPr/>
          </p:nvSpPr>
          <p:spPr bwMode="auto">
            <a:xfrm>
              <a:off x="112" y="465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A</a:t>
              </a:r>
            </a:p>
          </p:txBody>
        </p:sp>
        <p:sp>
          <p:nvSpPr>
            <p:cNvPr id="14365" name="Text Box 13"/>
            <p:cNvSpPr txBox="1">
              <a:spLocks noChangeArrowheads="1"/>
            </p:cNvSpPr>
            <p:nvPr/>
          </p:nvSpPr>
          <p:spPr bwMode="auto">
            <a:xfrm>
              <a:off x="140" y="2930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B</a:t>
              </a:r>
            </a:p>
          </p:txBody>
        </p:sp>
        <p:sp>
          <p:nvSpPr>
            <p:cNvPr id="14366" name="Oval 16"/>
            <p:cNvSpPr>
              <a:spLocks noChangeArrowheads="1"/>
            </p:cNvSpPr>
            <p:nvPr/>
          </p:nvSpPr>
          <p:spPr bwMode="auto">
            <a:xfrm>
              <a:off x="467" y="533"/>
              <a:ext cx="109" cy="10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7" name="Oval 17"/>
            <p:cNvSpPr>
              <a:spLocks noChangeArrowheads="1"/>
            </p:cNvSpPr>
            <p:nvPr/>
          </p:nvSpPr>
          <p:spPr bwMode="auto">
            <a:xfrm>
              <a:off x="463" y="3028"/>
              <a:ext cx="109" cy="10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8" name="Line 18"/>
            <p:cNvSpPr>
              <a:spLocks noChangeShapeType="1"/>
            </p:cNvSpPr>
            <p:nvPr/>
          </p:nvSpPr>
          <p:spPr bwMode="auto">
            <a:xfrm>
              <a:off x="456" y="1842"/>
              <a:ext cx="19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24"/>
            <p:cNvSpPr>
              <a:spLocks/>
            </p:cNvSpPr>
            <p:nvPr/>
          </p:nvSpPr>
          <p:spPr bwMode="auto">
            <a:xfrm>
              <a:off x="574" y="521"/>
              <a:ext cx="1544" cy="1239"/>
            </a:xfrm>
            <a:custGeom>
              <a:avLst/>
              <a:gdLst>
                <a:gd name="T0" fmla="*/ 0 w 1442"/>
                <a:gd name="T1" fmla="*/ 104 h 1116"/>
                <a:gd name="T2" fmla="*/ 172 w 1442"/>
                <a:gd name="T3" fmla="*/ 64 h 1116"/>
                <a:gd name="T4" fmla="*/ 219 w 1442"/>
                <a:gd name="T5" fmla="*/ 488 h 1116"/>
                <a:gd name="T6" fmla="*/ 625 w 1442"/>
                <a:gd name="T7" fmla="*/ 422 h 1116"/>
                <a:gd name="T8" fmla="*/ 680 w 1442"/>
                <a:gd name="T9" fmla="*/ 845 h 1116"/>
                <a:gd name="T10" fmla="*/ 1079 w 1442"/>
                <a:gd name="T11" fmla="*/ 769 h 1116"/>
                <a:gd name="T12" fmla="*/ 1131 w 1442"/>
                <a:gd name="T13" fmla="*/ 1207 h 1116"/>
                <a:gd name="T14" fmla="*/ 1602 w 1442"/>
                <a:gd name="T15" fmla="*/ 1118 h 1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2" h="1116">
                  <a:moveTo>
                    <a:pt x="0" y="92"/>
                  </a:moveTo>
                  <a:cubicBezTo>
                    <a:pt x="61" y="46"/>
                    <a:pt x="122" y="0"/>
                    <a:pt x="155" y="56"/>
                  </a:cubicBezTo>
                  <a:cubicBezTo>
                    <a:pt x="187" y="113"/>
                    <a:pt x="128" y="378"/>
                    <a:pt x="197" y="430"/>
                  </a:cubicBezTo>
                  <a:cubicBezTo>
                    <a:pt x="264" y="483"/>
                    <a:pt x="493" y="320"/>
                    <a:pt x="563" y="372"/>
                  </a:cubicBezTo>
                  <a:cubicBezTo>
                    <a:pt x="632" y="425"/>
                    <a:pt x="544" y="695"/>
                    <a:pt x="612" y="746"/>
                  </a:cubicBezTo>
                  <a:cubicBezTo>
                    <a:pt x="680" y="797"/>
                    <a:pt x="903" y="625"/>
                    <a:pt x="971" y="678"/>
                  </a:cubicBezTo>
                  <a:cubicBezTo>
                    <a:pt x="1038" y="731"/>
                    <a:pt x="940" y="1014"/>
                    <a:pt x="1018" y="1065"/>
                  </a:cubicBezTo>
                  <a:cubicBezTo>
                    <a:pt x="1096" y="1116"/>
                    <a:pt x="1371" y="999"/>
                    <a:pt x="1442" y="98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26"/>
            <p:cNvSpPr>
              <a:spLocks/>
            </p:cNvSpPr>
            <p:nvPr/>
          </p:nvSpPr>
          <p:spPr bwMode="auto">
            <a:xfrm>
              <a:off x="531" y="1846"/>
              <a:ext cx="1566" cy="1212"/>
            </a:xfrm>
            <a:custGeom>
              <a:avLst/>
              <a:gdLst>
                <a:gd name="T0" fmla="*/ 1458 w 1323"/>
                <a:gd name="T1" fmla="*/ 0 h 1127"/>
                <a:gd name="T2" fmla="*/ 1424 w 1323"/>
                <a:gd name="T3" fmla="*/ 386 h 1127"/>
                <a:gd name="T4" fmla="*/ 1026 w 1323"/>
                <a:gd name="T5" fmla="*/ 336 h 1127"/>
                <a:gd name="T6" fmla="*/ 951 w 1323"/>
                <a:gd name="T7" fmla="*/ 746 h 1127"/>
                <a:gd name="T8" fmla="*/ 563 w 1323"/>
                <a:gd name="T9" fmla="*/ 686 h 1127"/>
                <a:gd name="T10" fmla="*/ 488 w 1323"/>
                <a:gd name="T11" fmla="*/ 1110 h 1127"/>
                <a:gd name="T12" fmla="*/ 76 w 1323"/>
                <a:gd name="T13" fmla="*/ 1051 h 1127"/>
                <a:gd name="T14" fmla="*/ 36 w 1323"/>
                <a:gd name="T15" fmla="*/ 1301 h 1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3" h="1127">
                  <a:moveTo>
                    <a:pt x="1289" y="0"/>
                  </a:moveTo>
                  <a:cubicBezTo>
                    <a:pt x="1285" y="56"/>
                    <a:pt x="1323" y="286"/>
                    <a:pt x="1259" y="334"/>
                  </a:cubicBezTo>
                  <a:cubicBezTo>
                    <a:pt x="1195" y="382"/>
                    <a:pt x="977" y="239"/>
                    <a:pt x="907" y="291"/>
                  </a:cubicBezTo>
                  <a:cubicBezTo>
                    <a:pt x="838" y="344"/>
                    <a:pt x="909" y="595"/>
                    <a:pt x="841" y="646"/>
                  </a:cubicBezTo>
                  <a:cubicBezTo>
                    <a:pt x="772" y="696"/>
                    <a:pt x="565" y="542"/>
                    <a:pt x="497" y="594"/>
                  </a:cubicBezTo>
                  <a:cubicBezTo>
                    <a:pt x="429" y="646"/>
                    <a:pt x="503" y="908"/>
                    <a:pt x="432" y="961"/>
                  </a:cubicBezTo>
                  <a:cubicBezTo>
                    <a:pt x="360" y="1014"/>
                    <a:pt x="134" y="883"/>
                    <a:pt x="67" y="910"/>
                  </a:cubicBezTo>
                  <a:cubicBezTo>
                    <a:pt x="0" y="938"/>
                    <a:pt x="16" y="1032"/>
                    <a:pt x="32" y="1127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Oval 27"/>
            <p:cNvSpPr>
              <a:spLocks noChangeArrowheads="1"/>
            </p:cNvSpPr>
            <p:nvPr/>
          </p:nvSpPr>
          <p:spPr bwMode="auto">
            <a:xfrm>
              <a:off x="2109" y="1776"/>
              <a:ext cx="109" cy="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72" name="Line 34"/>
            <p:cNvSpPr>
              <a:spLocks noChangeShapeType="1"/>
            </p:cNvSpPr>
            <p:nvPr/>
          </p:nvSpPr>
          <p:spPr bwMode="auto">
            <a:xfrm>
              <a:off x="582" y="618"/>
              <a:ext cx="1536" cy="1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35"/>
            <p:cNvSpPr>
              <a:spLocks noChangeShapeType="1"/>
            </p:cNvSpPr>
            <p:nvPr/>
          </p:nvSpPr>
          <p:spPr bwMode="auto">
            <a:xfrm flipV="1">
              <a:off x="609" y="1905"/>
              <a:ext cx="1542" cy="1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Text Box 39"/>
            <p:cNvSpPr txBox="1">
              <a:spLocks noChangeArrowheads="1"/>
            </p:cNvSpPr>
            <p:nvPr/>
          </p:nvSpPr>
          <p:spPr bwMode="auto">
            <a:xfrm>
              <a:off x="2052" y="1901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P</a:t>
              </a:r>
            </a:p>
          </p:txBody>
        </p:sp>
        <p:grpSp>
          <p:nvGrpSpPr>
            <p:cNvPr id="14375" name="Group 84"/>
            <p:cNvGrpSpPr>
              <a:grpSpLocks/>
            </p:cNvGrpSpPr>
            <p:nvPr/>
          </p:nvGrpSpPr>
          <p:grpSpPr bwMode="auto">
            <a:xfrm>
              <a:off x="2250" y="348"/>
              <a:ext cx="24" cy="2976"/>
              <a:chOff x="2274" y="480"/>
              <a:chExt cx="24" cy="2976"/>
            </a:xfrm>
          </p:grpSpPr>
          <p:sp>
            <p:nvSpPr>
              <p:cNvPr id="14376" name="Line 82"/>
              <p:cNvSpPr>
                <a:spLocks noChangeShapeType="1"/>
              </p:cNvSpPr>
              <p:nvPr/>
            </p:nvSpPr>
            <p:spPr bwMode="auto">
              <a:xfrm>
                <a:off x="2298" y="480"/>
                <a:ext cx="0" cy="2970"/>
              </a:xfrm>
              <a:prstGeom prst="line">
                <a:avLst/>
              </a:prstGeom>
              <a:noFill/>
              <a:ln w="76200">
                <a:pattFill prst="wdUpDiag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7" name="Line 83"/>
              <p:cNvSpPr>
                <a:spLocks noChangeShapeType="1"/>
              </p:cNvSpPr>
              <p:nvPr/>
            </p:nvSpPr>
            <p:spPr bwMode="auto">
              <a:xfrm>
                <a:off x="2274" y="486"/>
                <a:ext cx="0" cy="297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425" name="Group 89"/>
          <p:cNvGrpSpPr>
            <a:grpSpLocks/>
          </p:cNvGrpSpPr>
          <p:nvPr/>
        </p:nvGrpSpPr>
        <p:grpSpPr bwMode="auto">
          <a:xfrm>
            <a:off x="4527550" y="198438"/>
            <a:ext cx="4035425" cy="5049837"/>
            <a:chOff x="2774" y="209"/>
            <a:chExt cx="2542" cy="3181"/>
          </a:xfrm>
        </p:grpSpPr>
        <p:sp>
          <p:nvSpPr>
            <p:cNvPr id="14344" name="Line 37"/>
            <p:cNvSpPr>
              <a:spLocks noChangeShapeType="1"/>
            </p:cNvSpPr>
            <p:nvPr/>
          </p:nvSpPr>
          <p:spPr bwMode="auto">
            <a:xfrm>
              <a:off x="3108" y="444"/>
              <a:ext cx="0" cy="29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38"/>
            <p:cNvSpPr>
              <a:spLocks noChangeShapeType="1"/>
            </p:cNvSpPr>
            <p:nvPr/>
          </p:nvSpPr>
          <p:spPr bwMode="auto">
            <a:xfrm>
              <a:off x="3108" y="1884"/>
              <a:ext cx="21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Text Box 40"/>
            <p:cNvSpPr txBox="1">
              <a:spLocks noChangeArrowheads="1"/>
            </p:cNvSpPr>
            <p:nvPr/>
          </p:nvSpPr>
          <p:spPr bwMode="auto">
            <a:xfrm>
              <a:off x="5024" y="3067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P</a:t>
              </a:r>
            </a:p>
          </p:txBody>
        </p:sp>
        <p:sp>
          <p:nvSpPr>
            <p:cNvPr id="14347" name="Oval 42"/>
            <p:cNvSpPr>
              <a:spLocks noChangeArrowheads="1"/>
            </p:cNvSpPr>
            <p:nvPr/>
          </p:nvSpPr>
          <p:spPr bwMode="auto">
            <a:xfrm>
              <a:off x="3057" y="528"/>
              <a:ext cx="109" cy="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8" name="Oval 11"/>
            <p:cNvSpPr>
              <a:spLocks noChangeArrowheads="1"/>
            </p:cNvSpPr>
            <p:nvPr/>
          </p:nvSpPr>
          <p:spPr bwMode="auto">
            <a:xfrm>
              <a:off x="3051" y="3000"/>
              <a:ext cx="109" cy="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9" name="Text Box 58"/>
            <p:cNvSpPr txBox="1">
              <a:spLocks noChangeArrowheads="1"/>
            </p:cNvSpPr>
            <p:nvPr/>
          </p:nvSpPr>
          <p:spPr bwMode="auto">
            <a:xfrm>
              <a:off x="2774" y="463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A</a:t>
              </a:r>
            </a:p>
          </p:txBody>
        </p:sp>
        <p:sp>
          <p:nvSpPr>
            <p:cNvPr id="14350" name="Text Box 59"/>
            <p:cNvSpPr txBox="1">
              <a:spLocks noChangeArrowheads="1"/>
            </p:cNvSpPr>
            <p:nvPr/>
          </p:nvSpPr>
          <p:spPr bwMode="auto">
            <a:xfrm>
              <a:off x="2798" y="2899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B</a:t>
              </a:r>
            </a:p>
          </p:txBody>
        </p:sp>
        <p:sp>
          <p:nvSpPr>
            <p:cNvPr id="14351" name="Oval 68"/>
            <p:cNvSpPr>
              <a:spLocks noChangeArrowheads="1"/>
            </p:cNvSpPr>
            <p:nvPr/>
          </p:nvSpPr>
          <p:spPr bwMode="auto">
            <a:xfrm>
              <a:off x="5079" y="2904"/>
              <a:ext cx="109" cy="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4352" name="Group 80"/>
            <p:cNvGrpSpPr>
              <a:grpSpLocks/>
            </p:cNvGrpSpPr>
            <p:nvPr/>
          </p:nvGrpSpPr>
          <p:grpSpPr bwMode="auto">
            <a:xfrm rot="674461">
              <a:off x="3126" y="2748"/>
              <a:ext cx="1920" cy="474"/>
              <a:chOff x="3264" y="3018"/>
              <a:chExt cx="1920" cy="474"/>
            </a:xfrm>
          </p:grpSpPr>
          <p:sp>
            <p:nvSpPr>
              <p:cNvPr id="14361" name="Line 67"/>
              <p:cNvSpPr>
                <a:spLocks noChangeShapeType="1"/>
              </p:cNvSpPr>
              <p:nvPr/>
            </p:nvSpPr>
            <p:spPr bwMode="auto">
              <a:xfrm flipV="1">
                <a:off x="3342" y="3018"/>
                <a:ext cx="1842" cy="4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75"/>
              <p:cNvSpPr>
                <a:spLocks/>
              </p:cNvSpPr>
              <p:nvPr/>
            </p:nvSpPr>
            <p:spPr bwMode="auto">
              <a:xfrm rot="-807350">
                <a:off x="3264" y="3071"/>
                <a:ext cx="1824" cy="334"/>
              </a:xfrm>
              <a:custGeom>
                <a:avLst/>
                <a:gdLst>
                  <a:gd name="T0" fmla="*/ 0 w 1824"/>
                  <a:gd name="T1" fmla="*/ 223 h 334"/>
                  <a:gd name="T2" fmla="*/ 226 w 1824"/>
                  <a:gd name="T3" fmla="*/ 27 h 334"/>
                  <a:gd name="T4" fmla="*/ 569 w 1824"/>
                  <a:gd name="T5" fmla="*/ 333 h 334"/>
                  <a:gd name="T6" fmla="*/ 876 w 1824"/>
                  <a:gd name="T7" fmla="*/ 32 h 334"/>
                  <a:gd name="T8" fmla="*/ 1221 w 1824"/>
                  <a:gd name="T9" fmla="*/ 323 h 334"/>
                  <a:gd name="T10" fmla="*/ 1506 w 1824"/>
                  <a:gd name="T11" fmla="*/ 3 h 334"/>
                  <a:gd name="T12" fmla="*/ 1824 w 1824"/>
                  <a:gd name="T13" fmla="*/ 307 h 3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4" h="334">
                    <a:moveTo>
                      <a:pt x="0" y="223"/>
                    </a:moveTo>
                    <a:cubicBezTo>
                      <a:pt x="38" y="189"/>
                      <a:pt x="131" y="9"/>
                      <a:pt x="226" y="27"/>
                    </a:cubicBezTo>
                    <a:cubicBezTo>
                      <a:pt x="321" y="45"/>
                      <a:pt x="460" y="333"/>
                      <a:pt x="569" y="333"/>
                    </a:cubicBezTo>
                    <a:cubicBezTo>
                      <a:pt x="677" y="334"/>
                      <a:pt x="767" y="35"/>
                      <a:pt x="876" y="32"/>
                    </a:cubicBezTo>
                    <a:cubicBezTo>
                      <a:pt x="985" y="30"/>
                      <a:pt x="1116" y="328"/>
                      <a:pt x="1221" y="323"/>
                    </a:cubicBezTo>
                    <a:cubicBezTo>
                      <a:pt x="1326" y="319"/>
                      <a:pt x="1406" y="6"/>
                      <a:pt x="1506" y="3"/>
                    </a:cubicBezTo>
                    <a:cubicBezTo>
                      <a:pt x="1606" y="0"/>
                      <a:pt x="1758" y="244"/>
                      <a:pt x="1824" y="307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53" name="Group 79"/>
            <p:cNvGrpSpPr>
              <a:grpSpLocks/>
            </p:cNvGrpSpPr>
            <p:nvPr/>
          </p:nvGrpSpPr>
          <p:grpSpPr bwMode="auto">
            <a:xfrm rot="244713">
              <a:off x="3078" y="209"/>
              <a:ext cx="2190" cy="2988"/>
              <a:chOff x="3258" y="95"/>
              <a:chExt cx="2190" cy="2988"/>
            </a:xfrm>
          </p:grpSpPr>
          <p:sp>
            <p:nvSpPr>
              <p:cNvPr id="14357" name="Line 65"/>
              <p:cNvSpPr>
                <a:spLocks noChangeShapeType="1"/>
              </p:cNvSpPr>
              <p:nvPr/>
            </p:nvSpPr>
            <p:spPr bwMode="auto">
              <a:xfrm>
                <a:off x="3258" y="570"/>
                <a:ext cx="2190" cy="2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58" name="Group 78"/>
              <p:cNvGrpSpPr>
                <a:grpSpLocks/>
              </p:cNvGrpSpPr>
              <p:nvPr/>
            </p:nvGrpSpPr>
            <p:grpSpPr bwMode="auto">
              <a:xfrm rot="2764616">
                <a:off x="2850" y="1383"/>
                <a:ext cx="2988" cy="412"/>
                <a:chOff x="1860" y="1719"/>
                <a:chExt cx="2988" cy="412"/>
              </a:xfrm>
            </p:grpSpPr>
            <p:sp>
              <p:nvSpPr>
                <p:cNvPr id="14359" name="Freeform 76"/>
                <p:cNvSpPr>
                  <a:spLocks/>
                </p:cNvSpPr>
                <p:nvPr/>
              </p:nvSpPr>
              <p:spPr bwMode="auto">
                <a:xfrm>
                  <a:off x="1860" y="1771"/>
                  <a:ext cx="2097" cy="360"/>
                </a:xfrm>
                <a:custGeom>
                  <a:avLst/>
                  <a:gdLst>
                    <a:gd name="T0" fmla="*/ 0 w 2097"/>
                    <a:gd name="T1" fmla="*/ 221 h 360"/>
                    <a:gd name="T2" fmla="*/ 226 w 2097"/>
                    <a:gd name="T3" fmla="*/ 25 h 360"/>
                    <a:gd name="T4" fmla="*/ 569 w 2097"/>
                    <a:gd name="T5" fmla="*/ 331 h 360"/>
                    <a:gd name="T6" fmla="*/ 876 w 2097"/>
                    <a:gd name="T7" fmla="*/ 30 h 360"/>
                    <a:gd name="T8" fmla="*/ 1221 w 2097"/>
                    <a:gd name="T9" fmla="*/ 321 h 360"/>
                    <a:gd name="T10" fmla="*/ 1506 w 2097"/>
                    <a:gd name="T11" fmla="*/ 1 h 360"/>
                    <a:gd name="T12" fmla="*/ 1878 w 2097"/>
                    <a:gd name="T13" fmla="*/ 329 h 360"/>
                    <a:gd name="T14" fmla="*/ 2097 w 2097"/>
                    <a:gd name="T15" fmla="*/ 185 h 3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97" h="360">
                      <a:moveTo>
                        <a:pt x="0" y="221"/>
                      </a:moveTo>
                      <a:cubicBezTo>
                        <a:pt x="38" y="187"/>
                        <a:pt x="131" y="7"/>
                        <a:pt x="226" y="25"/>
                      </a:cubicBezTo>
                      <a:cubicBezTo>
                        <a:pt x="321" y="43"/>
                        <a:pt x="460" y="331"/>
                        <a:pt x="569" y="331"/>
                      </a:cubicBezTo>
                      <a:cubicBezTo>
                        <a:pt x="677" y="332"/>
                        <a:pt x="767" y="33"/>
                        <a:pt x="876" y="30"/>
                      </a:cubicBezTo>
                      <a:cubicBezTo>
                        <a:pt x="985" y="28"/>
                        <a:pt x="1116" y="326"/>
                        <a:pt x="1221" y="321"/>
                      </a:cubicBezTo>
                      <a:cubicBezTo>
                        <a:pt x="1326" y="317"/>
                        <a:pt x="1397" y="0"/>
                        <a:pt x="1506" y="1"/>
                      </a:cubicBezTo>
                      <a:cubicBezTo>
                        <a:pt x="1615" y="2"/>
                        <a:pt x="1780" y="298"/>
                        <a:pt x="1878" y="329"/>
                      </a:cubicBezTo>
                      <a:cubicBezTo>
                        <a:pt x="1976" y="360"/>
                        <a:pt x="2052" y="215"/>
                        <a:pt x="2097" y="185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0" name="Freeform 77"/>
                <p:cNvSpPr>
                  <a:spLocks/>
                </p:cNvSpPr>
                <p:nvPr/>
              </p:nvSpPr>
              <p:spPr bwMode="auto">
                <a:xfrm>
                  <a:off x="3954" y="1719"/>
                  <a:ext cx="894" cy="331"/>
                </a:xfrm>
                <a:custGeom>
                  <a:avLst/>
                  <a:gdLst>
                    <a:gd name="T0" fmla="*/ 0 w 894"/>
                    <a:gd name="T1" fmla="*/ 237 h 331"/>
                    <a:gd name="T2" fmla="*/ 234 w 894"/>
                    <a:gd name="T3" fmla="*/ 15 h 331"/>
                    <a:gd name="T4" fmla="*/ 587 w 894"/>
                    <a:gd name="T5" fmla="*/ 329 h 331"/>
                    <a:gd name="T6" fmla="*/ 894 w 894"/>
                    <a:gd name="T7" fmla="*/ 28 h 3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94" h="331">
                      <a:moveTo>
                        <a:pt x="0" y="237"/>
                      </a:moveTo>
                      <a:cubicBezTo>
                        <a:pt x="39" y="200"/>
                        <a:pt x="136" y="0"/>
                        <a:pt x="234" y="15"/>
                      </a:cubicBezTo>
                      <a:cubicBezTo>
                        <a:pt x="332" y="30"/>
                        <a:pt x="477" y="327"/>
                        <a:pt x="587" y="329"/>
                      </a:cubicBezTo>
                      <a:cubicBezTo>
                        <a:pt x="697" y="331"/>
                        <a:pt x="843" y="78"/>
                        <a:pt x="894" y="2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54" name="Group 85"/>
            <p:cNvGrpSpPr>
              <a:grpSpLocks/>
            </p:cNvGrpSpPr>
            <p:nvPr/>
          </p:nvGrpSpPr>
          <p:grpSpPr bwMode="auto">
            <a:xfrm>
              <a:off x="5292" y="414"/>
              <a:ext cx="24" cy="2976"/>
              <a:chOff x="2274" y="480"/>
              <a:chExt cx="24" cy="2976"/>
            </a:xfrm>
          </p:grpSpPr>
          <p:sp>
            <p:nvSpPr>
              <p:cNvPr id="14355" name="Line 86"/>
              <p:cNvSpPr>
                <a:spLocks noChangeShapeType="1"/>
              </p:cNvSpPr>
              <p:nvPr/>
            </p:nvSpPr>
            <p:spPr bwMode="auto">
              <a:xfrm>
                <a:off x="2298" y="480"/>
                <a:ext cx="0" cy="2970"/>
              </a:xfrm>
              <a:prstGeom prst="line">
                <a:avLst/>
              </a:prstGeom>
              <a:noFill/>
              <a:ln w="76200">
                <a:pattFill prst="wdUpDiag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Line 87"/>
              <p:cNvSpPr>
                <a:spLocks noChangeShapeType="1"/>
              </p:cNvSpPr>
              <p:nvPr/>
            </p:nvSpPr>
            <p:spPr bwMode="auto">
              <a:xfrm>
                <a:off x="2274" y="486"/>
                <a:ext cx="0" cy="297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3987D6-D65E-474E-89DF-6BAE3436429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8" grpId="0"/>
      <p:bldP spid="144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two-slit interference</a:t>
            </a:r>
          </a:p>
        </p:txBody>
      </p:sp>
      <p:pic>
        <p:nvPicPr>
          <p:cNvPr id="15363" name="Picture 3" descr="F2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125" y="1300163"/>
            <a:ext cx="3354388" cy="515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EE049B-9740-4E3F-8518-0C9B004DA83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257175" y="1924050"/>
            <a:ext cx="4175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Each slit of the double slit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acts as a new source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light. Light waves from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two sources then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interfere </a:t>
            </a:r>
            <a:r>
              <a:rPr lang="en-US" altLang="en-US" sz="2400">
                <a:solidFill>
                  <a:srgbClr val="FF0000"/>
                </a:solidFill>
              </a:rPr>
              <a:t>constructively</a:t>
            </a:r>
            <a:r>
              <a:rPr lang="en-US" altLang="en-US" sz="2400"/>
              <a:t>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places producing the bright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fringes, while in other places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they interfere </a:t>
            </a:r>
            <a:r>
              <a:rPr lang="en-US" altLang="en-US" sz="2400">
                <a:solidFill>
                  <a:srgbClr val="FF0000"/>
                </a:solidFill>
              </a:rPr>
              <a:t>destructively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producing dark fringes.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thin film interference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41313" y="2279650"/>
            <a:ext cx="3679825" cy="3990975"/>
            <a:chOff x="371" y="1125"/>
            <a:chExt cx="2318" cy="2514"/>
          </a:xfrm>
        </p:grpSpPr>
        <p:sp>
          <p:nvSpPr>
            <p:cNvPr id="16395" name="Rectangle 4"/>
            <p:cNvSpPr>
              <a:spLocks noChangeArrowheads="1"/>
            </p:cNvSpPr>
            <p:nvPr/>
          </p:nvSpPr>
          <p:spPr bwMode="auto">
            <a:xfrm>
              <a:off x="375" y="2899"/>
              <a:ext cx="2314" cy="740"/>
            </a:xfrm>
            <a:prstGeom prst="rect">
              <a:avLst/>
            </a:prstGeom>
            <a:gradFill rotWithShape="1">
              <a:gsLst>
                <a:gs pos="0">
                  <a:srgbClr val="95ACBA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water</a:t>
              </a:r>
            </a:p>
          </p:txBody>
        </p:sp>
        <p:sp>
          <p:nvSpPr>
            <p:cNvPr id="16396" name="Rectangle 5"/>
            <p:cNvSpPr>
              <a:spLocks noChangeArrowheads="1"/>
            </p:cNvSpPr>
            <p:nvPr/>
          </p:nvSpPr>
          <p:spPr bwMode="auto">
            <a:xfrm>
              <a:off x="371" y="2172"/>
              <a:ext cx="2314" cy="740"/>
            </a:xfrm>
            <a:prstGeom prst="rect">
              <a:avLst/>
            </a:prstGeom>
            <a:gradFill rotWithShape="1">
              <a:gsLst>
                <a:gs pos="0">
                  <a:srgbClr val="FF919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 oil </a:t>
              </a:r>
            </a:p>
          </p:txBody>
        </p:sp>
        <p:sp>
          <p:nvSpPr>
            <p:cNvPr id="16397" name="Line 6"/>
            <p:cNvSpPr>
              <a:spLocks noChangeShapeType="1"/>
            </p:cNvSpPr>
            <p:nvPr/>
          </p:nvSpPr>
          <p:spPr bwMode="auto">
            <a:xfrm>
              <a:off x="393" y="1134"/>
              <a:ext cx="476" cy="10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7"/>
            <p:cNvSpPr>
              <a:spLocks noChangeShapeType="1"/>
            </p:cNvSpPr>
            <p:nvPr/>
          </p:nvSpPr>
          <p:spPr bwMode="auto">
            <a:xfrm>
              <a:off x="869" y="2176"/>
              <a:ext cx="164" cy="7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8"/>
            <p:cNvSpPr>
              <a:spLocks noChangeShapeType="1"/>
            </p:cNvSpPr>
            <p:nvPr/>
          </p:nvSpPr>
          <p:spPr bwMode="auto">
            <a:xfrm flipV="1">
              <a:off x="1033" y="2149"/>
              <a:ext cx="146" cy="7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9"/>
            <p:cNvSpPr>
              <a:spLocks noChangeShapeType="1"/>
            </p:cNvSpPr>
            <p:nvPr/>
          </p:nvSpPr>
          <p:spPr bwMode="auto">
            <a:xfrm flipV="1">
              <a:off x="859" y="1125"/>
              <a:ext cx="275" cy="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10"/>
            <p:cNvSpPr>
              <a:spLocks noChangeShapeType="1"/>
            </p:cNvSpPr>
            <p:nvPr/>
          </p:nvSpPr>
          <p:spPr bwMode="auto">
            <a:xfrm flipV="1">
              <a:off x="1189" y="1207"/>
              <a:ext cx="265" cy="9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88" name="Group 11"/>
          <p:cNvGrpSpPr>
            <a:grpSpLocks/>
          </p:cNvGrpSpPr>
          <p:nvPr/>
        </p:nvGrpSpPr>
        <p:grpSpPr bwMode="auto">
          <a:xfrm rot="-3870245">
            <a:off x="1697832" y="1348581"/>
            <a:ext cx="735012" cy="885825"/>
            <a:chOff x="2715" y="1133"/>
            <a:chExt cx="463" cy="558"/>
          </a:xfrm>
        </p:grpSpPr>
        <p:sp>
          <p:nvSpPr>
            <p:cNvPr id="16393" name="Freeform 12"/>
            <p:cNvSpPr>
              <a:spLocks/>
            </p:cNvSpPr>
            <p:nvPr/>
          </p:nvSpPr>
          <p:spPr bwMode="auto">
            <a:xfrm>
              <a:off x="2715" y="1133"/>
              <a:ext cx="463" cy="558"/>
            </a:xfrm>
            <a:custGeom>
              <a:avLst/>
              <a:gdLst>
                <a:gd name="T0" fmla="*/ 0 w 509"/>
                <a:gd name="T1" fmla="*/ 0 h 613"/>
                <a:gd name="T2" fmla="*/ 408 w 509"/>
                <a:gd name="T3" fmla="*/ 236 h 613"/>
                <a:gd name="T4" fmla="*/ 76 w 509"/>
                <a:gd name="T5" fmla="*/ 508 h 6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9" h="613">
                  <a:moveTo>
                    <a:pt x="0" y="0"/>
                  </a:moveTo>
                  <a:cubicBezTo>
                    <a:pt x="239" y="91"/>
                    <a:pt x="479" y="182"/>
                    <a:pt x="494" y="284"/>
                  </a:cubicBezTo>
                  <a:cubicBezTo>
                    <a:pt x="509" y="386"/>
                    <a:pt x="300" y="499"/>
                    <a:pt x="92" y="61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Oval 13"/>
            <p:cNvSpPr>
              <a:spLocks noChangeArrowheads="1"/>
            </p:cNvSpPr>
            <p:nvPr/>
          </p:nvSpPr>
          <p:spPr bwMode="auto">
            <a:xfrm>
              <a:off x="2826" y="1208"/>
              <a:ext cx="73" cy="4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982663" y="230663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2339975" y="2576513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2</a:t>
            </a: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4089400" y="1601788"/>
            <a:ext cx="4957763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Ray 1 is reflected from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oil surface. Ray 2 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ray resulting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refraction at the gasoline/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water surface. Since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rays travel different paths,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they interfere when combined.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Different wavelengths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interfere at different places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ym typeface="Wingdings" panose="05000000000000000000" pitchFamily="2" charset="2"/>
              </a:rPr>
              <a:t> the produces </a:t>
            </a:r>
            <a:r>
              <a:rPr lang="en-US" altLang="en-US" sz="3600" b="1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altLang="en-US" sz="3600" b="1">
                <a:solidFill>
                  <a:srgbClr val="0000FF"/>
                </a:solidFill>
                <a:sym typeface="Wingdings" panose="05000000000000000000" pitchFamily="2" charset="2"/>
              </a:rPr>
              <a:t>O</a:t>
            </a:r>
            <a:r>
              <a:rPr lang="en-US" altLang="en-US" sz="3600" b="1">
                <a:solidFill>
                  <a:schemeClr val="hlink"/>
                </a:solidFill>
                <a:sym typeface="Wingdings" panose="05000000000000000000" pitchFamily="2" charset="2"/>
              </a:rPr>
              <a:t>L</a:t>
            </a:r>
            <a:r>
              <a:rPr lang="en-US" altLang="en-US" sz="3600" b="1">
                <a:solidFill>
                  <a:srgbClr val="CC00CC"/>
                </a:solidFill>
                <a:sym typeface="Wingdings" panose="05000000000000000000" pitchFamily="2" charset="2"/>
              </a:rPr>
              <a:t>O</a:t>
            </a:r>
            <a:r>
              <a:rPr lang="en-US" altLang="en-US" sz="3600" b="1">
                <a:solidFill>
                  <a:srgbClr val="CC9900"/>
                </a:solidFill>
                <a:sym typeface="Wingdings" panose="05000000000000000000" pitchFamily="2" charset="2"/>
              </a:rPr>
              <a:t>R</a:t>
            </a:r>
            <a:r>
              <a:rPr lang="en-US" altLang="en-US" sz="3600" b="1">
                <a:solidFill>
                  <a:srgbClr val="33CC33"/>
                </a:solidFill>
                <a:sym typeface="Wingdings" panose="05000000000000000000" pitchFamily="2" charset="2"/>
              </a:rPr>
              <a:t>S</a:t>
            </a:r>
            <a:endParaRPr lang="en-US" altLang="en-US" sz="3600" b="1">
              <a:solidFill>
                <a:srgbClr val="33CC33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63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6A6877-DDC6-4CAC-BD39-71A6742F15B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444625"/>
            <a:ext cx="774858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Soap bubbles are thin films</a:t>
            </a: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5DF2A4-EAA1-4C48-BFE7-4C2EE593EDF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 t="13902" r="66078" b="24052"/>
          <a:stretch>
            <a:fillRect/>
          </a:stretch>
        </p:blipFill>
        <p:spPr bwMode="auto">
          <a:xfrm>
            <a:off x="189499" y="1440911"/>
            <a:ext cx="382270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441825" y="1276350"/>
            <a:ext cx="4327525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/>
              <a:t> Whenever light bounces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off a surface having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regular array of grooves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(like a CD) interference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 occurs.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 An optical device that</a:t>
            </a:r>
            <a:br>
              <a:rPr lang="en-US" altLang="en-US" sz="2800"/>
            </a:br>
            <a:r>
              <a:rPr lang="en-US" altLang="en-US" sz="2800"/>
              <a:t>  uses this effect is called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a diffraction grating.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51A5714-FE39-46A3-A5BC-11D65A92AB0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0"/>
            <a:ext cx="9144000" cy="962025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>Interference from a 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1917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Diffraction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0175" y="1247775"/>
            <a:ext cx="3962400" cy="4583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An important interference effect is the spreading of light as it passes through</a:t>
            </a:r>
            <a:br>
              <a:rPr lang="en-US" altLang="en-US" sz="2400" smtClean="0"/>
            </a:br>
            <a:r>
              <a:rPr lang="en-US" altLang="en-US" sz="2400" smtClean="0"/>
              <a:t>a narrow opening.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without diffraction, light passing through a narrow slit would just produce a shadow effect.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effect of diffraction is to cause the light to spread out around the edges of the slit</a:t>
            </a:r>
          </a:p>
        </p:txBody>
      </p:sp>
      <p:pic>
        <p:nvPicPr>
          <p:cNvPr id="19460" name="Picture 4" descr="F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95"/>
          <a:stretch>
            <a:fillRect/>
          </a:stretch>
        </p:blipFill>
        <p:spPr>
          <a:xfrm>
            <a:off x="4216400" y="1328738"/>
            <a:ext cx="2312988" cy="390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 descr="F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8"/>
          <a:stretch>
            <a:fillRect/>
          </a:stretch>
        </p:blipFill>
        <p:spPr bwMode="auto">
          <a:xfrm>
            <a:off x="6673850" y="1328738"/>
            <a:ext cx="2246313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BF88B5-FDC3-4745-9A52-3E2CF9BE9FA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7563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Light “rays” travel in straight lines</a:t>
            </a:r>
          </a:p>
        </p:txBody>
      </p:sp>
      <p:grpSp>
        <p:nvGrpSpPr>
          <p:cNvPr id="27657" name="Group 9"/>
          <p:cNvGrpSpPr>
            <a:grpSpLocks/>
          </p:cNvGrpSpPr>
          <p:nvPr/>
        </p:nvGrpSpPr>
        <p:grpSpPr bwMode="auto">
          <a:xfrm>
            <a:off x="541338" y="1627188"/>
            <a:ext cx="1603375" cy="376237"/>
            <a:chOff x="230" y="1269"/>
            <a:chExt cx="1010" cy="237"/>
          </a:xfrm>
        </p:grpSpPr>
        <p:sp>
          <p:nvSpPr>
            <p:cNvPr id="3095" name="AutoShape 5"/>
            <p:cNvSpPr>
              <a:spLocks noChangeArrowheads="1"/>
            </p:cNvSpPr>
            <p:nvPr/>
          </p:nvSpPr>
          <p:spPr bwMode="auto">
            <a:xfrm rot="5400000">
              <a:off x="616" y="883"/>
              <a:ext cx="237" cy="1010"/>
            </a:xfrm>
            <a:prstGeom prst="can">
              <a:avLst>
                <a:gd name="adj" fmla="val 4640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96" name="Oval 6"/>
            <p:cNvSpPr>
              <a:spLocks noChangeArrowheads="1"/>
            </p:cNvSpPr>
            <p:nvPr/>
          </p:nvSpPr>
          <p:spPr bwMode="auto">
            <a:xfrm>
              <a:off x="1153" y="1349"/>
              <a:ext cx="56" cy="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2039938" y="1828800"/>
            <a:ext cx="6513512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79" name="Group 31"/>
          <p:cNvGrpSpPr>
            <a:grpSpLocks/>
          </p:cNvGrpSpPr>
          <p:nvPr/>
        </p:nvGrpSpPr>
        <p:grpSpPr bwMode="auto">
          <a:xfrm>
            <a:off x="1565275" y="4394200"/>
            <a:ext cx="6391275" cy="2054225"/>
            <a:chOff x="986" y="2768"/>
            <a:chExt cx="4026" cy="1294"/>
          </a:xfrm>
        </p:grpSpPr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1838" y="2768"/>
              <a:ext cx="1609" cy="129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986" y="3417"/>
              <a:ext cx="20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23"/>
            <p:cNvSpPr>
              <a:spLocks noChangeShapeType="1"/>
            </p:cNvSpPr>
            <p:nvPr/>
          </p:nvSpPr>
          <p:spPr bwMode="auto">
            <a:xfrm flipV="1">
              <a:off x="1107" y="3409"/>
              <a:ext cx="733" cy="56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25"/>
            <p:cNvSpPr>
              <a:spLocks noChangeShapeType="1"/>
            </p:cNvSpPr>
            <p:nvPr/>
          </p:nvSpPr>
          <p:spPr bwMode="auto">
            <a:xfrm flipV="1">
              <a:off x="1837" y="3130"/>
              <a:ext cx="946" cy="284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Text Box 26"/>
            <p:cNvSpPr txBox="1">
              <a:spLocks noChangeArrowheads="1"/>
            </p:cNvSpPr>
            <p:nvPr/>
          </p:nvSpPr>
          <p:spPr bwMode="auto">
            <a:xfrm>
              <a:off x="3831" y="3149"/>
              <a:ext cx="118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refraction</a:t>
              </a:r>
            </a:p>
          </p:txBody>
        </p:sp>
      </p:grp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3438525" y="2079625"/>
            <a:ext cx="1538288" cy="579438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bg1"/>
                </a:solidFill>
              </a:rPr>
              <a:t>Unless:</a:t>
            </a:r>
          </a:p>
        </p:txBody>
      </p:sp>
      <p:grpSp>
        <p:nvGrpSpPr>
          <p:cNvPr id="27678" name="Group 30"/>
          <p:cNvGrpSpPr>
            <a:grpSpLocks/>
          </p:cNvGrpSpPr>
          <p:nvPr/>
        </p:nvGrpSpPr>
        <p:grpSpPr bwMode="auto">
          <a:xfrm>
            <a:off x="366713" y="2957513"/>
            <a:ext cx="7554912" cy="1025525"/>
            <a:chOff x="231" y="1863"/>
            <a:chExt cx="4759" cy="646"/>
          </a:xfrm>
        </p:grpSpPr>
        <p:grpSp>
          <p:nvGrpSpPr>
            <p:cNvPr id="3081" name="Group 10"/>
            <p:cNvGrpSpPr>
              <a:grpSpLocks/>
            </p:cNvGrpSpPr>
            <p:nvPr/>
          </p:nvGrpSpPr>
          <p:grpSpPr bwMode="auto">
            <a:xfrm rot="959431">
              <a:off x="231" y="1863"/>
              <a:ext cx="1010" cy="237"/>
              <a:chOff x="230" y="1269"/>
              <a:chExt cx="1010" cy="237"/>
            </a:xfrm>
          </p:grpSpPr>
          <p:sp>
            <p:nvSpPr>
              <p:cNvPr id="3088" name="AutoShape 11"/>
              <p:cNvSpPr>
                <a:spLocks noChangeArrowheads="1"/>
              </p:cNvSpPr>
              <p:nvPr/>
            </p:nvSpPr>
            <p:spPr bwMode="auto">
              <a:xfrm rot="5400000">
                <a:off x="616" y="883"/>
                <a:ext cx="237" cy="1010"/>
              </a:xfrm>
              <a:prstGeom prst="can">
                <a:avLst>
                  <a:gd name="adj" fmla="val 46404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89" name="Oval 12"/>
              <p:cNvSpPr>
                <a:spLocks noChangeArrowheads="1"/>
              </p:cNvSpPr>
              <p:nvPr/>
            </p:nvSpPr>
            <p:spPr bwMode="auto">
              <a:xfrm>
                <a:off x="1153" y="1349"/>
                <a:ext cx="56" cy="8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082" name="Line 13"/>
            <p:cNvSpPr>
              <a:spLocks noChangeShapeType="1"/>
            </p:cNvSpPr>
            <p:nvPr/>
          </p:nvSpPr>
          <p:spPr bwMode="auto">
            <a:xfrm>
              <a:off x="1513" y="2399"/>
              <a:ext cx="127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4"/>
            <p:cNvSpPr>
              <a:spLocks noChangeShapeType="1"/>
            </p:cNvSpPr>
            <p:nvPr/>
          </p:nvSpPr>
          <p:spPr bwMode="auto">
            <a:xfrm>
              <a:off x="1183" y="2114"/>
              <a:ext cx="1050" cy="245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5"/>
            <p:cNvSpPr>
              <a:spLocks noChangeShapeType="1"/>
            </p:cNvSpPr>
            <p:nvPr/>
          </p:nvSpPr>
          <p:spPr bwMode="auto">
            <a:xfrm rot="10800000" flipV="1">
              <a:off x="2210" y="2007"/>
              <a:ext cx="1483" cy="346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Text Box 16"/>
            <p:cNvSpPr txBox="1">
              <a:spLocks noChangeArrowheads="1"/>
            </p:cNvSpPr>
            <p:nvPr/>
          </p:nvSpPr>
          <p:spPr bwMode="auto">
            <a:xfrm>
              <a:off x="3837" y="1880"/>
              <a:ext cx="11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reflection</a:t>
              </a:r>
            </a:p>
          </p:txBody>
        </p:sp>
        <p:sp>
          <p:nvSpPr>
            <p:cNvPr id="3086" name="Line 17"/>
            <p:cNvSpPr>
              <a:spLocks noChangeShapeType="1"/>
            </p:cNvSpPr>
            <p:nvPr/>
          </p:nvSpPr>
          <p:spPr bwMode="auto">
            <a:xfrm>
              <a:off x="2201" y="1878"/>
              <a:ext cx="0" cy="6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29"/>
            <p:cNvSpPr>
              <a:spLocks noChangeShapeType="1"/>
            </p:cNvSpPr>
            <p:nvPr/>
          </p:nvSpPr>
          <p:spPr bwMode="auto">
            <a:xfrm>
              <a:off x="1530" y="2382"/>
              <a:ext cx="126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50CB25-30D9-4595-9954-BBA970BBFDE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double-slit-water-w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2" y="4405312"/>
            <a:ext cx="32035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kdif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6" y="850036"/>
            <a:ext cx="347662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OC0811004_PlaneToCur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889723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waterwav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333875"/>
            <a:ext cx="33623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D810C6-2E73-4BF0-8B91-4B926340970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DIFFRACTION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297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diffraction of sound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49400"/>
            <a:ext cx="4754563" cy="4632325"/>
          </a:xfrm>
        </p:spPr>
        <p:txBody>
          <a:bodyPr/>
          <a:lstStyle/>
          <a:p>
            <a:pPr eaLnBrk="1" hangingPunct="1"/>
            <a:r>
              <a:rPr lang="en-US" altLang="en-US" smtClean="0"/>
              <a:t>the diffraction of sound waves explains why we can hear sound around corners</a:t>
            </a:r>
          </a:p>
          <a:p>
            <a:pPr eaLnBrk="1" hangingPunct="1"/>
            <a:r>
              <a:rPr lang="en-US" altLang="en-US" smtClean="0"/>
              <a:t>diffraction of sound around the head makes hearers misjudge the location of sound sources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1508" name="Picture 4" descr="F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3038" y="1068388"/>
            <a:ext cx="3443287" cy="572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19588" y="6381750"/>
            <a:ext cx="504825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0EF74C-46B4-423B-AFA7-7BB1F82F2DB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582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A diffraction grating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2632075" y="1387475"/>
            <a:ext cx="219075" cy="4489450"/>
            <a:chOff x="2624" y="969"/>
            <a:chExt cx="138" cy="2828"/>
          </a:xfrm>
        </p:grpSpPr>
        <p:sp>
          <p:nvSpPr>
            <p:cNvPr id="22546" name="Rectangle 4"/>
            <p:cNvSpPr>
              <a:spLocks noChangeArrowheads="1"/>
            </p:cNvSpPr>
            <p:nvPr/>
          </p:nvSpPr>
          <p:spPr bwMode="auto">
            <a:xfrm>
              <a:off x="2624" y="969"/>
              <a:ext cx="138" cy="36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547" name="Rectangle 5"/>
            <p:cNvSpPr>
              <a:spLocks noChangeArrowheads="1"/>
            </p:cNvSpPr>
            <p:nvPr/>
          </p:nvSpPr>
          <p:spPr bwMode="auto">
            <a:xfrm>
              <a:off x="2624" y="1461"/>
              <a:ext cx="138" cy="36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548" name="Rectangle 6"/>
            <p:cNvSpPr>
              <a:spLocks noChangeArrowheads="1"/>
            </p:cNvSpPr>
            <p:nvPr/>
          </p:nvSpPr>
          <p:spPr bwMode="auto">
            <a:xfrm>
              <a:off x="2624" y="1953"/>
              <a:ext cx="138" cy="36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549" name="Rectangle 7"/>
            <p:cNvSpPr>
              <a:spLocks noChangeArrowheads="1"/>
            </p:cNvSpPr>
            <p:nvPr/>
          </p:nvSpPr>
          <p:spPr bwMode="auto">
            <a:xfrm>
              <a:off x="2624" y="2446"/>
              <a:ext cx="138" cy="36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550" name="Rectangle 8"/>
            <p:cNvSpPr>
              <a:spLocks noChangeArrowheads="1"/>
            </p:cNvSpPr>
            <p:nvPr/>
          </p:nvSpPr>
          <p:spPr bwMode="auto">
            <a:xfrm>
              <a:off x="2624" y="2938"/>
              <a:ext cx="138" cy="36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551" name="Rectangle 9"/>
            <p:cNvSpPr>
              <a:spLocks noChangeArrowheads="1"/>
            </p:cNvSpPr>
            <p:nvPr/>
          </p:nvSpPr>
          <p:spPr bwMode="auto">
            <a:xfrm>
              <a:off x="2624" y="3431"/>
              <a:ext cx="138" cy="36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2532" name="AutoShape 11"/>
          <p:cNvSpPr>
            <a:spLocks noChangeArrowheads="1"/>
          </p:cNvSpPr>
          <p:nvPr/>
        </p:nvSpPr>
        <p:spPr bwMode="auto">
          <a:xfrm>
            <a:off x="1855788" y="4992688"/>
            <a:ext cx="566737" cy="508000"/>
          </a:xfrm>
          <a:prstGeom prst="rightArrow">
            <a:avLst>
              <a:gd name="adj1" fmla="val 50000"/>
              <a:gd name="adj2" fmla="val 2789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3" name="AutoShape 12"/>
          <p:cNvSpPr>
            <a:spLocks noChangeArrowheads="1"/>
          </p:cNvSpPr>
          <p:nvPr/>
        </p:nvSpPr>
        <p:spPr bwMode="auto">
          <a:xfrm>
            <a:off x="1812925" y="1870075"/>
            <a:ext cx="566738" cy="508000"/>
          </a:xfrm>
          <a:prstGeom prst="rightArrow">
            <a:avLst>
              <a:gd name="adj1" fmla="val 50000"/>
              <a:gd name="adj2" fmla="val 2789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6410325" y="1009650"/>
            <a:ext cx="733425" cy="53530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5" name="Rectangle 14"/>
          <p:cNvSpPr>
            <a:spLocks noChangeArrowheads="1"/>
          </p:cNvSpPr>
          <p:nvPr/>
        </p:nvSpPr>
        <p:spPr bwMode="auto">
          <a:xfrm>
            <a:off x="6399212" y="3370263"/>
            <a:ext cx="174626" cy="4651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6" name="Rectangle 15"/>
          <p:cNvSpPr>
            <a:spLocks noChangeArrowheads="1"/>
          </p:cNvSpPr>
          <p:nvPr/>
        </p:nvSpPr>
        <p:spPr bwMode="auto">
          <a:xfrm>
            <a:off x="6399212" y="1604963"/>
            <a:ext cx="174625" cy="4349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7" name="Rectangle 16"/>
          <p:cNvSpPr>
            <a:spLocks noChangeArrowheads="1"/>
          </p:cNvSpPr>
          <p:nvPr/>
        </p:nvSpPr>
        <p:spPr bwMode="auto">
          <a:xfrm>
            <a:off x="6399212" y="4992688"/>
            <a:ext cx="158751" cy="4222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8" name="Text Box 17"/>
          <p:cNvSpPr txBox="1">
            <a:spLocks noChangeArrowheads="1"/>
          </p:cNvSpPr>
          <p:nvPr/>
        </p:nvSpPr>
        <p:spPr bwMode="auto">
          <a:xfrm rot="-5400000">
            <a:off x="323057" y="2910681"/>
            <a:ext cx="1168400" cy="15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Incident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light </a:t>
            </a:r>
          </a:p>
        </p:txBody>
      </p:sp>
      <p:sp>
        <p:nvSpPr>
          <p:cNvPr id="22539" name="Text Box 18"/>
          <p:cNvSpPr txBox="1">
            <a:spLocks noChangeArrowheads="1"/>
          </p:cNvSpPr>
          <p:nvPr/>
        </p:nvSpPr>
        <p:spPr bwMode="auto">
          <a:xfrm>
            <a:off x="7686675" y="3195638"/>
            <a:ext cx="124142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</a:rPr>
              <a:t>Bright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</a:rPr>
              <a:t>spots</a:t>
            </a:r>
          </a:p>
        </p:txBody>
      </p:sp>
      <p:sp>
        <p:nvSpPr>
          <p:cNvPr id="22540" name="Line 19"/>
          <p:cNvSpPr>
            <a:spLocks noChangeShapeType="1"/>
          </p:cNvSpPr>
          <p:nvPr/>
        </p:nvSpPr>
        <p:spPr bwMode="auto">
          <a:xfrm flipH="1">
            <a:off x="6604000" y="3595688"/>
            <a:ext cx="885825" cy="2857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20"/>
          <p:cNvSpPr>
            <a:spLocks noChangeShapeType="1"/>
          </p:cNvSpPr>
          <p:nvPr/>
        </p:nvSpPr>
        <p:spPr bwMode="auto">
          <a:xfrm flipH="1" flipV="1">
            <a:off x="6615113" y="1873250"/>
            <a:ext cx="1220787" cy="1249363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21"/>
          <p:cNvSpPr>
            <a:spLocks noChangeShapeType="1"/>
          </p:cNvSpPr>
          <p:nvPr/>
        </p:nvSpPr>
        <p:spPr bwMode="auto">
          <a:xfrm flipH="1">
            <a:off x="6554788" y="4138613"/>
            <a:ext cx="1131887" cy="1074737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7988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A962BFE-DA67-4466-8A6E-CD0886266FF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2544" name="AutoShape 12"/>
          <p:cNvSpPr>
            <a:spLocks noChangeArrowheads="1"/>
          </p:cNvSpPr>
          <p:nvPr/>
        </p:nvSpPr>
        <p:spPr bwMode="auto">
          <a:xfrm>
            <a:off x="1812925" y="3378200"/>
            <a:ext cx="566738" cy="508000"/>
          </a:xfrm>
          <a:prstGeom prst="rightArrow">
            <a:avLst>
              <a:gd name="adj1" fmla="val 50000"/>
              <a:gd name="adj2" fmla="val 2789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ectangular Callout 1"/>
          <p:cNvSpPr/>
          <p:nvPr/>
        </p:nvSpPr>
        <p:spPr>
          <a:xfrm>
            <a:off x="452438" y="5972175"/>
            <a:ext cx="1360487" cy="612775"/>
          </a:xfrm>
          <a:prstGeom prst="wedgeRectCallout">
            <a:avLst>
              <a:gd name="adj1" fmla="val 103722"/>
              <a:gd name="adj2" fmla="val -108520"/>
            </a:avLst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grating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1419225"/>
            <a:ext cx="4003675" cy="4410075"/>
          </a:xfrm>
        </p:spPr>
        <p:txBody>
          <a:bodyPr/>
          <a:lstStyle/>
          <a:p>
            <a:pPr algn="r" eaLnBrk="1" hangingPunct="1"/>
            <a:r>
              <a:rPr lang="en-US" altLang="en-US" sz="3600" smtClean="0">
                <a:sym typeface="Wingdings" panose="05000000000000000000" pitchFamily="2" charset="2"/>
              </a:rPr>
              <a:t>A pattern</a:t>
            </a:r>
            <a:br>
              <a:rPr lang="en-US" altLang="en-US" sz="3600" smtClean="0">
                <a:sym typeface="Wingdings" panose="05000000000000000000" pitchFamily="2" charset="2"/>
              </a:rPr>
            </a:br>
            <a:r>
              <a:rPr lang="en-US" altLang="en-US" sz="3600" smtClean="0">
                <a:sym typeface="Wingdings" panose="05000000000000000000" pitchFamily="2" charset="2"/>
              </a:rPr>
              <a:t> of concentric </a:t>
            </a:r>
            <a:br>
              <a:rPr lang="en-US" altLang="en-US" sz="3600" smtClean="0">
                <a:sym typeface="Wingdings" panose="05000000000000000000" pitchFamily="2" charset="2"/>
              </a:rPr>
            </a:br>
            <a:r>
              <a:rPr lang="en-US" altLang="en-US" sz="3600" smtClean="0">
                <a:sym typeface="Wingdings" panose="05000000000000000000" pitchFamily="2" charset="2"/>
              </a:rPr>
              <a:t>bright rings</a:t>
            </a:r>
            <a:br>
              <a:rPr lang="en-US" altLang="en-US" sz="3600" smtClean="0">
                <a:sym typeface="Wingdings" panose="05000000000000000000" pitchFamily="2" charset="2"/>
              </a:rPr>
            </a:br>
            <a:r>
              <a:rPr lang="en-US" altLang="en-US" sz="3600" smtClean="0">
                <a:sym typeface="Wingdings" panose="05000000000000000000" pitchFamily="2" charset="2"/>
              </a:rPr>
              <a:t>and dark rings</a:t>
            </a:r>
            <a:br>
              <a:rPr lang="en-US" altLang="en-US" sz="3600" smtClean="0">
                <a:sym typeface="Wingdings" panose="05000000000000000000" pitchFamily="2" charset="2"/>
              </a:rPr>
            </a:br>
            <a:r>
              <a:rPr lang="en-US" altLang="en-US" sz="3600" smtClean="0">
                <a:sym typeface="Wingdings" panose="05000000000000000000" pitchFamily="2" charset="2"/>
              </a:rPr>
              <a:t>is formed called </a:t>
            </a:r>
            <a:br>
              <a:rPr lang="en-US" altLang="en-US" sz="3600" smtClean="0">
                <a:sym typeface="Wingdings" panose="05000000000000000000" pitchFamily="2" charset="2"/>
              </a:rPr>
            </a:br>
            <a:r>
              <a:rPr lang="en-US" altLang="en-US" sz="3600" smtClean="0">
                <a:sym typeface="Wingdings" panose="05000000000000000000" pitchFamily="2" charset="2"/>
              </a:rPr>
              <a:t>interference </a:t>
            </a:r>
            <a:br>
              <a:rPr lang="en-US" altLang="en-US" sz="3600" smtClean="0">
                <a:sym typeface="Wingdings" panose="05000000000000000000" pitchFamily="2" charset="2"/>
              </a:rPr>
            </a:br>
            <a:r>
              <a:rPr lang="en-US" altLang="en-US" sz="3600" smtClean="0">
                <a:sym typeface="Wingdings" panose="05000000000000000000" pitchFamily="2" charset="2"/>
              </a:rPr>
              <a:t>fringes.</a:t>
            </a:r>
            <a:endParaRPr lang="en-US" altLang="en-US" sz="36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838200"/>
          </a:xfrm>
          <a:solidFill>
            <a:srgbClr val="FFC00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smtClean="0"/>
              <a:t>Light passing through a pinhole</a:t>
            </a:r>
          </a:p>
        </p:txBody>
      </p:sp>
      <p:pic>
        <p:nvPicPr>
          <p:cNvPr id="23556" name="Picture 4" descr="F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2575" y="1158875"/>
            <a:ext cx="3571875" cy="5176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4397375" y="2568575"/>
            <a:ext cx="2119313" cy="595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4411663" y="2989263"/>
            <a:ext cx="2336800" cy="755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180F9-29F0-492D-8D49-C4B61271B41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3" grpId="0" animBg="1"/>
      <p:bldP spid="225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7175" y="4429125"/>
            <a:ext cx="8229600" cy="2182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Diffraction limits our ability to distinguish closely spaced objects because it causes the images to overlap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Diffraction limits the size of an object on the ground that can be photographed from a satellite</a:t>
            </a:r>
          </a:p>
        </p:txBody>
      </p:sp>
      <p:pic>
        <p:nvPicPr>
          <p:cNvPr id="23554" name="Picture 2" descr="F2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" y="546100"/>
            <a:ext cx="2501900" cy="300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3" descr="F2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25" b="5180"/>
          <a:stretch>
            <a:fillRect/>
          </a:stretch>
        </p:blipFill>
        <p:spPr>
          <a:xfrm>
            <a:off x="2914650" y="222250"/>
            <a:ext cx="29321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5616575" y="0"/>
            <a:ext cx="3527425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Diffraction effects</a:t>
            </a:r>
          </a:p>
        </p:txBody>
      </p: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6076950" y="1298575"/>
            <a:ext cx="2874963" cy="2584450"/>
            <a:chOff x="3810" y="602"/>
            <a:chExt cx="1685" cy="1616"/>
          </a:xfrm>
        </p:grpSpPr>
        <p:pic>
          <p:nvPicPr>
            <p:cNvPr id="24584" name="Picture 10" descr="F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26456" r="2910" b="12642"/>
            <a:stretch>
              <a:fillRect/>
            </a:stretch>
          </p:blipFill>
          <p:spPr bwMode="auto">
            <a:xfrm>
              <a:off x="3810" y="602"/>
              <a:ext cx="1685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Text Box 5"/>
            <p:cNvSpPr txBox="1">
              <a:spLocks noChangeArrowheads="1"/>
            </p:cNvSpPr>
            <p:nvPr/>
          </p:nvSpPr>
          <p:spPr bwMode="auto">
            <a:xfrm>
              <a:off x="3929" y="1868"/>
              <a:ext cx="1341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Barely resolved</a:t>
              </a:r>
            </a:p>
          </p:txBody>
        </p:sp>
      </p:grpSp>
      <p:sp>
        <p:nvSpPr>
          <p:cNvPr id="2458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DB96A4-5A5B-489F-BFCA-20BFD1584EC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-2" y="0"/>
            <a:ext cx="6685575" cy="160972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4000" dirty="0" smtClean="0"/>
              <a:t>Rayleigh’s criterion</a:t>
            </a:r>
            <a:r>
              <a:rPr lang="en-US" altLang="en-US" sz="4000" dirty="0"/>
              <a:t> </a:t>
            </a:r>
            <a:r>
              <a:rPr lang="en-US" altLang="en-US" sz="4000" dirty="0" smtClean="0"/>
              <a:t>for</a:t>
            </a:r>
            <a:br>
              <a:rPr lang="en-US" altLang="en-US" sz="4000" dirty="0" smtClean="0"/>
            </a:br>
            <a:r>
              <a:rPr lang="en-US" altLang="en-US" sz="4000" dirty="0" smtClean="0"/>
              <a:t>objects to be barely resolved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D067B1-F51C-466F-92BC-E2EDC1694C6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pic>
        <p:nvPicPr>
          <p:cNvPr id="25604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t="8680" r="4517" b="2959"/>
          <a:stretch/>
        </p:blipFill>
        <p:spPr>
          <a:xfrm flipH="1">
            <a:off x="373206" y="2156272"/>
            <a:ext cx="5939161" cy="3045042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"/>
          <a:stretch/>
        </p:blipFill>
        <p:spPr>
          <a:xfrm>
            <a:off x="6685575" y="-35511"/>
            <a:ext cx="2458425" cy="3448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963" y="5529243"/>
            <a:ext cx="21120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FULLY</a:t>
            </a:r>
            <a:br>
              <a:rPr lang="en-US" sz="2800" dirty="0" smtClean="0"/>
            </a:br>
            <a:r>
              <a:rPr lang="en-US" sz="2800" dirty="0" smtClean="0"/>
              <a:t>RESOLVED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67054" y="5026687"/>
            <a:ext cx="21120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BARLEY</a:t>
            </a:r>
            <a:br>
              <a:rPr lang="en-US" sz="2800" dirty="0" smtClean="0"/>
            </a:br>
            <a:r>
              <a:rPr lang="en-US" sz="2800" dirty="0" smtClean="0"/>
              <a:t>RESOLVED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370348" y="4736102"/>
            <a:ext cx="2631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UNRESOLVED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27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5"/>
          <a:stretch>
            <a:fillRect/>
          </a:stretch>
        </p:blipFill>
        <p:spPr>
          <a:xfrm>
            <a:off x="368300" y="2068513"/>
            <a:ext cx="8167688" cy="2579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6425" y="1033463"/>
            <a:ext cx="7635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automobile headlights were photographed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from various distances from the camera.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0" y="-12700"/>
            <a:ext cx="91440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Diffraction affects the resolution of close objects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376988" y="4687888"/>
            <a:ext cx="1741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camera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far from car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842963" y="4678363"/>
            <a:ext cx="1743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camera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close to car</a:t>
            </a:r>
          </a:p>
        </p:txBody>
      </p:sp>
      <p:sp>
        <p:nvSpPr>
          <p:cNvPr id="266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713FB0E-2DCC-4FE2-AC20-383DEE982D7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2488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Effects due to the </a:t>
            </a:r>
            <a:r>
              <a:rPr lang="en-US" altLang="en-US" sz="4000" i="1" smtClean="0">
                <a:solidFill>
                  <a:schemeClr val="tx1"/>
                </a:solidFill>
              </a:rPr>
              <a:t>wave nature</a:t>
            </a:r>
            <a:r>
              <a:rPr lang="en-US" altLang="en-US" sz="4000" smtClean="0">
                <a:solidFill>
                  <a:schemeClr val="tx1"/>
                </a:solidFill>
              </a:rPr>
              <a:t> of light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2375"/>
            <a:ext cx="8229600" cy="5322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Thus far we have been dealing only with </a:t>
            </a:r>
            <a:r>
              <a:rPr lang="en-US" altLang="en-US" b="1" dirty="0" smtClean="0">
                <a:solidFill>
                  <a:srgbClr val="FF0000"/>
                </a:solidFill>
              </a:rPr>
              <a:t>geometrical optics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3366FF"/>
                </a:solidFill>
              </a:rPr>
              <a:t>In </a:t>
            </a:r>
            <a:r>
              <a:rPr lang="en-US" altLang="en-US" dirty="0" smtClean="0">
                <a:solidFill>
                  <a:srgbClr val="FF0000"/>
                </a:solidFill>
              </a:rPr>
              <a:t>geometrical optics</a:t>
            </a:r>
            <a:r>
              <a:rPr lang="en-US" altLang="en-US" dirty="0" smtClean="0">
                <a:solidFill>
                  <a:srgbClr val="3366FF"/>
                </a:solidFill>
              </a:rPr>
              <a:t> we deal only with the behavior of </a:t>
            </a:r>
            <a:r>
              <a:rPr lang="en-US" altLang="en-US" dirty="0" smtClean="0">
                <a:solidFill>
                  <a:srgbClr val="FF0000"/>
                </a:solidFill>
              </a:rPr>
              <a:t>light rays</a:t>
            </a:r>
            <a:r>
              <a:rPr lang="en-US" altLang="en-US" dirty="0" smtClean="0">
                <a:solidFill>
                  <a:srgbClr val="3366FF"/>
                </a:solidFill>
              </a:rPr>
              <a:t> </a:t>
            </a:r>
            <a:r>
              <a:rPr lang="en-US" altLang="en-US" dirty="0" smtClean="0">
                <a:solidFill>
                  <a:srgbClr val="3366FF"/>
                </a:solidFill>
                <a:sym typeface="Wingdings" panose="05000000000000000000" pitchFamily="2" charset="2"/>
              </a:rPr>
              <a:t> Light travels in a straight line or is reflected by a mirror, or bent (refracted) when it travels from one medium into another.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ym typeface="Wingdings" panose="05000000000000000000" pitchFamily="2" charset="2"/>
              </a:rPr>
              <a:t>However, light is a </a:t>
            </a:r>
            <a:r>
              <a:rPr lang="en-US" altLang="en-US" b="1" i="1" dirty="0" smtClean="0">
                <a:sym typeface="Wingdings" panose="05000000000000000000" pitchFamily="2" charset="2"/>
              </a:rPr>
              <a:t>WAVE</a:t>
            </a:r>
            <a:r>
              <a:rPr lang="en-US" altLang="en-US" dirty="0" smtClean="0">
                <a:sym typeface="Wingdings" panose="05000000000000000000" pitchFamily="2" charset="2"/>
              </a:rPr>
              <a:t>, and there are certain properties that can only be understood by taking into account the wave nature of light.</a:t>
            </a:r>
            <a:endParaRPr lang="en-US" altLang="en-US" dirty="0" smtClean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185C56-4343-4DAE-BF55-2DE6FF512C7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2397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Diffraction:  </a:t>
            </a:r>
            <a:r>
              <a:rPr lang="en-US" altLang="en-US" sz="4000" i="1" smtClean="0">
                <a:solidFill>
                  <a:schemeClr val="tx1"/>
                </a:solidFill>
              </a:rPr>
              <a:t>bending of light passing through an aperture (hole)</a:t>
            </a:r>
          </a:p>
        </p:txBody>
      </p:sp>
      <p:grpSp>
        <p:nvGrpSpPr>
          <p:cNvPr id="29747" name="Group 51"/>
          <p:cNvGrpSpPr>
            <a:grpSpLocks/>
          </p:cNvGrpSpPr>
          <p:nvPr/>
        </p:nvGrpSpPr>
        <p:grpSpPr bwMode="auto">
          <a:xfrm>
            <a:off x="2249488" y="1638300"/>
            <a:ext cx="5668962" cy="5060950"/>
            <a:chOff x="1388" y="1032"/>
            <a:chExt cx="3571" cy="3188"/>
          </a:xfrm>
        </p:grpSpPr>
        <p:grpSp>
          <p:nvGrpSpPr>
            <p:cNvPr id="5150" name="Group 17"/>
            <p:cNvGrpSpPr>
              <a:grpSpLocks/>
            </p:cNvGrpSpPr>
            <p:nvPr/>
          </p:nvGrpSpPr>
          <p:grpSpPr bwMode="auto">
            <a:xfrm>
              <a:off x="1388" y="1959"/>
              <a:ext cx="48" cy="1062"/>
              <a:chOff x="1388" y="1959"/>
              <a:chExt cx="48" cy="1062"/>
            </a:xfrm>
          </p:grpSpPr>
          <p:sp>
            <p:nvSpPr>
              <p:cNvPr id="5152" name="Line 4"/>
              <p:cNvSpPr>
                <a:spLocks noChangeShapeType="1"/>
              </p:cNvSpPr>
              <p:nvPr/>
            </p:nvSpPr>
            <p:spPr bwMode="auto">
              <a:xfrm flipV="1">
                <a:off x="1403" y="1959"/>
                <a:ext cx="12" cy="106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Rectangle 5"/>
              <p:cNvSpPr>
                <a:spLocks noChangeArrowheads="1"/>
              </p:cNvSpPr>
              <p:nvPr/>
            </p:nvSpPr>
            <p:spPr bwMode="auto">
              <a:xfrm>
                <a:off x="1388" y="2383"/>
                <a:ext cx="48" cy="1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5151" name="Line 8"/>
            <p:cNvSpPr>
              <a:spLocks noChangeShapeType="1"/>
            </p:cNvSpPr>
            <p:nvPr/>
          </p:nvSpPr>
          <p:spPr bwMode="auto">
            <a:xfrm>
              <a:off x="4959" y="1032"/>
              <a:ext cx="0" cy="31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230438" y="3794125"/>
            <a:ext cx="5649912" cy="288925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9748" name="Group 52"/>
          <p:cNvGrpSpPr>
            <a:grpSpLocks/>
          </p:cNvGrpSpPr>
          <p:nvPr/>
        </p:nvGrpSpPr>
        <p:grpSpPr bwMode="auto">
          <a:xfrm>
            <a:off x="2206625" y="3795713"/>
            <a:ext cx="5659438" cy="290512"/>
            <a:chOff x="1390" y="2391"/>
            <a:chExt cx="3565" cy="183"/>
          </a:xfrm>
        </p:grpSpPr>
        <p:sp>
          <p:nvSpPr>
            <p:cNvPr id="5148" name="Line 18"/>
            <p:cNvSpPr>
              <a:spLocks noChangeShapeType="1"/>
            </p:cNvSpPr>
            <p:nvPr/>
          </p:nvSpPr>
          <p:spPr bwMode="auto">
            <a:xfrm>
              <a:off x="1428" y="2391"/>
              <a:ext cx="352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19"/>
            <p:cNvSpPr>
              <a:spLocks noChangeShapeType="1"/>
            </p:cNvSpPr>
            <p:nvPr/>
          </p:nvSpPr>
          <p:spPr bwMode="auto">
            <a:xfrm>
              <a:off x="1390" y="2574"/>
              <a:ext cx="352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35" name="Rectangle 39"/>
          <p:cNvSpPr>
            <a:spLocks noChangeArrowheads="1"/>
          </p:cNvSpPr>
          <p:nvPr/>
        </p:nvSpPr>
        <p:spPr bwMode="auto">
          <a:xfrm>
            <a:off x="0" y="3429000"/>
            <a:ext cx="2266950" cy="1019175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36" name="AutoShape 40"/>
          <p:cNvSpPr>
            <a:spLocks noChangeArrowheads="1"/>
          </p:cNvSpPr>
          <p:nvPr/>
        </p:nvSpPr>
        <p:spPr bwMode="auto">
          <a:xfrm>
            <a:off x="938213" y="2867025"/>
            <a:ext cx="781050" cy="2162175"/>
          </a:xfrm>
          <a:prstGeom prst="rightArrow">
            <a:avLst>
              <a:gd name="adj1" fmla="val 46130"/>
              <a:gd name="adj2" fmla="val 64023"/>
            </a:avLst>
          </a:prstGeom>
          <a:solidFill>
            <a:srgbClr val="33CC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9746" name="Group 50"/>
          <p:cNvGrpSpPr>
            <a:grpSpLocks/>
          </p:cNvGrpSpPr>
          <p:nvPr/>
        </p:nvGrpSpPr>
        <p:grpSpPr bwMode="auto">
          <a:xfrm>
            <a:off x="6915150" y="1981200"/>
            <a:ext cx="971550" cy="4038600"/>
            <a:chOff x="4992" y="1242"/>
            <a:chExt cx="612" cy="2544"/>
          </a:xfrm>
        </p:grpSpPr>
        <p:sp>
          <p:nvSpPr>
            <p:cNvPr id="5139" name="Rectangle 41"/>
            <p:cNvSpPr>
              <a:spLocks noChangeArrowheads="1"/>
            </p:cNvSpPr>
            <p:nvPr/>
          </p:nvSpPr>
          <p:spPr bwMode="auto">
            <a:xfrm>
              <a:off x="4992" y="2328"/>
              <a:ext cx="612" cy="282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5140" name="Group 45"/>
            <p:cNvGrpSpPr>
              <a:grpSpLocks/>
            </p:cNvGrpSpPr>
            <p:nvPr/>
          </p:nvGrpSpPr>
          <p:grpSpPr bwMode="auto">
            <a:xfrm>
              <a:off x="5202" y="1242"/>
              <a:ext cx="402" cy="864"/>
              <a:chOff x="5202" y="1242"/>
              <a:chExt cx="402" cy="864"/>
            </a:xfrm>
          </p:grpSpPr>
          <p:sp>
            <p:nvSpPr>
              <p:cNvPr id="5145" name="Rectangle 42"/>
              <p:cNvSpPr>
                <a:spLocks noChangeArrowheads="1"/>
              </p:cNvSpPr>
              <p:nvPr/>
            </p:nvSpPr>
            <p:spPr bwMode="auto">
              <a:xfrm>
                <a:off x="5202" y="1944"/>
                <a:ext cx="402" cy="162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46" name="Rectangle 43"/>
              <p:cNvSpPr>
                <a:spLocks noChangeArrowheads="1"/>
              </p:cNvSpPr>
              <p:nvPr/>
            </p:nvSpPr>
            <p:spPr bwMode="auto">
              <a:xfrm>
                <a:off x="5340" y="1590"/>
                <a:ext cx="264" cy="168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47" name="Rectangle 44"/>
              <p:cNvSpPr>
                <a:spLocks noChangeArrowheads="1"/>
              </p:cNvSpPr>
              <p:nvPr/>
            </p:nvSpPr>
            <p:spPr bwMode="auto">
              <a:xfrm>
                <a:off x="5484" y="1242"/>
                <a:ext cx="120" cy="168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141" name="Group 46"/>
            <p:cNvGrpSpPr>
              <a:grpSpLocks/>
            </p:cNvGrpSpPr>
            <p:nvPr/>
          </p:nvGrpSpPr>
          <p:grpSpPr bwMode="auto">
            <a:xfrm flipV="1">
              <a:off x="5202" y="2922"/>
              <a:ext cx="402" cy="864"/>
              <a:chOff x="5202" y="1242"/>
              <a:chExt cx="402" cy="864"/>
            </a:xfrm>
          </p:grpSpPr>
          <p:sp>
            <p:nvSpPr>
              <p:cNvPr id="5142" name="Rectangle 47"/>
              <p:cNvSpPr>
                <a:spLocks noChangeArrowheads="1"/>
              </p:cNvSpPr>
              <p:nvPr/>
            </p:nvSpPr>
            <p:spPr bwMode="auto">
              <a:xfrm>
                <a:off x="5202" y="1944"/>
                <a:ext cx="402" cy="162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43" name="Rectangle 48"/>
              <p:cNvSpPr>
                <a:spLocks noChangeArrowheads="1"/>
              </p:cNvSpPr>
              <p:nvPr/>
            </p:nvSpPr>
            <p:spPr bwMode="auto">
              <a:xfrm flipV="1">
                <a:off x="5340" y="1590"/>
                <a:ext cx="264" cy="168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44" name="Rectangle 49"/>
              <p:cNvSpPr>
                <a:spLocks noChangeArrowheads="1"/>
              </p:cNvSpPr>
              <p:nvPr/>
            </p:nvSpPr>
            <p:spPr bwMode="auto">
              <a:xfrm>
                <a:off x="5484" y="1242"/>
                <a:ext cx="120" cy="168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29753" name="Group 57"/>
          <p:cNvGrpSpPr>
            <a:grpSpLocks/>
          </p:cNvGrpSpPr>
          <p:nvPr/>
        </p:nvGrpSpPr>
        <p:grpSpPr bwMode="auto">
          <a:xfrm>
            <a:off x="2273300" y="2138363"/>
            <a:ext cx="5391150" cy="3784600"/>
            <a:chOff x="1432" y="1347"/>
            <a:chExt cx="3396" cy="2384"/>
          </a:xfrm>
        </p:grpSpPr>
        <p:sp>
          <p:nvSpPr>
            <p:cNvPr id="5132" name="Line 26"/>
            <p:cNvSpPr>
              <a:spLocks noChangeShapeType="1"/>
            </p:cNvSpPr>
            <p:nvPr/>
          </p:nvSpPr>
          <p:spPr bwMode="auto">
            <a:xfrm flipV="1">
              <a:off x="1444" y="2050"/>
              <a:ext cx="3122" cy="4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27"/>
            <p:cNvSpPr>
              <a:spLocks noChangeShapeType="1"/>
            </p:cNvSpPr>
            <p:nvPr/>
          </p:nvSpPr>
          <p:spPr bwMode="auto">
            <a:xfrm flipV="1">
              <a:off x="1444" y="1683"/>
              <a:ext cx="3264" cy="7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28"/>
            <p:cNvSpPr>
              <a:spLocks noChangeShapeType="1"/>
            </p:cNvSpPr>
            <p:nvPr/>
          </p:nvSpPr>
          <p:spPr bwMode="auto">
            <a:xfrm>
              <a:off x="1460" y="2467"/>
              <a:ext cx="3100" cy="5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29"/>
            <p:cNvSpPr>
              <a:spLocks noChangeShapeType="1"/>
            </p:cNvSpPr>
            <p:nvPr/>
          </p:nvSpPr>
          <p:spPr bwMode="auto">
            <a:xfrm>
              <a:off x="1482" y="2475"/>
              <a:ext cx="3252" cy="9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53"/>
            <p:cNvSpPr>
              <a:spLocks noChangeShapeType="1"/>
            </p:cNvSpPr>
            <p:nvPr/>
          </p:nvSpPr>
          <p:spPr bwMode="auto">
            <a:xfrm flipV="1">
              <a:off x="1432" y="1347"/>
              <a:ext cx="3396" cy="11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54"/>
            <p:cNvSpPr>
              <a:spLocks noChangeShapeType="1"/>
            </p:cNvSpPr>
            <p:nvPr/>
          </p:nvSpPr>
          <p:spPr bwMode="auto">
            <a:xfrm>
              <a:off x="1440" y="2487"/>
              <a:ext cx="3372" cy="12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56"/>
            <p:cNvSpPr>
              <a:spLocks noChangeShapeType="1"/>
            </p:cNvSpPr>
            <p:nvPr/>
          </p:nvSpPr>
          <p:spPr bwMode="auto">
            <a:xfrm>
              <a:off x="1458" y="2472"/>
              <a:ext cx="307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7EFCEE-C119-4D9A-9892-8CCDF56D659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1651" y="5440117"/>
            <a:ext cx="5200650" cy="1200150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FF00"/>
                </a:solidFill>
              </a:rPr>
              <a:t>A simple shadow of the slit is not</a:t>
            </a:r>
          </a:p>
          <a:p>
            <a:pPr eaLnBrk="1" hangingPunct="1"/>
            <a:r>
              <a:rPr lang="en-US" altLang="en-US" sz="2400" dirty="0">
                <a:solidFill>
                  <a:srgbClr val="FFFF00"/>
                </a:solidFill>
              </a:rPr>
              <a:t>observed, because the light spreads</a:t>
            </a:r>
          </a:p>
          <a:p>
            <a:pPr eaLnBrk="1" hangingPunct="1"/>
            <a:r>
              <a:rPr lang="en-US" altLang="en-US" sz="2400" dirty="0">
                <a:solidFill>
                  <a:srgbClr val="FFFF00"/>
                </a:solidFill>
              </a:rPr>
              <a:t>out when passing through </a:t>
            </a:r>
            <a:r>
              <a:rPr lang="en-US" altLang="en-US" sz="2400" dirty="0" smtClean="0">
                <a:solidFill>
                  <a:srgbClr val="FFFF00"/>
                </a:solidFill>
              </a:rPr>
              <a:t>the slit. 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5" grpId="1" animBg="1"/>
      <p:bldP spid="29735" grpId="0" animBg="1"/>
      <p:bldP spid="2973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Wave or physical optics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" y="1866900"/>
            <a:ext cx="5210175" cy="45259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We will consider two effects that are related to the wave properties of light</a:t>
            </a:r>
          </a:p>
          <a:p>
            <a:pPr lvl="2" eaLnBrk="1" hangingPunct="1"/>
            <a:r>
              <a:rPr lang="en-US" altLang="en-US" smtClean="0"/>
              <a:t>polarization</a:t>
            </a:r>
          </a:p>
          <a:p>
            <a:pPr lvl="2" eaLnBrk="1" hangingPunct="1"/>
            <a:r>
              <a:rPr lang="en-US" altLang="en-US" smtClean="0"/>
              <a:t>interference </a:t>
            </a:r>
          </a:p>
          <a:p>
            <a:pPr eaLnBrk="1" hangingPunct="1"/>
            <a:r>
              <a:rPr lang="en-US" altLang="en-US" sz="2800" smtClean="0"/>
              <a:t>everyday examples:</a:t>
            </a:r>
          </a:p>
          <a:p>
            <a:pPr lvl="2" eaLnBrk="1" hangingPunct="1"/>
            <a:r>
              <a:rPr lang="en-US" altLang="en-US" smtClean="0"/>
              <a:t>Polaroid lenses</a:t>
            </a:r>
          </a:p>
          <a:p>
            <a:pPr lvl="2" eaLnBrk="1" hangingPunct="1"/>
            <a:r>
              <a:rPr lang="en-US" altLang="en-US" smtClean="0"/>
              <a:t>the colors of an oil film</a:t>
            </a:r>
          </a:p>
          <a:p>
            <a:pPr lvl="2" eaLnBrk="1" hangingPunct="1"/>
            <a:endParaRPr lang="en-US" altLang="en-US" smtClean="0"/>
          </a:p>
          <a:p>
            <a:pPr lvl="2" eaLnBrk="1" hangingPunct="1"/>
            <a:endParaRPr lang="en-US" altLang="en-US" smtClean="0"/>
          </a:p>
        </p:txBody>
      </p:sp>
      <p:pic>
        <p:nvPicPr>
          <p:cNvPr id="6148" name="Picture 5" descr="Laser_Interfere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6857" r="17143" b="11809"/>
          <a:stretch>
            <a:fillRect/>
          </a:stretch>
        </p:blipFill>
        <p:spPr>
          <a:xfrm>
            <a:off x="5534025" y="1766888"/>
            <a:ext cx="3181350" cy="300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918200" y="4968875"/>
            <a:ext cx="24257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Laser passing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through 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pinhole</a:t>
            </a:r>
          </a:p>
        </p:txBody>
      </p:sp>
      <p:sp>
        <p:nvSpPr>
          <p:cNvPr id="61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71C53C-DC3D-4E01-B820-CE1771A5485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Diffraction of water waves</a:t>
            </a:r>
          </a:p>
        </p:txBody>
      </p:sp>
      <p:pic>
        <p:nvPicPr>
          <p:cNvPr id="7171" name="Picture 6" descr="441461_com_diffractionfig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2451" r="1834" b="2074"/>
          <a:stretch>
            <a:fillRect/>
          </a:stretch>
        </p:blipFill>
        <p:spPr>
          <a:xfrm>
            <a:off x="2414588" y="1500188"/>
            <a:ext cx="3886200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4200525" y="3886200"/>
            <a:ext cx="18192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4191000" y="2286000"/>
            <a:ext cx="1714500" cy="16192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4200525" y="3914775"/>
            <a:ext cx="1533525" cy="1533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8C0E60-A443-43D7-9F8D-913204E3F54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48" grpId="0" animBg="1"/>
      <p:bldP spid="358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25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Polarization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3143250"/>
            <a:ext cx="8029575" cy="3363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Verdana" panose="020B0604030504040204" pitchFamily="34" charset="0"/>
              </a:rPr>
              <a:t>Light is an electromagnetic wave with the</a:t>
            </a:r>
            <a:br>
              <a:rPr lang="en-US" altLang="en-US" sz="2400" smtClean="0">
                <a:latin typeface="Verdana" panose="020B0604030504040204" pitchFamily="34" charset="0"/>
              </a:rPr>
            </a:br>
            <a:r>
              <a:rPr lang="en-US" altLang="en-US" sz="2400" smtClean="0">
                <a:latin typeface="Verdana" panose="020B0604030504040204" pitchFamily="34" charset="0"/>
              </a:rPr>
              <a:t>electric and magnetic field having very</a:t>
            </a:r>
            <a:br>
              <a:rPr lang="en-US" altLang="en-US" sz="2400" smtClean="0">
                <a:latin typeface="Verdana" panose="020B0604030504040204" pitchFamily="34" charset="0"/>
              </a:rPr>
            </a:br>
            <a:r>
              <a:rPr lang="en-US" altLang="en-US" sz="2400" smtClean="0">
                <a:latin typeface="Verdana" panose="020B0604030504040204" pitchFamily="34" charset="0"/>
              </a:rPr>
              <a:t>specific orientations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Verdana" panose="020B0604030504040204" pitchFamily="34" charset="0"/>
              </a:rPr>
              <a:t>A light wave in which the electric field always vibrates along one direction is called a </a:t>
            </a:r>
            <a:br>
              <a:rPr lang="en-US" altLang="en-US" sz="2400" smtClean="0">
                <a:latin typeface="Verdana" panose="020B0604030504040204" pitchFamily="34" charset="0"/>
              </a:rPr>
            </a:br>
            <a:r>
              <a:rPr lang="en-US" altLang="en-US" sz="2400" i="1" smtClean="0">
                <a:solidFill>
                  <a:srgbClr val="FF0000"/>
                </a:solidFill>
                <a:latin typeface="Verdana" panose="020B0604030504040204" pitchFamily="34" charset="0"/>
              </a:rPr>
              <a:t>linearly polarized</a:t>
            </a:r>
            <a:r>
              <a:rPr lang="en-US" altLang="en-US" sz="2400" smtClean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smtClean="0">
                <a:latin typeface="Verdana" panose="020B0604030504040204" pitchFamily="34" charset="0"/>
              </a:rPr>
              <a:t>wave</a:t>
            </a:r>
            <a:endParaRPr lang="en-US" altLang="en-US" sz="2400" i="1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Verdana" panose="020B0604030504040204" pitchFamily="34" charset="0"/>
              </a:rPr>
              <a:t>The direction of polarization is the axis along which the electric field vibrates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Verdana" panose="020B0604030504040204" pitchFamily="34" charset="0"/>
              </a:rPr>
              <a:t>In the diagram above, the wave polarization is x</a:t>
            </a:r>
          </a:p>
        </p:txBody>
      </p:sp>
      <p:grpSp>
        <p:nvGrpSpPr>
          <p:cNvPr id="74763" name="Group 11"/>
          <p:cNvGrpSpPr>
            <a:grpSpLocks/>
          </p:cNvGrpSpPr>
          <p:nvPr/>
        </p:nvGrpSpPr>
        <p:grpSpPr bwMode="auto">
          <a:xfrm>
            <a:off x="793750" y="1173163"/>
            <a:ext cx="7407275" cy="1847850"/>
            <a:chOff x="500" y="769"/>
            <a:chExt cx="4666" cy="1164"/>
          </a:xfrm>
        </p:grpSpPr>
        <p:grpSp>
          <p:nvGrpSpPr>
            <p:cNvPr id="8198" name="Group 4"/>
            <p:cNvGrpSpPr>
              <a:grpSpLocks/>
            </p:cNvGrpSpPr>
            <p:nvPr/>
          </p:nvGrpSpPr>
          <p:grpSpPr bwMode="auto">
            <a:xfrm>
              <a:off x="750" y="798"/>
              <a:ext cx="4170" cy="1135"/>
              <a:chOff x="300" y="2196"/>
              <a:chExt cx="4170" cy="1135"/>
            </a:xfrm>
          </p:grpSpPr>
          <p:pic>
            <p:nvPicPr>
              <p:cNvPr id="8202" name="Picture 5" descr="F24.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23" t="19003" b="19354"/>
              <a:stretch>
                <a:fillRect/>
              </a:stretch>
            </p:blipFill>
            <p:spPr bwMode="auto">
              <a:xfrm>
                <a:off x="651" y="2280"/>
                <a:ext cx="3509" cy="1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3" name="Freeform 6"/>
              <p:cNvSpPr>
                <a:spLocks/>
              </p:cNvSpPr>
              <p:nvPr/>
            </p:nvSpPr>
            <p:spPr bwMode="auto">
              <a:xfrm>
                <a:off x="648" y="2196"/>
                <a:ext cx="3822" cy="642"/>
              </a:xfrm>
              <a:custGeom>
                <a:avLst/>
                <a:gdLst>
                  <a:gd name="T0" fmla="*/ 0 w 3822"/>
                  <a:gd name="T1" fmla="*/ 0 h 642"/>
                  <a:gd name="T2" fmla="*/ 0 w 3822"/>
                  <a:gd name="T3" fmla="*/ 642 h 642"/>
                  <a:gd name="T4" fmla="*/ 3822 w 3822"/>
                  <a:gd name="T5" fmla="*/ 642 h 6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22" h="642">
                    <a:moveTo>
                      <a:pt x="0" y="0"/>
                    </a:moveTo>
                    <a:lnTo>
                      <a:pt x="0" y="642"/>
                    </a:lnTo>
                    <a:lnTo>
                      <a:pt x="3822" y="64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Line 7"/>
              <p:cNvSpPr>
                <a:spLocks noChangeShapeType="1"/>
              </p:cNvSpPr>
              <p:nvPr/>
            </p:nvSpPr>
            <p:spPr bwMode="auto">
              <a:xfrm flipH="1">
                <a:off x="300" y="2838"/>
                <a:ext cx="354" cy="37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9" name="Text Box 8"/>
            <p:cNvSpPr txBox="1">
              <a:spLocks noChangeArrowheads="1"/>
            </p:cNvSpPr>
            <p:nvPr/>
          </p:nvSpPr>
          <p:spPr bwMode="auto">
            <a:xfrm>
              <a:off x="848" y="76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x</a:t>
              </a:r>
            </a:p>
          </p:txBody>
        </p:sp>
        <p:sp>
          <p:nvSpPr>
            <p:cNvPr id="8200" name="Text Box 9"/>
            <p:cNvSpPr txBox="1">
              <a:spLocks noChangeArrowheads="1"/>
            </p:cNvSpPr>
            <p:nvPr/>
          </p:nvSpPr>
          <p:spPr bwMode="auto">
            <a:xfrm>
              <a:off x="500" y="166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y</a:t>
              </a:r>
            </a:p>
          </p:txBody>
        </p:sp>
        <p:sp>
          <p:nvSpPr>
            <p:cNvPr id="8201" name="Text Box 10"/>
            <p:cNvSpPr txBox="1">
              <a:spLocks noChangeArrowheads="1"/>
            </p:cNvSpPr>
            <p:nvPr/>
          </p:nvSpPr>
          <p:spPr bwMode="auto">
            <a:xfrm>
              <a:off x="4970" y="1315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z</a:t>
              </a:r>
            </a:p>
          </p:txBody>
        </p:sp>
      </p:grpSp>
      <p:sp>
        <p:nvSpPr>
          <p:cNvPr id="819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23075" y="626427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5D2471C-B858-4FFB-8172-3FA6266F57B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Polarization-a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625" y="1485900"/>
            <a:ext cx="4883150" cy="50196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direction in which the electric field vibrates is the direction of polarization </a:t>
            </a:r>
          </a:p>
          <a:p>
            <a:pPr eaLnBrk="1" hangingPunct="1"/>
            <a:r>
              <a:rPr lang="en-US" altLang="en-US" sz="2800" smtClean="0"/>
              <a:t>with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  <a:r>
              <a:rPr lang="en-US" altLang="en-US" sz="2800" i="1" smtClean="0">
                <a:solidFill>
                  <a:srgbClr val="FF0000"/>
                </a:solidFill>
              </a:rPr>
              <a:t>polarized</a:t>
            </a:r>
            <a:r>
              <a:rPr lang="en-US" altLang="en-US" sz="2800" smtClean="0"/>
              <a:t> light the electric field always vibrates in one direction</a:t>
            </a:r>
          </a:p>
          <a:p>
            <a:pPr eaLnBrk="1" hangingPunct="1"/>
            <a:r>
              <a:rPr lang="en-US" altLang="en-US" sz="2800" smtClean="0"/>
              <a:t>ordinary light is </a:t>
            </a:r>
            <a:r>
              <a:rPr lang="en-US" altLang="en-US" sz="2800" i="1" smtClean="0">
                <a:solidFill>
                  <a:srgbClr val="FF0000"/>
                </a:solidFill>
              </a:rPr>
              <a:t>unpolarized</a:t>
            </a:r>
            <a:r>
              <a:rPr lang="en-US" altLang="en-US" sz="2800" smtClean="0"/>
              <a:t> so that the electric field is randomly oriented about the direction of travel</a:t>
            </a:r>
          </a:p>
          <a:p>
            <a:pPr eaLnBrk="1" hangingPunct="1"/>
            <a:endParaRPr lang="en-US" altLang="en-US" sz="2800" smtClean="0"/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5384800" y="419100"/>
            <a:ext cx="3403600" cy="2957513"/>
            <a:chOff x="3356" y="264"/>
            <a:chExt cx="2144" cy="1863"/>
          </a:xfrm>
        </p:grpSpPr>
        <p:pic>
          <p:nvPicPr>
            <p:cNvPr id="9225" name="Picture 4" descr="F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716"/>
            <a:stretch>
              <a:fillRect/>
            </a:stretch>
          </p:blipFill>
          <p:spPr bwMode="auto">
            <a:xfrm>
              <a:off x="3356" y="264"/>
              <a:ext cx="2144" cy="1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3728" y="1819"/>
              <a:ext cx="112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Polarized light</a:t>
              </a:r>
            </a:p>
          </p:txBody>
        </p:sp>
      </p:grp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5384800" y="3657600"/>
            <a:ext cx="3403600" cy="2967038"/>
            <a:chOff x="3392" y="2304"/>
            <a:chExt cx="2144" cy="1869"/>
          </a:xfrm>
        </p:grpSpPr>
        <p:pic>
          <p:nvPicPr>
            <p:cNvPr id="9223" name="Picture 7" descr="F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54"/>
            <a:stretch>
              <a:fillRect/>
            </a:stretch>
          </p:blipFill>
          <p:spPr bwMode="auto">
            <a:xfrm>
              <a:off x="3392" y="2304"/>
              <a:ext cx="2144" cy="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9"/>
            <p:cNvSpPr txBox="1">
              <a:spLocks noChangeArrowheads="1"/>
            </p:cNvSpPr>
            <p:nvPr/>
          </p:nvSpPr>
          <p:spPr bwMode="auto">
            <a:xfrm>
              <a:off x="3776" y="3853"/>
              <a:ext cx="136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Un-polarized light</a:t>
              </a:r>
            </a:p>
          </p:txBody>
        </p:sp>
      </p:grpSp>
      <p:sp>
        <p:nvSpPr>
          <p:cNvPr id="92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8A6286-7C20-44F5-87C1-90E0ECC131F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460" y="17186"/>
            <a:ext cx="9219460" cy="1278954"/>
          </a:xfrm>
        </p:spPr>
        <p:txBody>
          <a:bodyPr/>
          <a:lstStyle/>
          <a:p>
            <a:r>
              <a:rPr lang="en-US" dirty="0" smtClean="0"/>
              <a:t>Polarization of unpolarized light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93FC-6086-420E-8EDB-0CD150C5142E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54" y="1415964"/>
            <a:ext cx="6445929" cy="46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802</Words>
  <Application>Microsoft Office PowerPoint</Application>
  <PresentationFormat>On-screen Show (4:3)</PresentationFormat>
  <Paragraphs>207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Verdana</vt:lpstr>
      <vt:lpstr>Wingdings</vt:lpstr>
      <vt:lpstr>Default Design</vt:lpstr>
      <vt:lpstr>L 32 Light and Optics-4</vt:lpstr>
      <vt:lpstr>Light “rays” travel in straight lines</vt:lpstr>
      <vt:lpstr>Effects due to the wave nature of light</vt:lpstr>
      <vt:lpstr>Diffraction:  bending of light passing through an aperture (hole)</vt:lpstr>
      <vt:lpstr>Wave or physical optics</vt:lpstr>
      <vt:lpstr>Diffraction of water waves</vt:lpstr>
      <vt:lpstr>Polarization</vt:lpstr>
      <vt:lpstr>Polarization-a</vt:lpstr>
      <vt:lpstr>Polarization of unpolarized light</vt:lpstr>
      <vt:lpstr>Polarization-b</vt:lpstr>
      <vt:lpstr>Polaroid Sheets</vt:lpstr>
      <vt:lpstr>Polaroid sunglasses</vt:lpstr>
      <vt:lpstr>interference of light</vt:lpstr>
      <vt:lpstr>PowerPoint Presentation</vt:lpstr>
      <vt:lpstr>two-slit interference</vt:lpstr>
      <vt:lpstr>thin film interference</vt:lpstr>
      <vt:lpstr>Soap bubbles are thin films</vt:lpstr>
      <vt:lpstr>PowerPoint Presentation</vt:lpstr>
      <vt:lpstr>Diffraction</vt:lpstr>
      <vt:lpstr>PowerPoint Presentation</vt:lpstr>
      <vt:lpstr>diffraction of sound</vt:lpstr>
      <vt:lpstr>A diffraction grating</vt:lpstr>
      <vt:lpstr>A pattern  of concentric  bright rings and dark rings is formed called  interference  fringes.</vt:lpstr>
      <vt:lpstr>PowerPoint Presentation</vt:lpstr>
      <vt:lpstr>Rayleigh’s criterion for objects to be barely resolved</vt:lpstr>
      <vt:lpstr>PowerPoint Presentation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Merlino, Robert L</cp:lastModifiedBy>
  <cp:revision>109</cp:revision>
  <cp:lastPrinted>2013-11-18T22:04:47Z</cp:lastPrinted>
  <dcterms:created xsi:type="dcterms:W3CDTF">2004-11-19T20:55:25Z</dcterms:created>
  <dcterms:modified xsi:type="dcterms:W3CDTF">2015-04-20T13:52:57Z</dcterms:modified>
</cp:coreProperties>
</file>