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3300"/>
    <a:srgbClr val="99FF99"/>
    <a:srgbClr val="66FF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098" y="96"/>
      </p:cViewPr>
      <p:guideLst>
        <p:guide orient="horz" pos="216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52388EA-F99B-4E90-9035-F576BC8534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039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AF20E78-9EBF-4C02-B63D-9B8A12EE30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2953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69A6B0-3225-4D2D-B61C-F3884D565AF5}" type="slidenum">
              <a:rPr lang="en-US" altLang="en-US" sz="1300"/>
              <a:pPr eaLnBrk="1" hangingPunct="1"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4442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1EDA9A-2EA4-4F1F-9C73-FF413F6D8BB9}" type="slidenum">
              <a:rPr lang="en-US" altLang="en-US" sz="1300"/>
              <a:pPr eaLnBrk="1" hangingPunct="1">
                <a:spcBef>
                  <a:spcPct val="0"/>
                </a:spcBef>
              </a:pPr>
              <a:t>10</a:t>
            </a:fld>
            <a:endParaRPr lang="en-US" altLang="en-US" sz="13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163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EDB66C7-55D8-4E93-803F-9710A5188F92}" type="slidenum">
              <a:rPr lang="en-US" altLang="en-US" sz="1300"/>
              <a:pPr eaLnBrk="1" hangingPunct="1">
                <a:spcBef>
                  <a:spcPct val="0"/>
                </a:spcBef>
              </a:pPr>
              <a:t>11</a:t>
            </a:fld>
            <a:endParaRPr lang="en-US" altLang="en-US" sz="13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0990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55FC18-727A-49A5-8E46-ED7B4B7CE5F6}" type="slidenum">
              <a:rPr lang="en-US" altLang="en-US" sz="1300"/>
              <a:pPr eaLnBrk="1" hangingPunct="1">
                <a:spcBef>
                  <a:spcPct val="0"/>
                </a:spcBef>
              </a:pPr>
              <a:t>12</a:t>
            </a:fld>
            <a:endParaRPr lang="en-US" altLang="en-US" sz="13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3361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6116EB6-5BAC-4B60-8706-8BEF1C25B090}" type="slidenum">
              <a:rPr lang="en-US" altLang="en-US" sz="1300"/>
              <a:pPr eaLnBrk="1" hangingPunct="1">
                <a:spcBef>
                  <a:spcPct val="0"/>
                </a:spcBef>
              </a:pPr>
              <a:t>13</a:t>
            </a:fld>
            <a:endParaRPr lang="en-US" altLang="en-US" sz="13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0927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57FEF82-AAB6-4D58-BA08-5BED91E09262}" type="slidenum">
              <a:rPr lang="en-US" altLang="en-US" sz="1300"/>
              <a:pPr eaLnBrk="1" hangingPunct="1">
                <a:spcBef>
                  <a:spcPct val="0"/>
                </a:spcBef>
              </a:pPr>
              <a:t>14</a:t>
            </a:fld>
            <a:endParaRPr lang="en-US" altLang="en-US" sz="13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8650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F444684-69E8-4369-A1F4-B86E8A0C1D8A}" type="slidenum">
              <a:rPr lang="en-US" altLang="en-US" sz="1300"/>
              <a:pPr eaLnBrk="1" hangingPunct="1">
                <a:spcBef>
                  <a:spcPct val="0"/>
                </a:spcBef>
              </a:pPr>
              <a:t>15</a:t>
            </a:fld>
            <a:endParaRPr lang="en-US" altLang="en-US" sz="13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056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161F35E-7106-44BD-88F5-79EE6A7590E7}" type="slidenum">
              <a:rPr lang="en-US" altLang="en-US" sz="1300"/>
              <a:pPr eaLnBrk="1" hangingPunct="1">
                <a:spcBef>
                  <a:spcPct val="0"/>
                </a:spcBef>
              </a:pPr>
              <a:t>16</a:t>
            </a:fld>
            <a:endParaRPr lang="en-US" altLang="en-US" sz="13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9507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17647C-6E9C-4323-A1D3-340723F4C43E}" type="slidenum">
              <a:rPr lang="en-US" altLang="en-US" sz="1300"/>
              <a:pPr eaLnBrk="1" hangingPunct="1">
                <a:spcBef>
                  <a:spcPct val="0"/>
                </a:spcBef>
              </a:pPr>
              <a:t>17</a:t>
            </a:fld>
            <a:endParaRPr lang="en-US" altLang="en-US" sz="13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6907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5D018F3-1DA6-46DC-9EA4-B7ABA215C8FA}" type="slidenum">
              <a:rPr lang="en-US" altLang="en-US" sz="1300"/>
              <a:pPr eaLnBrk="1" hangingPunct="1">
                <a:spcBef>
                  <a:spcPct val="0"/>
                </a:spcBef>
              </a:pPr>
              <a:t>18</a:t>
            </a:fld>
            <a:endParaRPr lang="en-US" altLang="en-US" sz="13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8630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2743AF6-9055-4ADD-B3D4-643C2AEA9882}" type="slidenum">
              <a:rPr lang="en-US" altLang="en-US" sz="1300"/>
              <a:pPr eaLnBrk="1" hangingPunct="1">
                <a:spcBef>
                  <a:spcPct val="0"/>
                </a:spcBef>
              </a:pPr>
              <a:t>19</a:t>
            </a:fld>
            <a:endParaRPr lang="en-US" altLang="en-US" sz="13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98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1977576-A124-415A-884B-7FEFDE9BE888}" type="slidenum">
              <a:rPr lang="en-US" altLang="en-US" sz="1300"/>
              <a:pPr eaLnBrk="1" hangingPunct="1">
                <a:spcBef>
                  <a:spcPct val="0"/>
                </a:spcBef>
              </a:pPr>
              <a:t>2</a:t>
            </a:fld>
            <a:endParaRPr lang="en-US" altLang="en-US" sz="13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379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EEB9C4-4F0B-43F6-800F-4130C134F676}" type="slidenum">
              <a:rPr lang="en-US" altLang="en-US" sz="1300"/>
              <a:pPr eaLnBrk="1" hangingPunct="1">
                <a:spcBef>
                  <a:spcPct val="0"/>
                </a:spcBef>
              </a:pPr>
              <a:t>20</a:t>
            </a:fld>
            <a:endParaRPr lang="en-US" altLang="en-US" sz="13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7120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8B32BD5-BEAB-4A16-80F1-04894988539D}" type="slidenum">
              <a:rPr lang="en-US" altLang="en-US" sz="1300"/>
              <a:pPr eaLnBrk="1" hangingPunct="1">
                <a:spcBef>
                  <a:spcPct val="0"/>
                </a:spcBef>
              </a:pPr>
              <a:t>21</a:t>
            </a:fld>
            <a:endParaRPr lang="en-US" altLang="en-US" sz="13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5901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1C032D7-F032-449F-A24C-5D6EDBBF11E7}" type="slidenum">
              <a:rPr lang="en-US" altLang="en-US" sz="1300"/>
              <a:pPr eaLnBrk="1" hangingPunct="1">
                <a:spcBef>
                  <a:spcPct val="0"/>
                </a:spcBef>
              </a:pPr>
              <a:t>22</a:t>
            </a:fld>
            <a:endParaRPr lang="en-US" altLang="en-US" sz="13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573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47CA11B-BF08-465D-A6D0-9716DE6EA28C}" type="slidenum">
              <a:rPr lang="en-US" altLang="en-US" sz="1300"/>
              <a:pPr eaLnBrk="1" hangingPunct="1">
                <a:spcBef>
                  <a:spcPct val="0"/>
                </a:spcBef>
              </a:pPr>
              <a:t>3</a:t>
            </a:fld>
            <a:endParaRPr lang="en-US" altLang="en-US" sz="13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691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F3847F6-3EE7-46BB-AA04-AA4F3D2120B9}" type="slidenum">
              <a:rPr lang="en-US" altLang="en-US" sz="1300"/>
              <a:pPr eaLnBrk="1" hangingPunct="1">
                <a:spcBef>
                  <a:spcPct val="0"/>
                </a:spcBef>
              </a:pPr>
              <a:t>4</a:t>
            </a:fld>
            <a:endParaRPr lang="en-US" altLang="en-US" sz="13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212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A23EBB-AEE1-4B03-9F97-1395CE3885EC}" type="slidenum">
              <a:rPr lang="en-US" altLang="en-US" sz="1300"/>
              <a:pPr eaLnBrk="1" hangingPunct="1">
                <a:spcBef>
                  <a:spcPct val="0"/>
                </a:spcBef>
              </a:pPr>
              <a:t>5</a:t>
            </a:fld>
            <a:endParaRPr lang="en-US" altLang="en-US" sz="13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98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34830B2-9A4B-4F1E-8A7A-C87137224AA1}" type="slidenum">
              <a:rPr lang="en-US" altLang="en-US" sz="1300"/>
              <a:pPr eaLnBrk="1" hangingPunct="1">
                <a:spcBef>
                  <a:spcPct val="0"/>
                </a:spcBef>
              </a:pPr>
              <a:t>6</a:t>
            </a:fld>
            <a:endParaRPr lang="en-US" altLang="en-US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521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A0C836-1231-4AE2-9194-C23BA6E5224D}" type="slidenum">
              <a:rPr lang="en-US" altLang="en-US" sz="1300"/>
              <a:pPr eaLnBrk="1" hangingPunct="1">
                <a:spcBef>
                  <a:spcPct val="0"/>
                </a:spcBef>
              </a:pPr>
              <a:t>7</a:t>
            </a:fld>
            <a:endParaRPr lang="en-US" altLang="en-US" sz="13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046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39C0BB-F850-47ED-95C8-DA714024D775}" type="slidenum">
              <a:rPr lang="en-US" altLang="en-US" sz="1300"/>
              <a:pPr eaLnBrk="1" hangingPunct="1">
                <a:spcBef>
                  <a:spcPct val="0"/>
                </a:spcBef>
              </a:pPr>
              <a:t>8</a:t>
            </a:fld>
            <a:endParaRPr lang="en-US" altLang="en-US" sz="13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264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F25F78-1A28-4084-82DB-EFE6F008EF42}" type="slidenum">
              <a:rPr lang="en-US" altLang="en-US" sz="1300"/>
              <a:pPr eaLnBrk="1" hangingPunct="1">
                <a:spcBef>
                  <a:spcPct val="0"/>
                </a:spcBef>
              </a:pPr>
              <a:t>9</a:t>
            </a:fld>
            <a:endParaRPr lang="en-US" altLang="en-US" sz="13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374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4C465-77BE-4559-A2F8-7A13A61593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7203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328208-BB4D-42D4-A180-3038CF088A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570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267809-5471-4F2E-8DFF-CB3A6FCF3B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687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194D0F-3E97-477B-AC9F-0B74965F8D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907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4D59C-E246-4E99-82EC-7CEC4E0A3B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347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B9130-138F-4680-9A93-079BFAF459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17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09F6FA-6C15-4595-BEE1-0F575AAA29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037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B4683-3CCD-4CCD-AB34-3583B39862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89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68A5AE-42DB-4EA4-8332-6E9E1C0F93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094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D9F0DE-2186-47EA-887E-288C0F820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677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321D5B-56F8-4912-91F8-6B3372DF01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59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4D0951-2BF0-4F6A-AA85-71329B370B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663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730BE-1498-42CD-84D4-22D92CF8CD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17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D8031E-3F80-4FB0-A651-21A5186968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86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052B15-FF0F-4FBB-9C5E-E5E7B258024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dirty="0" smtClean="0">
                <a:ea typeface="Calibri" panose="020F0502020204030204" pitchFamily="34" charset="0"/>
                <a:cs typeface="Calibri" panose="020F0502020204030204" pitchFamily="34" charset="0"/>
              </a:rPr>
              <a:t>L 33 Atomic and Nuclear Physics-1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495425"/>
            <a:ext cx="82296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Introduction- quantum physics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Particles</a:t>
            </a: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light </a:t>
            </a: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PHOTONS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photoelectric effect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Photocells &amp; intrusion detection devices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Bohr atom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emission &amp; absorption of radiation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LASERS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62000" y="5167312"/>
            <a:ext cx="75438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Sometimes light behaves like a particle and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sometimes particles behave like waves!</a:t>
            </a:r>
          </a:p>
        </p:txBody>
      </p:sp>
      <p:sp>
        <p:nvSpPr>
          <p:cNvPr id="205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EA59CFF-C3B5-4728-A386-DE237AADEC2F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62075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No classical explanation for the</a:t>
            </a:r>
            <a:br>
              <a:rPr lang="en-US" altLang="en-US" sz="4000" smtClean="0"/>
            </a:br>
            <a:r>
              <a:rPr lang="en-US" altLang="en-US" sz="4000" smtClean="0"/>
              <a:t>photoelectric effect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988" y="1928813"/>
            <a:ext cx="7843837" cy="4176712"/>
          </a:xfrm>
        </p:spPr>
        <p:txBody>
          <a:bodyPr/>
          <a:lstStyle/>
          <a:p>
            <a:pPr eaLnBrk="1" hangingPunct="1"/>
            <a:r>
              <a:rPr lang="en-US" altLang="en-US" smtClean="0"/>
              <a:t>According to electromagnetic wave theory, if the intensity of the light is sufficiently high, the electron should be able to absorb enough energy to escape</a:t>
            </a:r>
          </a:p>
          <a:p>
            <a:pPr eaLnBrk="1" hangingPunct="1"/>
            <a:r>
              <a:rPr lang="en-US" altLang="en-US" smtClean="0"/>
              <a:t>The wavelength of the light should not make a difference.</a:t>
            </a:r>
          </a:p>
          <a:p>
            <a:pPr eaLnBrk="1" hangingPunct="1"/>
            <a:r>
              <a:rPr lang="en-US" altLang="en-US" smtClean="0"/>
              <a:t>But the wavelength does matter!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28D17FF-C006-4769-B50B-139AD360F298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43025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Einstein received the 1921 Nobel Prize for explaining the photoelectric effect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1677988"/>
            <a:ext cx="870585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 radical idea was needed to explain the photoelectric effect.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Light is an electromagnetic </a:t>
            </a:r>
            <a:r>
              <a:rPr lang="en-US" altLang="en-US" i="1" dirty="0" smtClean="0">
                <a:solidFill>
                  <a:srgbClr val="FF0000"/>
                </a:solidFill>
              </a:rPr>
              <a:t>wave</a:t>
            </a:r>
            <a:r>
              <a:rPr lang="en-US" altLang="en-US" dirty="0" smtClean="0">
                <a:solidFill>
                  <a:srgbClr val="FF0000"/>
                </a:solidFill>
              </a:rPr>
              <a:t>, but when it interacts with matter (the metal surface) it behaves like a </a:t>
            </a:r>
            <a:r>
              <a:rPr lang="en-US" altLang="en-US" i="1" dirty="0" smtClean="0">
                <a:solidFill>
                  <a:srgbClr val="FF0000"/>
                </a:solidFill>
              </a:rPr>
              <a:t>particle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Light is a particle called a </a:t>
            </a:r>
            <a:r>
              <a:rPr lang="en-US" altLang="en-US" b="1" i="1" dirty="0" smtClean="0">
                <a:solidFill>
                  <a:srgbClr val="FF0000"/>
                </a:solidFill>
              </a:rPr>
              <a:t>photon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packets of energy moving at the speed of light!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A beam of light is thought of as a beam of photons.</a:t>
            </a: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4DF58BF-3373-4D03-A4B3-849BB4827E51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52525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Photoelectric effect – </a:t>
            </a:r>
            <a:r>
              <a:rPr lang="en-US" altLang="en-US" i="1" smtClean="0">
                <a:solidFill>
                  <a:schemeClr val="tx1"/>
                </a:solidFill>
              </a:rPr>
              <a:t>PHOTONS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1422400"/>
            <a:ext cx="8112125" cy="48196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energy of a photon depends on the wavelength or frequency of the light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Recall that speed of light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smtClean="0"/>
              <a:t>         = wavelength </a:t>
            </a:r>
            <a:r>
              <a:rPr lang="en-US" altLang="en-US" sz="2800" smtClean="0">
                <a:latin typeface="Symbol" panose="05050102010706020507" pitchFamily="18" charset="2"/>
              </a:rPr>
              <a:t>(l)</a:t>
            </a:r>
            <a:r>
              <a:rPr lang="en-US" altLang="en-US" sz="2800" smtClean="0"/>
              <a:t> x frequency (</a:t>
            </a:r>
            <a:r>
              <a:rPr lang="en-US" altLang="en-US" sz="2800" i="1" smtClean="0">
                <a:latin typeface="Times New Roman" panose="02020603050405020304" pitchFamily="18" charset="0"/>
              </a:rPr>
              <a:t>f</a:t>
            </a:r>
            <a:r>
              <a:rPr lang="en-US" altLang="en-US" sz="280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FF0000"/>
                </a:solidFill>
              </a:rPr>
              <a:t>Photon energy</a:t>
            </a:r>
            <a:r>
              <a:rPr lang="en-US" altLang="en-US" sz="2800" smtClean="0"/>
              <a:t>:  </a:t>
            </a:r>
            <a:r>
              <a:rPr lang="en-US" altLang="en-US" sz="3600" b="1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E = h f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smtClean="0"/>
              <a:t>      </a:t>
            </a:r>
            <a:r>
              <a:rPr lang="en-US" altLang="en-US" sz="2800" smtClean="0">
                <a:latin typeface="Times New Roman" panose="02020603050405020304" pitchFamily="18" charset="0"/>
              </a:rPr>
              <a:t>E = Planck’s constant (</a:t>
            </a:r>
            <a:r>
              <a:rPr lang="en-US" altLang="en-US" sz="2800" i="1" smtClean="0">
                <a:latin typeface="Times New Roman" panose="02020603050405020304" pitchFamily="18" charset="0"/>
              </a:rPr>
              <a:t>h</a:t>
            </a:r>
            <a:r>
              <a:rPr lang="en-US" altLang="en-US" sz="2800" smtClean="0">
                <a:latin typeface="Times New Roman" panose="02020603050405020304" pitchFamily="18" charset="0"/>
              </a:rPr>
              <a:t>)  </a:t>
            </a:r>
            <a:r>
              <a:rPr lang="en-US" altLang="en-US" sz="2800" smtClean="0"/>
              <a:t>x</a:t>
            </a:r>
            <a:r>
              <a:rPr lang="en-US" altLang="en-US" sz="2800" smtClean="0">
                <a:latin typeface="Times New Roman" panose="02020603050405020304" pitchFamily="18" charset="0"/>
              </a:rPr>
              <a:t>  frequency = </a:t>
            </a:r>
            <a:r>
              <a:rPr lang="en-US" altLang="en-US" i="1" smtClean="0">
                <a:latin typeface="Times New Roman" panose="02020603050405020304" pitchFamily="18" charset="0"/>
              </a:rPr>
              <a:t>h f</a:t>
            </a:r>
            <a:r>
              <a:rPr lang="en-US" altLang="en-US" sz="2800" smtClean="0">
                <a:latin typeface="Times New Roman" panose="02020603050405020304" pitchFamily="18" charset="0"/>
              </a:rPr>
              <a:t/>
            </a:r>
            <a:br>
              <a:rPr lang="en-US" altLang="en-US" sz="2800" smtClean="0">
                <a:latin typeface="Times New Roman" panose="02020603050405020304" pitchFamily="18" charset="0"/>
              </a:rPr>
            </a:br>
            <a:r>
              <a:rPr lang="en-US" altLang="en-US" sz="2800" smtClean="0">
                <a:latin typeface="Times New Roman" panose="02020603050405020304" pitchFamily="18" charset="0"/>
              </a:rPr>
              <a:t>                       </a:t>
            </a:r>
            <a:r>
              <a:rPr lang="en-US" altLang="en-US" sz="2800" i="1" smtClean="0">
                <a:latin typeface="Times New Roman" panose="02020603050405020304" pitchFamily="18" charset="0"/>
              </a:rPr>
              <a:t>h</a:t>
            </a:r>
            <a:r>
              <a:rPr lang="en-US" altLang="en-US" sz="2800" smtClean="0">
                <a:latin typeface="Times New Roman" panose="02020603050405020304" pitchFamily="18" charset="0"/>
              </a:rPr>
              <a:t> = 6.626 x 10</a:t>
            </a:r>
            <a:r>
              <a:rPr lang="en-US" altLang="en-US" sz="2800" baseline="30000" smtClean="0">
                <a:latin typeface="Times New Roman" panose="02020603050405020304" pitchFamily="18" charset="0"/>
              </a:rPr>
              <a:t>-34</a:t>
            </a:r>
            <a:r>
              <a:rPr lang="en-US" altLang="en-US" sz="2800" smtClean="0">
                <a:latin typeface="Times New Roman" panose="02020603050405020304" pitchFamily="18" charset="0"/>
              </a:rPr>
              <a:t> J 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600" i="1" smtClean="0">
                <a:solidFill>
                  <a:srgbClr val="0000FF"/>
                </a:solidFill>
              </a:rPr>
              <a:t> </a:t>
            </a:r>
            <a:r>
              <a:rPr lang="en-US" altLang="en-US" sz="3600" b="1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f </a:t>
            </a:r>
            <a:r>
              <a:rPr lang="en-US" altLang="en-US" sz="4000" b="1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= c </a:t>
            </a:r>
            <a:r>
              <a:rPr lang="en-US" altLang="en-US" sz="4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en-US" sz="4000" b="1" i="1" smtClean="0">
                <a:solidFill>
                  <a:srgbClr val="0000FF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3600" b="1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smtClean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3600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 E = h (c</a:t>
            </a:r>
            <a:r>
              <a:rPr lang="en-US" altLang="en-US" sz="36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en-US" sz="3600" i="1" smtClean="0">
                <a:solidFill>
                  <a:srgbClr val="0000FF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3600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) = (hc) </a:t>
            </a:r>
            <a:r>
              <a:rPr lang="en-US" altLang="en-US" sz="36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/</a:t>
            </a:r>
            <a:r>
              <a:rPr lang="en-US" altLang="en-US" sz="3600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i="1" smtClean="0">
                <a:solidFill>
                  <a:srgbClr val="0000FF"/>
                </a:solidFill>
                <a:latin typeface="Symbol" panose="05050102010706020507" pitchFamily="18" charset="2"/>
              </a:rPr>
              <a:t>l</a:t>
            </a:r>
            <a:r>
              <a:rPr lang="en-US" altLang="en-US" sz="3600" i="1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Times New Roman" panose="02020603050405020304" pitchFamily="18" charset="0"/>
              </a:rPr>
              <a:t>Shorter wavelength (or higher </a:t>
            </a:r>
            <a:r>
              <a:rPr lang="en-US" altLang="en-US" sz="2800" i="1" smtClean="0">
                <a:latin typeface="Times New Roman" panose="02020603050405020304" pitchFamily="18" charset="0"/>
              </a:rPr>
              <a:t>f </a:t>
            </a:r>
            <a:r>
              <a:rPr lang="en-US" altLang="en-US" sz="2800" smtClean="0">
                <a:latin typeface="Times New Roman" panose="02020603050405020304" pitchFamily="18" charset="0"/>
              </a:rPr>
              <a:t>) photons have a higher energy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smtClean="0"/>
              <a:t> </a:t>
            </a:r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8354220-1D31-4622-95B0-FD54230BB3D8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31913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The photon concept explains the photoelectric effect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763713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smtClean="0"/>
              <a:t>A certain amount of energy is required to remove an electron from a metal</a:t>
            </a:r>
          </a:p>
          <a:p>
            <a:pPr eaLnBrk="1" hangingPunct="1"/>
            <a:r>
              <a:rPr lang="en-US" altLang="en-US" smtClean="0"/>
              <a:t>A photoelectron is emitted if it absorbs a photon from the light beam that has enough energy (high enough frequency)</a:t>
            </a:r>
          </a:p>
          <a:p>
            <a:pPr eaLnBrk="1" hangingPunct="1"/>
            <a:r>
              <a:rPr lang="en-US" altLang="en-US" smtClean="0"/>
              <a:t>No matter how many photons hit the electron, if they don’t have the right energy the electron doesn’t come out of the metal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D74C1C3-60D3-4DD7-ADB2-0F7BAA97B6DB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Blue and red photons - example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055688"/>
            <a:ext cx="8112125" cy="3611562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How much energy does a photon of wavelength = 350 nm (nanometers) have compared to a photon of wavelength = 700 nm? </a:t>
            </a:r>
          </a:p>
          <a:p>
            <a:pPr eaLnBrk="1" hangingPunct="1"/>
            <a:r>
              <a:rPr lang="en-US" altLang="en-US" sz="2800" b="1" smtClean="0">
                <a:solidFill>
                  <a:srgbClr val="FF0000"/>
                </a:solidFill>
              </a:rPr>
              <a:t>Solution</a:t>
            </a:r>
            <a:r>
              <a:rPr lang="en-US" altLang="en-US" sz="2800" b="1" smtClean="0"/>
              <a:t>:</a:t>
            </a:r>
            <a:r>
              <a:rPr lang="en-US" altLang="en-US" sz="2800" smtClean="0"/>
              <a:t> The shorter wavelength photon has the higher frequency. The 350 nm photon has twice the frequency as the 700 nm photon. </a:t>
            </a:r>
            <a:r>
              <a:rPr lang="en-US" altLang="en-US" sz="2800" smtClean="0">
                <a:solidFill>
                  <a:srgbClr val="FF0000"/>
                </a:solidFill>
              </a:rPr>
              <a:t>Therefore, the 350 nm photon has twice the energy as the 700 nm photon.</a:t>
            </a:r>
            <a:endParaRPr lang="en-US" altLang="en-US" sz="2800" b="1" smtClean="0">
              <a:solidFill>
                <a:srgbClr val="FF0000"/>
              </a:solidFill>
            </a:endParaRPr>
          </a:p>
        </p:txBody>
      </p:sp>
      <p:sp>
        <p:nvSpPr>
          <p:cNvPr id="33796" name="Freeform 4"/>
          <p:cNvSpPr>
            <a:spLocks/>
          </p:cNvSpPr>
          <p:nvPr/>
        </p:nvSpPr>
        <p:spPr bwMode="auto">
          <a:xfrm>
            <a:off x="1704975" y="4818063"/>
            <a:ext cx="3752850" cy="865187"/>
          </a:xfrm>
          <a:custGeom>
            <a:avLst/>
            <a:gdLst>
              <a:gd name="T0" fmla="*/ 0 w 2364"/>
              <a:gd name="T1" fmla="*/ 2147483647 h 545"/>
              <a:gd name="T2" fmla="*/ 2147483647 w 2364"/>
              <a:gd name="T3" fmla="*/ 2147483647 h 545"/>
              <a:gd name="T4" fmla="*/ 2147483647 w 2364"/>
              <a:gd name="T5" fmla="*/ 2147483647 h 545"/>
              <a:gd name="T6" fmla="*/ 2147483647 w 2364"/>
              <a:gd name="T7" fmla="*/ 2147483647 h 545"/>
              <a:gd name="T8" fmla="*/ 2147483647 w 2364"/>
              <a:gd name="T9" fmla="*/ 2147483647 h 545"/>
              <a:gd name="T10" fmla="*/ 2147483647 w 2364"/>
              <a:gd name="T11" fmla="*/ 2147483647 h 545"/>
              <a:gd name="T12" fmla="*/ 2147483647 w 2364"/>
              <a:gd name="T13" fmla="*/ 2147483647 h 5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64" h="545">
                <a:moveTo>
                  <a:pt x="0" y="283"/>
                </a:moveTo>
                <a:cubicBezTo>
                  <a:pt x="114" y="141"/>
                  <a:pt x="229" y="0"/>
                  <a:pt x="354" y="43"/>
                </a:cubicBezTo>
                <a:cubicBezTo>
                  <a:pt x="479" y="86"/>
                  <a:pt x="604" y="537"/>
                  <a:pt x="750" y="541"/>
                </a:cubicBezTo>
                <a:cubicBezTo>
                  <a:pt x="896" y="545"/>
                  <a:pt x="1086" y="67"/>
                  <a:pt x="1230" y="67"/>
                </a:cubicBezTo>
                <a:cubicBezTo>
                  <a:pt x="1374" y="67"/>
                  <a:pt x="1478" y="544"/>
                  <a:pt x="1614" y="541"/>
                </a:cubicBezTo>
                <a:cubicBezTo>
                  <a:pt x="1750" y="538"/>
                  <a:pt x="1921" y="87"/>
                  <a:pt x="2046" y="49"/>
                </a:cubicBezTo>
                <a:cubicBezTo>
                  <a:pt x="2171" y="11"/>
                  <a:pt x="2267" y="162"/>
                  <a:pt x="2364" y="313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Freeform 5"/>
          <p:cNvSpPr>
            <a:spLocks/>
          </p:cNvSpPr>
          <p:nvPr/>
        </p:nvSpPr>
        <p:spPr bwMode="auto">
          <a:xfrm>
            <a:off x="476250" y="5759450"/>
            <a:ext cx="6972300" cy="865188"/>
          </a:xfrm>
          <a:custGeom>
            <a:avLst/>
            <a:gdLst>
              <a:gd name="T0" fmla="*/ 0 w 2364"/>
              <a:gd name="T1" fmla="*/ 2147483647 h 545"/>
              <a:gd name="T2" fmla="*/ 2147483647 w 2364"/>
              <a:gd name="T3" fmla="*/ 2147483647 h 545"/>
              <a:gd name="T4" fmla="*/ 2147483647 w 2364"/>
              <a:gd name="T5" fmla="*/ 2147483647 h 545"/>
              <a:gd name="T6" fmla="*/ 2147483647 w 2364"/>
              <a:gd name="T7" fmla="*/ 2147483647 h 545"/>
              <a:gd name="T8" fmla="*/ 2147483647 w 2364"/>
              <a:gd name="T9" fmla="*/ 2147483647 h 545"/>
              <a:gd name="T10" fmla="*/ 2147483647 w 2364"/>
              <a:gd name="T11" fmla="*/ 2147483647 h 545"/>
              <a:gd name="T12" fmla="*/ 2147483647 w 2364"/>
              <a:gd name="T13" fmla="*/ 2147483647 h 5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64" h="545">
                <a:moveTo>
                  <a:pt x="0" y="283"/>
                </a:moveTo>
                <a:cubicBezTo>
                  <a:pt x="114" y="141"/>
                  <a:pt x="229" y="0"/>
                  <a:pt x="354" y="43"/>
                </a:cubicBezTo>
                <a:cubicBezTo>
                  <a:pt x="479" y="86"/>
                  <a:pt x="604" y="537"/>
                  <a:pt x="750" y="541"/>
                </a:cubicBezTo>
                <a:cubicBezTo>
                  <a:pt x="896" y="545"/>
                  <a:pt x="1086" y="67"/>
                  <a:pt x="1230" y="67"/>
                </a:cubicBezTo>
                <a:cubicBezTo>
                  <a:pt x="1374" y="67"/>
                  <a:pt x="1478" y="544"/>
                  <a:pt x="1614" y="541"/>
                </a:cubicBezTo>
                <a:cubicBezTo>
                  <a:pt x="1750" y="538"/>
                  <a:pt x="1921" y="87"/>
                  <a:pt x="2046" y="49"/>
                </a:cubicBezTo>
                <a:cubicBezTo>
                  <a:pt x="2171" y="11"/>
                  <a:pt x="2267" y="162"/>
                  <a:pt x="2364" y="313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F2462C8-440D-4729-8883-F3C8E1286634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200275" y="4818063"/>
            <a:ext cx="146685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362075" y="5759450"/>
            <a:ext cx="285750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  <p:bldP spid="33796" grpId="0" animBg="1"/>
      <p:bldP spid="3379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The quantum concept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photon concept is a radical departure from classical thinking.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FF"/>
                </a:solidFill>
              </a:rPr>
              <a:t>In classical physics, energy can come in any amounts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modern physics, energy is </a:t>
            </a:r>
            <a:r>
              <a:rPr lang="en-US" altLang="en-US" smtClean="0">
                <a:solidFill>
                  <a:srgbClr val="FF0000"/>
                </a:solidFill>
              </a:rPr>
              <a:t>QUANTIZED</a:t>
            </a:r>
            <a:r>
              <a:rPr lang="en-US" altLang="en-US" smtClean="0"/>
              <a:t> </a:t>
            </a:r>
            <a:r>
              <a:rPr lang="en-US" altLang="en-US" smtClean="0">
                <a:sym typeface="Wingdings" panose="05000000000000000000" pitchFamily="2" charset="2"/>
              </a:rPr>
              <a:t></a:t>
            </a:r>
            <a:r>
              <a:rPr lang="en-US" altLang="en-US" smtClean="0"/>
              <a:t> comes in definite packets </a:t>
            </a:r>
            <a:r>
              <a:rPr lang="en-US" altLang="en-US" smtClean="0">
                <a:sym typeface="Wingdings" panose="05000000000000000000" pitchFamily="2" charset="2"/>
              </a:rPr>
              <a:t></a:t>
            </a:r>
            <a:r>
              <a:rPr lang="en-US" altLang="en-US" smtClean="0"/>
              <a:t> photons of energy </a:t>
            </a:r>
            <a:r>
              <a:rPr lang="en-US" altLang="en-US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600" i="1" smtClean="0"/>
              <a:t> </a:t>
            </a:r>
            <a:r>
              <a:rPr lang="en-US" altLang="en-US" sz="3600" i="1" smtClean="0">
                <a:latin typeface="Times New Roman" panose="02020603050405020304" pitchFamily="18" charset="0"/>
              </a:rPr>
              <a:t>f</a:t>
            </a:r>
            <a:r>
              <a:rPr lang="en-US" altLang="en-US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FF"/>
                </a:solidFill>
              </a:rPr>
              <a:t>In the PE effect, energy is absorbed by the electrons only in discreet amounts</a:t>
            </a:r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E1AEE2C-E6CB-493B-9E64-667C6444AC27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000" smtClean="0"/>
              <a:t>Video recorders and digital cameras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    </a:t>
            </a:r>
          </a:p>
        </p:txBody>
      </p:sp>
      <p:sp>
        <p:nvSpPr>
          <p:cNvPr id="17412" name="Content Placeholder 3"/>
          <p:cNvSpPr>
            <a:spLocks noGrp="1"/>
          </p:cNvSpPr>
          <p:nvPr>
            <p:ph sz="half" idx="2"/>
          </p:nvPr>
        </p:nvSpPr>
        <p:spPr>
          <a:xfrm>
            <a:off x="339725" y="4438650"/>
            <a:ext cx="8386763" cy="1695450"/>
          </a:xfrm>
        </p:spPr>
        <p:txBody>
          <a:bodyPr/>
          <a:lstStyle/>
          <a:p>
            <a:pPr eaLnBrk="1" hangingPunct="1"/>
            <a:r>
              <a:rPr lang="en-US" altLang="en-US" smtClean="0"/>
              <a:t>Electronic cameras convert light into an electric charge using the photoelectric effect</a:t>
            </a:r>
          </a:p>
          <a:p>
            <a:pPr eaLnBrk="1" hangingPunct="1"/>
            <a:r>
              <a:rPr lang="en-US" altLang="en-US" smtClean="0"/>
              <a:t>A two-dimensional megapixel array of sensors captures the charge and records its intensity on computer memory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741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4AB7782-64D2-4D6B-9926-3465662E55C5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pic>
        <p:nvPicPr>
          <p:cNvPr id="1741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1357313"/>
            <a:ext cx="3692525" cy="267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925" y="1476375"/>
            <a:ext cx="25400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715250" y="2085975"/>
            <a:ext cx="1238250" cy="1343025"/>
          </a:xfrm>
          <a:prstGeom prst="rect">
            <a:avLst/>
          </a:prstGeom>
          <a:pattFill prst="lgGrid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6076950" y="2085975"/>
            <a:ext cx="1562100" cy="4953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76950" y="2914650"/>
            <a:ext cx="1562100" cy="514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ular Callout 6"/>
          <p:cNvSpPr/>
          <p:nvPr/>
        </p:nvSpPr>
        <p:spPr>
          <a:xfrm>
            <a:off x="7639050" y="3805238"/>
            <a:ext cx="914400" cy="447675"/>
          </a:xfrm>
          <a:prstGeom prst="wedgeRectCallout">
            <a:avLst>
              <a:gd name="adj1" fmla="val 71875"/>
              <a:gd name="adj2" fmla="val -24452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pixel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171825" y="1476375"/>
            <a:ext cx="1362075" cy="7810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267075" y="3429000"/>
            <a:ext cx="1339850" cy="6000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/>
      <p:bldP spid="2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Niels Bohr explains atoms in 1913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11300"/>
            <a:ext cx="6734175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Niels Bohr, a Danish physicist, used the quantum concept to explain the nature of the atom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Recall that the electron in a hydrogen atom should quickly radiate away all of its energy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this occurred, atoms would emit radiation over a </a:t>
            </a:r>
            <a:r>
              <a:rPr lang="en-US" altLang="en-US" i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continuous </a:t>
            </a: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range</a:t>
            </a:r>
            <a:b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wavelengths</a:t>
            </a:r>
            <a:endParaRPr lang="en-US" altLang="en-US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But, atoms emit light in </a:t>
            </a:r>
            <a:r>
              <a:rPr lang="en-US" altLang="en-US" i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discreet lines</a:t>
            </a:r>
            <a:endParaRPr lang="en-US" altLang="en-US" i="1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EFE9B77-C6B9-4120-959D-65827BE0F96F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pic>
        <p:nvPicPr>
          <p:cNvPr id="1843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746250"/>
            <a:ext cx="2360613" cy="3365500"/>
          </a:xfrm>
          <a:prstGeom prst="rect">
            <a:avLst/>
          </a:prstGeom>
          <a:noFill/>
          <a:ln w="28575">
            <a:solidFill>
              <a:srgbClr val="66FF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92163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Line spectra of atoms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328738" y="5721350"/>
            <a:ext cx="648652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Line spectra are like fingerprints which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uniquely identify the atom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078942-F396-4C1B-A225-0A66EFF67B5A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pic>
        <p:nvPicPr>
          <p:cNvPr id="19461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65" b="4739"/>
          <a:stretch>
            <a:fillRect/>
          </a:stretch>
        </p:blipFill>
        <p:spPr>
          <a:xfrm>
            <a:off x="342900" y="3028950"/>
            <a:ext cx="8477250" cy="2646363"/>
          </a:xfrm>
        </p:spPr>
      </p:pic>
      <p:pic>
        <p:nvPicPr>
          <p:cNvPr id="19462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5813" y="911225"/>
            <a:ext cx="5032375" cy="20701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The Bohr Atom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37000" y="1160463"/>
            <a:ext cx="4976813" cy="5040312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electrons move in certain allowed, </a:t>
            </a:r>
            <a:r>
              <a:rPr lang="en-US" altLang="en-US" sz="2800" smtClean="0">
                <a:solidFill>
                  <a:srgbClr val="0000FF"/>
                </a:solidFill>
              </a:rPr>
              <a:t>“stationary”</a:t>
            </a:r>
            <a:r>
              <a:rPr lang="en-US" altLang="en-US" sz="2800" smtClean="0"/>
              <a:t> orbits or states in which then </a:t>
            </a:r>
            <a:r>
              <a:rPr lang="en-US" altLang="en-US" sz="2800" i="1" smtClean="0"/>
              <a:t>do not radiate.</a:t>
            </a:r>
          </a:p>
          <a:p>
            <a:pPr eaLnBrk="1" hangingPunct="1"/>
            <a:r>
              <a:rPr lang="en-US" altLang="en-US" sz="2800" smtClean="0"/>
              <a:t>The electron in a high energy state can make a transition to a lower energy state by emitting a photon whose energy was the difference in energies of the two states, </a:t>
            </a:r>
            <a:r>
              <a:rPr lang="en-US" altLang="en-US" b="1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hf = E</a:t>
            </a:r>
            <a:r>
              <a:rPr lang="en-US" altLang="en-US" b="1" i="1" baseline="-25000" smtClean="0">
                <a:solidFill>
                  <a:srgbClr val="FF0000"/>
                </a:solidFill>
                <a:latin typeface="Times New Roman" panose="02020603050405020304" pitchFamily="18" charset="0"/>
              </a:rPr>
              <a:t>i </a:t>
            </a:r>
            <a:r>
              <a:rPr lang="en-US" altLang="en-US" b="1" i="1" smtClean="0">
                <a:solidFill>
                  <a:srgbClr val="FF0000"/>
                </a:solidFill>
                <a:latin typeface="Times New Roman" panose="02020603050405020304" pitchFamily="18" charset="0"/>
              </a:rPr>
              <a:t>- E</a:t>
            </a:r>
            <a:r>
              <a:rPr lang="en-US" altLang="en-US" b="1" i="1" baseline="-25000" smtClean="0">
                <a:solidFill>
                  <a:srgbClr val="FF0000"/>
                </a:solidFill>
                <a:latin typeface="Times New Roman" panose="02020603050405020304" pitchFamily="18" charset="0"/>
              </a:rPr>
              <a:t>f</a:t>
            </a:r>
            <a:endParaRPr lang="en-US" altLang="en-US" b="1" i="1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n-US" b="1" smtClean="0">
              <a:solidFill>
                <a:srgbClr val="FF0000"/>
              </a:solidFill>
            </a:endParaRP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446088" y="1685925"/>
            <a:ext cx="2717800" cy="2717800"/>
            <a:chOff x="751" y="1515"/>
            <a:chExt cx="1712" cy="1712"/>
          </a:xfrm>
        </p:grpSpPr>
        <p:sp>
          <p:nvSpPr>
            <p:cNvPr id="20498" name="Oval 5"/>
            <p:cNvSpPr>
              <a:spLocks noChangeArrowheads="1"/>
            </p:cNvSpPr>
            <p:nvPr/>
          </p:nvSpPr>
          <p:spPr bwMode="auto">
            <a:xfrm>
              <a:off x="751" y="1515"/>
              <a:ext cx="1712" cy="1712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9" name="Oval 6"/>
            <p:cNvSpPr>
              <a:spLocks noChangeArrowheads="1"/>
            </p:cNvSpPr>
            <p:nvPr/>
          </p:nvSpPr>
          <p:spPr bwMode="auto">
            <a:xfrm>
              <a:off x="1098" y="1862"/>
              <a:ext cx="1018" cy="1018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46087" name="Group 7"/>
          <p:cNvGrpSpPr>
            <a:grpSpLocks/>
          </p:cNvGrpSpPr>
          <p:nvPr/>
        </p:nvGrpSpPr>
        <p:grpSpPr bwMode="auto">
          <a:xfrm>
            <a:off x="1708150" y="1571625"/>
            <a:ext cx="239713" cy="239713"/>
            <a:chOff x="1380" y="1490"/>
            <a:chExt cx="151" cy="151"/>
          </a:xfrm>
        </p:grpSpPr>
        <p:sp>
          <p:nvSpPr>
            <p:cNvPr id="20496" name="Oval 8"/>
            <p:cNvSpPr>
              <a:spLocks noChangeArrowheads="1"/>
            </p:cNvSpPr>
            <p:nvPr/>
          </p:nvSpPr>
          <p:spPr bwMode="auto">
            <a:xfrm>
              <a:off x="1380" y="1490"/>
              <a:ext cx="151" cy="151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7" name="Line 9"/>
            <p:cNvSpPr>
              <a:spLocks noChangeShapeType="1"/>
            </p:cNvSpPr>
            <p:nvPr/>
          </p:nvSpPr>
          <p:spPr bwMode="auto">
            <a:xfrm>
              <a:off x="1411" y="1570"/>
              <a:ext cx="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90" name="Freeform 10"/>
          <p:cNvSpPr>
            <a:spLocks/>
          </p:cNvSpPr>
          <p:nvPr/>
        </p:nvSpPr>
        <p:spPr bwMode="auto">
          <a:xfrm>
            <a:off x="1931988" y="1781175"/>
            <a:ext cx="2079625" cy="319088"/>
          </a:xfrm>
          <a:custGeom>
            <a:avLst/>
            <a:gdLst>
              <a:gd name="T0" fmla="*/ 0 w 1310"/>
              <a:gd name="T1" fmla="*/ 2147483647 h 201"/>
              <a:gd name="T2" fmla="*/ 2147483647 w 1310"/>
              <a:gd name="T3" fmla="*/ 2147483647 h 201"/>
              <a:gd name="T4" fmla="*/ 2147483647 w 1310"/>
              <a:gd name="T5" fmla="*/ 2147483647 h 201"/>
              <a:gd name="T6" fmla="*/ 2147483647 w 1310"/>
              <a:gd name="T7" fmla="*/ 2147483647 h 201"/>
              <a:gd name="T8" fmla="*/ 2147483647 w 1310"/>
              <a:gd name="T9" fmla="*/ 2147483647 h 201"/>
              <a:gd name="T10" fmla="*/ 2147483647 w 1310"/>
              <a:gd name="T11" fmla="*/ 2147483647 h 201"/>
              <a:gd name="T12" fmla="*/ 2147483647 w 1310"/>
              <a:gd name="T13" fmla="*/ 2147483647 h 201"/>
              <a:gd name="T14" fmla="*/ 2147483647 w 1310"/>
              <a:gd name="T15" fmla="*/ 2147483647 h 201"/>
              <a:gd name="T16" fmla="*/ 2147483647 w 1310"/>
              <a:gd name="T17" fmla="*/ 2147483647 h 2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10" h="201">
                <a:moveTo>
                  <a:pt x="0" y="145"/>
                </a:moveTo>
                <a:cubicBezTo>
                  <a:pt x="42" y="144"/>
                  <a:pt x="179" y="159"/>
                  <a:pt x="245" y="137"/>
                </a:cubicBezTo>
                <a:cubicBezTo>
                  <a:pt x="311" y="115"/>
                  <a:pt x="346" y="0"/>
                  <a:pt x="395" y="10"/>
                </a:cubicBezTo>
                <a:cubicBezTo>
                  <a:pt x="444" y="20"/>
                  <a:pt x="488" y="201"/>
                  <a:pt x="537" y="200"/>
                </a:cubicBezTo>
                <a:cubicBezTo>
                  <a:pt x="586" y="199"/>
                  <a:pt x="636" y="2"/>
                  <a:pt x="687" y="2"/>
                </a:cubicBezTo>
                <a:cubicBezTo>
                  <a:pt x="738" y="2"/>
                  <a:pt x="796" y="199"/>
                  <a:pt x="844" y="200"/>
                </a:cubicBezTo>
                <a:cubicBezTo>
                  <a:pt x="892" y="201"/>
                  <a:pt x="935" y="18"/>
                  <a:pt x="978" y="10"/>
                </a:cubicBezTo>
                <a:cubicBezTo>
                  <a:pt x="1021" y="2"/>
                  <a:pt x="1050" y="127"/>
                  <a:pt x="1105" y="152"/>
                </a:cubicBezTo>
                <a:cubicBezTo>
                  <a:pt x="1160" y="177"/>
                  <a:pt x="1267" y="158"/>
                  <a:pt x="1310" y="16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487" name="Group 11"/>
          <p:cNvGrpSpPr>
            <a:grpSpLocks/>
          </p:cNvGrpSpPr>
          <p:nvPr/>
        </p:nvGrpSpPr>
        <p:grpSpPr bwMode="auto">
          <a:xfrm>
            <a:off x="1597025" y="2803525"/>
            <a:ext cx="406400" cy="457200"/>
            <a:chOff x="1004" y="2022"/>
            <a:chExt cx="256" cy="288"/>
          </a:xfrm>
        </p:grpSpPr>
        <p:sp>
          <p:nvSpPr>
            <p:cNvPr id="20494" name="Oval 12"/>
            <p:cNvSpPr>
              <a:spLocks noChangeArrowheads="1"/>
            </p:cNvSpPr>
            <p:nvPr/>
          </p:nvSpPr>
          <p:spPr bwMode="auto">
            <a:xfrm>
              <a:off x="1027" y="2052"/>
              <a:ext cx="206" cy="206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95" name="Text Box 13"/>
            <p:cNvSpPr txBox="1">
              <a:spLocks noChangeArrowheads="1"/>
            </p:cNvSpPr>
            <p:nvPr/>
          </p:nvSpPr>
          <p:spPr bwMode="auto">
            <a:xfrm>
              <a:off x="1004" y="2022"/>
              <a:ext cx="2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Tahoma" panose="020B0604030504040204" pitchFamily="34" charset="0"/>
                </a:rPr>
                <a:t>+</a:t>
              </a:r>
            </a:p>
          </p:txBody>
        </p:sp>
      </p:grpSp>
      <p:sp>
        <p:nvSpPr>
          <p:cNvPr id="20488" name="Text Box 14"/>
          <p:cNvSpPr txBox="1">
            <a:spLocks noChangeArrowheads="1"/>
          </p:cNvSpPr>
          <p:nvPr/>
        </p:nvSpPr>
        <p:spPr bwMode="auto">
          <a:xfrm>
            <a:off x="1487488" y="3341688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E</a:t>
            </a:r>
            <a:r>
              <a:rPr lang="en-US" altLang="en-US" sz="2400" baseline="-25000">
                <a:latin typeface="Tahoma" panose="020B0604030504040204" pitchFamily="34" charset="0"/>
              </a:rPr>
              <a:t>f</a:t>
            </a: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20489" name="Text Box 15"/>
          <p:cNvSpPr txBox="1">
            <a:spLocks noChangeArrowheads="1"/>
          </p:cNvSpPr>
          <p:nvPr/>
        </p:nvSpPr>
        <p:spPr bwMode="auto">
          <a:xfrm>
            <a:off x="788988" y="3595688"/>
            <a:ext cx="401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E</a:t>
            </a:r>
            <a:r>
              <a:rPr lang="en-US" altLang="en-US" sz="2400" baseline="-25000">
                <a:latin typeface="Tahoma" panose="020B0604030504040204" pitchFamily="34" charset="0"/>
              </a:rPr>
              <a:t>i</a:t>
            </a:r>
            <a:endParaRPr lang="en-US" altLang="en-US" sz="2400">
              <a:latin typeface="Tahoma" panose="020B0604030504040204" pitchFamily="34" charset="0"/>
            </a:endParaRPr>
          </a:p>
        </p:txBody>
      </p:sp>
      <p:sp>
        <p:nvSpPr>
          <p:cNvPr id="20490" name="Text Box 16"/>
          <p:cNvSpPr txBox="1">
            <a:spLocks noChangeArrowheads="1"/>
          </p:cNvSpPr>
          <p:nvPr/>
        </p:nvSpPr>
        <p:spPr bwMode="auto">
          <a:xfrm>
            <a:off x="1214438" y="2538413"/>
            <a:ext cx="969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ahoma" panose="020B0604030504040204" pitchFamily="34" charset="0"/>
              </a:rPr>
              <a:t>Nucleus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373063" y="5021263"/>
            <a:ext cx="3273425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The orbits farther from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the nucleus are higher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energy states than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the closer ones</a:t>
            </a:r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 flipV="1">
            <a:off x="2284413" y="4376738"/>
            <a:ext cx="314325" cy="7000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8C3EB93-5A40-4C30-8B5B-2A4913E1496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3.00278E-6 L -0.00138 0.07576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77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  <p:bldP spid="46090" grpId="0" animBg="1"/>
      <p:bldP spid="46097" grpId="0" animBg="1"/>
      <p:bldP spid="4609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525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Modern Physics- Introduction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25525"/>
            <a:ext cx="8296275" cy="542925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“Modern” – 20</a:t>
            </a:r>
            <a:r>
              <a:rPr lang="en-US" altLang="en-US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Century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the end of the 19</a:t>
            </a:r>
            <a:r>
              <a:rPr lang="en-US" altLang="en-US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century it seemed that all the laws of physics were known</a:t>
            </a:r>
          </a:p>
          <a:p>
            <a:pPr lvl="1"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planetary motion was understood</a:t>
            </a:r>
          </a:p>
          <a:p>
            <a:pPr lvl="1"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laws of electricity and magnetism were known</a:t>
            </a:r>
          </a:p>
          <a:p>
            <a:pPr lvl="1"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conservation principles were established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However, there were a few problems where classical physics didn’t seem to work</a:t>
            </a:r>
          </a:p>
          <a:p>
            <a:pPr eaLnBrk="1" hangingPunct="1"/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became obvious that Newton’s laws could not explain phenomena at the level of atoms</a:t>
            </a: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96325" y="6216650"/>
            <a:ext cx="314325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76EB0A8-24C1-49BD-B57D-0A7926F673F6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Line spectra of atomic hydrogen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965200" y="5249863"/>
            <a:ext cx="72136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The Bohr model was successful in predicting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where all the spectral lines of H should be. </a:t>
            </a: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1361C5E-0FD9-4D6F-A2CF-8A9AEFE883D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pic>
        <p:nvPicPr>
          <p:cNvPr id="2150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1657350"/>
            <a:ext cx="8455025" cy="3381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Emission and Absorption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563" y="1968500"/>
            <a:ext cx="7939087" cy="31686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When an electron jumps from a high energy state to a low energy state it emits a photon </a:t>
            </a:r>
            <a:r>
              <a:rPr lang="en-US" altLang="en-US" dirty="0" smtClean="0">
                <a:sym typeface="Wingdings" panose="05000000000000000000" pitchFamily="2" charset="2"/>
              </a:rPr>
              <a:t></a:t>
            </a:r>
            <a:r>
              <a:rPr lang="en-US" altLang="en-US" dirty="0" smtClean="0"/>
              <a:t> </a:t>
            </a:r>
            <a:r>
              <a:rPr lang="en-US" altLang="en-US" i="1" dirty="0" smtClean="0">
                <a:solidFill>
                  <a:srgbClr val="FF0000"/>
                </a:solidFill>
              </a:rPr>
              <a:t>emission spectrum</a:t>
            </a:r>
          </a:p>
          <a:p>
            <a:pPr eaLnBrk="1" hangingPunct="1"/>
            <a:r>
              <a:rPr lang="en-US" altLang="en-US" dirty="0" smtClean="0"/>
              <a:t>An electron in a low energy state can absorb a photon and move up to a high energy state </a:t>
            </a:r>
            <a:r>
              <a:rPr lang="en-US" altLang="en-US" dirty="0" smtClean="0">
                <a:sym typeface="Wingdings" panose="05000000000000000000" pitchFamily="2" charset="2"/>
              </a:rPr>
              <a:t></a:t>
            </a:r>
            <a:r>
              <a:rPr lang="en-US" altLang="en-US" dirty="0" smtClean="0"/>
              <a:t> </a:t>
            </a:r>
            <a:r>
              <a:rPr lang="en-US" altLang="en-US" i="1" dirty="0" smtClean="0">
                <a:solidFill>
                  <a:srgbClr val="FF0000"/>
                </a:solidFill>
              </a:rPr>
              <a:t>absorption spectrum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EFACE11-1CA6-4BBF-BC28-1E1743830466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13" y="0"/>
            <a:ext cx="9132887" cy="1143000"/>
          </a:xfrm>
          <a:solidFill>
            <a:srgbClr val="99FF99"/>
          </a:solidFill>
        </p:spPr>
        <p:txBody>
          <a:bodyPr/>
          <a:lstStyle/>
          <a:p>
            <a:pPr algn="l" eaLnBrk="1" hangingPunct="1"/>
            <a:r>
              <a:rPr lang="en-US" altLang="en-US" dirty="0" smtClean="0"/>
              <a:t>      </a:t>
            </a:r>
            <a:r>
              <a:rPr lang="en-US" altLang="en-US" dirty="0" smtClean="0"/>
              <a:t>Emission     and     </a:t>
            </a:r>
            <a:r>
              <a:rPr lang="en-US" altLang="en-US" dirty="0" smtClean="0"/>
              <a:t>Absorption</a:t>
            </a:r>
          </a:p>
        </p:txBody>
      </p:sp>
      <p:grpSp>
        <p:nvGrpSpPr>
          <p:cNvPr id="23555" name="Group 3"/>
          <p:cNvGrpSpPr>
            <a:grpSpLocks/>
          </p:cNvGrpSpPr>
          <p:nvPr/>
        </p:nvGrpSpPr>
        <p:grpSpPr bwMode="auto">
          <a:xfrm>
            <a:off x="542925" y="2055813"/>
            <a:ext cx="2717800" cy="2717800"/>
            <a:chOff x="751" y="1515"/>
            <a:chExt cx="1712" cy="1712"/>
          </a:xfrm>
        </p:grpSpPr>
        <p:sp>
          <p:nvSpPr>
            <p:cNvPr id="23574" name="Oval 4"/>
            <p:cNvSpPr>
              <a:spLocks noChangeArrowheads="1"/>
            </p:cNvSpPr>
            <p:nvPr/>
          </p:nvSpPr>
          <p:spPr bwMode="auto">
            <a:xfrm>
              <a:off x="751" y="1515"/>
              <a:ext cx="1712" cy="1712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5" name="Oval 5"/>
            <p:cNvSpPr>
              <a:spLocks noChangeArrowheads="1"/>
            </p:cNvSpPr>
            <p:nvPr/>
          </p:nvSpPr>
          <p:spPr bwMode="auto">
            <a:xfrm>
              <a:off x="1098" y="1862"/>
              <a:ext cx="1018" cy="1018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2230" name="Group 6"/>
          <p:cNvGrpSpPr>
            <a:grpSpLocks/>
          </p:cNvGrpSpPr>
          <p:nvPr/>
        </p:nvGrpSpPr>
        <p:grpSpPr bwMode="auto">
          <a:xfrm>
            <a:off x="5384800" y="1979613"/>
            <a:ext cx="2717800" cy="2717800"/>
            <a:chOff x="751" y="1515"/>
            <a:chExt cx="1712" cy="1712"/>
          </a:xfrm>
        </p:grpSpPr>
        <p:sp>
          <p:nvSpPr>
            <p:cNvPr id="23572" name="Oval 7"/>
            <p:cNvSpPr>
              <a:spLocks noChangeArrowheads="1"/>
            </p:cNvSpPr>
            <p:nvPr/>
          </p:nvSpPr>
          <p:spPr bwMode="auto">
            <a:xfrm>
              <a:off x="751" y="1515"/>
              <a:ext cx="1712" cy="1712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3" name="Oval 8"/>
            <p:cNvSpPr>
              <a:spLocks noChangeArrowheads="1"/>
            </p:cNvSpPr>
            <p:nvPr/>
          </p:nvSpPr>
          <p:spPr bwMode="auto">
            <a:xfrm>
              <a:off x="1098" y="1862"/>
              <a:ext cx="1018" cy="1018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2233" name="Group 9"/>
          <p:cNvGrpSpPr>
            <a:grpSpLocks/>
          </p:cNvGrpSpPr>
          <p:nvPr/>
        </p:nvGrpSpPr>
        <p:grpSpPr bwMode="auto">
          <a:xfrm>
            <a:off x="1804988" y="1878013"/>
            <a:ext cx="239712" cy="239712"/>
            <a:chOff x="1380" y="1490"/>
            <a:chExt cx="151" cy="151"/>
          </a:xfrm>
        </p:grpSpPr>
        <p:sp>
          <p:nvSpPr>
            <p:cNvPr id="23570" name="Oval 10"/>
            <p:cNvSpPr>
              <a:spLocks noChangeArrowheads="1"/>
            </p:cNvSpPr>
            <p:nvPr/>
          </p:nvSpPr>
          <p:spPr bwMode="auto">
            <a:xfrm>
              <a:off x="1380" y="1490"/>
              <a:ext cx="151" cy="151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71" name="Line 11"/>
            <p:cNvSpPr>
              <a:spLocks noChangeShapeType="1"/>
            </p:cNvSpPr>
            <p:nvPr/>
          </p:nvSpPr>
          <p:spPr bwMode="auto">
            <a:xfrm>
              <a:off x="1411" y="1570"/>
              <a:ext cx="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36" name="Group 12"/>
          <p:cNvGrpSpPr>
            <a:grpSpLocks/>
          </p:cNvGrpSpPr>
          <p:nvPr/>
        </p:nvGrpSpPr>
        <p:grpSpPr bwMode="auto">
          <a:xfrm>
            <a:off x="6621463" y="2443163"/>
            <a:ext cx="239712" cy="239712"/>
            <a:chOff x="1380" y="1490"/>
            <a:chExt cx="151" cy="151"/>
          </a:xfrm>
        </p:grpSpPr>
        <p:sp>
          <p:nvSpPr>
            <p:cNvPr id="23568" name="Oval 13"/>
            <p:cNvSpPr>
              <a:spLocks noChangeArrowheads="1"/>
            </p:cNvSpPr>
            <p:nvPr/>
          </p:nvSpPr>
          <p:spPr bwMode="auto">
            <a:xfrm>
              <a:off x="1380" y="1490"/>
              <a:ext cx="151" cy="151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3569" name="Line 14"/>
            <p:cNvSpPr>
              <a:spLocks noChangeShapeType="1"/>
            </p:cNvSpPr>
            <p:nvPr/>
          </p:nvSpPr>
          <p:spPr bwMode="auto">
            <a:xfrm>
              <a:off x="1411" y="1570"/>
              <a:ext cx="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39" name="Freeform 15"/>
          <p:cNvSpPr>
            <a:spLocks/>
          </p:cNvSpPr>
          <p:nvPr/>
        </p:nvSpPr>
        <p:spPr bwMode="auto">
          <a:xfrm>
            <a:off x="1998663" y="2011363"/>
            <a:ext cx="2079625" cy="319087"/>
          </a:xfrm>
          <a:custGeom>
            <a:avLst/>
            <a:gdLst>
              <a:gd name="T0" fmla="*/ 0 w 1310"/>
              <a:gd name="T1" fmla="*/ 2147483647 h 201"/>
              <a:gd name="T2" fmla="*/ 2147483647 w 1310"/>
              <a:gd name="T3" fmla="*/ 2147483647 h 201"/>
              <a:gd name="T4" fmla="*/ 2147483647 w 1310"/>
              <a:gd name="T5" fmla="*/ 2147483647 h 201"/>
              <a:gd name="T6" fmla="*/ 2147483647 w 1310"/>
              <a:gd name="T7" fmla="*/ 2147483647 h 201"/>
              <a:gd name="T8" fmla="*/ 2147483647 w 1310"/>
              <a:gd name="T9" fmla="*/ 2147483647 h 201"/>
              <a:gd name="T10" fmla="*/ 2147483647 w 1310"/>
              <a:gd name="T11" fmla="*/ 2147483647 h 201"/>
              <a:gd name="T12" fmla="*/ 2147483647 w 1310"/>
              <a:gd name="T13" fmla="*/ 2147483647 h 201"/>
              <a:gd name="T14" fmla="*/ 2147483647 w 1310"/>
              <a:gd name="T15" fmla="*/ 2147483647 h 201"/>
              <a:gd name="T16" fmla="*/ 2147483647 w 1310"/>
              <a:gd name="T17" fmla="*/ 2147483647 h 2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10" h="201">
                <a:moveTo>
                  <a:pt x="0" y="145"/>
                </a:moveTo>
                <a:cubicBezTo>
                  <a:pt x="42" y="144"/>
                  <a:pt x="179" y="159"/>
                  <a:pt x="245" y="137"/>
                </a:cubicBezTo>
                <a:cubicBezTo>
                  <a:pt x="311" y="115"/>
                  <a:pt x="346" y="0"/>
                  <a:pt x="395" y="10"/>
                </a:cubicBezTo>
                <a:cubicBezTo>
                  <a:pt x="444" y="20"/>
                  <a:pt x="488" y="201"/>
                  <a:pt x="537" y="200"/>
                </a:cubicBezTo>
                <a:cubicBezTo>
                  <a:pt x="586" y="199"/>
                  <a:pt x="636" y="2"/>
                  <a:pt x="687" y="2"/>
                </a:cubicBezTo>
                <a:cubicBezTo>
                  <a:pt x="738" y="2"/>
                  <a:pt x="796" y="199"/>
                  <a:pt x="844" y="200"/>
                </a:cubicBezTo>
                <a:cubicBezTo>
                  <a:pt x="892" y="201"/>
                  <a:pt x="935" y="18"/>
                  <a:pt x="978" y="10"/>
                </a:cubicBezTo>
                <a:cubicBezTo>
                  <a:pt x="1021" y="2"/>
                  <a:pt x="1050" y="127"/>
                  <a:pt x="1105" y="152"/>
                </a:cubicBezTo>
                <a:cubicBezTo>
                  <a:pt x="1160" y="177"/>
                  <a:pt x="1267" y="158"/>
                  <a:pt x="1310" y="160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0" name="Freeform 16"/>
          <p:cNvSpPr>
            <a:spLocks/>
          </p:cNvSpPr>
          <p:nvPr/>
        </p:nvSpPr>
        <p:spPr bwMode="auto">
          <a:xfrm rot="10800000">
            <a:off x="6838950" y="2382838"/>
            <a:ext cx="2079625" cy="319087"/>
          </a:xfrm>
          <a:custGeom>
            <a:avLst/>
            <a:gdLst>
              <a:gd name="T0" fmla="*/ 0 w 1310"/>
              <a:gd name="T1" fmla="*/ 2147483647 h 201"/>
              <a:gd name="T2" fmla="*/ 2147483647 w 1310"/>
              <a:gd name="T3" fmla="*/ 2147483647 h 201"/>
              <a:gd name="T4" fmla="*/ 2147483647 w 1310"/>
              <a:gd name="T5" fmla="*/ 2147483647 h 201"/>
              <a:gd name="T6" fmla="*/ 2147483647 w 1310"/>
              <a:gd name="T7" fmla="*/ 2147483647 h 201"/>
              <a:gd name="T8" fmla="*/ 2147483647 w 1310"/>
              <a:gd name="T9" fmla="*/ 2147483647 h 201"/>
              <a:gd name="T10" fmla="*/ 2147483647 w 1310"/>
              <a:gd name="T11" fmla="*/ 2147483647 h 201"/>
              <a:gd name="T12" fmla="*/ 2147483647 w 1310"/>
              <a:gd name="T13" fmla="*/ 2147483647 h 201"/>
              <a:gd name="T14" fmla="*/ 2147483647 w 1310"/>
              <a:gd name="T15" fmla="*/ 2147483647 h 201"/>
              <a:gd name="T16" fmla="*/ 2147483647 w 1310"/>
              <a:gd name="T17" fmla="*/ 2147483647 h 20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10" h="201">
                <a:moveTo>
                  <a:pt x="0" y="145"/>
                </a:moveTo>
                <a:cubicBezTo>
                  <a:pt x="42" y="144"/>
                  <a:pt x="179" y="159"/>
                  <a:pt x="245" y="137"/>
                </a:cubicBezTo>
                <a:cubicBezTo>
                  <a:pt x="311" y="115"/>
                  <a:pt x="346" y="0"/>
                  <a:pt x="395" y="10"/>
                </a:cubicBezTo>
                <a:cubicBezTo>
                  <a:pt x="444" y="20"/>
                  <a:pt x="488" y="201"/>
                  <a:pt x="537" y="200"/>
                </a:cubicBezTo>
                <a:cubicBezTo>
                  <a:pt x="586" y="199"/>
                  <a:pt x="636" y="2"/>
                  <a:pt x="687" y="2"/>
                </a:cubicBezTo>
                <a:cubicBezTo>
                  <a:pt x="738" y="2"/>
                  <a:pt x="796" y="199"/>
                  <a:pt x="844" y="200"/>
                </a:cubicBezTo>
                <a:cubicBezTo>
                  <a:pt x="892" y="201"/>
                  <a:pt x="935" y="18"/>
                  <a:pt x="978" y="10"/>
                </a:cubicBezTo>
                <a:cubicBezTo>
                  <a:pt x="1021" y="2"/>
                  <a:pt x="1050" y="127"/>
                  <a:pt x="1105" y="152"/>
                </a:cubicBezTo>
                <a:cubicBezTo>
                  <a:pt x="1160" y="177"/>
                  <a:pt x="1267" y="158"/>
                  <a:pt x="1310" y="160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Oval 17"/>
          <p:cNvSpPr>
            <a:spLocks noChangeArrowheads="1"/>
          </p:cNvSpPr>
          <p:nvPr/>
        </p:nvSpPr>
        <p:spPr bwMode="auto">
          <a:xfrm>
            <a:off x="1655763" y="3081338"/>
            <a:ext cx="527050" cy="527050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62" name="Text Box 18"/>
          <p:cNvSpPr txBox="1">
            <a:spLocks noChangeArrowheads="1"/>
          </p:cNvSpPr>
          <p:nvPr/>
        </p:nvSpPr>
        <p:spPr bwMode="auto">
          <a:xfrm>
            <a:off x="1695450" y="3109913"/>
            <a:ext cx="4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+</a:t>
            </a:r>
          </a:p>
        </p:txBody>
      </p:sp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6510338" y="3144838"/>
            <a:ext cx="527050" cy="527050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6550025" y="3173413"/>
            <a:ext cx="40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+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374650" y="5213350"/>
            <a:ext cx="36163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Electron spontaneously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jumps to a lower energy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state and </a:t>
            </a:r>
            <a:r>
              <a:rPr lang="en-US" altLang="en-US" sz="2400" i="1">
                <a:latin typeface="Tahoma" panose="020B0604030504040204" pitchFamily="34" charset="0"/>
              </a:rPr>
              <a:t>emits</a:t>
            </a:r>
            <a:r>
              <a:rPr lang="en-US" altLang="en-US" sz="2400">
                <a:latin typeface="Tahoma" panose="020B0604030504040204" pitchFamily="34" charset="0"/>
              </a:rPr>
              <a:t> a photon</a:t>
            </a: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4903788" y="5229225"/>
            <a:ext cx="31083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Electron </a:t>
            </a:r>
            <a:r>
              <a:rPr lang="en-US" altLang="en-US" sz="2400" i="1">
                <a:latin typeface="Tahoma" panose="020B0604030504040204" pitchFamily="34" charset="0"/>
              </a:rPr>
              <a:t>absorbs</a:t>
            </a:r>
            <a:r>
              <a:rPr lang="en-US" altLang="en-US" sz="2400">
                <a:latin typeface="Tahoma" panose="020B0604030504040204" pitchFamily="34" charset="0"/>
              </a:rPr>
              <a:t> 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photon and jumps 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a higher energy state</a:t>
            </a:r>
          </a:p>
        </p:txBody>
      </p:sp>
      <p:sp>
        <p:nvSpPr>
          <p:cNvPr id="235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0E1BD2-D77A-4A6D-B8BC-B9C6016190BB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0.00069 0.08403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3.88889E-6 -0.0930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2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9" grpId="0" animBg="1"/>
      <p:bldP spid="52240" grpId="0" animBg="1"/>
      <p:bldP spid="52243" grpId="0" animBg="1"/>
      <p:bldP spid="52244" grpId="0"/>
      <p:bldP spid="52245" grpId="0"/>
      <p:bldP spid="5224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443" y="1008528"/>
            <a:ext cx="8328357" cy="5383394"/>
          </a:xfrm>
        </p:spPr>
        <p:txBody>
          <a:bodyPr/>
          <a:lstStyle/>
          <a:p>
            <a:r>
              <a:rPr lang="en-US" dirty="0" smtClean="0"/>
              <a:t>Niels Bohr was able to predict exactly where the spectral lines of hydrogen would be</a:t>
            </a:r>
          </a:p>
          <a:p>
            <a:r>
              <a:rPr lang="en-US" dirty="0" smtClean="0"/>
              <a:t>Bohr’s ideas were a radical departure in thinking</a:t>
            </a:r>
          </a:p>
          <a:p>
            <a:r>
              <a:rPr lang="en-US" dirty="0" smtClean="0"/>
              <a:t>His ideas led to the formulation of a new paradigm in physics – </a:t>
            </a:r>
            <a:r>
              <a:rPr lang="en-US" dirty="0" smtClean="0">
                <a:solidFill>
                  <a:srgbClr val="FF0000"/>
                </a:solidFill>
              </a:rPr>
              <a:t>Quantum Mechanics (QM)</a:t>
            </a:r>
          </a:p>
          <a:p>
            <a:r>
              <a:rPr lang="en-US" i="1" dirty="0" smtClean="0">
                <a:solidFill>
                  <a:srgbClr val="3333FF"/>
                </a:solidFill>
              </a:rPr>
              <a:t>Quantum Mechanics replaces Classical Mechanics as the </a:t>
            </a:r>
            <a:r>
              <a:rPr lang="en-US" i="1" dirty="0" smtClean="0">
                <a:solidFill>
                  <a:srgbClr val="3333FF"/>
                </a:solidFill>
              </a:rPr>
              <a:t>proper</a:t>
            </a:r>
            <a:r>
              <a:rPr lang="en-US" i="1" dirty="0" smtClean="0">
                <a:solidFill>
                  <a:srgbClr val="3333FF"/>
                </a:solidFill>
              </a:rPr>
              <a:t> </a:t>
            </a:r>
            <a:r>
              <a:rPr lang="en-US" i="1" dirty="0" smtClean="0">
                <a:solidFill>
                  <a:srgbClr val="3333FF"/>
                </a:solidFill>
              </a:rPr>
              <a:t>theory to </a:t>
            </a:r>
            <a:r>
              <a:rPr lang="en-US" i="1" dirty="0" smtClean="0">
                <a:solidFill>
                  <a:srgbClr val="3333FF"/>
                </a:solidFill>
              </a:rPr>
              <a:t>explain</a:t>
            </a:r>
            <a:br>
              <a:rPr lang="en-US" i="1" dirty="0" smtClean="0">
                <a:solidFill>
                  <a:srgbClr val="3333FF"/>
                </a:solidFill>
              </a:rPr>
            </a:br>
            <a:r>
              <a:rPr lang="en-US" i="1" dirty="0" smtClean="0">
                <a:solidFill>
                  <a:srgbClr val="3333FF"/>
                </a:solidFill>
              </a:rPr>
              <a:t>atomic </a:t>
            </a:r>
            <a:r>
              <a:rPr lang="en-US" i="1" dirty="0" smtClean="0">
                <a:solidFill>
                  <a:srgbClr val="3333FF"/>
                </a:solidFill>
              </a:rPr>
              <a:t>level phenomena</a:t>
            </a:r>
          </a:p>
          <a:p>
            <a:r>
              <a:rPr lang="en-US" dirty="0" smtClean="0"/>
              <a:t>One of the consequences of QM is that certain quantities which can be known precisely in classical physics, are now subject to </a:t>
            </a:r>
            <a:r>
              <a:rPr lang="en-US" dirty="0" smtClean="0">
                <a:solidFill>
                  <a:srgbClr val="FF0000"/>
                </a:solidFill>
              </a:rPr>
              <a:t>“uncertainty”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8A5AE-42DB-4EA4-8332-6E9E1C0F9309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13" y="0"/>
            <a:ext cx="9132887" cy="878889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dirty="0" smtClean="0"/>
              <a:t>      Quantum Mechanics</a:t>
            </a:r>
          </a:p>
        </p:txBody>
      </p:sp>
    </p:spTree>
    <p:extLst>
      <p:ext uri="{BB962C8B-B14F-4D97-AF65-F5344CB8AC3E}">
        <p14:creationId xmlns:p14="http://schemas.microsoft.com/office/powerpoint/2010/main" val="176913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9535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ATOMS and classical physics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69875" y="4029075"/>
            <a:ext cx="8528050" cy="2514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In the classical picture, the electrons in atoms orbit around the nucleus just as the planets orbit around the Sun.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However, the laws of mechanics and electromagnetism predict that an orbiting electron should continually </a:t>
            </a:r>
            <a:r>
              <a:rPr lang="en-US" altLang="en-US" sz="2400" i="1" smtClean="0">
                <a:solidFill>
                  <a:srgbClr val="FF0000"/>
                </a:solidFill>
              </a:rPr>
              <a:t>radiate</a:t>
            </a:r>
            <a:r>
              <a:rPr lang="en-US" altLang="en-US" sz="2400" smtClean="0"/>
              <a:t>  electromagnetic waves, and very quickly the electron would loose all of its energy and collapse into the nucleus.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i="1" smtClean="0">
                <a:solidFill>
                  <a:srgbClr val="FF0000"/>
                </a:solidFill>
              </a:rPr>
              <a:t>Classically, there could be no atoms!</a:t>
            </a:r>
          </a:p>
        </p:txBody>
      </p:sp>
      <p:pic>
        <p:nvPicPr>
          <p:cNvPr id="9221" name="Picture 5" descr="ato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7" t="15597" r="12332" b="10559"/>
          <a:stretch/>
        </p:blipFill>
        <p:spPr bwMode="auto">
          <a:xfrm>
            <a:off x="952500" y="1301750"/>
            <a:ext cx="2466976" cy="238442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62975" y="6369050"/>
            <a:ext cx="361950" cy="30797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B84B1D8-3F56-4558-B911-3CE24158EE53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grpSp>
        <p:nvGrpSpPr>
          <p:cNvPr id="4102" name="Group 3"/>
          <p:cNvGrpSpPr>
            <a:grpSpLocks/>
          </p:cNvGrpSpPr>
          <p:nvPr/>
        </p:nvGrpSpPr>
        <p:grpSpPr bwMode="auto">
          <a:xfrm>
            <a:off x="6432550" y="2376488"/>
            <a:ext cx="525463" cy="523875"/>
            <a:chOff x="2495" y="2660"/>
            <a:chExt cx="331" cy="330"/>
          </a:xfrm>
        </p:grpSpPr>
        <p:sp>
          <p:nvSpPr>
            <p:cNvPr id="4111" name="Oval 4"/>
            <p:cNvSpPr>
              <a:spLocks noChangeArrowheads="1"/>
            </p:cNvSpPr>
            <p:nvPr/>
          </p:nvSpPr>
          <p:spPr bwMode="auto">
            <a:xfrm>
              <a:off x="2496" y="2660"/>
              <a:ext cx="330" cy="33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4112" name="Group 5"/>
            <p:cNvGrpSpPr>
              <a:grpSpLocks/>
            </p:cNvGrpSpPr>
            <p:nvPr/>
          </p:nvGrpSpPr>
          <p:grpSpPr bwMode="auto">
            <a:xfrm>
              <a:off x="2495" y="2706"/>
              <a:ext cx="311" cy="247"/>
              <a:chOff x="1106" y="2880"/>
              <a:chExt cx="311" cy="247"/>
            </a:xfrm>
          </p:grpSpPr>
          <p:sp>
            <p:nvSpPr>
              <p:cNvPr id="4113" name="Line 6"/>
              <p:cNvSpPr>
                <a:spLocks noChangeShapeType="1"/>
              </p:cNvSpPr>
              <p:nvPr/>
            </p:nvSpPr>
            <p:spPr bwMode="auto">
              <a:xfrm>
                <a:off x="1271" y="2880"/>
                <a:ext cx="0" cy="247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Line 7"/>
              <p:cNvSpPr>
                <a:spLocks noChangeShapeType="1"/>
              </p:cNvSpPr>
              <p:nvPr/>
            </p:nvSpPr>
            <p:spPr bwMode="auto">
              <a:xfrm>
                <a:off x="1106" y="2999"/>
                <a:ext cx="311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6586538" y="1309688"/>
            <a:ext cx="274637" cy="274637"/>
            <a:chOff x="1180" y="3493"/>
            <a:chExt cx="173" cy="173"/>
          </a:xfrm>
        </p:grpSpPr>
        <p:sp>
          <p:nvSpPr>
            <p:cNvPr id="4109" name="Oval 9"/>
            <p:cNvSpPr>
              <a:spLocks noChangeArrowheads="1"/>
            </p:cNvSpPr>
            <p:nvPr/>
          </p:nvSpPr>
          <p:spPr bwMode="auto">
            <a:xfrm>
              <a:off x="1180" y="3493"/>
              <a:ext cx="173" cy="173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4110" name="Line 10"/>
            <p:cNvSpPr>
              <a:spLocks noChangeShapeType="1"/>
            </p:cNvSpPr>
            <p:nvPr/>
          </p:nvSpPr>
          <p:spPr bwMode="auto">
            <a:xfrm>
              <a:off x="1198" y="3584"/>
              <a:ext cx="1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Freeform 11"/>
          <p:cNvSpPr>
            <a:spLocks/>
          </p:cNvSpPr>
          <p:nvPr/>
        </p:nvSpPr>
        <p:spPr bwMode="auto">
          <a:xfrm rot="-7536128">
            <a:off x="5068093" y="2901157"/>
            <a:ext cx="423863" cy="895350"/>
          </a:xfrm>
          <a:custGeom>
            <a:avLst/>
            <a:gdLst>
              <a:gd name="T0" fmla="*/ 2147483647 w 281"/>
              <a:gd name="T1" fmla="*/ 2147483647 h 1572"/>
              <a:gd name="T2" fmla="*/ 2147483647 w 281"/>
              <a:gd name="T3" fmla="*/ 2147483647 h 1572"/>
              <a:gd name="T4" fmla="*/ 2147483647 w 281"/>
              <a:gd name="T5" fmla="*/ 2147483647 h 1572"/>
              <a:gd name="T6" fmla="*/ 2147483647 w 281"/>
              <a:gd name="T7" fmla="*/ 2147483647 h 1572"/>
              <a:gd name="T8" fmla="*/ 2147483647 w 281"/>
              <a:gd name="T9" fmla="*/ 2147483647 h 1572"/>
              <a:gd name="T10" fmla="*/ 2147483647 w 281"/>
              <a:gd name="T11" fmla="*/ 2147483647 h 1572"/>
              <a:gd name="T12" fmla="*/ 2147483647 w 281"/>
              <a:gd name="T13" fmla="*/ 2147483647 h 1572"/>
              <a:gd name="T14" fmla="*/ 2147483647 w 281"/>
              <a:gd name="T15" fmla="*/ 2147483647 h 1572"/>
              <a:gd name="T16" fmla="*/ 2147483647 w 281"/>
              <a:gd name="T17" fmla="*/ 2147483647 h 1572"/>
              <a:gd name="T18" fmla="*/ 2147483647 w 281"/>
              <a:gd name="T19" fmla="*/ 0 h 15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1" h="1572">
                <a:moveTo>
                  <a:pt x="127" y="1572"/>
                </a:moveTo>
                <a:cubicBezTo>
                  <a:pt x="70" y="1528"/>
                  <a:pt x="14" y="1484"/>
                  <a:pt x="26" y="1435"/>
                </a:cubicBezTo>
                <a:cubicBezTo>
                  <a:pt x="38" y="1386"/>
                  <a:pt x="203" y="1342"/>
                  <a:pt x="200" y="1280"/>
                </a:cubicBezTo>
                <a:cubicBezTo>
                  <a:pt x="197" y="1218"/>
                  <a:pt x="0" y="1127"/>
                  <a:pt x="8" y="1060"/>
                </a:cubicBezTo>
                <a:cubicBezTo>
                  <a:pt x="16" y="993"/>
                  <a:pt x="237" y="939"/>
                  <a:pt x="246" y="877"/>
                </a:cubicBezTo>
                <a:cubicBezTo>
                  <a:pt x="255" y="815"/>
                  <a:pt x="63" y="744"/>
                  <a:pt x="63" y="685"/>
                </a:cubicBezTo>
                <a:cubicBezTo>
                  <a:pt x="63" y="626"/>
                  <a:pt x="250" y="570"/>
                  <a:pt x="246" y="521"/>
                </a:cubicBezTo>
                <a:cubicBezTo>
                  <a:pt x="242" y="472"/>
                  <a:pt x="35" y="454"/>
                  <a:pt x="36" y="393"/>
                </a:cubicBezTo>
                <a:cubicBezTo>
                  <a:pt x="37" y="332"/>
                  <a:pt x="229" y="221"/>
                  <a:pt x="255" y="155"/>
                </a:cubicBezTo>
                <a:cubicBezTo>
                  <a:pt x="281" y="89"/>
                  <a:pt x="236" y="44"/>
                  <a:pt x="191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2"/>
          <p:cNvSpPr>
            <a:spLocks/>
          </p:cNvSpPr>
          <p:nvPr/>
        </p:nvSpPr>
        <p:spPr bwMode="auto">
          <a:xfrm rot="-3638868">
            <a:off x="5212556" y="1258094"/>
            <a:ext cx="422275" cy="890588"/>
          </a:xfrm>
          <a:custGeom>
            <a:avLst/>
            <a:gdLst>
              <a:gd name="T0" fmla="*/ 2147483647 w 281"/>
              <a:gd name="T1" fmla="*/ 2147483647 h 1572"/>
              <a:gd name="T2" fmla="*/ 2147483647 w 281"/>
              <a:gd name="T3" fmla="*/ 2147483647 h 1572"/>
              <a:gd name="T4" fmla="*/ 2147483647 w 281"/>
              <a:gd name="T5" fmla="*/ 2147483647 h 1572"/>
              <a:gd name="T6" fmla="*/ 2147483647 w 281"/>
              <a:gd name="T7" fmla="*/ 2147483647 h 1572"/>
              <a:gd name="T8" fmla="*/ 2147483647 w 281"/>
              <a:gd name="T9" fmla="*/ 2147483647 h 1572"/>
              <a:gd name="T10" fmla="*/ 2147483647 w 281"/>
              <a:gd name="T11" fmla="*/ 2147483647 h 1572"/>
              <a:gd name="T12" fmla="*/ 2147483647 w 281"/>
              <a:gd name="T13" fmla="*/ 2147483647 h 1572"/>
              <a:gd name="T14" fmla="*/ 2147483647 w 281"/>
              <a:gd name="T15" fmla="*/ 2147483647 h 1572"/>
              <a:gd name="T16" fmla="*/ 2147483647 w 281"/>
              <a:gd name="T17" fmla="*/ 2147483647 h 1572"/>
              <a:gd name="T18" fmla="*/ 2147483647 w 281"/>
              <a:gd name="T19" fmla="*/ 0 h 15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1" h="1572">
                <a:moveTo>
                  <a:pt x="127" y="1572"/>
                </a:moveTo>
                <a:cubicBezTo>
                  <a:pt x="70" y="1528"/>
                  <a:pt x="14" y="1484"/>
                  <a:pt x="26" y="1435"/>
                </a:cubicBezTo>
                <a:cubicBezTo>
                  <a:pt x="38" y="1386"/>
                  <a:pt x="203" y="1342"/>
                  <a:pt x="200" y="1280"/>
                </a:cubicBezTo>
                <a:cubicBezTo>
                  <a:pt x="197" y="1218"/>
                  <a:pt x="0" y="1127"/>
                  <a:pt x="8" y="1060"/>
                </a:cubicBezTo>
                <a:cubicBezTo>
                  <a:pt x="16" y="993"/>
                  <a:pt x="237" y="939"/>
                  <a:pt x="246" y="877"/>
                </a:cubicBezTo>
                <a:cubicBezTo>
                  <a:pt x="255" y="815"/>
                  <a:pt x="63" y="744"/>
                  <a:pt x="63" y="685"/>
                </a:cubicBezTo>
                <a:cubicBezTo>
                  <a:pt x="63" y="626"/>
                  <a:pt x="250" y="570"/>
                  <a:pt x="246" y="521"/>
                </a:cubicBezTo>
                <a:cubicBezTo>
                  <a:pt x="242" y="472"/>
                  <a:pt x="35" y="454"/>
                  <a:pt x="36" y="393"/>
                </a:cubicBezTo>
                <a:cubicBezTo>
                  <a:pt x="37" y="332"/>
                  <a:pt x="229" y="221"/>
                  <a:pt x="255" y="155"/>
                </a:cubicBezTo>
                <a:cubicBezTo>
                  <a:pt x="281" y="89"/>
                  <a:pt x="236" y="44"/>
                  <a:pt x="191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3"/>
          <p:cNvSpPr>
            <a:spLocks/>
          </p:cNvSpPr>
          <p:nvPr/>
        </p:nvSpPr>
        <p:spPr bwMode="auto">
          <a:xfrm rot="2880610">
            <a:off x="7758906" y="1245394"/>
            <a:ext cx="414338" cy="876300"/>
          </a:xfrm>
          <a:custGeom>
            <a:avLst/>
            <a:gdLst>
              <a:gd name="T0" fmla="*/ 2147483647 w 281"/>
              <a:gd name="T1" fmla="*/ 2147483647 h 1572"/>
              <a:gd name="T2" fmla="*/ 2147483647 w 281"/>
              <a:gd name="T3" fmla="*/ 2147483647 h 1572"/>
              <a:gd name="T4" fmla="*/ 2147483647 w 281"/>
              <a:gd name="T5" fmla="*/ 2147483647 h 1572"/>
              <a:gd name="T6" fmla="*/ 2147483647 w 281"/>
              <a:gd name="T7" fmla="*/ 2147483647 h 1572"/>
              <a:gd name="T8" fmla="*/ 2147483647 w 281"/>
              <a:gd name="T9" fmla="*/ 2147483647 h 1572"/>
              <a:gd name="T10" fmla="*/ 2147483647 w 281"/>
              <a:gd name="T11" fmla="*/ 2147483647 h 1572"/>
              <a:gd name="T12" fmla="*/ 2147483647 w 281"/>
              <a:gd name="T13" fmla="*/ 2147483647 h 1572"/>
              <a:gd name="T14" fmla="*/ 2147483647 w 281"/>
              <a:gd name="T15" fmla="*/ 2147483647 h 1572"/>
              <a:gd name="T16" fmla="*/ 2147483647 w 281"/>
              <a:gd name="T17" fmla="*/ 2147483647 h 1572"/>
              <a:gd name="T18" fmla="*/ 2147483647 w 281"/>
              <a:gd name="T19" fmla="*/ 0 h 15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1" h="1572">
                <a:moveTo>
                  <a:pt x="127" y="1572"/>
                </a:moveTo>
                <a:cubicBezTo>
                  <a:pt x="70" y="1528"/>
                  <a:pt x="14" y="1484"/>
                  <a:pt x="26" y="1435"/>
                </a:cubicBezTo>
                <a:cubicBezTo>
                  <a:pt x="38" y="1386"/>
                  <a:pt x="203" y="1342"/>
                  <a:pt x="200" y="1280"/>
                </a:cubicBezTo>
                <a:cubicBezTo>
                  <a:pt x="197" y="1218"/>
                  <a:pt x="0" y="1127"/>
                  <a:pt x="8" y="1060"/>
                </a:cubicBezTo>
                <a:cubicBezTo>
                  <a:pt x="16" y="993"/>
                  <a:pt x="237" y="939"/>
                  <a:pt x="246" y="877"/>
                </a:cubicBezTo>
                <a:cubicBezTo>
                  <a:pt x="255" y="815"/>
                  <a:pt x="63" y="744"/>
                  <a:pt x="63" y="685"/>
                </a:cubicBezTo>
                <a:cubicBezTo>
                  <a:pt x="63" y="626"/>
                  <a:pt x="250" y="570"/>
                  <a:pt x="246" y="521"/>
                </a:cubicBezTo>
                <a:cubicBezTo>
                  <a:pt x="242" y="472"/>
                  <a:pt x="35" y="454"/>
                  <a:pt x="36" y="393"/>
                </a:cubicBezTo>
                <a:cubicBezTo>
                  <a:pt x="37" y="332"/>
                  <a:pt x="229" y="221"/>
                  <a:pt x="255" y="155"/>
                </a:cubicBezTo>
                <a:cubicBezTo>
                  <a:pt x="281" y="89"/>
                  <a:pt x="236" y="44"/>
                  <a:pt x="191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4"/>
          <p:cNvSpPr>
            <a:spLocks/>
          </p:cNvSpPr>
          <p:nvPr/>
        </p:nvSpPr>
        <p:spPr bwMode="auto">
          <a:xfrm rot="6681742">
            <a:off x="7845425" y="3041650"/>
            <a:ext cx="387350" cy="819150"/>
          </a:xfrm>
          <a:custGeom>
            <a:avLst/>
            <a:gdLst>
              <a:gd name="T0" fmla="*/ 2147483647 w 281"/>
              <a:gd name="T1" fmla="*/ 2147483647 h 1572"/>
              <a:gd name="T2" fmla="*/ 2147483647 w 281"/>
              <a:gd name="T3" fmla="*/ 2147483647 h 1572"/>
              <a:gd name="T4" fmla="*/ 2147483647 w 281"/>
              <a:gd name="T5" fmla="*/ 2147483647 h 1572"/>
              <a:gd name="T6" fmla="*/ 2147483647 w 281"/>
              <a:gd name="T7" fmla="*/ 2147483647 h 1572"/>
              <a:gd name="T8" fmla="*/ 2147483647 w 281"/>
              <a:gd name="T9" fmla="*/ 2147483647 h 1572"/>
              <a:gd name="T10" fmla="*/ 2147483647 w 281"/>
              <a:gd name="T11" fmla="*/ 2147483647 h 1572"/>
              <a:gd name="T12" fmla="*/ 2147483647 w 281"/>
              <a:gd name="T13" fmla="*/ 2147483647 h 1572"/>
              <a:gd name="T14" fmla="*/ 2147483647 w 281"/>
              <a:gd name="T15" fmla="*/ 2147483647 h 1572"/>
              <a:gd name="T16" fmla="*/ 2147483647 w 281"/>
              <a:gd name="T17" fmla="*/ 2147483647 h 1572"/>
              <a:gd name="T18" fmla="*/ 2147483647 w 281"/>
              <a:gd name="T19" fmla="*/ 0 h 15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81" h="1572">
                <a:moveTo>
                  <a:pt x="127" y="1572"/>
                </a:moveTo>
                <a:cubicBezTo>
                  <a:pt x="70" y="1528"/>
                  <a:pt x="14" y="1484"/>
                  <a:pt x="26" y="1435"/>
                </a:cubicBezTo>
                <a:cubicBezTo>
                  <a:pt x="38" y="1386"/>
                  <a:pt x="203" y="1342"/>
                  <a:pt x="200" y="1280"/>
                </a:cubicBezTo>
                <a:cubicBezTo>
                  <a:pt x="197" y="1218"/>
                  <a:pt x="0" y="1127"/>
                  <a:pt x="8" y="1060"/>
                </a:cubicBezTo>
                <a:cubicBezTo>
                  <a:pt x="16" y="993"/>
                  <a:pt x="237" y="939"/>
                  <a:pt x="246" y="877"/>
                </a:cubicBezTo>
                <a:cubicBezTo>
                  <a:pt x="255" y="815"/>
                  <a:pt x="63" y="744"/>
                  <a:pt x="63" y="685"/>
                </a:cubicBezTo>
                <a:cubicBezTo>
                  <a:pt x="63" y="626"/>
                  <a:pt x="250" y="570"/>
                  <a:pt x="246" y="521"/>
                </a:cubicBezTo>
                <a:cubicBezTo>
                  <a:pt x="242" y="472"/>
                  <a:pt x="35" y="454"/>
                  <a:pt x="36" y="393"/>
                </a:cubicBezTo>
                <a:cubicBezTo>
                  <a:pt x="37" y="332"/>
                  <a:pt x="229" y="221"/>
                  <a:pt x="255" y="155"/>
                </a:cubicBezTo>
                <a:cubicBezTo>
                  <a:pt x="281" y="89"/>
                  <a:pt x="236" y="44"/>
                  <a:pt x="191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Oval 15"/>
          <p:cNvSpPr>
            <a:spLocks noChangeArrowheads="1"/>
          </p:cNvSpPr>
          <p:nvPr/>
        </p:nvSpPr>
        <p:spPr bwMode="auto">
          <a:xfrm>
            <a:off x="5534025" y="1495425"/>
            <a:ext cx="2286000" cy="2286000"/>
          </a:xfrm>
          <a:prstGeom prst="ellips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-0.06875 0.03611 L -0.12187 0.10972 L -0.12604 0.22778 L -0.08437 0.30556 L -0.02292 0.34445 L 0.05625 0.32222 L 0.10938 0.23889 L 0.11354 0.125 L 0.07396 0.05139 L 3.05556E-6 0.02778 L -0.08958 0.0625 L -0.11562 0.16806 L -0.07917 0.27639 L -0.00104 0.30834 L 0.06667 0.25972 L 0.08542 0.16389 L 0.05625 0.09028 L -0.00625 0.07778 L -0.06667 0.10556 L -0.08437 0.18056 L -0.05312 0.24861 L -0.00417 0.26667 L 0.0375 0.23889 L 0.05104 0.1875 L 0.04167 0.14584 L 0.01458 0.12361 L -0.01562 0.12639 L -0.03333 0.15556 " pathEditMode="relative" ptsTypes="AAAAAAAAAAAAAAAAAAAAAAAAAAA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Problems with Newton’s Laws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81125"/>
            <a:ext cx="8629650" cy="4762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Newton’s laws, which were so successful in allowing us to understand the behavior of big objects such as the motions of the planets, </a:t>
            </a:r>
            <a:r>
              <a:rPr lang="en-US" altLang="en-US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could not explain phenomena at the atomic level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not too surprising since Newton’s laws were discovered by considering the behavior of macroscopic objects, like planets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3333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Physical “laws” have a limited range of applicability, and must continually be tested</a:t>
            </a:r>
            <a:br>
              <a:rPr lang="en-US" altLang="en-US" dirty="0" smtClean="0">
                <a:solidFill>
                  <a:srgbClr val="3333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dirty="0" smtClean="0">
                <a:solidFill>
                  <a:srgbClr val="3333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find their limitations, and then modified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A31516D-3E74-42F5-89FC-A2C260BA1B1E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spect="1" noChangeArrowheads="1" noTextEdit="1"/>
          </p:cNvSpPr>
          <p:nvPr/>
        </p:nvSpPr>
        <p:spPr bwMode="auto">
          <a:xfrm>
            <a:off x="1450975" y="0"/>
            <a:ext cx="6477000" cy="638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769938"/>
          </a:xfrm>
          <a:prstGeom prst="rect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400">
                <a:latin typeface="Tahoma" panose="020B0604030504040204" pitchFamily="34" charset="0"/>
              </a:rPr>
              <a:t>Newton’s laws fail at high velocities</a:t>
            </a:r>
          </a:p>
        </p:txBody>
      </p:sp>
      <p:pic>
        <p:nvPicPr>
          <p:cNvPr id="6148" name="Picture 11" descr="einst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1023938"/>
            <a:ext cx="236537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12"/>
          <p:cNvSpPr txBox="1">
            <a:spLocks noChangeArrowheads="1"/>
          </p:cNvSpPr>
          <p:nvPr/>
        </p:nvSpPr>
        <p:spPr bwMode="auto">
          <a:xfrm>
            <a:off x="216389" y="3871912"/>
            <a:ext cx="3322148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000" dirty="0">
                <a:latin typeface="Tahoma" panose="020B0604030504040204" pitchFamily="34" charset="0"/>
              </a:rPr>
              <a:t>Einstein showed</a:t>
            </a:r>
            <a:br>
              <a:rPr lang="en-US" altLang="en-US" sz="2000" dirty="0">
                <a:latin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</a:rPr>
              <a:t>that mass is not a constant, but depends on speed</a:t>
            </a:r>
          </a:p>
          <a:p>
            <a:pPr>
              <a:spcBef>
                <a:spcPct val="0"/>
              </a:spcBef>
            </a:pPr>
            <a:r>
              <a:rPr lang="en-US" altLang="en-US" sz="2000" dirty="0">
                <a:latin typeface="Tahoma" panose="020B0604030504040204" pitchFamily="34" charset="0"/>
              </a:rPr>
              <a:t>As speed increases,</a:t>
            </a:r>
            <a:br>
              <a:rPr lang="en-US" altLang="en-US" sz="2000" dirty="0">
                <a:latin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</a:rPr>
              <a:t>so does mass</a:t>
            </a:r>
          </a:p>
          <a:p>
            <a:pPr>
              <a:spcBef>
                <a:spcPct val="0"/>
              </a:spcBef>
            </a:pPr>
            <a:r>
              <a:rPr lang="en-US" altLang="en-US" sz="2000" dirty="0">
                <a:latin typeface="Tahoma" panose="020B0604030504040204" pitchFamily="34" charset="0"/>
              </a:rPr>
              <a:t>Speed can never</a:t>
            </a:r>
            <a:br>
              <a:rPr lang="en-US" altLang="en-US" sz="2000" dirty="0">
                <a:latin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</a:rPr>
              <a:t>exceed the speed</a:t>
            </a:r>
            <a:br>
              <a:rPr lang="en-US" altLang="en-US" sz="2000" dirty="0">
                <a:latin typeface="Tahoma" panose="020B0604030504040204" pitchFamily="34" charset="0"/>
              </a:rPr>
            </a:br>
            <a:r>
              <a:rPr lang="en-US" altLang="en-US" sz="2000" dirty="0">
                <a:latin typeface="Tahoma" panose="020B0604030504040204" pitchFamily="34" charset="0"/>
              </a:rPr>
              <a:t>of light, c</a:t>
            </a:r>
          </a:p>
        </p:txBody>
      </p:sp>
      <p:sp>
        <p:nvSpPr>
          <p:cNvPr id="615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41813" y="6500813"/>
            <a:ext cx="347662" cy="2984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46B9DFA-3CEB-4520-B6AE-FCC754FF765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grpSp>
        <p:nvGrpSpPr>
          <p:cNvPr id="8" name="Group 7"/>
          <p:cNvGrpSpPr/>
          <p:nvPr/>
        </p:nvGrpSpPr>
        <p:grpSpPr>
          <a:xfrm>
            <a:off x="3763962" y="1930400"/>
            <a:ext cx="5118101" cy="4489072"/>
            <a:chOff x="3763962" y="1930400"/>
            <a:chExt cx="5118101" cy="4489072"/>
          </a:xfrm>
        </p:grpSpPr>
        <p:pic>
          <p:nvPicPr>
            <p:cNvPr id="6161" name="Picture 2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5302" y="1930400"/>
              <a:ext cx="4576761" cy="4489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Oval 2"/>
            <p:cNvSpPr/>
            <p:nvPr/>
          </p:nvSpPr>
          <p:spPr bwMode="auto">
            <a:xfrm>
              <a:off x="4548188" y="5661025"/>
              <a:ext cx="114300" cy="10636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4586288" y="5397500"/>
              <a:ext cx="114300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4672013" y="5183188"/>
              <a:ext cx="114300" cy="10636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4757738" y="4967288"/>
              <a:ext cx="114300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4965700" y="4700588"/>
              <a:ext cx="112713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5497513" y="4391025"/>
              <a:ext cx="114300" cy="10636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6153150" y="4235450"/>
              <a:ext cx="114300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6808788" y="4143375"/>
              <a:ext cx="114300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8177213" y="4083049"/>
              <a:ext cx="112712" cy="106363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171" name="TextBox 3"/>
            <p:cNvSpPr txBox="1">
              <a:spLocks noChangeArrowheads="1"/>
            </p:cNvSpPr>
            <p:nvPr/>
          </p:nvSpPr>
          <p:spPr bwMode="auto">
            <a:xfrm rot="16200000">
              <a:off x="2656880" y="3798925"/>
              <a:ext cx="267583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Electron velocity / c</a:t>
              </a: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7464425" y="4103688"/>
              <a:ext cx="114300" cy="1079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6176" name="Group 1"/>
            <p:cNvGrpSpPr>
              <a:grpSpLocks/>
            </p:cNvGrpSpPr>
            <p:nvPr/>
          </p:nvGrpSpPr>
          <p:grpSpPr bwMode="auto">
            <a:xfrm>
              <a:off x="6693681" y="4814310"/>
              <a:ext cx="1198563" cy="461548"/>
              <a:chOff x="6188879" y="2558088"/>
              <a:chExt cx="1198563" cy="461665"/>
            </a:xfrm>
          </p:grpSpPr>
          <p:sp>
            <p:nvSpPr>
              <p:cNvPr id="6178" name="TextBox 62"/>
              <p:cNvSpPr txBox="1">
                <a:spLocks noChangeArrowheads="1"/>
              </p:cNvSpPr>
              <p:nvPr/>
            </p:nvSpPr>
            <p:spPr bwMode="auto">
              <a:xfrm>
                <a:off x="6188879" y="2558088"/>
                <a:ext cx="1198563" cy="461665"/>
              </a:xfrm>
              <a:prstGeom prst="rect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  DATA </a:t>
                </a:r>
              </a:p>
            </p:txBody>
          </p:sp>
          <p:sp>
            <p:nvSpPr>
              <p:cNvPr id="21" name="Oval 20"/>
              <p:cNvSpPr/>
              <p:nvPr/>
            </p:nvSpPr>
            <p:spPr bwMode="auto">
              <a:xfrm>
                <a:off x="6265886" y="2739687"/>
                <a:ext cx="104775" cy="100037"/>
              </a:xfrm>
              <a:prstGeom prst="ellipse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6177" name="TextBox 23"/>
          <p:cNvSpPr txBox="1">
            <a:spLocks noChangeArrowheads="1"/>
          </p:cNvSpPr>
          <p:nvPr/>
        </p:nvSpPr>
        <p:spPr bwMode="auto">
          <a:xfrm>
            <a:off x="5078413" y="6039309"/>
            <a:ext cx="2614817" cy="46150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Kinetic Energy (J)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4548188" y="4072814"/>
            <a:ext cx="4057650" cy="0"/>
          </a:xfrm>
          <a:prstGeom prst="line">
            <a:avLst/>
          </a:prstGeom>
          <a:ln w="38100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6010775" y="3583892"/>
            <a:ext cx="687296" cy="682110"/>
          </a:xfrm>
          <a:custGeom>
            <a:avLst/>
            <a:gdLst>
              <a:gd name="connsiteX0" fmla="*/ 923925 w 923925"/>
              <a:gd name="connsiteY0" fmla="*/ 0 h 885825"/>
              <a:gd name="connsiteX1" fmla="*/ 581025 w 923925"/>
              <a:gd name="connsiteY1" fmla="*/ 0 h 885825"/>
              <a:gd name="connsiteX2" fmla="*/ 0 w 923925"/>
              <a:gd name="connsiteY2" fmla="*/ 885825 h 885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3925" h="885825">
                <a:moveTo>
                  <a:pt x="923925" y="0"/>
                </a:moveTo>
                <a:lnTo>
                  <a:pt x="581025" y="0"/>
                </a:lnTo>
                <a:lnTo>
                  <a:pt x="0" y="885825"/>
                </a:ln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 bwMode="auto">
          <a:xfrm>
            <a:off x="5191125" y="1195388"/>
            <a:ext cx="85725" cy="7778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Arrow Connector 5"/>
          <p:cNvCxnSpPr>
            <a:stCxn id="4" idx="6"/>
          </p:cNvCxnSpPr>
          <p:nvPr/>
        </p:nvCxnSpPr>
        <p:spPr bwMode="auto">
          <a:xfrm flipV="1">
            <a:off x="5276850" y="1233488"/>
            <a:ext cx="2876550" cy="794"/>
          </a:xfrm>
          <a:prstGeom prst="straightConnector1">
            <a:avLst/>
          </a:prstGeom>
          <a:ln w="28575">
            <a:solidFill>
              <a:srgbClr val="3333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605338" y="992188"/>
            <a:ext cx="3890281" cy="874323"/>
            <a:chOff x="4605338" y="992188"/>
            <a:chExt cx="3890281" cy="874323"/>
          </a:xfrm>
        </p:grpSpPr>
        <p:sp>
          <p:nvSpPr>
            <p:cNvPr id="2" name="Freeform 1"/>
            <p:cNvSpPr/>
            <p:nvPr/>
          </p:nvSpPr>
          <p:spPr bwMode="auto">
            <a:xfrm>
              <a:off x="4733925" y="992188"/>
              <a:ext cx="742950" cy="484187"/>
            </a:xfrm>
            <a:custGeom>
              <a:avLst/>
              <a:gdLst>
                <a:gd name="connsiteX0" fmla="*/ 742950 w 742950"/>
                <a:gd name="connsiteY0" fmla="*/ 209550 h 523875"/>
                <a:gd name="connsiteX1" fmla="*/ 742950 w 742950"/>
                <a:gd name="connsiteY1" fmla="*/ 0 h 523875"/>
                <a:gd name="connsiteX2" fmla="*/ 0 w 742950"/>
                <a:gd name="connsiteY2" fmla="*/ 0 h 523875"/>
                <a:gd name="connsiteX3" fmla="*/ 0 w 742950"/>
                <a:gd name="connsiteY3" fmla="*/ 523875 h 523875"/>
                <a:gd name="connsiteX4" fmla="*/ 742950 w 742950"/>
                <a:gd name="connsiteY4" fmla="*/ 523875 h 523875"/>
                <a:gd name="connsiteX5" fmla="*/ 742950 w 742950"/>
                <a:gd name="connsiteY5" fmla="*/ 342900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2950" h="523875">
                  <a:moveTo>
                    <a:pt x="742950" y="209550"/>
                  </a:moveTo>
                  <a:lnTo>
                    <a:pt x="742950" y="0"/>
                  </a:lnTo>
                  <a:lnTo>
                    <a:pt x="0" y="0"/>
                  </a:lnTo>
                  <a:lnTo>
                    <a:pt x="0" y="523875"/>
                  </a:lnTo>
                  <a:lnTo>
                    <a:pt x="742950" y="523875"/>
                  </a:lnTo>
                  <a:lnTo>
                    <a:pt x="742950" y="34290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Freeform 36"/>
            <p:cNvSpPr/>
            <p:nvPr/>
          </p:nvSpPr>
          <p:spPr bwMode="auto">
            <a:xfrm flipH="1">
              <a:off x="7410450" y="992188"/>
              <a:ext cx="742950" cy="484187"/>
            </a:xfrm>
            <a:custGeom>
              <a:avLst/>
              <a:gdLst>
                <a:gd name="connsiteX0" fmla="*/ 742950 w 742950"/>
                <a:gd name="connsiteY0" fmla="*/ 209550 h 523875"/>
                <a:gd name="connsiteX1" fmla="*/ 742950 w 742950"/>
                <a:gd name="connsiteY1" fmla="*/ 0 h 523875"/>
                <a:gd name="connsiteX2" fmla="*/ 0 w 742950"/>
                <a:gd name="connsiteY2" fmla="*/ 0 h 523875"/>
                <a:gd name="connsiteX3" fmla="*/ 0 w 742950"/>
                <a:gd name="connsiteY3" fmla="*/ 523875 h 523875"/>
                <a:gd name="connsiteX4" fmla="*/ 742950 w 742950"/>
                <a:gd name="connsiteY4" fmla="*/ 523875 h 523875"/>
                <a:gd name="connsiteX5" fmla="*/ 742950 w 742950"/>
                <a:gd name="connsiteY5" fmla="*/ 342900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2950" h="523875">
                  <a:moveTo>
                    <a:pt x="742950" y="209550"/>
                  </a:moveTo>
                  <a:lnTo>
                    <a:pt x="742950" y="0"/>
                  </a:lnTo>
                  <a:lnTo>
                    <a:pt x="0" y="0"/>
                  </a:lnTo>
                  <a:lnTo>
                    <a:pt x="0" y="523875"/>
                  </a:lnTo>
                  <a:lnTo>
                    <a:pt x="742950" y="523875"/>
                  </a:lnTo>
                  <a:lnTo>
                    <a:pt x="742950" y="34290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156" name="TextBox 7"/>
            <p:cNvSpPr txBox="1">
              <a:spLocks noChangeArrowheads="1"/>
            </p:cNvSpPr>
            <p:nvPr/>
          </p:nvSpPr>
          <p:spPr bwMode="auto">
            <a:xfrm>
              <a:off x="4605338" y="1525208"/>
              <a:ext cx="3890281" cy="341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dirty="0"/>
                <a:t>accelerate to K                 measure v</a:t>
              </a:r>
            </a:p>
          </p:txBody>
        </p:sp>
      </p:grpSp>
      <p:sp>
        <p:nvSpPr>
          <p:cNvPr id="6175" name="TextBox 56"/>
          <p:cNvSpPr txBox="1">
            <a:spLocks noChangeArrowheads="1"/>
          </p:cNvSpPr>
          <p:nvPr/>
        </p:nvSpPr>
        <p:spPr bwMode="auto">
          <a:xfrm>
            <a:off x="6691499" y="3217386"/>
            <a:ext cx="1660151" cy="8307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Relativistic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prediction</a:t>
            </a:r>
          </a:p>
        </p:txBody>
      </p:sp>
      <p:sp>
        <p:nvSpPr>
          <p:cNvPr id="6173" name="TextBox 9"/>
          <p:cNvSpPr txBox="1">
            <a:spLocks noChangeArrowheads="1"/>
          </p:cNvSpPr>
          <p:nvPr/>
        </p:nvSpPr>
        <p:spPr bwMode="auto">
          <a:xfrm>
            <a:off x="4786905" y="2187051"/>
            <a:ext cx="1521570" cy="78405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Classical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prediction</a:t>
            </a:r>
          </a:p>
        </p:txBody>
      </p:sp>
      <p:cxnSp>
        <p:nvCxnSpPr>
          <p:cNvPr id="12" name="Straight Arrow Connector 11"/>
          <p:cNvCxnSpPr>
            <a:stCxn id="6173" idx="2"/>
          </p:cNvCxnSpPr>
          <p:nvPr/>
        </p:nvCxnSpPr>
        <p:spPr bwMode="auto">
          <a:xfrm>
            <a:off x="5547690" y="2971107"/>
            <a:ext cx="414867" cy="47507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11111E-6 L 0.29461 -1.11111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7" grpId="0" animBg="1"/>
      <p:bldP spid="9" grpId="0" animBg="1"/>
      <p:bldP spid="4" grpId="0" animBg="1"/>
      <p:bldP spid="4" grpId="1" animBg="1"/>
      <p:bldP spid="6175" grpId="0" animBg="1"/>
      <p:bldP spid="61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0050" y="1524000"/>
            <a:ext cx="8229600" cy="5000625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We will now discuss an example of an effect that could not be explained by the pre- 20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 century laws of physics.</a:t>
            </a:r>
          </a:p>
          <a:p>
            <a:pPr eaLnBrk="1" hangingPunct="1"/>
            <a:r>
              <a:rPr lang="en-US" altLang="en-US" sz="2800" dirty="0" smtClean="0"/>
              <a:t>The discovery of the correct explanation led to a revolution in the way we think about light and matter, particles and waves</a:t>
            </a:r>
          </a:p>
          <a:p>
            <a:pPr eaLnBrk="1" hangingPunct="1"/>
            <a:r>
              <a:rPr lang="en-US" altLang="en-US" sz="2800" dirty="0" smtClean="0"/>
              <a:t>The new concepts also led to a revolution in technology that has changed our lives, e.g., the semiconductor led to the introduction of the personal computes, cell phones, </a:t>
            </a:r>
            <a:r>
              <a:rPr lang="en-US" altLang="en-US" sz="2800" i="1" dirty="0" smtClean="0"/>
              <a:t>etc.</a:t>
            </a:r>
            <a:r>
              <a:rPr lang="en-US" altLang="en-US" sz="2800" dirty="0" smtClean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The failure of the “old” physics</a:t>
            </a:r>
          </a:p>
        </p:txBody>
      </p:sp>
      <p:sp>
        <p:nvSpPr>
          <p:cNvPr id="71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3ACC8CD-663B-4857-B698-6135BFAA7815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The photoelectric effect- </a:t>
            </a:r>
            <a:r>
              <a:rPr lang="en-US" altLang="en-US" i="1" smtClean="0">
                <a:solidFill>
                  <a:schemeClr val="tx1"/>
                </a:solidFill>
              </a:rPr>
              <a:t>photons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3171825"/>
            <a:ext cx="8966200" cy="3197225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When light shines on a metal surface, electrons may pop out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Photoelectrons</a:t>
            </a:r>
            <a:r>
              <a:rPr lang="en-US" altLang="en-US" sz="2800" dirty="0" smtClean="0"/>
              <a:t> are only emitted </a:t>
            </a:r>
            <a:r>
              <a:rPr lang="en-US" altLang="en-US" sz="2800" dirty="0" smtClean="0">
                <a:solidFill>
                  <a:srgbClr val="FF0000"/>
                </a:solidFill>
              </a:rPr>
              <a:t>if the wavelength of the light is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shorter</a:t>
            </a:r>
            <a:r>
              <a:rPr lang="en-US" altLang="en-US" sz="2800" dirty="0" smtClean="0">
                <a:solidFill>
                  <a:srgbClr val="FF0000"/>
                </a:solidFill>
              </a:rPr>
              <a:t> than some maximum value</a:t>
            </a:r>
            <a:r>
              <a:rPr lang="en-US" altLang="en-US" sz="2800" dirty="0" smtClean="0"/>
              <a:t>, </a:t>
            </a:r>
            <a:r>
              <a:rPr lang="en-US" altLang="en-US" sz="2800" i="1" dirty="0" smtClean="0"/>
              <a:t>no matter how intense the light is</a:t>
            </a:r>
            <a:r>
              <a:rPr lang="en-US" altLang="en-US" sz="2800" dirty="0" smtClean="0"/>
              <a:t>, so the color (wavelength) is critical</a:t>
            </a:r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</a:rPr>
              <a:t>blue light makes electrons pop out</a:t>
            </a:r>
            <a:r>
              <a:rPr lang="en-US" altLang="en-US" sz="2800" dirty="0" smtClean="0"/>
              <a:t>, </a:t>
            </a:r>
            <a:r>
              <a:rPr lang="en-US" altLang="en-US" sz="2800" dirty="0" smtClean="0">
                <a:solidFill>
                  <a:srgbClr val="FF0000"/>
                </a:solidFill>
              </a:rPr>
              <a:t>red light does not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3659188" y="2090738"/>
            <a:ext cx="1454150" cy="903287"/>
          </a:xfrm>
          <a:prstGeom prst="parallelogram">
            <a:avLst>
              <a:gd name="adj" fmla="val 40246"/>
            </a:avLst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2332038" y="2054225"/>
            <a:ext cx="1890712" cy="665163"/>
            <a:chOff x="837" y="2959"/>
            <a:chExt cx="1191" cy="419"/>
          </a:xfrm>
        </p:grpSpPr>
        <p:sp>
          <p:nvSpPr>
            <p:cNvPr id="8211" name="Freeform 6"/>
            <p:cNvSpPr>
              <a:spLocks/>
            </p:cNvSpPr>
            <p:nvPr/>
          </p:nvSpPr>
          <p:spPr bwMode="auto">
            <a:xfrm rot="1761465">
              <a:off x="837" y="2959"/>
              <a:ext cx="1035" cy="223"/>
            </a:xfrm>
            <a:custGeom>
              <a:avLst/>
              <a:gdLst>
                <a:gd name="T0" fmla="*/ 0 w 2257"/>
                <a:gd name="T1" fmla="*/ 14 h 396"/>
                <a:gd name="T2" fmla="*/ 5 w 2257"/>
                <a:gd name="T3" fmla="*/ 2 h 396"/>
                <a:gd name="T4" fmla="*/ 11 w 2257"/>
                <a:gd name="T5" fmla="*/ 22 h 396"/>
                <a:gd name="T6" fmla="*/ 19 w 2257"/>
                <a:gd name="T7" fmla="*/ 1 h 396"/>
                <a:gd name="T8" fmla="*/ 25 w 2257"/>
                <a:gd name="T9" fmla="*/ 20 h 396"/>
                <a:gd name="T10" fmla="*/ 33 w 2257"/>
                <a:gd name="T11" fmla="*/ 0 h 396"/>
                <a:gd name="T12" fmla="*/ 39 w 2257"/>
                <a:gd name="T13" fmla="*/ 20 h 396"/>
                <a:gd name="T14" fmla="*/ 46 w 2257"/>
                <a:gd name="T15" fmla="*/ 11 h 3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57" h="396">
                  <a:moveTo>
                    <a:pt x="0" y="237"/>
                  </a:moveTo>
                  <a:cubicBezTo>
                    <a:pt x="45" y="203"/>
                    <a:pt x="174" y="5"/>
                    <a:pt x="261" y="31"/>
                  </a:cubicBezTo>
                  <a:cubicBezTo>
                    <a:pt x="348" y="57"/>
                    <a:pt x="408" y="396"/>
                    <a:pt x="521" y="394"/>
                  </a:cubicBezTo>
                  <a:cubicBezTo>
                    <a:pt x="634" y="392"/>
                    <a:pt x="822" y="22"/>
                    <a:pt x="939" y="16"/>
                  </a:cubicBezTo>
                  <a:cubicBezTo>
                    <a:pt x="1056" y="10"/>
                    <a:pt x="1109" y="358"/>
                    <a:pt x="1223" y="355"/>
                  </a:cubicBezTo>
                  <a:cubicBezTo>
                    <a:pt x="1337" y="352"/>
                    <a:pt x="1510" y="0"/>
                    <a:pt x="1626" y="0"/>
                  </a:cubicBezTo>
                  <a:cubicBezTo>
                    <a:pt x="1742" y="0"/>
                    <a:pt x="1813" y="324"/>
                    <a:pt x="1918" y="355"/>
                  </a:cubicBezTo>
                  <a:cubicBezTo>
                    <a:pt x="2023" y="386"/>
                    <a:pt x="2187" y="224"/>
                    <a:pt x="2257" y="189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Freeform 7"/>
            <p:cNvSpPr>
              <a:spLocks/>
            </p:cNvSpPr>
            <p:nvPr/>
          </p:nvSpPr>
          <p:spPr bwMode="auto">
            <a:xfrm>
              <a:off x="1780" y="3298"/>
              <a:ext cx="248" cy="80"/>
            </a:xfrm>
            <a:custGeom>
              <a:avLst/>
              <a:gdLst>
                <a:gd name="T0" fmla="*/ 0 w 300"/>
                <a:gd name="T1" fmla="*/ 11 h 106"/>
                <a:gd name="T2" fmla="*/ 67 w 300"/>
                <a:gd name="T3" fmla="*/ 3 h 106"/>
                <a:gd name="T4" fmla="*/ 116 w 300"/>
                <a:gd name="T5" fmla="*/ 26 h 1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0" h="106">
                  <a:moveTo>
                    <a:pt x="0" y="43"/>
                  </a:moveTo>
                  <a:cubicBezTo>
                    <a:pt x="62" y="21"/>
                    <a:pt x="124" y="0"/>
                    <a:pt x="174" y="11"/>
                  </a:cubicBezTo>
                  <a:cubicBezTo>
                    <a:pt x="224" y="22"/>
                    <a:pt x="262" y="64"/>
                    <a:pt x="300" y="106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64" name="Group 8"/>
          <p:cNvGrpSpPr>
            <a:grpSpLocks/>
          </p:cNvGrpSpPr>
          <p:nvPr/>
        </p:nvGrpSpPr>
        <p:grpSpPr bwMode="auto">
          <a:xfrm>
            <a:off x="2433638" y="1643063"/>
            <a:ext cx="1890712" cy="665162"/>
            <a:chOff x="837" y="2959"/>
            <a:chExt cx="1191" cy="419"/>
          </a:xfrm>
        </p:grpSpPr>
        <p:sp>
          <p:nvSpPr>
            <p:cNvPr id="8209" name="Freeform 9"/>
            <p:cNvSpPr>
              <a:spLocks/>
            </p:cNvSpPr>
            <p:nvPr/>
          </p:nvSpPr>
          <p:spPr bwMode="auto">
            <a:xfrm rot="1761465">
              <a:off x="837" y="2959"/>
              <a:ext cx="1035" cy="223"/>
            </a:xfrm>
            <a:custGeom>
              <a:avLst/>
              <a:gdLst>
                <a:gd name="T0" fmla="*/ 0 w 2257"/>
                <a:gd name="T1" fmla="*/ 14 h 396"/>
                <a:gd name="T2" fmla="*/ 5 w 2257"/>
                <a:gd name="T3" fmla="*/ 2 h 396"/>
                <a:gd name="T4" fmla="*/ 11 w 2257"/>
                <a:gd name="T5" fmla="*/ 22 h 396"/>
                <a:gd name="T6" fmla="*/ 19 w 2257"/>
                <a:gd name="T7" fmla="*/ 1 h 396"/>
                <a:gd name="T8" fmla="*/ 25 w 2257"/>
                <a:gd name="T9" fmla="*/ 20 h 396"/>
                <a:gd name="T10" fmla="*/ 33 w 2257"/>
                <a:gd name="T11" fmla="*/ 0 h 396"/>
                <a:gd name="T12" fmla="*/ 39 w 2257"/>
                <a:gd name="T13" fmla="*/ 20 h 396"/>
                <a:gd name="T14" fmla="*/ 46 w 2257"/>
                <a:gd name="T15" fmla="*/ 11 h 3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57" h="396">
                  <a:moveTo>
                    <a:pt x="0" y="237"/>
                  </a:moveTo>
                  <a:cubicBezTo>
                    <a:pt x="45" y="203"/>
                    <a:pt x="174" y="5"/>
                    <a:pt x="261" y="31"/>
                  </a:cubicBezTo>
                  <a:cubicBezTo>
                    <a:pt x="348" y="57"/>
                    <a:pt x="408" y="396"/>
                    <a:pt x="521" y="394"/>
                  </a:cubicBezTo>
                  <a:cubicBezTo>
                    <a:pt x="634" y="392"/>
                    <a:pt x="822" y="22"/>
                    <a:pt x="939" y="16"/>
                  </a:cubicBezTo>
                  <a:cubicBezTo>
                    <a:pt x="1056" y="10"/>
                    <a:pt x="1109" y="358"/>
                    <a:pt x="1223" y="355"/>
                  </a:cubicBezTo>
                  <a:cubicBezTo>
                    <a:pt x="1337" y="352"/>
                    <a:pt x="1510" y="0"/>
                    <a:pt x="1626" y="0"/>
                  </a:cubicBezTo>
                  <a:cubicBezTo>
                    <a:pt x="1742" y="0"/>
                    <a:pt x="1813" y="324"/>
                    <a:pt x="1918" y="355"/>
                  </a:cubicBezTo>
                  <a:cubicBezTo>
                    <a:pt x="2023" y="386"/>
                    <a:pt x="2187" y="224"/>
                    <a:pt x="2257" y="189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Freeform 10"/>
            <p:cNvSpPr>
              <a:spLocks/>
            </p:cNvSpPr>
            <p:nvPr/>
          </p:nvSpPr>
          <p:spPr bwMode="auto">
            <a:xfrm>
              <a:off x="1780" y="3298"/>
              <a:ext cx="248" cy="80"/>
            </a:xfrm>
            <a:custGeom>
              <a:avLst/>
              <a:gdLst>
                <a:gd name="T0" fmla="*/ 0 w 300"/>
                <a:gd name="T1" fmla="*/ 11 h 106"/>
                <a:gd name="T2" fmla="*/ 67 w 300"/>
                <a:gd name="T3" fmla="*/ 3 h 106"/>
                <a:gd name="T4" fmla="*/ 116 w 300"/>
                <a:gd name="T5" fmla="*/ 26 h 1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0" h="106">
                  <a:moveTo>
                    <a:pt x="0" y="43"/>
                  </a:moveTo>
                  <a:cubicBezTo>
                    <a:pt x="62" y="21"/>
                    <a:pt x="124" y="0"/>
                    <a:pt x="174" y="11"/>
                  </a:cubicBezTo>
                  <a:cubicBezTo>
                    <a:pt x="224" y="22"/>
                    <a:pt x="262" y="64"/>
                    <a:pt x="300" y="106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7" name="Oval 11"/>
          <p:cNvSpPr>
            <a:spLocks noChangeArrowheads="1"/>
          </p:cNvSpPr>
          <p:nvPr/>
        </p:nvSpPr>
        <p:spPr bwMode="auto">
          <a:xfrm>
            <a:off x="4872038" y="1903413"/>
            <a:ext cx="163512" cy="163512"/>
          </a:xfrm>
          <a:prstGeom prst="ellipse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V="1">
            <a:off x="4310063" y="1628775"/>
            <a:ext cx="676275" cy="65246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4237038" y="2057400"/>
            <a:ext cx="676275" cy="65246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4938713" y="1481138"/>
            <a:ext cx="163512" cy="163512"/>
          </a:xfrm>
          <a:prstGeom prst="ellipse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71" name="AutoShape 15"/>
          <p:cNvSpPr>
            <a:spLocks noChangeArrowheads="1"/>
          </p:cNvSpPr>
          <p:nvPr/>
        </p:nvSpPr>
        <p:spPr bwMode="auto">
          <a:xfrm rot="-2674818">
            <a:off x="5062538" y="1169988"/>
            <a:ext cx="427037" cy="225425"/>
          </a:xfrm>
          <a:prstGeom prst="rightArrow">
            <a:avLst>
              <a:gd name="adj1" fmla="val 50000"/>
              <a:gd name="adj2" fmla="val 4735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72" name="AutoShape 16"/>
          <p:cNvSpPr>
            <a:spLocks noChangeArrowheads="1"/>
          </p:cNvSpPr>
          <p:nvPr/>
        </p:nvSpPr>
        <p:spPr bwMode="auto">
          <a:xfrm rot="-2674818">
            <a:off x="5027613" y="1647825"/>
            <a:ext cx="427037" cy="225425"/>
          </a:xfrm>
          <a:prstGeom prst="rightArrow">
            <a:avLst>
              <a:gd name="adj1" fmla="val 50000"/>
              <a:gd name="adj2" fmla="val 47359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1274763" y="1281113"/>
            <a:ext cx="1154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ahoma" panose="020B0604030504040204" pitchFamily="34" charset="0"/>
              </a:rPr>
              <a:t>LIGHT</a:t>
            </a:r>
          </a:p>
        </p:txBody>
      </p:sp>
      <p:sp>
        <p:nvSpPr>
          <p:cNvPr id="8206" name="Text Box 18"/>
          <p:cNvSpPr txBox="1">
            <a:spLocks noChangeArrowheads="1"/>
          </p:cNvSpPr>
          <p:nvPr/>
        </p:nvSpPr>
        <p:spPr bwMode="auto">
          <a:xfrm>
            <a:off x="4959350" y="2547938"/>
            <a:ext cx="166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Metal plate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5557838" y="1057275"/>
            <a:ext cx="2168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ahoma" panose="020B0604030504040204" pitchFamily="34" charset="0"/>
              </a:rPr>
              <a:t>photoelectrons</a:t>
            </a:r>
          </a:p>
        </p:txBody>
      </p:sp>
      <p:sp>
        <p:nvSpPr>
          <p:cNvPr id="820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67750" y="6426200"/>
            <a:ext cx="314325" cy="288925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84303E-81D8-4FDB-AC09-1EAB939BFD0D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67" grpId="0" animBg="1"/>
      <p:bldP spid="19468" grpId="0" animBg="1"/>
      <p:bldP spid="19469" grpId="0" animBg="1"/>
      <p:bldP spid="19470" grpId="0" animBg="1"/>
      <p:bldP spid="19471" grpId="0" animBg="1"/>
      <p:bldP spid="19472" grpId="0" animBg="1"/>
      <p:bldP spid="19473" grpId="0"/>
      <p:bldP spid="194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mtClean="0"/>
              <a:t>Details of a photocell </a:t>
            </a:r>
          </a:p>
        </p:txBody>
      </p:sp>
      <p:pic>
        <p:nvPicPr>
          <p:cNvPr id="9219" name="Picture 3" descr="F29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275" y="1401763"/>
            <a:ext cx="3735388" cy="457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FA4A45C-1E38-42F9-BCA4-B540552C4D09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19175"/>
          </a:xfrm>
          <a:solidFill>
            <a:srgbClr val="99FF99"/>
          </a:solidFill>
        </p:spPr>
        <p:txBody>
          <a:bodyPr/>
          <a:lstStyle/>
          <a:p>
            <a:pPr eaLnBrk="1" hangingPunct="1"/>
            <a:r>
              <a:rPr lang="en-US" altLang="en-US" sz="4000" smtClean="0"/>
              <a:t>Photocells used as a safety device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95288" y="5373688"/>
            <a:ext cx="7920037" cy="946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ahoma" panose="020B0604030504040204" pitchFamily="34" charset="0"/>
              </a:rPr>
              <a:t>The child interrupts the beam, stopping the current, which causes the motor to stop.</a:t>
            </a:r>
          </a:p>
        </p:txBody>
      </p:sp>
      <p:grpSp>
        <p:nvGrpSpPr>
          <p:cNvPr id="10244" name="Group 12"/>
          <p:cNvGrpSpPr>
            <a:grpSpLocks/>
          </p:cNvGrpSpPr>
          <p:nvPr/>
        </p:nvGrpSpPr>
        <p:grpSpPr bwMode="auto">
          <a:xfrm>
            <a:off x="85725" y="1125538"/>
            <a:ext cx="8374063" cy="3746500"/>
            <a:chOff x="54" y="709"/>
            <a:chExt cx="5275" cy="2360"/>
          </a:xfrm>
        </p:grpSpPr>
        <p:pic>
          <p:nvPicPr>
            <p:cNvPr id="10246" name="Picture 2" descr="F290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472"/>
            <a:stretch>
              <a:fillRect/>
            </a:stretch>
          </p:blipFill>
          <p:spPr bwMode="auto">
            <a:xfrm>
              <a:off x="476" y="709"/>
              <a:ext cx="4853" cy="2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7" name="Text Box 8"/>
            <p:cNvSpPr txBox="1">
              <a:spLocks noChangeArrowheads="1"/>
            </p:cNvSpPr>
            <p:nvPr/>
          </p:nvSpPr>
          <p:spPr bwMode="auto">
            <a:xfrm>
              <a:off x="54" y="1947"/>
              <a:ext cx="94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Sending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unit</a:t>
              </a:r>
            </a:p>
          </p:txBody>
        </p:sp>
        <p:sp>
          <p:nvSpPr>
            <p:cNvPr id="10248" name="Line 9"/>
            <p:cNvSpPr>
              <a:spLocks noChangeShapeType="1"/>
            </p:cNvSpPr>
            <p:nvPr/>
          </p:nvSpPr>
          <p:spPr bwMode="auto">
            <a:xfrm>
              <a:off x="567" y="2614"/>
              <a:ext cx="136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4B73538-FBC9-4AA4-88D0-B9721D8D2DEA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1220</Words>
  <Application>Microsoft Office PowerPoint</Application>
  <PresentationFormat>On-screen Show (4:3)</PresentationFormat>
  <Paragraphs>174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Symbol</vt:lpstr>
      <vt:lpstr>Tahoma</vt:lpstr>
      <vt:lpstr>Times New Roman</vt:lpstr>
      <vt:lpstr>Wingdings</vt:lpstr>
      <vt:lpstr>Default Design</vt:lpstr>
      <vt:lpstr>L 33 Atomic and Nuclear Physics-1 </vt:lpstr>
      <vt:lpstr>Modern Physics- Introduction</vt:lpstr>
      <vt:lpstr>ATOMS and classical physics</vt:lpstr>
      <vt:lpstr>Problems with Newton’s Laws</vt:lpstr>
      <vt:lpstr>PowerPoint Presentation</vt:lpstr>
      <vt:lpstr>The failure of the “old” physics</vt:lpstr>
      <vt:lpstr>The photoelectric effect- photons</vt:lpstr>
      <vt:lpstr>Details of a photocell </vt:lpstr>
      <vt:lpstr>Photocells used as a safety device</vt:lpstr>
      <vt:lpstr>No classical explanation for the photoelectric effect</vt:lpstr>
      <vt:lpstr>Einstein received the 1921 Nobel Prize for explaining the photoelectric effect</vt:lpstr>
      <vt:lpstr>Photoelectric effect – PHOTONS</vt:lpstr>
      <vt:lpstr>The photon concept explains the photoelectric effect</vt:lpstr>
      <vt:lpstr>Blue and red photons - example</vt:lpstr>
      <vt:lpstr>The quantum concept</vt:lpstr>
      <vt:lpstr>Video recorders and digital cameras</vt:lpstr>
      <vt:lpstr>Niels Bohr explains atoms in 1913</vt:lpstr>
      <vt:lpstr>Line spectra of atoms</vt:lpstr>
      <vt:lpstr>The Bohr Atom</vt:lpstr>
      <vt:lpstr>Line spectra of atomic hydrogen</vt:lpstr>
      <vt:lpstr>Emission and Absorption</vt:lpstr>
      <vt:lpstr>      Emission     and     Absorption</vt:lpstr>
      <vt:lpstr>      Quantum Mechanics</vt:lpstr>
    </vt:vector>
  </TitlesOfParts>
  <Company>The 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34 Modern Physics [1]</dc:title>
  <dc:creator>Robert L. Merlino</dc:creator>
  <cp:lastModifiedBy>Merlino, Robert L</cp:lastModifiedBy>
  <cp:revision>87</cp:revision>
  <cp:lastPrinted>2013-11-20T23:15:24Z</cp:lastPrinted>
  <dcterms:created xsi:type="dcterms:W3CDTF">2011-11-21T16:55:11Z</dcterms:created>
  <dcterms:modified xsi:type="dcterms:W3CDTF">2016-04-20T13:50:21Z</dcterms:modified>
</cp:coreProperties>
</file>