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7" r:id="rId2"/>
    <p:sldId id="258" r:id="rId3"/>
    <p:sldId id="259" r:id="rId4"/>
    <p:sldId id="260" r:id="rId5"/>
    <p:sldId id="261" r:id="rId6"/>
    <p:sldId id="277" r:id="rId7"/>
    <p:sldId id="262" r:id="rId8"/>
    <p:sldId id="264" r:id="rId9"/>
    <p:sldId id="265" r:id="rId10"/>
    <p:sldId id="266" r:id="rId11"/>
    <p:sldId id="267" r:id="rId12"/>
    <p:sldId id="268" r:id="rId13"/>
    <p:sldId id="271" r:id="rId14"/>
    <p:sldId id="272" r:id="rId15"/>
    <p:sldId id="289" r:id="rId16"/>
    <p:sldId id="278" r:id="rId17"/>
    <p:sldId id="279" r:id="rId18"/>
    <p:sldId id="280" r:id="rId19"/>
    <p:sldId id="281" r:id="rId20"/>
    <p:sldId id="285" r:id="rId21"/>
    <p:sldId id="291" r:id="rId22"/>
    <p:sldId id="282" r:id="rId2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7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0000"/>
    <a:srgbClr val="0000FF"/>
    <a:srgbClr val="7E7ED4"/>
    <a:srgbClr val="6363CB"/>
    <a:srgbClr val="9999FF"/>
    <a:srgbClr val="3333FF"/>
    <a:srgbClr val="66FF66"/>
    <a:srgbClr val="66FF33"/>
    <a:srgbClr val="D6DC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83" autoAdjust="0"/>
  </p:normalViewPr>
  <p:slideViewPr>
    <p:cSldViewPr snapToGrid="0">
      <p:cViewPr varScale="1">
        <p:scale>
          <a:sx n="108" d="100"/>
          <a:sy n="108" d="100"/>
        </p:scale>
        <p:origin x="1098" y="228"/>
      </p:cViewPr>
      <p:guideLst>
        <p:guide orient="horz" pos="2160"/>
        <p:guide pos="2874"/>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latin typeface="Arial" charset="0"/>
              </a:defRPr>
            </a:lvl1pPr>
          </a:lstStyle>
          <a:p>
            <a:pPr>
              <a:defRPr/>
            </a:pPr>
            <a:endParaRPr lang="en-US" altLang="en-US"/>
          </a:p>
        </p:txBody>
      </p:sp>
      <p:sp>
        <p:nvSpPr>
          <p:cNvPr id="72707" name="Rectangle 3"/>
          <p:cNvSpPr>
            <a:spLocks noGrp="1" noChangeArrowheads="1"/>
          </p:cNvSpPr>
          <p:nvPr>
            <p:ph type="dt" sz="quarter"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atin typeface="Arial" charset="0"/>
              </a:defRPr>
            </a:lvl1pPr>
          </a:lstStyle>
          <a:p>
            <a:pPr>
              <a:defRPr/>
            </a:pPr>
            <a:endParaRPr lang="en-US" altLang="en-US"/>
          </a:p>
        </p:txBody>
      </p:sp>
      <p:sp>
        <p:nvSpPr>
          <p:cNvPr id="72708" name="Rectangle 4"/>
          <p:cNvSpPr>
            <a:spLocks noGrp="1" noChangeArrowheads="1"/>
          </p:cNvSpPr>
          <p:nvPr>
            <p:ph type="ftr" sz="quarter" idx="2"/>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latin typeface="Arial" charset="0"/>
              </a:defRPr>
            </a:lvl1pPr>
          </a:lstStyle>
          <a:p>
            <a:pPr>
              <a:defRPr/>
            </a:pPr>
            <a:endParaRPr lang="en-US" altLang="en-US"/>
          </a:p>
        </p:txBody>
      </p:sp>
      <p:sp>
        <p:nvSpPr>
          <p:cNvPr id="72709" name="Rectangle 5"/>
          <p:cNvSpPr>
            <a:spLocks noGrp="1" noChangeArrowheads="1"/>
          </p:cNvSpPr>
          <p:nvPr>
            <p:ph type="sldNum" sz="quarter" idx="3"/>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vl1pPr>
          </a:lstStyle>
          <a:p>
            <a:fld id="{CE38DA0C-8FEB-4B2B-885D-2B13C83832DB}" type="slidenum">
              <a:rPr lang="en-US" altLang="en-US"/>
              <a:pPr/>
              <a:t>‹#›</a:t>
            </a:fld>
            <a:endParaRPr lang="en-US" altLang="en-US"/>
          </a:p>
        </p:txBody>
      </p:sp>
    </p:spTree>
    <p:extLst>
      <p:ext uri="{BB962C8B-B14F-4D97-AF65-F5344CB8AC3E}">
        <p14:creationId xmlns:p14="http://schemas.microsoft.com/office/powerpoint/2010/main" val="751948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latin typeface="Arial" charset="0"/>
              </a:defRPr>
            </a:lvl1pPr>
          </a:lstStyle>
          <a:p>
            <a:pPr>
              <a:defRPr/>
            </a:pPr>
            <a:endParaRPr lang="en-US" altLang="en-US"/>
          </a:p>
        </p:txBody>
      </p:sp>
      <p:sp>
        <p:nvSpPr>
          <p:cNvPr id="3075"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atin typeface="Arial" charset="0"/>
              </a:defRPr>
            </a:lvl1pPr>
          </a:lstStyle>
          <a:p>
            <a:pPr>
              <a:defRPr/>
            </a:pPr>
            <a:endParaRPr lang="en-US" altLang="en-US"/>
          </a:p>
        </p:txBody>
      </p:sp>
      <p:sp>
        <p:nvSpPr>
          <p:cNvPr id="2458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latin typeface="Arial" charset="0"/>
              </a:defRPr>
            </a:lvl1pPr>
          </a:lstStyle>
          <a:p>
            <a:pPr>
              <a:defRPr/>
            </a:pPr>
            <a:endParaRPr lang="en-US" altLang="en-US"/>
          </a:p>
        </p:txBody>
      </p:sp>
      <p:sp>
        <p:nvSpPr>
          <p:cNvPr id="3079"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vl1pPr>
          </a:lstStyle>
          <a:p>
            <a:fld id="{DF82ECC3-A56C-46E8-B148-2BA407E13AE0}" type="slidenum">
              <a:rPr lang="en-US" altLang="en-US"/>
              <a:pPr/>
              <a:t>‹#›</a:t>
            </a:fld>
            <a:endParaRPr lang="en-US" altLang="en-US"/>
          </a:p>
        </p:txBody>
      </p:sp>
    </p:spTree>
    <p:extLst>
      <p:ext uri="{BB962C8B-B14F-4D97-AF65-F5344CB8AC3E}">
        <p14:creationId xmlns:p14="http://schemas.microsoft.com/office/powerpoint/2010/main" val="18452360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panose="020B0604020202020204" pitchFamily="34" charset="0"/>
              </a:defRPr>
            </a:lvl1pPr>
            <a:lvl2pPr marL="742950" indent="-285750" defTabSz="966788" eaLnBrk="0" hangingPunct="0">
              <a:spcBef>
                <a:spcPct val="30000"/>
              </a:spcBef>
              <a:defRPr sz="1200">
                <a:solidFill>
                  <a:schemeClr val="tx1"/>
                </a:solidFill>
                <a:latin typeface="Arial" panose="020B0604020202020204" pitchFamily="34" charset="0"/>
              </a:defRPr>
            </a:lvl2pPr>
            <a:lvl3pPr marL="1143000" indent="-228600" defTabSz="966788" eaLnBrk="0" hangingPunct="0">
              <a:spcBef>
                <a:spcPct val="30000"/>
              </a:spcBef>
              <a:defRPr sz="1200">
                <a:solidFill>
                  <a:schemeClr val="tx1"/>
                </a:solidFill>
                <a:latin typeface="Arial" panose="020B0604020202020204" pitchFamily="34" charset="0"/>
              </a:defRPr>
            </a:lvl3pPr>
            <a:lvl4pPr marL="1600200" indent="-228600" defTabSz="966788" eaLnBrk="0" hangingPunct="0">
              <a:spcBef>
                <a:spcPct val="30000"/>
              </a:spcBef>
              <a:defRPr sz="1200">
                <a:solidFill>
                  <a:schemeClr val="tx1"/>
                </a:solidFill>
                <a:latin typeface="Arial" panose="020B0604020202020204" pitchFamily="34" charset="0"/>
              </a:defRPr>
            </a:lvl4pPr>
            <a:lvl5pPr marL="2057400" indent="-228600" defTabSz="966788" eaLnBrk="0" hangingPunct="0">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BC7A47C-AA96-43F3-BBC6-549049736E7A}" type="slidenum">
              <a:rPr lang="en-US" altLang="en-US" sz="1300"/>
              <a:pPr eaLnBrk="1" hangingPunct="1">
                <a:spcBef>
                  <a:spcPct val="0"/>
                </a:spcBef>
              </a:pPr>
              <a:t>1</a:t>
            </a:fld>
            <a:endParaRPr lang="en-US" altLang="en-US" sz="1300"/>
          </a:p>
        </p:txBody>
      </p:sp>
      <p:sp>
        <p:nvSpPr>
          <p:cNvPr id="25603" name="Rectangle 2"/>
          <p:cNvSpPr>
            <a:spLocks noGrp="1" noRot="1" noChangeAspect="1" noChangeArrowheads="1" noTextEdit="1"/>
          </p:cNvSpPr>
          <p:nvPr>
            <p:ph type="sldImg"/>
          </p:nvPr>
        </p:nvSpPr>
        <p:spPr>
          <a:xfrm>
            <a:off x="1258888" y="720725"/>
            <a:ext cx="4800600" cy="3600450"/>
          </a:xfrm>
          <a:ln/>
        </p:spPr>
      </p:sp>
      <p:sp>
        <p:nvSpPr>
          <p:cNvPr id="2560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871154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panose="020B0604020202020204" pitchFamily="34" charset="0"/>
              </a:defRPr>
            </a:lvl1pPr>
            <a:lvl2pPr marL="742950" indent="-285750" defTabSz="966788" eaLnBrk="0" hangingPunct="0">
              <a:spcBef>
                <a:spcPct val="30000"/>
              </a:spcBef>
              <a:defRPr sz="1200">
                <a:solidFill>
                  <a:schemeClr val="tx1"/>
                </a:solidFill>
                <a:latin typeface="Arial" panose="020B0604020202020204" pitchFamily="34" charset="0"/>
              </a:defRPr>
            </a:lvl2pPr>
            <a:lvl3pPr marL="1143000" indent="-228600" defTabSz="966788" eaLnBrk="0" hangingPunct="0">
              <a:spcBef>
                <a:spcPct val="30000"/>
              </a:spcBef>
              <a:defRPr sz="1200">
                <a:solidFill>
                  <a:schemeClr val="tx1"/>
                </a:solidFill>
                <a:latin typeface="Arial" panose="020B0604020202020204" pitchFamily="34" charset="0"/>
              </a:defRPr>
            </a:lvl3pPr>
            <a:lvl4pPr marL="1600200" indent="-228600" defTabSz="966788" eaLnBrk="0" hangingPunct="0">
              <a:spcBef>
                <a:spcPct val="30000"/>
              </a:spcBef>
              <a:defRPr sz="1200">
                <a:solidFill>
                  <a:schemeClr val="tx1"/>
                </a:solidFill>
                <a:latin typeface="Arial" panose="020B0604020202020204" pitchFamily="34" charset="0"/>
              </a:defRPr>
            </a:lvl4pPr>
            <a:lvl5pPr marL="2057400" indent="-228600" defTabSz="966788" eaLnBrk="0" hangingPunct="0">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D293371-8FA1-4B28-8878-14B509CB76F0}" type="slidenum">
              <a:rPr lang="en-US" altLang="en-US" sz="1300"/>
              <a:pPr eaLnBrk="1" hangingPunct="1">
                <a:spcBef>
                  <a:spcPct val="0"/>
                </a:spcBef>
              </a:pPr>
              <a:t>10</a:t>
            </a:fld>
            <a:endParaRPr lang="en-US" altLang="en-US" sz="1300"/>
          </a:p>
        </p:txBody>
      </p:sp>
      <p:sp>
        <p:nvSpPr>
          <p:cNvPr id="34819" name="Rectangle 2"/>
          <p:cNvSpPr>
            <a:spLocks noGrp="1" noRot="1" noChangeAspect="1" noChangeArrowheads="1" noTextEdit="1"/>
          </p:cNvSpPr>
          <p:nvPr>
            <p:ph type="sldImg"/>
          </p:nvPr>
        </p:nvSpPr>
        <p:spPr>
          <a:xfrm>
            <a:off x="1258888" y="720725"/>
            <a:ext cx="4800600" cy="3600450"/>
          </a:xfrm>
          <a:ln/>
        </p:spPr>
      </p:sp>
      <p:sp>
        <p:nvSpPr>
          <p:cNvPr id="3482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21936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panose="020B0604020202020204" pitchFamily="34" charset="0"/>
              </a:defRPr>
            </a:lvl1pPr>
            <a:lvl2pPr marL="742950" indent="-285750" defTabSz="966788" eaLnBrk="0" hangingPunct="0">
              <a:spcBef>
                <a:spcPct val="30000"/>
              </a:spcBef>
              <a:defRPr sz="1200">
                <a:solidFill>
                  <a:schemeClr val="tx1"/>
                </a:solidFill>
                <a:latin typeface="Arial" panose="020B0604020202020204" pitchFamily="34" charset="0"/>
              </a:defRPr>
            </a:lvl2pPr>
            <a:lvl3pPr marL="1143000" indent="-228600" defTabSz="966788" eaLnBrk="0" hangingPunct="0">
              <a:spcBef>
                <a:spcPct val="30000"/>
              </a:spcBef>
              <a:defRPr sz="1200">
                <a:solidFill>
                  <a:schemeClr val="tx1"/>
                </a:solidFill>
                <a:latin typeface="Arial" panose="020B0604020202020204" pitchFamily="34" charset="0"/>
              </a:defRPr>
            </a:lvl3pPr>
            <a:lvl4pPr marL="1600200" indent="-228600" defTabSz="966788" eaLnBrk="0" hangingPunct="0">
              <a:spcBef>
                <a:spcPct val="30000"/>
              </a:spcBef>
              <a:defRPr sz="1200">
                <a:solidFill>
                  <a:schemeClr val="tx1"/>
                </a:solidFill>
                <a:latin typeface="Arial" panose="020B0604020202020204" pitchFamily="34" charset="0"/>
              </a:defRPr>
            </a:lvl4pPr>
            <a:lvl5pPr marL="2057400" indent="-228600" defTabSz="966788" eaLnBrk="0" hangingPunct="0">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BA78199-5716-4CC7-A42D-884B2B41A03F}" type="slidenum">
              <a:rPr lang="en-US" altLang="en-US" sz="1300"/>
              <a:pPr eaLnBrk="1" hangingPunct="1">
                <a:spcBef>
                  <a:spcPct val="0"/>
                </a:spcBef>
              </a:pPr>
              <a:t>11</a:t>
            </a:fld>
            <a:endParaRPr lang="en-US" altLang="en-US" sz="1300"/>
          </a:p>
        </p:txBody>
      </p:sp>
      <p:sp>
        <p:nvSpPr>
          <p:cNvPr id="35843" name="Rectangle 2"/>
          <p:cNvSpPr>
            <a:spLocks noGrp="1" noRot="1" noChangeAspect="1" noChangeArrowheads="1" noTextEdit="1"/>
          </p:cNvSpPr>
          <p:nvPr>
            <p:ph type="sldImg"/>
          </p:nvPr>
        </p:nvSpPr>
        <p:spPr>
          <a:xfrm>
            <a:off x="1258888" y="720725"/>
            <a:ext cx="4800600" cy="3600450"/>
          </a:xfrm>
          <a:ln/>
        </p:spPr>
      </p:sp>
      <p:sp>
        <p:nvSpPr>
          <p:cNvPr id="3584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27999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panose="020B0604020202020204" pitchFamily="34" charset="0"/>
              </a:defRPr>
            </a:lvl1pPr>
            <a:lvl2pPr marL="742950" indent="-285750" defTabSz="966788" eaLnBrk="0" hangingPunct="0">
              <a:spcBef>
                <a:spcPct val="30000"/>
              </a:spcBef>
              <a:defRPr sz="1200">
                <a:solidFill>
                  <a:schemeClr val="tx1"/>
                </a:solidFill>
                <a:latin typeface="Arial" panose="020B0604020202020204" pitchFamily="34" charset="0"/>
              </a:defRPr>
            </a:lvl2pPr>
            <a:lvl3pPr marL="1143000" indent="-228600" defTabSz="966788" eaLnBrk="0" hangingPunct="0">
              <a:spcBef>
                <a:spcPct val="30000"/>
              </a:spcBef>
              <a:defRPr sz="1200">
                <a:solidFill>
                  <a:schemeClr val="tx1"/>
                </a:solidFill>
                <a:latin typeface="Arial" panose="020B0604020202020204" pitchFamily="34" charset="0"/>
              </a:defRPr>
            </a:lvl3pPr>
            <a:lvl4pPr marL="1600200" indent="-228600" defTabSz="966788" eaLnBrk="0" hangingPunct="0">
              <a:spcBef>
                <a:spcPct val="30000"/>
              </a:spcBef>
              <a:defRPr sz="1200">
                <a:solidFill>
                  <a:schemeClr val="tx1"/>
                </a:solidFill>
                <a:latin typeface="Arial" panose="020B0604020202020204" pitchFamily="34" charset="0"/>
              </a:defRPr>
            </a:lvl4pPr>
            <a:lvl5pPr marL="2057400" indent="-228600" defTabSz="966788" eaLnBrk="0" hangingPunct="0">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5C3BBB7-8250-4ADB-86D5-5A968D0BCFC3}" type="slidenum">
              <a:rPr lang="en-US" altLang="en-US" sz="1300"/>
              <a:pPr eaLnBrk="1" hangingPunct="1">
                <a:spcBef>
                  <a:spcPct val="0"/>
                </a:spcBef>
              </a:pPr>
              <a:t>12</a:t>
            </a:fld>
            <a:endParaRPr lang="en-US" altLang="en-US" sz="1300"/>
          </a:p>
        </p:txBody>
      </p:sp>
      <p:sp>
        <p:nvSpPr>
          <p:cNvPr id="36867" name="Rectangle 2"/>
          <p:cNvSpPr>
            <a:spLocks noGrp="1" noRot="1" noChangeAspect="1" noChangeArrowheads="1" noTextEdit="1"/>
          </p:cNvSpPr>
          <p:nvPr>
            <p:ph type="sldImg"/>
          </p:nvPr>
        </p:nvSpPr>
        <p:spPr>
          <a:xfrm>
            <a:off x="1258888" y="720725"/>
            <a:ext cx="4800600" cy="3600450"/>
          </a:xfrm>
          <a:ln/>
        </p:spPr>
      </p:sp>
      <p:sp>
        <p:nvSpPr>
          <p:cNvPr id="3686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46201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panose="020B0604020202020204" pitchFamily="34" charset="0"/>
              </a:defRPr>
            </a:lvl1pPr>
            <a:lvl2pPr marL="742950" indent="-285750" defTabSz="966788" eaLnBrk="0" hangingPunct="0">
              <a:spcBef>
                <a:spcPct val="30000"/>
              </a:spcBef>
              <a:defRPr sz="1200">
                <a:solidFill>
                  <a:schemeClr val="tx1"/>
                </a:solidFill>
                <a:latin typeface="Arial" panose="020B0604020202020204" pitchFamily="34" charset="0"/>
              </a:defRPr>
            </a:lvl2pPr>
            <a:lvl3pPr marL="1143000" indent="-228600" defTabSz="966788" eaLnBrk="0" hangingPunct="0">
              <a:spcBef>
                <a:spcPct val="30000"/>
              </a:spcBef>
              <a:defRPr sz="1200">
                <a:solidFill>
                  <a:schemeClr val="tx1"/>
                </a:solidFill>
                <a:latin typeface="Arial" panose="020B0604020202020204" pitchFamily="34" charset="0"/>
              </a:defRPr>
            </a:lvl3pPr>
            <a:lvl4pPr marL="1600200" indent="-228600" defTabSz="966788" eaLnBrk="0" hangingPunct="0">
              <a:spcBef>
                <a:spcPct val="30000"/>
              </a:spcBef>
              <a:defRPr sz="1200">
                <a:solidFill>
                  <a:schemeClr val="tx1"/>
                </a:solidFill>
                <a:latin typeface="Arial" panose="020B0604020202020204" pitchFamily="34" charset="0"/>
              </a:defRPr>
            </a:lvl4pPr>
            <a:lvl5pPr marL="2057400" indent="-228600" defTabSz="966788" eaLnBrk="0" hangingPunct="0">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02992C1-6F78-4CB7-9CAD-64EE980D6924}" type="slidenum">
              <a:rPr lang="en-US" altLang="en-US" sz="1300"/>
              <a:pPr eaLnBrk="1" hangingPunct="1">
                <a:spcBef>
                  <a:spcPct val="0"/>
                </a:spcBef>
              </a:pPr>
              <a:t>13</a:t>
            </a:fld>
            <a:endParaRPr lang="en-US" altLang="en-US" sz="1300"/>
          </a:p>
        </p:txBody>
      </p:sp>
      <p:sp>
        <p:nvSpPr>
          <p:cNvPr id="37891" name="Rectangle 2"/>
          <p:cNvSpPr>
            <a:spLocks noGrp="1" noRot="1" noChangeAspect="1" noChangeArrowheads="1" noTextEdit="1"/>
          </p:cNvSpPr>
          <p:nvPr>
            <p:ph type="sldImg"/>
          </p:nvPr>
        </p:nvSpPr>
        <p:spPr>
          <a:xfrm>
            <a:off x="1258888" y="720725"/>
            <a:ext cx="4800600" cy="3600450"/>
          </a:xfrm>
          <a:ln/>
        </p:spPr>
      </p:sp>
      <p:sp>
        <p:nvSpPr>
          <p:cNvPr id="3789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100993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panose="020B0604020202020204" pitchFamily="34" charset="0"/>
              </a:defRPr>
            </a:lvl1pPr>
            <a:lvl2pPr marL="742950" indent="-285750" defTabSz="966788" eaLnBrk="0" hangingPunct="0">
              <a:spcBef>
                <a:spcPct val="30000"/>
              </a:spcBef>
              <a:defRPr sz="1200">
                <a:solidFill>
                  <a:schemeClr val="tx1"/>
                </a:solidFill>
                <a:latin typeface="Arial" panose="020B0604020202020204" pitchFamily="34" charset="0"/>
              </a:defRPr>
            </a:lvl2pPr>
            <a:lvl3pPr marL="1143000" indent="-228600" defTabSz="966788" eaLnBrk="0" hangingPunct="0">
              <a:spcBef>
                <a:spcPct val="30000"/>
              </a:spcBef>
              <a:defRPr sz="1200">
                <a:solidFill>
                  <a:schemeClr val="tx1"/>
                </a:solidFill>
                <a:latin typeface="Arial" panose="020B0604020202020204" pitchFamily="34" charset="0"/>
              </a:defRPr>
            </a:lvl3pPr>
            <a:lvl4pPr marL="1600200" indent="-228600" defTabSz="966788" eaLnBrk="0" hangingPunct="0">
              <a:spcBef>
                <a:spcPct val="30000"/>
              </a:spcBef>
              <a:defRPr sz="1200">
                <a:solidFill>
                  <a:schemeClr val="tx1"/>
                </a:solidFill>
                <a:latin typeface="Arial" panose="020B0604020202020204" pitchFamily="34" charset="0"/>
              </a:defRPr>
            </a:lvl4pPr>
            <a:lvl5pPr marL="2057400" indent="-228600" defTabSz="966788" eaLnBrk="0" hangingPunct="0">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FFEFB05-502E-4A08-848C-E1AEF5B48CFF}" type="slidenum">
              <a:rPr lang="en-US" altLang="en-US" sz="1300"/>
              <a:pPr eaLnBrk="1" hangingPunct="1">
                <a:spcBef>
                  <a:spcPct val="0"/>
                </a:spcBef>
              </a:pPr>
              <a:t>14</a:t>
            </a:fld>
            <a:endParaRPr lang="en-US" altLang="en-US" sz="1300"/>
          </a:p>
        </p:txBody>
      </p:sp>
      <p:sp>
        <p:nvSpPr>
          <p:cNvPr id="38915" name="Rectangle 2"/>
          <p:cNvSpPr>
            <a:spLocks noGrp="1" noRot="1" noChangeAspect="1" noChangeArrowheads="1" noTextEdit="1"/>
          </p:cNvSpPr>
          <p:nvPr>
            <p:ph type="sldImg"/>
          </p:nvPr>
        </p:nvSpPr>
        <p:spPr>
          <a:xfrm>
            <a:off x="1258888" y="720725"/>
            <a:ext cx="4800600" cy="3600450"/>
          </a:xfrm>
          <a:ln/>
        </p:spPr>
      </p:sp>
      <p:sp>
        <p:nvSpPr>
          <p:cNvPr id="3891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1802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panose="020B0604020202020204" pitchFamily="34" charset="0"/>
              </a:defRPr>
            </a:lvl1pPr>
            <a:lvl2pPr marL="742950" indent="-285750" defTabSz="966788" eaLnBrk="0" hangingPunct="0">
              <a:spcBef>
                <a:spcPct val="30000"/>
              </a:spcBef>
              <a:defRPr sz="1200">
                <a:solidFill>
                  <a:schemeClr val="tx1"/>
                </a:solidFill>
                <a:latin typeface="Arial" panose="020B0604020202020204" pitchFamily="34" charset="0"/>
              </a:defRPr>
            </a:lvl2pPr>
            <a:lvl3pPr marL="1143000" indent="-228600" defTabSz="966788" eaLnBrk="0" hangingPunct="0">
              <a:spcBef>
                <a:spcPct val="30000"/>
              </a:spcBef>
              <a:defRPr sz="1200">
                <a:solidFill>
                  <a:schemeClr val="tx1"/>
                </a:solidFill>
                <a:latin typeface="Arial" panose="020B0604020202020204" pitchFamily="34" charset="0"/>
              </a:defRPr>
            </a:lvl3pPr>
            <a:lvl4pPr marL="1600200" indent="-228600" defTabSz="966788" eaLnBrk="0" hangingPunct="0">
              <a:spcBef>
                <a:spcPct val="30000"/>
              </a:spcBef>
              <a:defRPr sz="1200">
                <a:solidFill>
                  <a:schemeClr val="tx1"/>
                </a:solidFill>
                <a:latin typeface="Arial" panose="020B0604020202020204" pitchFamily="34" charset="0"/>
              </a:defRPr>
            </a:lvl4pPr>
            <a:lvl5pPr marL="2057400" indent="-228600" defTabSz="966788" eaLnBrk="0" hangingPunct="0">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1C0A1BC-3E8B-46A4-B942-E607F85DFEA8}" type="slidenum">
              <a:rPr lang="en-US" altLang="en-US" sz="1300"/>
              <a:pPr eaLnBrk="1" hangingPunct="1">
                <a:spcBef>
                  <a:spcPct val="0"/>
                </a:spcBef>
              </a:pPr>
              <a:t>15</a:t>
            </a:fld>
            <a:endParaRPr lang="en-US" altLang="en-US" sz="13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5982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panose="020B0604020202020204" pitchFamily="34" charset="0"/>
              </a:defRPr>
            </a:lvl1pPr>
            <a:lvl2pPr marL="742950" indent="-285750" defTabSz="966788" eaLnBrk="0" hangingPunct="0">
              <a:spcBef>
                <a:spcPct val="30000"/>
              </a:spcBef>
              <a:defRPr sz="1200">
                <a:solidFill>
                  <a:schemeClr val="tx1"/>
                </a:solidFill>
                <a:latin typeface="Arial" panose="020B0604020202020204" pitchFamily="34" charset="0"/>
              </a:defRPr>
            </a:lvl2pPr>
            <a:lvl3pPr marL="1143000" indent="-228600" defTabSz="966788" eaLnBrk="0" hangingPunct="0">
              <a:spcBef>
                <a:spcPct val="30000"/>
              </a:spcBef>
              <a:defRPr sz="1200">
                <a:solidFill>
                  <a:schemeClr val="tx1"/>
                </a:solidFill>
                <a:latin typeface="Arial" panose="020B0604020202020204" pitchFamily="34" charset="0"/>
              </a:defRPr>
            </a:lvl3pPr>
            <a:lvl4pPr marL="1600200" indent="-228600" defTabSz="966788" eaLnBrk="0" hangingPunct="0">
              <a:spcBef>
                <a:spcPct val="30000"/>
              </a:spcBef>
              <a:defRPr sz="1200">
                <a:solidFill>
                  <a:schemeClr val="tx1"/>
                </a:solidFill>
                <a:latin typeface="Arial" panose="020B0604020202020204" pitchFamily="34" charset="0"/>
              </a:defRPr>
            </a:lvl4pPr>
            <a:lvl5pPr marL="2057400" indent="-228600" defTabSz="966788" eaLnBrk="0" hangingPunct="0">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483CDFC-52D4-48FB-B9E5-D02CC2FA8C63}" type="slidenum">
              <a:rPr lang="en-US" altLang="en-US" sz="1300"/>
              <a:pPr eaLnBrk="1" hangingPunct="1">
                <a:spcBef>
                  <a:spcPct val="0"/>
                </a:spcBef>
              </a:pPr>
              <a:t>16</a:t>
            </a:fld>
            <a:endParaRPr lang="en-US" altLang="en-US" sz="1300"/>
          </a:p>
        </p:txBody>
      </p:sp>
      <p:sp>
        <p:nvSpPr>
          <p:cNvPr id="40963" name="Rectangle 2"/>
          <p:cNvSpPr>
            <a:spLocks noGrp="1" noRot="1" noChangeAspect="1" noChangeArrowheads="1" noTextEdit="1"/>
          </p:cNvSpPr>
          <p:nvPr>
            <p:ph type="sldImg"/>
          </p:nvPr>
        </p:nvSpPr>
        <p:spPr>
          <a:xfrm>
            <a:off x="1258888" y="720725"/>
            <a:ext cx="4800600" cy="3600450"/>
          </a:xfrm>
          <a:ln/>
        </p:spPr>
      </p:sp>
      <p:sp>
        <p:nvSpPr>
          <p:cNvPr id="4096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571606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panose="020B0604020202020204" pitchFamily="34" charset="0"/>
              </a:defRPr>
            </a:lvl1pPr>
            <a:lvl2pPr marL="742950" indent="-285750" defTabSz="966788" eaLnBrk="0" hangingPunct="0">
              <a:spcBef>
                <a:spcPct val="30000"/>
              </a:spcBef>
              <a:defRPr sz="1200">
                <a:solidFill>
                  <a:schemeClr val="tx1"/>
                </a:solidFill>
                <a:latin typeface="Arial" panose="020B0604020202020204" pitchFamily="34" charset="0"/>
              </a:defRPr>
            </a:lvl2pPr>
            <a:lvl3pPr marL="1143000" indent="-228600" defTabSz="966788" eaLnBrk="0" hangingPunct="0">
              <a:spcBef>
                <a:spcPct val="30000"/>
              </a:spcBef>
              <a:defRPr sz="1200">
                <a:solidFill>
                  <a:schemeClr val="tx1"/>
                </a:solidFill>
                <a:latin typeface="Arial" panose="020B0604020202020204" pitchFamily="34" charset="0"/>
              </a:defRPr>
            </a:lvl3pPr>
            <a:lvl4pPr marL="1600200" indent="-228600" defTabSz="966788" eaLnBrk="0" hangingPunct="0">
              <a:spcBef>
                <a:spcPct val="30000"/>
              </a:spcBef>
              <a:defRPr sz="1200">
                <a:solidFill>
                  <a:schemeClr val="tx1"/>
                </a:solidFill>
                <a:latin typeface="Arial" panose="020B0604020202020204" pitchFamily="34" charset="0"/>
              </a:defRPr>
            </a:lvl4pPr>
            <a:lvl5pPr marL="2057400" indent="-228600" defTabSz="966788" eaLnBrk="0" hangingPunct="0">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C1ACAA4-892B-4C23-8A50-26C22D2AAC71}" type="slidenum">
              <a:rPr lang="en-US" altLang="en-US" sz="1300"/>
              <a:pPr eaLnBrk="1" hangingPunct="1">
                <a:spcBef>
                  <a:spcPct val="0"/>
                </a:spcBef>
              </a:pPr>
              <a:t>17</a:t>
            </a:fld>
            <a:endParaRPr lang="en-US" altLang="en-US" sz="1300"/>
          </a:p>
        </p:txBody>
      </p:sp>
      <p:sp>
        <p:nvSpPr>
          <p:cNvPr id="41987" name="Rectangle 2"/>
          <p:cNvSpPr>
            <a:spLocks noGrp="1" noRot="1" noChangeAspect="1" noChangeArrowheads="1" noTextEdit="1"/>
          </p:cNvSpPr>
          <p:nvPr>
            <p:ph type="sldImg"/>
          </p:nvPr>
        </p:nvSpPr>
        <p:spPr>
          <a:xfrm>
            <a:off x="1258888" y="720725"/>
            <a:ext cx="4800600" cy="3600450"/>
          </a:xfrm>
          <a:ln/>
        </p:spPr>
      </p:sp>
      <p:sp>
        <p:nvSpPr>
          <p:cNvPr id="4198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576277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panose="020B0604020202020204" pitchFamily="34" charset="0"/>
              </a:defRPr>
            </a:lvl1pPr>
            <a:lvl2pPr marL="742950" indent="-285750" defTabSz="966788" eaLnBrk="0" hangingPunct="0">
              <a:spcBef>
                <a:spcPct val="30000"/>
              </a:spcBef>
              <a:defRPr sz="1200">
                <a:solidFill>
                  <a:schemeClr val="tx1"/>
                </a:solidFill>
                <a:latin typeface="Arial" panose="020B0604020202020204" pitchFamily="34" charset="0"/>
              </a:defRPr>
            </a:lvl2pPr>
            <a:lvl3pPr marL="1143000" indent="-228600" defTabSz="966788" eaLnBrk="0" hangingPunct="0">
              <a:spcBef>
                <a:spcPct val="30000"/>
              </a:spcBef>
              <a:defRPr sz="1200">
                <a:solidFill>
                  <a:schemeClr val="tx1"/>
                </a:solidFill>
                <a:latin typeface="Arial" panose="020B0604020202020204" pitchFamily="34" charset="0"/>
              </a:defRPr>
            </a:lvl3pPr>
            <a:lvl4pPr marL="1600200" indent="-228600" defTabSz="966788" eaLnBrk="0" hangingPunct="0">
              <a:spcBef>
                <a:spcPct val="30000"/>
              </a:spcBef>
              <a:defRPr sz="1200">
                <a:solidFill>
                  <a:schemeClr val="tx1"/>
                </a:solidFill>
                <a:latin typeface="Arial" panose="020B0604020202020204" pitchFamily="34" charset="0"/>
              </a:defRPr>
            </a:lvl4pPr>
            <a:lvl5pPr marL="2057400" indent="-228600" defTabSz="966788" eaLnBrk="0" hangingPunct="0">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512BD75-C588-4721-9ECC-DFF30511F803}" type="slidenum">
              <a:rPr lang="en-US" altLang="en-US" sz="1300"/>
              <a:pPr eaLnBrk="1" hangingPunct="1">
                <a:spcBef>
                  <a:spcPct val="0"/>
                </a:spcBef>
              </a:pPr>
              <a:t>18</a:t>
            </a:fld>
            <a:endParaRPr lang="en-US" altLang="en-US" sz="1300"/>
          </a:p>
        </p:txBody>
      </p:sp>
      <p:sp>
        <p:nvSpPr>
          <p:cNvPr id="43011" name="Rectangle 2"/>
          <p:cNvSpPr>
            <a:spLocks noGrp="1" noRot="1" noChangeAspect="1" noChangeArrowheads="1" noTextEdit="1"/>
          </p:cNvSpPr>
          <p:nvPr>
            <p:ph type="sldImg"/>
          </p:nvPr>
        </p:nvSpPr>
        <p:spPr>
          <a:xfrm>
            <a:off x="1258888" y="720725"/>
            <a:ext cx="4800600" cy="3600450"/>
          </a:xfrm>
          <a:ln/>
        </p:spPr>
      </p:sp>
      <p:sp>
        <p:nvSpPr>
          <p:cNvPr id="4301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129487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panose="020B0604020202020204" pitchFamily="34" charset="0"/>
              </a:defRPr>
            </a:lvl1pPr>
            <a:lvl2pPr marL="742950" indent="-285750" defTabSz="966788" eaLnBrk="0" hangingPunct="0">
              <a:spcBef>
                <a:spcPct val="30000"/>
              </a:spcBef>
              <a:defRPr sz="1200">
                <a:solidFill>
                  <a:schemeClr val="tx1"/>
                </a:solidFill>
                <a:latin typeface="Arial" panose="020B0604020202020204" pitchFamily="34" charset="0"/>
              </a:defRPr>
            </a:lvl2pPr>
            <a:lvl3pPr marL="1143000" indent="-228600" defTabSz="966788" eaLnBrk="0" hangingPunct="0">
              <a:spcBef>
                <a:spcPct val="30000"/>
              </a:spcBef>
              <a:defRPr sz="1200">
                <a:solidFill>
                  <a:schemeClr val="tx1"/>
                </a:solidFill>
                <a:latin typeface="Arial" panose="020B0604020202020204" pitchFamily="34" charset="0"/>
              </a:defRPr>
            </a:lvl3pPr>
            <a:lvl4pPr marL="1600200" indent="-228600" defTabSz="966788" eaLnBrk="0" hangingPunct="0">
              <a:spcBef>
                <a:spcPct val="30000"/>
              </a:spcBef>
              <a:defRPr sz="1200">
                <a:solidFill>
                  <a:schemeClr val="tx1"/>
                </a:solidFill>
                <a:latin typeface="Arial" panose="020B0604020202020204" pitchFamily="34" charset="0"/>
              </a:defRPr>
            </a:lvl4pPr>
            <a:lvl5pPr marL="2057400" indent="-228600" defTabSz="966788" eaLnBrk="0" hangingPunct="0">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CE420E5-379A-4F55-B2AF-54143A3768DE}" type="slidenum">
              <a:rPr lang="en-US" altLang="en-US" sz="1300"/>
              <a:pPr eaLnBrk="1" hangingPunct="1">
                <a:spcBef>
                  <a:spcPct val="0"/>
                </a:spcBef>
              </a:pPr>
              <a:t>19</a:t>
            </a:fld>
            <a:endParaRPr lang="en-US" altLang="en-US" sz="1300"/>
          </a:p>
        </p:txBody>
      </p:sp>
      <p:sp>
        <p:nvSpPr>
          <p:cNvPr id="44035" name="Rectangle 2"/>
          <p:cNvSpPr>
            <a:spLocks noGrp="1" noRot="1" noChangeAspect="1" noChangeArrowheads="1" noTextEdit="1"/>
          </p:cNvSpPr>
          <p:nvPr>
            <p:ph type="sldImg"/>
          </p:nvPr>
        </p:nvSpPr>
        <p:spPr>
          <a:xfrm>
            <a:off x="1258888" y="720725"/>
            <a:ext cx="4800600" cy="3600450"/>
          </a:xfrm>
          <a:ln/>
        </p:spPr>
      </p:sp>
      <p:sp>
        <p:nvSpPr>
          <p:cNvPr id="4403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857307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panose="020B0604020202020204" pitchFamily="34" charset="0"/>
              </a:defRPr>
            </a:lvl1pPr>
            <a:lvl2pPr marL="742950" indent="-285750" defTabSz="966788" eaLnBrk="0" hangingPunct="0">
              <a:spcBef>
                <a:spcPct val="30000"/>
              </a:spcBef>
              <a:defRPr sz="1200">
                <a:solidFill>
                  <a:schemeClr val="tx1"/>
                </a:solidFill>
                <a:latin typeface="Arial" panose="020B0604020202020204" pitchFamily="34" charset="0"/>
              </a:defRPr>
            </a:lvl2pPr>
            <a:lvl3pPr marL="1143000" indent="-228600" defTabSz="966788" eaLnBrk="0" hangingPunct="0">
              <a:spcBef>
                <a:spcPct val="30000"/>
              </a:spcBef>
              <a:defRPr sz="1200">
                <a:solidFill>
                  <a:schemeClr val="tx1"/>
                </a:solidFill>
                <a:latin typeface="Arial" panose="020B0604020202020204" pitchFamily="34" charset="0"/>
              </a:defRPr>
            </a:lvl3pPr>
            <a:lvl4pPr marL="1600200" indent="-228600" defTabSz="966788" eaLnBrk="0" hangingPunct="0">
              <a:spcBef>
                <a:spcPct val="30000"/>
              </a:spcBef>
              <a:defRPr sz="1200">
                <a:solidFill>
                  <a:schemeClr val="tx1"/>
                </a:solidFill>
                <a:latin typeface="Arial" panose="020B0604020202020204" pitchFamily="34" charset="0"/>
              </a:defRPr>
            </a:lvl4pPr>
            <a:lvl5pPr marL="2057400" indent="-228600" defTabSz="966788" eaLnBrk="0" hangingPunct="0">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D264B0D-25DE-45A0-95FF-F78BF1122888}" type="slidenum">
              <a:rPr lang="en-US" altLang="en-US" sz="1300"/>
              <a:pPr eaLnBrk="1" hangingPunct="1">
                <a:spcBef>
                  <a:spcPct val="0"/>
                </a:spcBef>
              </a:pPr>
              <a:t>2</a:t>
            </a:fld>
            <a:endParaRPr lang="en-US" altLang="en-US" sz="1300"/>
          </a:p>
        </p:txBody>
      </p:sp>
      <p:sp>
        <p:nvSpPr>
          <p:cNvPr id="26627" name="Rectangle 2"/>
          <p:cNvSpPr>
            <a:spLocks noGrp="1" noRot="1" noChangeAspect="1" noChangeArrowheads="1" noTextEdit="1"/>
          </p:cNvSpPr>
          <p:nvPr>
            <p:ph type="sldImg"/>
          </p:nvPr>
        </p:nvSpPr>
        <p:spPr>
          <a:xfrm>
            <a:off x="1258888" y="720725"/>
            <a:ext cx="4800600" cy="3600450"/>
          </a:xfrm>
          <a:ln/>
        </p:spPr>
      </p:sp>
      <p:sp>
        <p:nvSpPr>
          <p:cNvPr id="2662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672703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panose="020B0604020202020204" pitchFamily="34" charset="0"/>
              </a:defRPr>
            </a:lvl1pPr>
            <a:lvl2pPr marL="742950" indent="-285750" defTabSz="966788" eaLnBrk="0" hangingPunct="0">
              <a:spcBef>
                <a:spcPct val="30000"/>
              </a:spcBef>
              <a:defRPr sz="1200">
                <a:solidFill>
                  <a:schemeClr val="tx1"/>
                </a:solidFill>
                <a:latin typeface="Arial" panose="020B0604020202020204" pitchFamily="34" charset="0"/>
              </a:defRPr>
            </a:lvl2pPr>
            <a:lvl3pPr marL="1143000" indent="-228600" defTabSz="966788" eaLnBrk="0" hangingPunct="0">
              <a:spcBef>
                <a:spcPct val="30000"/>
              </a:spcBef>
              <a:defRPr sz="1200">
                <a:solidFill>
                  <a:schemeClr val="tx1"/>
                </a:solidFill>
                <a:latin typeface="Arial" panose="020B0604020202020204" pitchFamily="34" charset="0"/>
              </a:defRPr>
            </a:lvl3pPr>
            <a:lvl4pPr marL="1600200" indent="-228600" defTabSz="966788" eaLnBrk="0" hangingPunct="0">
              <a:spcBef>
                <a:spcPct val="30000"/>
              </a:spcBef>
              <a:defRPr sz="1200">
                <a:solidFill>
                  <a:schemeClr val="tx1"/>
                </a:solidFill>
                <a:latin typeface="Arial" panose="020B0604020202020204" pitchFamily="34" charset="0"/>
              </a:defRPr>
            </a:lvl4pPr>
            <a:lvl5pPr marL="2057400" indent="-228600" defTabSz="966788" eaLnBrk="0" hangingPunct="0">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32364BA-A6F2-4590-9006-0A491B70CD80}" type="slidenum">
              <a:rPr lang="en-US" altLang="en-US" sz="1300"/>
              <a:pPr eaLnBrk="1" hangingPunct="1">
                <a:spcBef>
                  <a:spcPct val="0"/>
                </a:spcBef>
              </a:pPr>
              <a:t>20</a:t>
            </a:fld>
            <a:endParaRPr lang="en-US" altLang="en-US" sz="1300"/>
          </a:p>
        </p:txBody>
      </p:sp>
      <p:sp>
        <p:nvSpPr>
          <p:cNvPr id="46083" name="Rectangle 2"/>
          <p:cNvSpPr>
            <a:spLocks noGrp="1" noRot="1" noChangeAspect="1" noChangeArrowheads="1" noTextEdit="1"/>
          </p:cNvSpPr>
          <p:nvPr>
            <p:ph type="sldImg"/>
          </p:nvPr>
        </p:nvSpPr>
        <p:spPr>
          <a:xfrm>
            <a:off x="1258888" y="720725"/>
            <a:ext cx="4800600" cy="3600450"/>
          </a:xfrm>
          <a:ln/>
        </p:spPr>
      </p:sp>
      <p:sp>
        <p:nvSpPr>
          <p:cNvPr id="4608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518332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panose="020B0604020202020204" pitchFamily="34" charset="0"/>
              </a:defRPr>
            </a:lvl1pPr>
            <a:lvl2pPr marL="742950" indent="-285750" defTabSz="966788" eaLnBrk="0" hangingPunct="0">
              <a:spcBef>
                <a:spcPct val="30000"/>
              </a:spcBef>
              <a:defRPr sz="1200">
                <a:solidFill>
                  <a:schemeClr val="tx1"/>
                </a:solidFill>
                <a:latin typeface="Arial" panose="020B0604020202020204" pitchFamily="34" charset="0"/>
              </a:defRPr>
            </a:lvl2pPr>
            <a:lvl3pPr marL="1143000" indent="-228600" defTabSz="966788" eaLnBrk="0" hangingPunct="0">
              <a:spcBef>
                <a:spcPct val="30000"/>
              </a:spcBef>
              <a:defRPr sz="1200">
                <a:solidFill>
                  <a:schemeClr val="tx1"/>
                </a:solidFill>
                <a:latin typeface="Arial" panose="020B0604020202020204" pitchFamily="34" charset="0"/>
              </a:defRPr>
            </a:lvl3pPr>
            <a:lvl4pPr marL="1600200" indent="-228600" defTabSz="966788" eaLnBrk="0" hangingPunct="0">
              <a:spcBef>
                <a:spcPct val="30000"/>
              </a:spcBef>
              <a:defRPr sz="1200">
                <a:solidFill>
                  <a:schemeClr val="tx1"/>
                </a:solidFill>
                <a:latin typeface="Arial" panose="020B0604020202020204" pitchFamily="34" charset="0"/>
              </a:defRPr>
            </a:lvl4pPr>
            <a:lvl5pPr marL="2057400" indent="-228600" defTabSz="966788" eaLnBrk="0" hangingPunct="0">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B667587-37EE-4EE2-960C-7611DBC3A58E}" type="slidenum">
              <a:rPr lang="en-US" altLang="en-US" sz="1300"/>
              <a:pPr eaLnBrk="1" hangingPunct="1">
                <a:spcBef>
                  <a:spcPct val="0"/>
                </a:spcBef>
              </a:pPr>
              <a:t>22</a:t>
            </a:fld>
            <a:endParaRPr lang="en-US" altLang="en-US" sz="1300"/>
          </a:p>
        </p:txBody>
      </p:sp>
      <p:sp>
        <p:nvSpPr>
          <p:cNvPr id="45059" name="Rectangle 2"/>
          <p:cNvSpPr>
            <a:spLocks noGrp="1" noRot="1" noChangeAspect="1" noChangeArrowheads="1" noTextEdit="1"/>
          </p:cNvSpPr>
          <p:nvPr>
            <p:ph type="sldImg"/>
          </p:nvPr>
        </p:nvSpPr>
        <p:spPr>
          <a:xfrm>
            <a:off x="1258888" y="720725"/>
            <a:ext cx="4800600" cy="3600450"/>
          </a:xfrm>
          <a:ln/>
        </p:spPr>
      </p:sp>
      <p:sp>
        <p:nvSpPr>
          <p:cNvPr id="4506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924669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panose="020B0604020202020204" pitchFamily="34" charset="0"/>
              </a:defRPr>
            </a:lvl1pPr>
            <a:lvl2pPr marL="742950" indent="-285750" defTabSz="966788" eaLnBrk="0" hangingPunct="0">
              <a:spcBef>
                <a:spcPct val="30000"/>
              </a:spcBef>
              <a:defRPr sz="1200">
                <a:solidFill>
                  <a:schemeClr val="tx1"/>
                </a:solidFill>
                <a:latin typeface="Arial" panose="020B0604020202020204" pitchFamily="34" charset="0"/>
              </a:defRPr>
            </a:lvl2pPr>
            <a:lvl3pPr marL="1143000" indent="-228600" defTabSz="966788" eaLnBrk="0" hangingPunct="0">
              <a:spcBef>
                <a:spcPct val="30000"/>
              </a:spcBef>
              <a:defRPr sz="1200">
                <a:solidFill>
                  <a:schemeClr val="tx1"/>
                </a:solidFill>
                <a:latin typeface="Arial" panose="020B0604020202020204" pitchFamily="34" charset="0"/>
              </a:defRPr>
            </a:lvl3pPr>
            <a:lvl4pPr marL="1600200" indent="-228600" defTabSz="966788" eaLnBrk="0" hangingPunct="0">
              <a:spcBef>
                <a:spcPct val="30000"/>
              </a:spcBef>
              <a:defRPr sz="1200">
                <a:solidFill>
                  <a:schemeClr val="tx1"/>
                </a:solidFill>
                <a:latin typeface="Arial" panose="020B0604020202020204" pitchFamily="34" charset="0"/>
              </a:defRPr>
            </a:lvl4pPr>
            <a:lvl5pPr marL="2057400" indent="-228600" defTabSz="966788" eaLnBrk="0" hangingPunct="0">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4F0871D-45AD-49B7-A74B-5785D7169ACB}" type="slidenum">
              <a:rPr lang="en-US" altLang="en-US" sz="1300"/>
              <a:pPr eaLnBrk="1" hangingPunct="1">
                <a:spcBef>
                  <a:spcPct val="0"/>
                </a:spcBef>
              </a:pPr>
              <a:t>3</a:t>
            </a:fld>
            <a:endParaRPr lang="en-US" altLang="en-US" sz="1300"/>
          </a:p>
        </p:txBody>
      </p:sp>
      <p:sp>
        <p:nvSpPr>
          <p:cNvPr id="27651" name="Rectangle 2"/>
          <p:cNvSpPr>
            <a:spLocks noGrp="1" noRot="1" noChangeAspect="1" noChangeArrowheads="1" noTextEdit="1"/>
          </p:cNvSpPr>
          <p:nvPr>
            <p:ph type="sldImg"/>
          </p:nvPr>
        </p:nvSpPr>
        <p:spPr>
          <a:xfrm>
            <a:off x="1258888" y="720725"/>
            <a:ext cx="4800600" cy="3600450"/>
          </a:xfrm>
          <a:ln/>
        </p:spPr>
      </p:sp>
      <p:sp>
        <p:nvSpPr>
          <p:cNvPr id="2765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854192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panose="020B0604020202020204" pitchFamily="34" charset="0"/>
              </a:defRPr>
            </a:lvl1pPr>
            <a:lvl2pPr marL="742950" indent="-285750" defTabSz="966788" eaLnBrk="0" hangingPunct="0">
              <a:spcBef>
                <a:spcPct val="30000"/>
              </a:spcBef>
              <a:defRPr sz="1200">
                <a:solidFill>
                  <a:schemeClr val="tx1"/>
                </a:solidFill>
                <a:latin typeface="Arial" panose="020B0604020202020204" pitchFamily="34" charset="0"/>
              </a:defRPr>
            </a:lvl2pPr>
            <a:lvl3pPr marL="1143000" indent="-228600" defTabSz="966788" eaLnBrk="0" hangingPunct="0">
              <a:spcBef>
                <a:spcPct val="30000"/>
              </a:spcBef>
              <a:defRPr sz="1200">
                <a:solidFill>
                  <a:schemeClr val="tx1"/>
                </a:solidFill>
                <a:latin typeface="Arial" panose="020B0604020202020204" pitchFamily="34" charset="0"/>
              </a:defRPr>
            </a:lvl3pPr>
            <a:lvl4pPr marL="1600200" indent="-228600" defTabSz="966788" eaLnBrk="0" hangingPunct="0">
              <a:spcBef>
                <a:spcPct val="30000"/>
              </a:spcBef>
              <a:defRPr sz="1200">
                <a:solidFill>
                  <a:schemeClr val="tx1"/>
                </a:solidFill>
                <a:latin typeface="Arial" panose="020B0604020202020204" pitchFamily="34" charset="0"/>
              </a:defRPr>
            </a:lvl4pPr>
            <a:lvl5pPr marL="2057400" indent="-228600" defTabSz="966788" eaLnBrk="0" hangingPunct="0">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47BC987-A3C8-4DB8-9845-17106B9BC965}" type="slidenum">
              <a:rPr lang="en-US" altLang="en-US" sz="1300"/>
              <a:pPr eaLnBrk="1" hangingPunct="1">
                <a:spcBef>
                  <a:spcPct val="0"/>
                </a:spcBef>
              </a:pPr>
              <a:t>4</a:t>
            </a:fld>
            <a:endParaRPr lang="en-US" altLang="en-US" sz="1300"/>
          </a:p>
        </p:txBody>
      </p:sp>
      <p:sp>
        <p:nvSpPr>
          <p:cNvPr id="28675" name="Rectangle 2"/>
          <p:cNvSpPr>
            <a:spLocks noGrp="1" noRot="1" noChangeAspect="1" noChangeArrowheads="1" noTextEdit="1"/>
          </p:cNvSpPr>
          <p:nvPr>
            <p:ph type="sldImg"/>
          </p:nvPr>
        </p:nvSpPr>
        <p:spPr>
          <a:xfrm>
            <a:off x="1258888" y="720725"/>
            <a:ext cx="4800600" cy="3600450"/>
          </a:xfrm>
          <a:ln/>
        </p:spPr>
      </p:sp>
      <p:sp>
        <p:nvSpPr>
          <p:cNvPr id="2867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508821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panose="020B0604020202020204" pitchFamily="34" charset="0"/>
              </a:defRPr>
            </a:lvl1pPr>
            <a:lvl2pPr marL="742950" indent="-285750" defTabSz="966788" eaLnBrk="0" hangingPunct="0">
              <a:spcBef>
                <a:spcPct val="30000"/>
              </a:spcBef>
              <a:defRPr sz="1200">
                <a:solidFill>
                  <a:schemeClr val="tx1"/>
                </a:solidFill>
                <a:latin typeface="Arial" panose="020B0604020202020204" pitchFamily="34" charset="0"/>
              </a:defRPr>
            </a:lvl2pPr>
            <a:lvl3pPr marL="1143000" indent="-228600" defTabSz="966788" eaLnBrk="0" hangingPunct="0">
              <a:spcBef>
                <a:spcPct val="30000"/>
              </a:spcBef>
              <a:defRPr sz="1200">
                <a:solidFill>
                  <a:schemeClr val="tx1"/>
                </a:solidFill>
                <a:latin typeface="Arial" panose="020B0604020202020204" pitchFamily="34" charset="0"/>
              </a:defRPr>
            </a:lvl3pPr>
            <a:lvl4pPr marL="1600200" indent="-228600" defTabSz="966788" eaLnBrk="0" hangingPunct="0">
              <a:spcBef>
                <a:spcPct val="30000"/>
              </a:spcBef>
              <a:defRPr sz="1200">
                <a:solidFill>
                  <a:schemeClr val="tx1"/>
                </a:solidFill>
                <a:latin typeface="Arial" panose="020B0604020202020204" pitchFamily="34" charset="0"/>
              </a:defRPr>
            </a:lvl4pPr>
            <a:lvl5pPr marL="2057400" indent="-228600" defTabSz="966788" eaLnBrk="0" hangingPunct="0">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86CB18B-219A-4A4D-8E43-6F591BB7FB94}" type="slidenum">
              <a:rPr lang="en-US" altLang="en-US" sz="1300"/>
              <a:pPr eaLnBrk="1" hangingPunct="1">
                <a:spcBef>
                  <a:spcPct val="0"/>
                </a:spcBef>
              </a:pPr>
              <a:t>5</a:t>
            </a:fld>
            <a:endParaRPr lang="en-US" altLang="en-US" sz="1300"/>
          </a:p>
        </p:txBody>
      </p:sp>
      <p:sp>
        <p:nvSpPr>
          <p:cNvPr id="29699" name="Rectangle 2"/>
          <p:cNvSpPr>
            <a:spLocks noGrp="1" noRot="1" noChangeAspect="1" noChangeArrowheads="1" noTextEdit="1"/>
          </p:cNvSpPr>
          <p:nvPr>
            <p:ph type="sldImg"/>
          </p:nvPr>
        </p:nvSpPr>
        <p:spPr>
          <a:xfrm>
            <a:off x="1258888" y="720725"/>
            <a:ext cx="4800600" cy="3600450"/>
          </a:xfrm>
          <a:ln/>
        </p:spPr>
      </p:sp>
      <p:sp>
        <p:nvSpPr>
          <p:cNvPr id="2970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090418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panose="020B0604020202020204" pitchFamily="34" charset="0"/>
              </a:defRPr>
            </a:lvl1pPr>
            <a:lvl2pPr marL="742950" indent="-285750" defTabSz="966788" eaLnBrk="0" hangingPunct="0">
              <a:spcBef>
                <a:spcPct val="30000"/>
              </a:spcBef>
              <a:defRPr sz="1200">
                <a:solidFill>
                  <a:schemeClr val="tx1"/>
                </a:solidFill>
                <a:latin typeface="Arial" panose="020B0604020202020204" pitchFamily="34" charset="0"/>
              </a:defRPr>
            </a:lvl2pPr>
            <a:lvl3pPr marL="1143000" indent="-228600" defTabSz="966788" eaLnBrk="0" hangingPunct="0">
              <a:spcBef>
                <a:spcPct val="30000"/>
              </a:spcBef>
              <a:defRPr sz="1200">
                <a:solidFill>
                  <a:schemeClr val="tx1"/>
                </a:solidFill>
                <a:latin typeface="Arial" panose="020B0604020202020204" pitchFamily="34" charset="0"/>
              </a:defRPr>
            </a:lvl3pPr>
            <a:lvl4pPr marL="1600200" indent="-228600" defTabSz="966788" eaLnBrk="0" hangingPunct="0">
              <a:spcBef>
                <a:spcPct val="30000"/>
              </a:spcBef>
              <a:defRPr sz="1200">
                <a:solidFill>
                  <a:schemeClr val="tx1"/>
                </a:solidFill>
                <a:latin typeface="Arial" panose="020B0604020202020204" pitchFamily="34" charset="0"/>
              </a:defRPr>
            </a:lvl4pPr>
            <a:lvl5pPr marL="2057400" indent="-228600" defTabSz="966788" eaLnBrk="0" hangingPunct="0">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8008862-C80D-41A0-80CB-95B9907F8BB7}" type="slidenum">
              <a:rPr lang="en-US" altLang="en-US" sz="1300"/>
              <a:pPr eaLnBrk="1" hangingPunct="1">
                <a:spcBef>
                  <a:spcPct val="0"/>
                </a:spcBef>
              </a:pPr>
              <a:t>6</a:t>
            </a:fld>
            <a:endParaRPr lang="en-US" altLang="en-US" sz="1300"/>
          </a:p>
        </p:txBody>
      </p:sp>
      <p:sp>
        <p:nvSpPr>
          <p:cNvPr id="30723" name="Rectangle 2"/>
          <p:cNvSpPr>
            <a:spLocks noGrp="1" noRot="1" noChangeAspect="1" noChangeArrowheads="1" noTextEdit="1"/>
          </p:cNvSpPr>
          <p:nvPr>
            <p:ph type="sldImg"/>
          </p:nvPr>
        </p:nvSpPr>
        <p:spPr>
          <a:xfrm>
            <a:off x="1258888" y="720725"/>
            <a:ext cx="4800600" cy="3600450"/>
          </a:xfrm>
          <a:ln/>
        </p:spPr>
      </p:sp>
      <p:sp>
        <p:nvSpPr>
          <p:cNvPr id="3072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901942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panose="020B0604020202020204" pitchFamily="34" charset="0"/>
              </a:defRPr>
            </a:lvl1pPr>
            <a:lvl2pPr marL="742950" indent="-285750" defTabSz="966788" eaLnBrk="0" hangingPunct="0">
              <a:spcBef>
                <a:spcPct val="30000"/>
              </a:spcBef>
              <a:defRPr sz="1200">
                <a:solidFill>
                  <a:schemeClr val="tx1"/>
                </a:solidFill>
                <a:latin typeface="Arial" panose="020B0604020202020204" pitchFamily="34" charset="0"/>
              </a:defRPr>
            </a:lvl2pPr>
            <a:lvl3pPr marL="1143000" indent="-228600" defTabSz="966788" eaLnBrk="0" hangingPunct="0">
              <a:spcBef>
                <a:spcPct val="30000"/>
              </a:spcBef>
              <a:defRPr sz="1200">
                <a:solidFill>
                  <a:schemeClr val="tx1"/>
                </a:solidFill>
                <a:latin typeface="Arial" panose="020B0604020202020204" pitchFamily="34" charset="0"/>
              </a:defRPr>
            </a:lvl3pPr>
            <a:lvl4pPr marL="1600200" indent="-228600" defTabSz="966788" eaLnBrk="0" hangingPunct="0">
              <a:spcBef>
                <a:spcPct val="30000"/>
              </a:spcBef>
              <a:defRPr sz="1200">
                <a:solidFill>
                  <a:schemeClr val="tx1"/>
                </a:solidFill>
                <a:latin typeface="Arial" panose="020B0604020202020204" pitchFamily="34" charset="0"/>
              </a:defRPr>
            </a:lvl4pPr>
            <a:lvl5pPr marL="2057400" indent="-228600" defTabSz="966788" eaLnBrk="0" hangingPunct="0">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CB4F394-98A7-43B1-9C7A-657687C2FB9A}" type="slidenum">
              <a:rPr lang="en-US" altLang="en-US" sz="1300"/>
              <a:pPr eaLnBrk="1" hangingPunct="1">
                <a:spcBef>
                  <a:spcPct val="0"/>
                </a:spcBef>
              </a:pPr>
              <a:t>7</a:t>
            </a:fld>
            <a:endParaRPr lang="en-US" altLang="en-US" sz="1300"/>
          </a:p>
        </p:txBody>
      </p:sp>
      <p:sp>
        <p:nvSpPr>
          <p:cNvPr id="31747" name="Rectangle 2"/>
          <p:cNvSpPr>
            <a:spLocks noGrp="1" noRot="1" noChangeAspect="1" noChangeArrowheads="1" noTextEdit="1"/>
          </p:cNvSpPr>
          <p:nvPr>
            <p:ph type="sldImg"/>
          </p:nvPr>
        </p:nvSpPr>
        <p:spPr>
          <a:xfrm>
            <a:off x="1258888" y="720725"/>
            <a:ext cx="4800600" cy="3600450"/>
          </a:xfrm>
          <a:ln/>
        </p:spPr>
      </p:sp>
      <p:sp>
        <p:nvSpPr>
          <p:cNvPr id="3174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788012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panose="020B0604020202020204" pitchFamily="34" charset="0"/>
              </a:defRPr>
            </a:lvl1pPr>
            <a:lvl2pPr marL="742950" indent="-285750" defTabSz="966788" eaLnBrk="0" hangingPunct="0">
              <a:spcBef>
                <a:spcPct val="30000"/>
              </a:spcBef>
              <a:defRPr sz="1200">
                <a:solidFill>
                  <a:schemeClr val="tx1"/>
                </a:solidFill>
                <a:latin typeface="Arial" panose="020B0604020202020204" pitchFamily="34" charset="0"/>
              </a:defRPr>
            </a:lvl2pPr>
            <a:lvl3pPr marL="1143000" indent="-228600" defTabSz="966788" eaLnBrk="0" hangingPunct="0">
              <a:spcBef>
                <a:spcPct val="30000"/>
              </a:spcBef>
              <a:defRPr sz="1200">
                <a:solidFill>
                  <a:schemeClr val="tx1"/>
                </a:solidFill>
                <a:latin typeface="Arial" panose="020B0604020202020204" pitchFamily="34" charset="0"/>
              </a:defRPr>
            </a:lvl3pPr>
            <a:lvl4pPr marL="1600200" indent="-228600" defTabSz="966788" eaLnBrk="0" hangingPunct="0">
              <a:spcBef>
                <a:spcPct val="30000"/>
              </a:spcBef>
              <a:defRPr sz="1200">
                <a:solidFill>
                  <a:schemeClr val="tx1"/>
                </a:solidFill>
                <a:latin typeface="Arial" panose="020B0604020202020204" pitchFamily="34" charset="0"/>
              </a:defRPr>
            </a:lvl4pPr>
            <a:lvl5pPr marL="2057400" indent="-228600" defTabSz="966788" eaLnBrk="0" hangingPunct="0">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2E8FF85-89CC-49A2-A7D6-C9A44DFDBE02}" type="slidenum">
              <a:rPr lang="en-US" altLang="en-US" sz="1300"/>
              <a:pPr eaLnBrk="1" hangingPunct="1">
                <a:spcBef>
                  <a:spcPct val="0"/>
                </a:spcBef>
              </a:pPr>
              <a:t>8</a:t>
            </a:fld>
            <a:endParaRPr lang="en-US" altLang="en-US" sz="1300"/>
          </a:p>
        </p:txBody>
      </p:sp>
      <p:sp>
        <p:nvSpPr>
          <p:cNvPr id="32771" name="Rectangle 2"/>
          <p:cNvSpPr>
            <a:spLocks noGrp="1" noRot="1" noChangeAspect="1" noChangeArrowheads="1" noTextEdit="1"/>
          </p:cNvSpPr>
          <p:nvPr>
            <p:ph type="sldImg"/>
          </p:nvPr>
        </p:nvSpPr>
        <p:spPr>
          <a:xfrm>
            <a:off x="1258888" y="720725"/>
            <a:ext cx="4800600" cy="3600450"/>
          </a:xfrm>
          <a:ln/>
        </p:spPr>
      </p:sp>
      <p:sp>
        <p:nvSpPr>
          <p:cNvPr id="3277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718377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panose="020B0604020202020204" pitchFamily="34" charset="0"/>
              </a:defRPr>
            </a:lvl1pPr>
            <a:lvl2pPr marL="742950" indent="-285750" defTabSz="966788" eaLnBrk="0" hangingPunct="0">
              <a:spcBef>
                <a:spcPct val="30000"/>
              </a:spcBef>
              <a:defRPr sz="1200">
                <a:solidFill>
                  <a:schemeClr val="tx1"/>
                </a:solidFill>
                <a:latin typeface="Arial" panose="020B0604020202020204" pitchFamily="34" charset="0"/>
              </a:defRPr>
            </a:lvl2pPr>
            <a:lvl3pPr marL="1143000" indent="-228600" defTabSz="966788" eaLnBrk="0" hangingPunct="0">
              <a:spcBef>
                <a:spcPct val="30000"/>
              </a:spcBef>
              <a:defRPr sz="1200">
                <a:solidFill>
                  <a:schemeClr val="tx1"/>
                </a:solidFill>
                <a:latin typeface="Arial" panose="020B0604020202020204" pitchFamily="34" charset="0"/>
              </a:defRPr>
            </a:lvl3pPr>
            <a:lvl4pPr marL="1600200" indent="-228600" defTabSz="966788" eaLnBrk="0" hangingPunct="0">
              <a:spcBef>
                <a:spcPct val="30000"/>
              </a:spcBef>
              <a:defRPr sz="1200">
                <a:solidFill>
                  <a:schemeClr val="tx1"/>
                </a:solidFill>
                <a:latin typeface="Arial" panose="020B0604020202020204" pitchFamily="34" charset="0"/>
              </a:defRPr>
            </a:lvl4pPr>
            <a:lvl5pPr marL="2057400" indent="-228600" defTabSz="966788" eaLnBrk="0" hangingPunct="0">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47F40F6-3D48-4DD3-89BF-944BEC896355}" type="slidenum">
              <a:rPr lang="en-US" altLang="en-US" sz="1300"/>
              <a:pPr eaLnBrk="1" hangingPunct="1">
                <a:spcBef>
                  <a:spcPct val="0"/>
                </a:spcBef>
              </a:pPr>
              <a:t>9</a:t>
            </a:fld>
            <a:endParaRPr lang="en-US" altLang="en-US" sz="1300"/>
          </a:p>
        </p:txBody>
      </p:sp>
      <p:sp>
        <p:nvSpPr>
          <p:cNvPr id="33795" name="Rectangle 2"/>
          <p:cNvSpPr>
            <a:spLocks noGrp="1" noRot="1" noChangeAspect="1" noChangeArrowheads="1" noTextEdit="1"/>
          </p:cNvSpPr>
          <p:nvPr>
            <p:ph type="sldImg"/>
          </p:nvPr>
        </p:nvSpPr>
        <p:spPr>
          <a:xfrm>
            <a:off x="1258888" y="720725"/>
            <a:ext cx="4800600" cy="3600450"/>
          </a:xfrm>
          <a:ln/>
        </p:spPr>
      </p:sp>
      <p:sp>
        <p:nvSpPr>
          <p:cNvPr id="3379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62580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B4376050-2991-428C-A61B-1BD5DD4DC909}" type="slidenum">
              <a:rPr lang="en-US" altLang="en-US"/>
              <a:pPr/>
              <a:t>‹#›</a:t>
            </a:fld>
            <a:endParaRPr lang="en-US" altLang="en-US"/>
          </a:p>
        </p:txBody>
      </p:sp>
    </p:spTree>
    <p:extLst>
      <p:ext uri="{BB962C8B-B14F-4D97-AF65-F5344CB8AC3E}">
        <p14:creationId xmlns:p14="http://schemas.microsoft.com/office/powerpoint/2010/main" val="345317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12F7C24D-6C67-4082-95E6-4EA6702CD213}" type="slidenum">
              <a:rPr lang="en-US" altLang="en-US"/>
              <a:pPr/>
              <a:t>‹#›</a:t>
            </a:fld>
            <a:endParaRPr lang="en-US" altLang="en-US"/>
          </a:p>
        </p:txBody>
      </p:sp>
    </p:spTree>
    <p:extLst>
      <p:ext uri="{BB962C8B-B14F-4D97-AF65-F5344CB8AC3E}">
        <p14:creationId xmlns:p14="http://schemas.microsoft.com/office/powerpoint/2010/main" val="1863552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1600200"/>
            <a:ext cx="2098675"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143625"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67D325C8-3F9B-404D-8403-07FBD6896AA0}" type="slidenum">
              <a:rPr lang="en-US" altLang="en-US"/>
              <a:pPr/>
              <a:t>‹#›</a:t>
            </a:fld>
            <a:endParaRPr lang="en-US" altLang="en-US"/>
          </a:p>
        </p:txBody>
      </p:sp>
    </p:spTree>
    <p:extLst>
      <p:ext uri="{BB962C8B-B14F-4D97-AF65-F5344CB8AC3E}">
        <p14:creationId xmlns:p14="http://schemas.microsoft.com/office/powerpoint/2010/main" val="3491104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2300" y="2625725"/>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4135E3CD-4761-468B-8304-5C3932A458FD}" type="slidenum">
              <a:rPr lang="en-US" altLang="en-US"/>
              <a:pPr/>
              <a:t>‹#›</a:t>
            </a:fld>
            <a:endParaRPr lang="en-US" altLang="en-US"/>
          </a:p>
        </p:txBody>
      </p:sp>
    </p:spTree>
    <p:extLst>
      <p:ext uri="{BB962C8B-B14F-4D97-AF65-F5344CB8AC3E}">
        <p14:creationId xmlns:p14="http://schemas.microsoft.com/office/powerpoint/2010/main" val="3031364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22300" y="2625725"/>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fld id="{6FEAD42E-9345-428F-BF34-3FFAF1C26F3B}" type="slidenum">
              <a:rPr lang="en-US" altLang="en-US"/>
              <a:pPr/>
              <a:t>‹#›</a:t>
            </a:fld>
            <a:endParaRPr lang="en-US" altLang="en-US"/>
          </a:p>
        </p:txBody>
      </p:sp>
    </p:spTree>
    <p:extLst>
      <p:ext uri="{BB962C8B-B14F-4D97-AF65-F5344CB8AC3E}">
        <p14:creationId xmlns:p14="http://schemas.microsoft.com/office/powerpoint/2010/main" val="3881272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22300" y="2625725"/>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03D6A068-B098-43EA-8707-58D42C698CEE}" type="slidenum">
              <a:rPr lang="en-US" altLang="en-US"/>
              <a:pPr/>
              <a:t>‹#›</a:t>
            </a:fld>
            <a:endParaRPr lang="en-US" altLang="en-US"/>
          </a:p>
        </p:txBody>
      </p:sp>
    </p:spTree>
    <p:extLst>
      <p:ext uri="{BB962C8B-B14F-4D97-AF65-F5344CB8AC3E}">
        <p14:creationId xmlns:p14="http://schemas.microsoft.com/office/powerpoint/2010/main" val="1226096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91644E08-5D65-48F9-932B-E611CA10A849}" type="slidenum">
              <a:rPr lang="en-US" altLang="en-US"/>
              <a:pPr/>
              <a:t>‹#›</a:t>
            </a:fld>
            <a:endParaRPr lang="en-US" altLang="en-US"/>
          </a:p>
        </p:txBody>
      </p:sp>
    </p:spTree>
    <p:extLst>
      <p:ext uri="{BB962C8B-B14F-4D97-AF65-F5344CB8AC3E}">
        <p14:creationId xmlns:p14="http://schemas.microsoft.com/office/powerpoint/2010/main" val="2767326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302218FD-6AA1-4EC9-8942-C2CED9552BC8}" type="slidenum">
              <a:rPr lang="en-US" altLang="en-US"/>
              <a:pPr/>
              <a:t>‹#›</a:t>
            </a:fld>
            <a:endParaRPr lang="en-US" altLang="en-US"/>
          </a:p>
        </p:txBody>
      </p:sp>
    </p:spTree>
    <p:extLst>
      <p:ext uri="{BB962C8B-B14F-4D97-AF65-F5344CB8AC3E}">
        <p14:creationId xmlns:p14="http://schemas.microsoft.com/office/powerpoint/2010/main" val="4124312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A3C54FA2-1E50-4D0F-B106-DDC48975D139}" type="slidenum">
              <a:rPr lang="en-US" altLang="en-US"/>
              <a:pPr/>
              <a:t>‹#›</a:t>
            </a:fld>
            <a:endParaRPr lang="en-US" altLang="en-US"/>
          </a:p>
        </p:txBody>
      </p:sp>
    </p:spTree>
    <p:extLst>
      <p:ext uri="{BB962C8B-B14F-4D97-AF65-F5344CB8AC3E}">
        <p14:creationId xmlns:p14="http://schemas.microsoft.com/office/powerpoint/2010/main" val="4017213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1313B68B-F986-45A7-BD29-82808D941F35}" type="slidenum">
              <a:rPr lang="en-US" altLang="en-US"/>
              <a:pPr/>
              <a:t>‹#›</a:t>
            </a:fld>
            <a:endParaRPr lang="en-US" altLang="en-US"/>
          </a:p>
        </p:txBody>
      </p:sp>
    </p:spTree>
    <p:extLst>
      <p:ext uri="{BB962C8B-B14F-4D97-AF65-F5344CB8AC3E}">
        <p14:creationId xmlns:p14="http://schemas.microsoft.com/office/powerpoint/2010/main" val="298025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85EA25D4-A719-478B-A946-38DA977BB358}" type="slidenum">
              <a:rPr lang="en-US" altLang="en-US"/>
              <a:pPr/>
              <a:t>‹#›</a:t>
            </a:fld>
            <a:endParaRPr lang="en-US" altLang="en-US"/>
          </a:p>
        </p:txBody>
      </p:sp>
    </p:spTree>
    <p:extLst>
      <p:ext uri="{BB962C8B-B14F-4D97-AF65-F5344CB8AC3E}">
        <p14:creationId xmlns:p14="http://schemas.microsoft.com/office/powerpoint/2010/main" val="4255421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0284FE87-A0E6-4B61-B507-3471912E5435}" type="slidenum">
              <a:rPr lang="en-US" altLang="en-US"/>
              <a:pPr/>
              <a:t>‹#›</a:t>
            </a:fld>
            <a:endParaRPr lang="en-US" altLang="en-US"/>
          </a:p>
        </p:txBody>
      </p:sp>
    </p:spTree>
    <p:extLst>
      <p:ext uri="{BB962C8B-B14F-4D97-AF65-F5344CB8AC3E}">
        <p14:creationId xmlns:p14="http://schemas.microsoft.com/office/powerpoint/2010/main" val="428353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DEB8555D-A866-4E9F-973B-47A55ECAF795}" type="slidenum">
              <a:rPr lang="en-US" altLang="en-US"/>
              <a:pPr/>
              <a:t>‹#›</a:t>
            </a:fld>
            <a:endParaRPr lang="en-US" altLang="en-US"/>
          </a:p>
        </p:txBody>
      </p:sp>
    </p:spTree>
    <p:extLst>
      <p:ext uri="{BB962C8B-B14F-4D97-AF65-F5344CB8AC3E}">
        <p14:creationId xmlns:p14="http://schemas.microsoft.com/office/powerpoint/2010/main" val="305954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9353709C-6F95-40AB-A192-32158C9463F7}" type="slidenum">
              <a:rPr lang="en-US" altLang="en-US"/>
              <a:pPr/>
              <a:t>‹#›</a:t>
            </a:fld>
            <a:endParaRPr lang="en-US" altLang="en-US"/>
          </a:p>
        </p:txBody>
      </p:sp>
    </p:spTree>
    <p:extLst>
      <p:ext uri="{BB962C8B-B14F-4D97-AF65-F5344CB8AC3E}">
        <p14:creationId xmlns:p14="http://schemas.microsoft.com/office/powerpoint/2010/main" val="3341408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2300" y="262572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01FB591-2894-49D9-A504-5F35C81A22A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abcnews.go.com/US/story?id=92745"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0"/>
            <a:ext cx="9144000" cy="1112838"/>
          </a:xfrm>
          <a:solidFill>
            <a:srgbClr val="66FF66"/>
          </a:solidFill>
        </p:spPr>
        <p:txBody>
          <a:bodyPr/>
          <a:lstStyle/>
          <a:p>
            <a:pPr eaLnBrk="1" hangingPunct="1"/>
            <a:r>
              <a:rPr lang="en-US" altLang="en-US" smtClean="0">
                <a:solidFill>
                  <a:schemeClr val="tx1"/>
                </a:solidFill>
              </a:rPr>
              <a:t>L </a:t>
            </a:r>
            <a:r>
              <a:rPr lang="en-US" altLang="en-US" smtClean="0">
                <a:solidFill>
                  <a:schemeClr val="tx1"/>
                </a:solidFill>
              </a:rPr>
              <a:t>34 </a:t>
            </a:r>
            <a:r>
              <a:rPr lang="en-US" altLang="en-US" dirty="0" smtClean="0">
                <a:solidFill>
                  <a:schemeClr val="tx1"/>
                </a:solidFill>
              </a:rPr>
              <a:t>Atomic and </a:t>
            </a:r>
            <a:r>
              <a:rPr lang="en-US" altLang="en-US" smtClean="0">
                <a:solidFill>
                  <a:schemeClr val="tx1"/>
                </a:solidFill>
              </a:rPr>
              <a:t>Nuclear Physics-2</a:t>
            </a:r>
            <a:endParaRPr lang="en-US" altLang="en-US" smtClean="0">
              <a:solidFill>
                <a:schemeClr val="tx1"/>
              </a:solidFill>
            </a:endParaRPr>
          </a:p>
        </p:txBody>
      </p:sp>
      <p:sp>
        <p:nvSpPr>
          <p:cNvPr id="2051" name="Rectangle 3"/>
          <p:cNvSpPr>
            <a:spLocks noGrp="1" noChangeArrowheads="1"/>
          </p:cNvSpPr>
          <p:nvPr>
            <p:ph type="body" idx="1"/>
          </p:nvPr>
        </p:nvSpPr>
        <p:spPr>
          <a:xfrm>
            <a:off x="1152525" y="1541463"/>
            <a:ext cx="6640513" cy="4511675"/>
          </a:xfrm>
        </p:spPr>
        <p:txBody>
          <a:bodyPr/>
          <a:lstStyle/>
          <a:p>
            <a:pPr eaLnBrk="1" hangingPunct="1">
              <a:lnSpc>
                <a:spcPct val="90000"/>
              </a:lnSpc>
            </a:pPr>
            <a:r>
              <a:rPr lang="en-US" altLang="en-US" sz="2800" smtClean="0">
                <a:latin typeface="Verdana" panose="020B0604030504040204" pitchFamily="34" charset="0"/>
              </a:rPr>
              <a:t>Modern physics concepts</a:t>
            </a:r>
          </a:p>
          <a:p>
            <a:pPr lvl="1" eaLnBrk="1" hangingPunct="1">
              <a:lnSpc>
                <a:spcPct val="90000"/>
              </a:lnSpc>
            </a:pPr>
            <a:r>
              <a:rPr lang="en-US" altLang="en-US" sz="2400" smtClean="0">
                <a:latin typeface="Verdana" panose="020B0604030504040204" pitchFamily="34" charset="0"/>
              </a:rPr>
              <a:t>Photons</a:t>
            </a:r>
          </a:p>
          <a:p>
            <a:pPr lvl="1" eaLnBrk="1" hangingPunct="1">
              <a:lnSpc>
                <a:spcPct val="90000"/>
              </a:lnSpc>
            </a:pPr>
            <a:r>
              <a:rPr lang="en-US" altLang="en-US" sz="2400" smtClean="0">
                <a:latin typeface="Verdana" panose="020B0604030504040204" pitchFamily="34" charset="0"/>
              </a:rPr>
              <a:t>Uncertainty principle</a:t>
            </a:r>
          </a:p>
          <a:p>
            <a:pPr eaLnBrk="1" hangingPunct="1">
              <a:lnSpc>
                <a:spcPct val="90000"/>
              </a:lnSpc>
            </a:pPr>
            <a:r>
              <a:rPr lang="en-US" altLang="en-US" sz="2800" smtClean="0">
                <a:latin typeface="Verdana" panose="020B0604030504040204" pitchFamily="34" charset="0"/>
              </a:rPr>
              <a:t>X-rays and gamma rays</a:t>
            </a:r>
          </a:p>
          <a:p>
            <a:pPr eaLnBrk="1" hangingPunct="1">
              <a:lnSpc>
                <a:spcPct val="90000"/>
              </a:lnSpc>
            </a:pPr>
            <a:r>
              <a:rPr lang="en-US" altLang="en-US" sz="2800" smtClean="0">
                <a:latin typeface="Verdana" panose="020B0604030504040204" pitchFamily="34" charset="0"/>
              </a:rPr>
              <a:t>Lasers </a:t>
            </a:r>
          </a:p>
          <a:p>
            <a:pPr lvl="1" eaLnBrk="1" hangingPunct="1">
              <a:lnSpc>
                <a:spcPct val="90000"/>
              </a:lnSpc>
            </a:pPr>
            <a:r>
              <a:rPr lang="en-US" altLang="en-US" sz="2400" smtClean="0">
                <a:latin typeface="Verdana" panose="020B0604030504040204" pitchFamily="34" charset="0"/>
              </a:rPr>
              <a:t>Medical applications of lasers</a:t>
            </a:r>
          </a:p>
          <a:p>
            <a:pPr lvl="1" eaLnBrk="1" hangingPunct="1">
              <a:lnSpc>
                <a:spcPct val="90000"/>
              </a:lnSpc>
            </a:pPr>
            <a:r>
              <a:rPr lang="en-US" altLang="en-US" sz="2400" smtClean="0">
                <a:latin typeface="Verdana" panose="020B0604030504040204" pitchFamily="34" charset="0"/>
              </a:rPr>
              <a:t>Applications of high power lasers</a:t>
            </a:r>
          </a:p>
          <a:p>
            <a:pPr eaLnBrk="1" hangingPunct="1">
              <a:lnSpc>
                <a:spcPct val="90000"/>
              </a:lnSpc>
            </a:pPr>
            <a:r>
              <a:rPr lang="en-US" altLang="en-US" sz="2800" smtClean="0">
                <a:latin typeface="Verdana" panose="020B0604030504040204" pitchFamily="34" charset="0"/>
              </a:rPr>
              <a:t>Medical imaging techniques</a:t>
            </a:r>
          </a:p>
          <a:p>
            <a:pPr lvl="1" eaLnBrk="1" hangingPunct="1">
              <a:lnSpc>
                <a:spcPct val="90000"/>
              </a:lnSpc>
            </a:pPr>
            <a:r>
              <a:rPr lang="en-US" altLang="en-US" sz="2400" smtClean="0">
                <a:latin typeface="Verdana" panose="020B0604030504040204" pitchFamily="34" charset="0"/>
              </a:rPr>
              <a:t>CAT scans</a:t>
            </a:r>
          </a:p>
          <a:p>
            <a:pPr lvl="1" eaLnBrk="1" hangingPunct="1">
              <a:lnSpc>
                <a:spcPct val="90000"/>
              </a:lnSpc>
            </a:pPr>
            <a:r>
              <a:rPr lang="en-US" altLang="en-US" sz="2400" smtClean="0">
                <a:latin typeface="Verdana" panose="020B0604030504040204" pitchFamily="34" charset="0"/>
              </a:rPr>
              <a:t>MRI’s</a:t>
            </a:r>
          </a:p>
          <a:p>
            <a:pPr eaLnBrk="1" hangingPunct="1">
              <a:lnSpc>
                <a:spcPct val="90000"/>
              </a:lnSpc>
            </a:pPr>
            <a:endParaRPr lang="en-US" altLang="en-US" sz="2800" smtClean="0">
              <a:latin typeface="Verdana" panose="020B0604030504040204" pitchFamily="34" charset="0"/>
            </a:endParaRPr>
          </a:p>
        </p:txBody>
      </p:sp>
      <p:sp>
        <p:nvSpPr>
          <p:cNvPr id="2052"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4E92FF0D-FEA9-4733-8780-3FB6B1FC520B}" type="slidenum">
              <a:rPr lang="en-US" altLang="en-US" sz="1400"/>
              <a:pPr eaLnBrk="1" hangingPunct="1">
                <a:spcBef>
                  <a:spcPct val="0"/>
                </a:spcBef>
                <a:buFontTx/>
                <a:buNone/>
              </a:pPr>
              <a:t>1</a:t>
            </a:fld>
            <a:endParaRPr lang="en-US" altLang="en-US" sz="14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868363"/>
          </a:xfrm>
          <a:solidFill>
            <a:srgbClr val="66FF66"/>
          </a:solidFill>
        </p:spPr>
        <p:txBody>
          <a:bodyPr/>
          <a:lstStyle/>
          <a:p>
            <a:pPr eaLnBrk="1" hangingPunct="1"/>
            <a:r>
              <a:rPr lang="en-US" altLang="en-US" sz="3600" smtClean="0"/>
              <a:t>Spontaneous </a:t>
            </a:r>
            <a:r>
              <a:rPr lang="en-US" altLang="en-US" sz="3600" i="1" smtClean="0"/>
              <a:t>vs.</a:t>
            </a:r>
            <a:r>
              <a:rPr lang="en-US" altLang="en-US" sz="3600" smtClean="0"/>
              <a:t> Stimulated</a:t>
            </a:r>
            <a:r>
              <a:rPr lang="en-US" altLang="en-US" sz="4000" smtClean="0"/>
              <a:t> </a:t>
            </a:r>
            <a:r>
              <a:rPr lang="en-US" altLang="en-US" sz="3600" smtClean="0"/>
              <a:t>Emission</a:t>
            </a:r>
            <a:r>
              <a:rPr lang="en-US" altLang="en-US" sz="4000" smtClean="0"/>
              <a:t> </a:t>
            </a:r>
          </a:p>
        </p:txBody>
      </p:sp>
      <p:sp>
        <p:nvSpPr>
          <p:cNvPr id="23555" name="Rectangle 3"/>
          <p:cNvSpPr>
            <a:spLocks noGrp="1" noChangeArrowheads="1"/>
          </p:cNvSpPr>
          <p:nvPr>
            <p:ph type="body" sz="half" idx="1"/>
          </p:nvPr>
        </p:nvSpPr>
        <p:spPr>
          <a:xfrm>
            <a:off x="234950" y="1246188"/>
            <a:ext cx="5133975" cy="4291012"/>
          </a:xfrm>
        </p:spPr>
        <p:txBody>
          <a:bodyPr/>
          <a:lstStyle/>
          <a:p>
            <a:pPr eaLnBrk="1" hangingPunct="1"/>
            <a:r>
              <a:rPr lang="en-US" altLang="en-US" sz="2400" smtClean="0"/>
              <a:t>Coherent radiation is produced when an atom undergoes </a:t>
            </a:r>
            <a:r>
              <a:rPr lang="en-US" altLang="en-US" sz="2400" smtClean="0">
                <a:solidFill>
                  <a:srgbClr val="FF0000"/>
                </a:solidFill>
              </a:rPr>
              <a:t>stimulated emission.</a:t>
            </a:r>
          </a:p>
          <a:p>
            <a:pPr eaLnBrk="1" hangingPunct="1"/>
            <a:r>
              <a:rPr lang="en-US" altLang="en-US" sz="2400" smtClean="0">
                <a:solidFill>
                  <a:srgbClr val="FF0000"/>
                </a:solidFill>
              </a:rPr>
              <a:t>Spontaneous emission</a:t>
            </a:r>
            <a:r>
              <a:rPr lang="en-US" altLang="en-US" sz="2400" smtClean="0"/>
              <a:t> occurs when an electron makes an unprovoked transition to a lower energy level</a:t>
            </a:r>
          </a:p>
          <a:p>
            <a:pPr eaLnBrk="1" hangingPunct="1"/>
            <a:r>
              <a:rPr lang="en-US" altLang="en-US" sz="2400" smtClean="0">
                <a:solidFill>
                  <a:srgbClr val="FF0000"/>
                </a:solidFill>
              </a:rPr>
              <a:t>Stimulated emission</a:t>
            </a:r>
            <a:r>
              <a:rPr lang="en-US" altLang="en-US" sz="2400" smtClean="0"/>
              <a:t> occurs when an incoming photon induces the electron to change energy levels </a:t>
            </a:r>
            <a:r>
              <a:rPr lang="en-US" altLang="en-US" sz="2400" smtClean="0">
                <a:sym typeface="Wingdings" panose="05000000000000000000" pitchFamily="2" charset="2"/>
              </a:rPr>
              <a:t></a:t>
            </a:r>
            <a:r>
              <a:rPr lang="en-US" altLang="en-US" sz="2400" smtClean="0"/>
              <a:t> </a:t>
            </a:r>
            <a:r>
              <a:rPr lang="en-US" altLang="en-US" sz="2400" b="1" smtClean="0">
                <a:solidFill>
                  <a:srgbClr val="FF0000"/>
                </a:solidFill>
              </a:rPr>
              <a:t>amplification</a:t>
            </a:r>
            <a:endParaRPr lang="en-US" altLang="en-US" sz="2400" smtClean="0"/>
          </a:p>
        </p:txBody>
      </p:sp>
      <p:grpSp>
        <p:nvGrpSpPr>
          <p:cNvPr id="11268" name="Group 5"/>
          <p:cNvGrpSpPr>
            <a:grpSpLocks/>
          </p:cNvGrpSpPr>
          <p:nvPr/>
        </p:nvGrpSpPr>
        <p:grpSpPr bwMode="auto">
          <a:xfrm>
            <a:off x="5621338" y="1071563"/>
            <a:ext cx="3306762" cy="5249862"/>
            <a:chOff x="3472" y="702"/>
            <a:chExt cx="2083" cy="3307"/>
          </a:xfrm>
        </p:grpSpPr>
        <p:sp>
          <p:nvSpPr>
            <p:cNvPr id="11301" name="Rectangle 6"/>
            <p:cNvSpPr>
              <a:spLocks noChangeArrowheads="1"/>
            </p:cNvSpPr>
            <p:nvPr/>
          </p:nvSpPr>
          <p:spPr bwMode="auto">
            <a:xfrm>
              <a:off x="3472" y="702"/>
              <a:ext cx="2083" cy="3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302" name="Line 7"/>
            <p:cNvSpPr>
              <a:spLocks noChangeShapeType="1"/>
            </p:cNvSpPr>
            <p:nvPr/>
          </p:nvSpPr>
          <p:spPr bwMode="auto">
            <a:xfrm>
              <a:off x="3489" y="2344"/>
              <a:ext cx="2066" cy="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269" name="Line 8"/>
          <p:cNvSpPr>
            <a:spLocks noChangeShapeType="1"/>
          </p:cNvSpPr>
          <p:nvPr/>
        </p:nvSpPr>
        <p:spPr bwMode="auto">
          <a:xfrm>
            <a:off x="6365875" y="1585913"/>
            <a:ext cx="1800225" cy="15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0" name="Line 9"/>
          <p:cNvSpPr>
            <a:spLocks noChangeShapeType="1"/>
          </p:cNvSpPr>
          <p:nvPr/>
        </p:nvSpPr>
        <p:spPr bwMode="auto">
          <a:xfrm>
            <a:off x="6443663" y="2590800"/>
            <a:ext cx="1800225" cy="15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1" name="Line 10"/>
          <p:cNvSpPr>
            <a:spLocks noChangeShapeType="1"/>
          </p:cNvSpPr>
          <p:nvPr/>
        </p:nvSpPr>
        <p:spPr bwMode="auto">
          <a:xfrm>
            <a:off x="6594475" y="4222750"/>
            <a:ext cx="1800225" cy="15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2" name="Line 11"/>
          <p:cNvSpPr>
            <a:spLocks noChangeShapeType="1"/>
          </p:cNvSpPr>
          <p:nvPr/>
        </p:nvSpPr>
        <p:spPr bwMode="auto">
          <a:xfrm>
            <a:off x="6546850" y="5391150"/>
            <a:ext cx="1800225" cy="15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3" name="Line 13"/>
          <p:cNvSpPr>
            <a:spLocks noChangeShapeType="1"/>
          </p:cNvSpPr>
          <p:nvPr/>
        </p:nvSpPr>
        <p:spPr bwMode="auto">
          <a:xfrm>
            <a:off x="7348538" y="1709738"/>
            <a:ext cx="1587" cy="7381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7150">
                <a:solidFill>
                  <a:srgbClr val="FF0000"/>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4" name="Line 22"/>
          <p:cNvSpPr>
            <a:spLocks noChangeShapeType="1"/>
          </p:cNvSpPr>
          <p:nvPr/>
        </p:nvSpPr>
        <p:spPr bwMode="auto">
          <a:xfrm>
            <a:off x="7199313" y="4354513"/>
            <a:ext cx="1587" cy="8763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7150">
                <a:solidFill>
                  <a:srgbClr val="FF0000"/>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3607" name="Group 55"/>
          <p:cNvGrpSpPr>
            <a:grpSpLocks/>
          </p:cNvGrpSpPr>
          <p:nvPr/>
        </p:nvGrpSpPr>
        <p:grpSpPr bwMode="auto">
          <a:xfrm>
            <a:off x="5715000" y="4346575"/>
            <a:ext cx="2914650" cy="1974850"/>
            <a:chOff x="3668" y="2614"/>
            <a:chExt cx="1836" cy="1244"/>
          </a:xfrm>
        </p:grpSpPr>
        <p:sp>
          <p:nvSpPr>
            <p:cNvPr id="11289" name="Freeform 56"/>
            <p:cNvSpPr>
              <a:spLocks/>
            </p:cNvSpPr>
            <p:nvPr/>
          </p:nvSpPr>
          <p:spPr bwMode="auto">
            <a:xfrm>
              <a:off x="3679" y="2814"/>
              <a:ext cx="663" cy="189"/>
            </a:xfrm>
            <a:custGeom>
              <a:avLst/>
              <a:gdLst>
                <a:gd name="T0" fmla="*/ 0 w 868"/>
                <a:gd name="T1" fmla="*/ 185 h 147"/>
                <a:gd name="T2" fmla="*/ 53 w 868"/>
                <a:gd name="T3" fmla="*/ 185 h 147"/>
                <a:gd name="T4" fmla="*/ 72 w 868"/>
                <a:gd name="T5" fmla="*/ 485 h 147"/>
                <a:gd name="T6" fmla="*/ 99 w 868"/>
                <a:gd name="T7" fmla="*/ 0 h 147"/>
                <a:gd name="T8" fmla="*/ 129 w 868"/>
                <a:gd name="T9" fmla="*/ 485 h 147"/>
                <a:gd name="T10" fmla="*/ 157 w 868"/>
                <a:gd name="T11" fmla="*/ 58 h 147"/>
                <a:gd name="T12" fmla="*/ 178 w 868"/>
                <a:gd name="T13" fmla="*/ 297 h 147"/>
                <a:gd name="T14" fmla="*/ 225 w 868"/>
                <a:gd name="T15" fmla="*/ 306 h 1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 h="147">
                  <a:moveTo>
                    <a:pt x="0" y="53"/>
                  </a:moveTo>
                  <a:cubicBezTo>
                    <a:pt x="78" y="46"/>
                    <a:pt x="156" y="39"/>
                    <a:pt x="201" y="53"/>
                  </a:cubicBezTo>
                  <a:cubicBezTo>
                    <a:pt x="247" y="67"/>
                    <a:pt x="246" y="147"/>
                    <a:pt x="276" y="138"/>
                  </a:cubicBezTo>
                  <a:cubicBezTo>
                    <a:pt x="306" y="129"/>
                    <a:pt x="343" y="0"/>
                    <a:pt x="379" y="0"/>
                  </a:cubicBezTo>
                  <a:cubicBezTo>
                    <a:pt x="416" y="0"/>
                    <a:pt x="459" y="136"/>
                    <a:pt x="496" y="138"/>
                  </a:cubicBezTo>
                  <a:cubicBezTo>
                    <a:pt x="534" y="141"/>
                    <a:pt x="573" y="25"/>
                    <a:pt x="604" y="16"/>
                  </a:cubicBezTo>
                  <a:cubicBezTo>
                    <a:pt x="636" y="7"/>
                    <a:pt x="640" y="73"/>
                    <a:pt x="684" y="85"/>
                  </a:cubicBezTo>
                  <a:cubicBezTo>
                    <a:pt x="728" y="97"/>
                    <a:pt x="830" y="87"/>
                    <a:pt x="868" y="87"/>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sng">
                  <a:solidFill>
                    <a:srgbClr val="FF0000"/>
                  </a:solidFill>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0" name="Freeform 57"/>
            <p:cNvSpPr>
              <a:spLocks/>
            </p:cNvSpPr>
            <p:nvPr/>
          </p:nvSpPr>
          <p:spPr bwMode="auto">
            <a:xfrm>
              <a:off x="4699" y="2785"/>
              <a:ext cx="663" cy="189"/>
            </a:xfrm>
            <a:custGeom>
              <a:avLst/>
              <a:gdLst>
                <a:gd name="T0" fmla="*/ 0 w 868"/>
                <a:gd name="T1" fmla="*/ 185 h 147"/>
                <a:gd name="T2" fmla="*/ 53 w 868"/>
                <a:gd name="T3" fmla="*/ 185 h 147"/>
                <a:gd name="T4" fmla="*/ 72 w 868"/>
                <a:gd name="T5" fmla="*/ 485 h 147"/>
                <a:gd name="T6" fmla="*/ 99 w 868"/>
                <a:gd name="T7" fmla="*/ 0 h 147"/>
                <a:gd name="T8" fmla="*/ 129 w 868"/>
                <a:gd name="T9" fmla="*/ 485 h 147"/>
                <a:gd name="T10" fmla="*/ 157 w 868"/>
                <a:gd name="T11" fmla="*/ 58 h 147"/>
                <a:gd name="T12" fmla="*/ 178 w 868"/>
                <a:gd name="T13" fmla="*/ 297 h 147"/>
                <a:gd name="T14" fmla="*/ 225 w 868"/>
                <a:gd name="T15" fmla="*/ 306 h 1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 h="147">
                  <a:moveTo>
                    <a:pt x="0" y="53"/>
                  </a:moveTo>
                  <a:cubicBezTo>
                    <a:pt x="78" y="46"/>
                    <a:pt x="156" y="39"/>
                    <a:pt x="201" y="53"/>
                  </a:cubicBezTo>
                  <a:cubicBezTo>
                    <a:pt x="247" y="67"/>
                    <a:pt x="246" y="147"/>
                    <a:pt x="276" y="138"/>
                  </a:cubicBezTo>
                  <a:cubicBezTo>
                    <a:pt x="306" y="129"/>
                    <a:pt x="343" y="0"/>
                    <a:pt x="379" y="0"/>
                  </a:cubicBezTo>
                  <a:cubicBezTo>
                    <a:pt x="416" y="0"/>
                    <a:pt x="459" y="136"/>
                    <a:pt x="496" y="138"/>
                  </a:cubicBezTo>
                  <a:cubicBezTo>
                    <a:pt x="534" y="141"/>
                    <a:pt x="573" y="25"/>
                    <a:pt x="604" y="16"/>
                  </a:cubicBezTo>
                  <a:cubicBezTo>
                    <a:pt x="636" y="7"/>
                    <a:pt x="640" y="73"/>
                    <a:pt x="684" y="85"/>
                  </a:cubicBezTo>
                  <a:cubicBezTo>
                    <a:pt x="728" y="97"/>
                    <a:pt x="830" y="87"/>
                    <a:pt x="868" y="87"/>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sng">
                  <a:solidFill>
                    <a:srgbClr val="FF0000"/>
                  </a:solidFill>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1" name="Line 58"/>
            <p:cNvSpPr>
              <a:spLocks noChangeShapeType="1"/>
            </p:cNvSpPr>
            <p:nvPr/>
          </p:nvSpPr>
          <p:spPr bwMode="auto">
            <a:xfrm>
              <a:off x="4165" y="2657"/>
              <a:ext cx="1134" cy="1"/>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2" name="Line 59"/>
            <p:cNvSpPr>
              <a:spLocks noChangeShapeType="1"/>
            </p:cNvSpPr>
            <p:nvPr/>
          </p:nvSpPr>
          <p:spPr bwMode="auto">
            <a:xfrm>
              <a:off x="4135" y="3393"/>
              <a:ext cx="1134" cy="1"/>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3" name="Oval 60"/>
            <p:cNvSpPr>
              <a:spLocks noChangeArrowheads="1"/>
            </p:cNvSpPr>
            <p:nvPr/>
          </p:nvSpPr>
          <p:spPr bwMode="auto">
            <a:xfrm>
              <a:off x="4487" y="2614"/>
              <a:ext cx="118" cy="122"/>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94" name="Freeform 61"/>
            <p:cNvSpPr>
              <a:spLocks/>
            </p:cNvSpPr>
            <p:nvPr/>
          </p:nvSpPr>
          <p:spPr bwMode="auto">
            <a:xfrm>
              <a:off x="3690" y="2811"/>
              <a:ext cx="663" cy="189"/>
            </a:xfrm>
            <a:custGeom>
              <a:avLst/>
              <a:gdLst>
                <a:gd name="T0" fmla="*/ 0 w 868"/>
                <a:gd name="T1" fmla="*/ 185 h 147"/>
                <a:gd name="T2" fmla="*/ 53 w 868"/>
                <a:gd name="T3" fmla="*/ 185 h 147"/>
                <a:gd name="T4" fmla="*/ 72 w 868"/>
                <a:gd name="T5" fmla="*/ 485 h 147"/>
                <a:gd name="T6" fmla="*/ 99 w 868"/>
                <a:gd name="T7" fmla="*/ 0 h 147"/>
                <a:gd name="T8" fmla="*/ 129 w 868"/>
                <a:gd name="T9" fmla="*/ 485 h 147"/>
                <a:gd name="T10" fmla="*/ 157 w 868"/>
                <a:gd name="T11" fmla="*/ 58 h 147"/>
                <a:gd name="T12" fmla="*/ 178 w 868"/>
                <a:gd name="T13" fmla="*/ 297 h 147"/>
                <a:gd name="T14" fmla="*/ 225 w 868"/>
                <a:gd name="T15" fmla="*/ 306 h 1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 h="147">
                  <a:moveTo>
                    <a:pt x="0" y="53"/>
                  </a:moveTo>
                  <a:cubicBezTo>
                    <a:pt x="78" y="46"/>
                    <a:pt x="156" y="39"/>
                    <a:pt x="201" y="53"/>
                  </a:cubicBezTo>
                  <a:cubicBezTo>
                    <a:pt x="247" y="67"/>
                    <a:pt x="246" y="147"/>
                    <a:pt x="276" y="138"/>
                  </a:cubicBezTo>
                  <a:cubicBezTo>
                    <a:pt x="306" y="129"/>
                    <a:pt x="343" y="0"/>
                    <a:pt x="379" y="0"/>
                  </a:cubicBezTo>
                  <a:cubicBezTo>
                    <a:pt x="416" y="0"/>
                    <a:pt x="459" y="136"/>
                    <a:pt x="496" y="138"/>
                  </a:cubicBezTo>
                  <a:cubicBezTo>
                    <a:pt x="534" y="141"/>
                    <a:pt x="573" y="25"/>
                    <a:pt x="604" y="16"/>
                  </a:cubicBezTo>
                  <a:cubicBezTo>
                    <a:pt x="636" y="7"/>
                    <a:pt x="640" y="73"/>
                    <a:pt x="684" y="85"/>
                  </a:cubicBezTo>
                  <a:cubicBezTo>
                    <a:pt x="728" y="97"/>
                    <a:pt x="830" y="87"/>
                    <a:pt x="868" y="87"/>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5" name="Oval 62"/>
            <p:cNvSpPr>
              <a:spLocks noChangeArrowheads="1"/>
            </p:cNvSpPr>
            <p:nvPr/>
          </p:nvSpPr>
          <p:spPr bwMode="auto">
            <a:xfrm>
              <a:off x="4496" y="3311"/>
              <a:ext cx="118" cy="122"/>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96" name="Line 63"/>
            <p:cNvSpPr>
              <a:spLocks noChangeShapeType="1"/>
            </p:cNvSpPr>
            <p:nvPr/>
          </p:nvSpPr>
          <p:spPr bwMode="auto">
            <a:xfrm>
              <a:off x="4546" y="2740"/>
              <a:ext cx="1" cy="55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7" name="Freeform 64"/>
            <p:cNvSpPr>
              <a:spLocks/>
            </p:cNvSpPr>
            <p:nvPr/>
          </p:nvSpPr>
          <p:spPr bwMode="auto">
            <a:xfrm>
              <a:off x="4756" y="3088"/>
              <a:ext cx="663" cy="189"/>
            </a:xfrm>
            <a:custGeom>
              <a:avLst/>
              <a:gdLst>
                <a:gd name="T0" fmla="*/ 0 w 868"/>
                <a:gd name="T1" fmla="*/ 185 h 147"/>
                <a:gd name="T2" fmla="*/ 53 w 868"/>
                <a:gd name="T3" fmla="*/ 185 h 147"/>
                <a:gd name="T4" fmla="*/ 72 w 868"/>
                <a:gd name="T5" fmla="*/ 485 h 147"/>
                <a:gd name="T6" fmla="*/ 99 w 868"/>
                <a:gd name="T7" fmla="*/ 0 h 147"/>
                <a:gd name="T8" fmla="*/ 129 w 868"/>
                <a:gd name="T9" fmla="*/ 485 h 147"/>
                <a:gd name="T10" fmla="*/ 157 w 868"/>
                <a:gd name="T11" fmla="*/ 58 h 147"/>
                <a:gd name="T12" fmla="*/ 178 w 868"/>
                <a:gd name="T13" fmla="*/ 297 h 147"/>
                <a:gd name="T14" fmla="*/ 225 w 868"/>
                <a:gd name="T15" fmla="*/ 306 h 1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 h="147">
                  <a:moveTo>
                    <a:pt x="0" y="53"/>
                  </a:moveTo>
                  <a:cubicBezTo>
                    <a:pt x="78" y="46"/>
                    <a:pt x="156" y="39"/>
                    <a:pt x="201" y="53"/>
                  </a:cubicBezTo>
                  <a:cubicBezTo>
                    <a:pt x="247" y="67"/>
                    <a:pt x="246" y="147"/>
                    <a:pt x="276" y="138"/>
                  </a:cubicBezTo>
                  <a:cubicBezTo>
                    <a:pt x="306" y="129"/>
                    <a:pt x="343" y="0"/>
                    <a:pt x="379" y="0"/>
                  </a:cubicBezTo>
                  <a:cubicBezTo>
                    <a:pt x="416" y="0"/>
                    <a:pt x="459" y="136"/>
                    <a:pt x="496" y="138"/>
                  </a:cubicBezTo>
                  <a:cubicBezTo>
                    <a:pt x="534" y="141"/>
                    <a:pt x="573" y="25"/>
                    <a:pt x="604" y="16"/>
                  </a:cubicBezTo>
                  <a:cubicBezTo>
                    <a:pt x="636" y="7"/>
                    <a:pt x="640" y="73"/>
                    <a:pt x="684" y="85"/>
                  </a:cubicBezTo>
                  <a:cubicBezTo>
                    <a:pt x="728" y="97"/>
                    <a:pt x="830" y="87"/>
                    <a:pt x="868" y="87"/>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8" name="Freeform 65"/>
            <p:cNvSpPr>
              <a:spLocks/>
            </p:cNvSpPr>
            <p:nvPr/>
          </p:nvSpPr>
          <p:spPr bwMode="auto">
            <a:xfrm>
              <a:off x="4710" y="2782"/>
              <a:ext cx="663" cy="189"/>
            </a:xfrm>
            <a:custGeom>
              <a:avLst/>
              <a:gdLst>
                <a:gd name="T0" fmla="*/ 0 w 868"/>
                <a:gd name="T1" fmla="*/ 185 h 147"/>
                <a:gd name="T2" fmla="*/ 53 w 868"/>
                <a:gd name="T3" fmla="*/ 185 h 147"/>
                <a:gd name="T4" fmla="*/ 72 w 868"/>
                <a:gd name="T5" fmla="*/ 485 h 147"/>
                <a:gd name="T6" fmla="*/ 99 w 868"/>
                <a:gd name="T7" fmla="*/ 0 h 147"/>
                <a:gd name="T8" fmla="*/ 129 w 868"/>
                <a:gd name="T9" fmla="*/ 485 h 147"/>
                <a:gd name="T10" fmla="*/ 157 w 868"/>
                <a:gd name="T11" fmla="*/ 58 h 147"/>
                <a:gd name="T12" fmla="*/ 178 w 868"/>
                <a:gd name="T13" fmla="*/ 297 h 147"/>
                <a:gd name="T14" fmla="*/ 225 w 868"/>
                <a:gd name="T15" fmla="*/ 306 h 1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 h="147">
                  <a:moveTo>
                    <a:pt x="0" y="53"/>
                  </a:moveTo>
                  <a:cubicBezTo>
                    <a:pt x="78" y="46"/>
                    <a:pt x="156" y="39"/>
                    <a:pt x="201" y="53"/>
                  </a:cubicBezTo>
                  <a:cubicBezTo>
                    <a:pt x="247" y="67"/>
                    <a:pt x="246" y="147"/>
                    <a:pt x="276" y="138"/>
                  </a:cubicBezTo>
                  <a:cubicBezTo>
                    <a:pt x="306" y="129"/>
                    <a:pt x="343" y="0"/>
                    <a:pt x="379" y="0"/>
                  </a:cubicBezTo>
                  <a:cubicBezTo>
                    <a:pt x="416" y="0"/>
                    <a:pt x="459" y="136"/>
                    <a:pt x="496" y="138"/>
                  </a:cubicBezTo>
                  <a:cubicBezTo>
                    <a:pt x="534" y="141"/>
                    <a:pt x="573" y="25"/>
                    <a:pt x="604" y="16"/>
                  </a:cubicBezTo>
                  <a:cubicBezTo>
                    <a:pt x="636" y="7"/>
                    <a:pt x="640" y="73"/>
                    <a:pt x="684" y="85"/>
                  </a:cubicBezTo>
                  <a:cubicBezTo>
                    <a:pt x="728" y="97"/>
                    <a:pt x="830" y="87"/>
                    <a:pt x="868" y="87"/>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9" name="Text Box 66"/>
            <p:cNvSpPr txBox="1">
              <a:spLocks noChangeArrowheads="1"/>
            </p:cNvSpPr>
            <p:nvPr/>
          </p:nvSpPr>
          <p:spPr bwMode="auto">
            <a:xfrm>
              <a:off x="3668" y="3570"/>
              <a:ext cx="18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t>Stimulated emission</a:t>
              </a:r>
            </a:p>
          </p:txBody>
        </p:sp>
        <p:sp>
          <p:nvSpPr>
            <p:cNvPr id="11300" name="Text Box 67"/>
            <p:cNvSpPr txBox="1">
              <a:spLocks noChangeArrowheads="1"/>
            </p:cNvSpPr>
            <p:nvPr/>
          </p:nvSpPr>
          <p:spPr bwMode="auto">
            <a:xfrm>
              <a:off x="3686" y="2978"/>
              <a:ext cx="70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t>Incoming</a:t>
              </a:r>
            </a:p>
            <a:p>
              <a:pPr algn="ctr">
                <a:spcBef>
                  <a:spcPct val="0"/>
                </a:spcBef>
                <a:buFontTx/>
                <a:buNone/>
              </a:pPr>
              <a:r>
                <a:rPr lang="en-US" altLang="en-US" sz="1800"/>
                <a:t>photon</a:t>
              </a:r>
            </a:p>
          </p:txBody>
        </p:sp>
      </p:grpSp>
      <p:grpSp>
        <p:nvGrpSpPr>
          <p:cNvPr id="23647" name="Group 95"/>
          <p:cNvGrpSpPr>
            <a:grpSpLocks/>
          </p:cNvGrpSpPr>
          <p:nvPr/>
        </p:nvGrpSpPr>
        <p:grpSpPr bwMode="auto">
          <a:xfrm>
            <a:off x="5667375" y="1157288"/>
            <a:ext cx="3338513" cy="2503487"/>
            <a:chOff x="3570" y="729"/>
            <a:chExt cx="2103" cy="1577"/>
          </a:xfrm>
        </p:grpSpPr>
        <p:sp>
          <p:nvSpPr>
            <p:cNvPr id="11278" name="Freeform 70"/>
            <p:cNvSpPr>
              <a:spLocks/>
            </p:cNvSpPr>
            <p:nvPr/>
          </p:nvSpPr>
          <p:spPr bwMode="auto">
            <a:xfrm rot="-1518492">
              <a:off x="4672" y="1130"/>
              <a:ext cx="651" cy="191"/>
            </a:xfrm>
            <a:custGeom>
              <a:avLst/>
              <a:gdLst>
                <a:gd name="T0" fmla="*/ 0 w 868"/>
                <a:gd name="T1" fmla="*/ 197 h 147"/>
                <a:gd name="T2" fmla="*/ 48 w 868"/>
                <a:gd name="T3" fmla="*/ 197 h 147"/>
                <a:gd name="T4" fmla="*/ 65 w 868"/>
                <a:gd name="T5" fmla="*/ 512 h 147"/>
                <a:gd name="T6" fmla="*/ 90 w 868"/>
                <a:gd name="T7" fmla="*/ 0 h 147"/>
                <a:gd name="T8" fmla="*/ 118 w 868"/>
                <a:gd name="T9" fmla="*/ 512 h 147"/>
                <a:gd name="T10" fmla="*/ 143 w 868"/>
                <a:gd name="T11" fmla="*/ 58 h 147"/>
                <a:gd name="T12" fmla="*/ 163 w 868"/>
                <a:gd name="T13" fmla="*/ 314 h 147"/>
                <a:gd name="T14" fmla="*/ 206 w 868"/>
                <a:gd name="T15" fmla="*/ 322 h 1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 h="147">
                  <a:moveTo>
                    <a:pt x="0" y="53"/>
                  </a:moveTo>
                  <a:cubicBezTo>
                    <a:pt x="78" y="46"/>
                    <a:pt x="156" y="39"/>
                    <a:pt x="201" y="53"/>
                  </a:cubicBezTo>
                  <a:cubicBezTo>
                    <a:pt x="247" y="67"/>
                    <a:pt x="246" y="147"/>
                    <a:pt x="276" y="138"/>
                  </a:cubicBezTo>
                  <a:cubicBezTo>
                    <a:pt x="306" y="129"/>
                    <a:pt x="343" y="0"/>
                    <a:pt x="379" y="0"/>
                  </a:cubicBezTo>
                  <a:cubicBezTo>
                    <a:pt x="416" y="0"/>
                    <a:pt x="459" y="136"/>
                    <a:pt x="496" y="138"/>
                  </a:cubicBezTo>
                  <a:cubicBezTo>
                    <a:pt x="534" y="141"/>
                    <a:pt x="573" y="25"/>
                    <a:pt x="604" y="16"/>
                  </a:cubicBezTo>
                  <a:cubicBezTo>
                    <a:pt x="636" y="7"/>
                    <a:pt x="640" y="73"/>
                    <a:pt x="684" y="85"/>
                  </a:cubicBezTo>
                  <a:cubicBezTo>
                    <a:pt x="728" y="97"/>
                    <a:pt x="830" y="87"/>
                    <a:pt x="868" y="87"/>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sng">
                  <a:solidFill>
                    <a:srgbClr val="FF0000"/>
                  </a:solidFill>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9" name="Line 71"/>
            <p:cNvSpPr>
              <a:spLocks noChangeShapeType="1"/>
            </p:cNvSpPr>
            <p:nvPr/>
          </p:nvSpPr>
          <p:spPr bwMode="auto">
            <a:xfrm>
              <a:off x="3943" y="1028"/>
              <a:ext cx="1134" cy="1"/>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0" name="Line 72"/>
            <p:cNvSpPr>
              <a:spLocks noChangeShapeType="1"/>
            </p:cNvSpPr>
            <p:nvPr/>
          </p:nvSpPr>
          <p:spPr bwMode="auto">
            <a:xfrm>
              <a:off x="3932" y="1661"/>
              <a:ext cx="1194" cy="1"/>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1" name="Oval 73"/>
            <p:cNvSpPr>
              <a:spLocks noChangeArrowheads="1"/>
            </p:cNvSpPr>
            <p:nvPr/>
          </p:nvSpPr>
          <p:spPr bwMode="auto">
            <a:xfrm>
              <a:off x="4495" y="965"/>
              <a:ext cx="118" cy="122"/>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82" name="Line 74"/>
            <p:cNvSpPr>
              <a:spLocks noChangeShapeType="1"/>
            </p:cNvSpPr>
            <p:nvPr/>
          </p:nvSpPr>
          <p:spPr bwMode="auto">
            <a:xfrm>
              <a:off x="4562" y="1106"/>
              <a:ext cx="1" cy="465"/>
            </a:xfrm>
            <a:prstGeom prst="line">
              <a:avLst/>
            </a:prstGeom>
            <a:noFill/>
            <a:ln w="57150">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3" name="Freeform 75"/>
            <p:cNvSpPr>
              <a:spLocks/>
            </p:cNvSpPr>
            <p:nvPr/>
          </p:nvSpPr>
          <p:spPr bwMode="auto">
            <a:xfrm>
              <a:off x="4682" y="1210"/>
              <a:ext cx="651" cy="191"/>
            </a:xfrm>
            <a:custGeom>
              <a:avLst/>
              <a:gdLst>
                <a:gd name="T0" fmla="*/ 0 w 868"/>
                <a:gd name="T1" fmla="*/ 197 h 147"/>
                <a:gd name="T2" fmla="*/ 48 w 868"/>
                <a:gd name="T3" fmla="*/ 197 h 147"/>
                <a:gd name="T4" fmla="*/ 65 w 868"/>
                <a:gd name="T5" fmla="*/ 512 h 147"/>
                <a:gd name="T6" fmla="*/ 90 w 868"/>
                <a:gd name="T7" fmla="*/ 0 h 147"/>
                <a:gd name="T8" fmla="*/ 118 w 868"/>
                <a:gd name="T9" fmla="*/ 512 h 147"/>
                <a:gd name="T10" fmla="*/ 143 w 868"/>
                <a:gd name="T11" fmla="*/ 58 h 147"/>
                <a:gd name="T12" fmla="*/ 163 w 868"/>
                <a:gd name="T13" fmla="*/ 314 h 147"/>
                <a:gd name="T14" fmla="*/ 206 w 868"/>
                <a:gd name="T15" fmla="*/ 322 h 1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 h="147">
                  <a:moveTo>
                    <a:pt x="0" y="53"/>
                  </a:moveTo>
                  <a:cubicBezTo>
                    <a:pt x="78" y="46"/>
                    <a:pt x="156" y="39"/>
                    <a:pt x="201" y="53"/>
                  </a:cubicBezTo>
                  <a:cubicBezTo>
                    <a:pt x="247" y="67"/>
                    <a:pt x="246" y="147"/>
                    <a:pt x="276" y="138"/>
                  </a:cubicBezTo>
                  <a:cubicBezTo>
                    <a:pt x="306" y="129"/>
                    <a:pt x="343" y="0"/>
                    <a:pt x="379" y="0"/>
                  </a:cubicBezTo>
                  <a:cubicBezTo>
                    <a:pt x="416" y="0"/>
                    <a:pt x="459" y="136"/>
                    <a:pt x="496" y="138"/>
                  </a:cubicBezTo>
                  <a:cubicBezTo>
                    <a:pt x="534" y="141"/>
                    <a:pt x="573" y="25"/>
                    <a:pt x="604" y="16"/>
                  </a:cubicBezTo>
                  <a:cubicBezTo>
                    <a:pt x="636" y="7"/>
                    <a:pt x="640" y="73"/>
                    <a:pt x="684" y="85"/>
                  </a:cubicBezTo>
                  <a:cubicBezTo>
                    <a:pt x="728" y="97"/>
                    <a:pt x="830" y="87"/>
                    <a:pt x="868" y="87"/>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4" name="Text Box 76"/>
            <p:cNvSpPr txBox="1">
              <a:spLocks noChangeArrowheads="1"/>
            </p:cNvSpPr>
            <p:nvPr/>
          </p:nvSpPr>
          <p:spPr bwMode="auto">
            <a:xfrm>
              <a:off x="3570" y="729"/>
              <a:ext cx="124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E</a:t>
              </a:r>
              <a:r>
                <a:rPr lang="en-US" altLang="en-US" sz="1800" baseline="-25000"/>
                <a:t>i</a:t>
              </a:r>
              <a:r>
                <a:rPr lang="en-US" altLang="en-US" sz="1800"/>
                <a:t> (higher energy)</a:t>
              </a:r>
            </a:p>
          </p:txBody>
        </p:sp>
        <p:sp>
          <p:nvSpPr>
            <p:cNvPr id="11285" name="Text Box 77"/>
            <p:cNvSpPr txBox="1">
              <a:spLocks noChangeArrowheads="1"/>
            </p:cNvSpPr>
            <p:nvPr/>
          </p:nvSpPr>
          <p:spPr bwMode="auto">
            <a:xfrm>
              <a:off x="3612" y="1724"/>
              <a:ext cx="143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E</a:t>
              </a:r>
              <a:r>
                <a:rPr lang="en-US" altLang="en-US" sz="1800" baseline="-25000"/>
                <a:t>f</a:t>
              </a:r>
              <a:r>
                <a:rPr lang="en-US" altLang="en-US" sz="1800"/>
                <a:t> (lower energy)</a:t>
              </a:r>
            </a:p>
          </p:txBody>
        </p:sp>
        <p:sp>
          <p:nvSpPr>
            <p:cNvPr id="11286" name="Oval 78"/>
            <p:cNvSpPr>
              <a:spLocks noChangeArrowheads="1"/>
            </p:cNvSpPr>
            <p:nvPr/>
          </p:nvSpPr>
          <p:spPr bwMode="auto">
            <a:xfrm>
              <a:off x="4512" y="1590"/>
              <a:ext cx="118" cy="122"/>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87" name="Text Box 79"/>
            <p:cNvSpPr txBox="1">
              <a:spLocks noChangeArrowheads="1"/>
            </p:cNvSpPr>
            <p:nvPr/>
          </p:nvSpPr>
          <p:spPr bwMode="auto">
            <a:xfrm>
              <a:off x="4809" y="1370"/>
              <a:ext cx="5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t>photon</a:t>
              </a:r>
            </a:p>
          </p:txBody>
        </p:sp>
        <p:sp>
          <p:nvSpPr>
            <p:cNvPr id="11288" name="Text Box 93"/>
            <p:cNvSpPr txBox="1">
              <a:spLocks noChangeArrowheads="1"/>
            </p:cNvSpPr>
            <p:nvPr/>
          </p:nvSpPr>
          <p:spPr bwMode="auto">
            <a:xfrm>
              <a:off x="3612" y="2018"/>
              <a:ext cx="206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Spontaneous emission</a:t>
              </a:r>
            </a:p>
          </p:txBody>
        </p:sp>
      </p:grpSp>
      <p:sp>
        <p:nvSpPr>
          <p:cNvPr id="11277"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E08126E3-8DE3-4409-BBB0-33150D09B2F9}" type="slidenum">
              <a:rPr lang="en-US" altLang="en-US" sz="1400"/>
              <a:pPr eaLnBrk="1" hangingPunct="1">
                <a:spcBef>
                  <a:spcPct val="0"/>
                </a:spcBef>
                <a:buFontTx/>
                <a:buNone/>
              </a:pPr>
              <a:t>10</a:t>
            </a:fld>
            <a:endParaRPr lang="en-US" altLang="en-US" sz="1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wipe(left)">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wipe(left)">
                                      <p:cBhvr>
                                        <p:cTn id="12" dur="500"/>
                                        <p:tgtEl>
                                          <p:spTgt spid="235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23647"/>
                                        </p:tgtEl>
                                        <p:attrNameLst>
                                          <p:attrName>style.visibility</p:attrName>
                                        </p:attrNameLst>
                                      </p:cBhvr>
                                      <p:to>
                                        <p:strVal val="visible"/>
                                      </p:to>
                                    </p:set>
                                    <p:anim calcmode="lin" valueType="num">
                                      <p:cBhvr>
                                        <p:cTn id="17" dur="500" fill="hold"/>
                                        <p:tgtEl>
                                          <p:spTgt spid="23647"/>
                                        </p:tgtEl>
                                        <p:attrNameLst>
                                          <p:attrName>ppt_w</p:attrName>
                                        </p:attrNameLst>
                                      </p:cBhvr>
                                      <p:tavLst>
                                        <p:tav tm="0">
                                          <p:val>
                                            <p:fltVal val="0"/>
                                          </p:val>
                                        </p:tav>
                                        <p:tav tm="100000">
                                          <p:val>
                                            <p:strVal val="#ppt_w"/>
                                          </p:val>
                                        </p:tav>
                                      </p:tavLst>
                                    </p:anim>
                                    <p:anim calcmode="lin" valueType="num">
                                      <p:cBhvr>
                                        <p:cTn id="18" dur="500" fill="hold"/>
                                        <p:tgtEl>
                                          <p:spTgt spid="23647"/>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3555">
                                            <p:txEl>
                                              <p:pRg st="2" end="2"/>
                                            </p:txEl>
                                          </p:spTgt>
                                        </p:tgtEl>
                                        <p:attrNameLst>
                                          <p:attrName>style.visibility</p:attrName>
                                        </p:attrNameLst>
                                      </p:cBhvr>
                                      <p:to>
                                        <p:strVal val="visible"/>
                                      </p:to>
                                    </p:set>
                                    <p:animEffect transition="in" filter="wipe(left)">
                                      <p:cBhvr>
                                        <p:cTn id="23" dur="500"/>
                                        <p:tgtEl>
                                          <p:spTgt spid="2355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nodeType="clickEffect">
                                  <p:stCondLst>
                                    <p:cond delay="0"/>
                                  </p:stCondLst>
                                  <p:childTnLst>
                                    <p:set>
                                      <p:cBhvr>
                                        <p:cTn id="27" dur="1" fill="hold">
                                          <p:stCondLst>
                                            <p:cond delay="0"/>
                                          </p:stCondLst>
                                        </p:cTn>
                                        <p:tgtEl>
                                          <p:spTgt spid="23607"/>
                                        </p:tgtEl>
                                        <p:attrNameLst>
                                          <p:attrName>style.visibility</p:attrName>
                                        </p:attrNameLst>
                                      </p:cBhvr>
                                      <p:to>
                                        <p:strVal val="visible"/>
                                      </p:to>
                                    </p:set>
                                    <p:anim calcmode="lin" valueType="num">
                                      <p:cBhvr>
                                        <p:cTn id="28" dur="500" fill="hold"/>
                                        <p:tgtEl>
                                          <p:spTgt spid="23607"/>
                                        </p:tgtEl>
                                        <p:attrNameLst>
                                          <p:attrName>ppt_w</p:attrName>
                                        </p:attrNameLst>
                                      </p:cBhvr>
                                      <p:tavLst>
                                        <p:tav tm="0">
                                          <p:val>
                                            <p:fltVal val="0"/>
                                          </p:val>
                                        </p:tav>
                                        <p:tav tm="100000">
                                          <p:val>
                                            <p:strVal val="#ppt_w"/>
                                          </p:val>
                                        </p:tav>
                                      </p:tavLst>
                                    </p:anim>
                                    <p:anim calcmode="lin" valueType="num">
                                      <p:cBhvr>
                                        <p:cTn id="29" dur="500" fill="hold"/>
                                        <p:tgtEl>
                                          <p:spTgt spid="2360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1031875"/>
          </a:xfrm>
          <a:solidFill>
            <a:srgbClr val="66FF66"/>
          </a:solidFill>
        </p:spPr>
        <p:txBody>
          <a:bodyPr/>
          <a:lstStyle/>
          <a:p>
            <a:pPr eaLnBrk="1" hangingPunct="1"/>
            <a:r>
              <a:rPr lang="en-US" altLang="en-US" sz="4000" smtClean="0"/>
              <a:t>A Helium-Neon (HeNe) Gas Laser</a:t>
            </a:r>
          </a:p>
        </p:txBody>
      </p:sp>
      <p:pic>
        <p:nvPicPr>
          <p:cNvPr id="12291" name="Picture 3" descr="F3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13" y="1106488"/>
            <a:ext cx="6818312" cy="551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Text Box 9"/>
          <p:cNvSpPr txBox="1">
            <a:spLocks noChangeArrowheads="1"/>
          </p:cNvSpPr>
          <p:nvPr/>
        </p:nvSpPr>
        <p:spPr bwMode="auto">
          <a:xfrm>
            <a:off x="5645150" y="5683250"/>
            <a:ext cx="29003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The wavelength of the</a:t>
            </a:r>
            <a:br>
              <a:rPr lang="en-US" altLang="en-US" sz="2000"/>
            </a:br>
            <a:r>
              <a:rPr lang="en-US" altLang="en-US" sz="2000"/>
              <a:t>HeNe laser is 633 nm</a:t>
            </a:r>
          </a:p>
        </p:txBody>
      </p:sp>
      <p:sp>
        <p:nvSpPr>
          <p:cNvPr id="25610" name="Line 10"/>
          <p:cNvSpPr>
            <a:spLocks noChangeShapeType="1"/>
          </p:cNvSpPr>
          <p:nvPr/>
        </p:nvSpPr>
        <p:spPr bwMode="auto">
          <a:xfrm flipH="1" flipV="1">
            <a:off x="7226300" y="3532188"/>
            <a:ext cx="769938" cy="2178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4"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9E376D0C-9678-4E05-8AA3-536474FFBB6B}" type="slidenum">
              <a:rPr lang="en-US" altLang="en-US" sz="1400"/>
              <a:pPr eaLnBrk="1" hangingPunct="1">
                <a:spcBef>
                  <a:spcPct val="0"/>
                </a:spcBef>
                <a:buFontTx/>
                <a:buNone/>
              </a:pPr>
              <a:t>11</a:t>
            </a:fld>
            <a:endParaRPr lang="en-US" altLang="en-US" sz="1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610"/>
                                        </p:tgtEl>
                                        <p:attrNameLst>
                                          <p:attrName>style.visibility</p:attrName>
                                        </p:attrNameLst>
                                      </p:cBhvr>
                                      <p:to>
                                        <p:strVal val="visible"/>
                                      </p:to>
                                    </p:set>
                                    <p:animEffect transition="in" filter="wipe(down)">
                                      <p:cBhvr>
                                        <p:cTn id="7" dur="500"/>
                                        <p:tgtEl>
                                          <p:spTgt spid="256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5609"/>
                                        </p:tgtEl>
                                        <p:attrNameLst>
                                          <p:attrName>style.visibility</p:attrName>
                                        </p:attrNameLst>
                                      </p:cBhvr>
                                      <p:to>
                                        <p:strVal val="visible"/>
                                      </p:to>
                                    </p:set>
                                    <p:animEffect transition="in" filter="wipe(down)">
                                      <p:cBhvr>
                                        <p:cTn id="10" dur="500"/>
                                        <p:tgtEl>
                                          <p:spTgt spid="25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9" grpId="0"/>
      <p:bldP spid="256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742950"/>
          </a:xfrm>
          <a:solidFill>
            <a:srgbClr val="66FF66"/>
          </a:solidFill>
        </p:spPr>
        <p:txBody>
          <a:bodyPr/>
          <a:lstStyle/>
          <a:p>
            <a:pPr eaLnBrk="1" hangingPunct="1"/>
            <a:r>
              <a:rPr lang="en-US" altLang="en-US" sz="4000" smtClean="0"/>
              <a:t>Applications of lasers</a:t>
            </a:r>
          </a:p>
        </p:txBody>
      </p:sp>
      <p:pic>
        <p:nvPicPr>
          <p:cNvPr id="27653" name="Picture 5" descr="F3027"/>
          <p:cNvPicPr>
            <a:picLocks noChangeAspect="1" noChangeArrowheads="1"/>
          </p:cNvPicPr>
          <p:nvPr/>
        </p:nvPicPr>
        <p:blipFill>
          <a:blip r:embed="rId3">
            <a:extLst>
              <a:ext uri="{28A0092B-C50C-407E-A947-70E740481C1C}">
                <a14:useLocalDpi xmlns:a14="http://schemas.microsoft.com/office/drawing/2010/main" val="0"/>
              </a:ext>
            </a:extLst>
          </a:blip>
          <a:srcRect r="54688"/>
          <a:stretch>
            <a:fillRect/>
          </a:stretch>
        </p:blipFill>
        <p:spPr bwMode="auto">
          <a:xfrm>
            <a:off x="4592638" y="2601913"/>
            <a:ext cx="1947862" cy="377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6"/>
          <p:cNvSpPr txBox="1">
            <a:spLocks noChangeArrowheads="1"/>
          </p:cNvSpPr>
          <p:nvPr/>
        </p:nvSpPr>
        <p:spPr bwMode="auto">
          <a:xfrm>
            <a:off x="4716463" y="981075"/>
            <a:ext cx="384333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800100" indent="-342900" eaLnBrk="0" hangingPunct="0">
              <a:spcBef>
                <a:spcPct val="20000"/>
              </a:spcBef>
              <a:buChar char="–"/>
              <a:defRPr sz="2800">
                <a:solidFill>
                  <a:schemeClr val="tx1"/>
                </a:solidFill>
                <a:latin typeface="Arial" panose="020B0604020202020204" pitchFamily="34" charset="0"/>
              </a:defRPr>
            </a:lvl2pPr>
            <a:lvl3pPr marL="1257300" indent="-342900" eaLnBrk="0" hangingPunct="0">
              <a:spcBef>
                <a:spcPct val="20000"/>
              </a:spcBef>
              <a:buChar char="•"/>
              <a:defRPr sz="2400">
                <a:solidFill>
                  <a:schemeClr val="tx1"/>
                </a:solidFill>
                <a:latin typeface="Arial" panose="020B0604020202020204" pitchFamily="34" charset="0"/>
              </a:defRPr>
            </a:lvl3pPr>
            <a:lvl4pPr marL="1714500" indent="-342900" eaLnBrk="0" hangingPunct="0">
              <a:spcBef>
                <a:spcPct val="20000"/>
              </a:spcBef>
              <a:buChar char="–"/>
              <a:defRPr sz="2000">
                <a:solidFill>
                  <a:schemeClr val="tx1"/>
                </a:solidFill>
                <a:latin typeface="Arial" panose="020B0604020202020204" pitchFamily="34" charset="0"/>
              </a:defRPr>
            </a:lvl4pPr>
            <a:lvl5pPr marL="2171700" indent="-342900" eaLnBrk="0" hangingPunct="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t>Laser surgery to correct for</a:t>
            </a:r>
          </a:p>
          <a:p>
            <a:pPr>
              <a:spcBef>
                <a:spcPct val="0"/>
              </a:spcBef>
              <a:buFontTx/>
              <a:buAutoNum type="alphaLcParenBoth"/>
            </a:pPr>
            <a:r>
              <a:rPr lang="en-US" altLang="en-US" sz="2400"/>
              <a:t> nearsightedness, and</a:t>
            </a:r>
          </a:p>
          <a:p>
            <a:pPr>
              <a:spcBef>
                <a:spcPct val="0"/>
              </a:spcBef>
              <a:buFontTx/>
              <a:buAutoNum type="alphaLcParenBoth"/>
            </a:pPr>
            <a:r>
              <a:rPr lang="en-US" altLang="en-US" sz="2400"/>
              <a:t> farsightedness</a:t>
            </a:r>
          </a:p>
        </p:txBody>
      </p:sp>
      <p:pic>
        <p:nvPicPr>
          <p:cNvPr id="27657" name="Picture 9" descr="1000m-sparks"/>
          <p:cNvPicPr>
            <a:picLocks noChangeAspect="1" noChangeArrowheads="1"/>
          </p:cNvPicPr>
          <p:nvPr/>
        </p:nvPicPr>
        <p:blipFill>
          <a:blip r:embed="rId4" cstate="print">
            <a:extLst>
              <a:ext uri="{28A0092B-C50C-407E-A947-70E740481C1C}">
                <a14:useLocalDpi xmlns:a14="http://schemas.microsoft.com/office/drawing/2010/main" val="0"/>
              </a:ext>
            </a:extLst>
          </a:blip>
          <a:srcRect t="5515" b="6166"/>
          <a:stretch>
            <a:fillRect/>
          </a:stretch>
        </p:blipFill>
        <p:spPr bwMode="auto">
          <a:xfrm>
            <a:off x="407988" y="3551238"/>
            <a:ext cx="3094037"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10" descr="laser-eye-surgery-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865188"/>
            <a:ext cx="31051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0" name="Text Box 12"/>
          <p:cNvSpPr txBox="1">
            <a:spLocks noChangeArrowheads="1"/>
          </p:cNvSpPr>
          <p:nvPr/>
        </p:nvSpPr>
        <p:spPr bwMode="auto">
          <a:xfrm>
            <a:off x="407988" y="3529013"/>
            <a:ext cx="3092450" cy="4619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Laser cutting tools</a:t>
            </a:r>
          </a:p>
        </p:txBody>
      </p:sp>
      <p:pic>
        <p:nvPicPr>
          <p:cNvPr id="27661" name="Picture 13" descr="F3027"/>
          <p:cNvPicPr>
            <a:picLocks noChangeAspect="1" noChangeArrowheads="1"/>
          </p:cNvPicPr>
          <p:nvPr/>
        </p:nvPicPr>
        <p:blipFill>
          <a:blip r:embed="rId3">
            <a:extLst>
              <a:ext uri="{28A0092B-C50C-407E-A947-70E740481C1C}">
                <a14:useLocalDpi xmlns:a14="http://schemas.microsoft.com/office/drawing/2010/main" val="0"/>
              </a:ext>
            </a:extLst>
          </a:blip>
          <a:srcRect l="50955"/>
          <a:stretch>
            <a:fillRect/>
          </a:stretch>
        </p:blipFill>
        <p:spPr bwMode="auto">
          <a:xfrm>
            <a:off x="6591300" y="2559050"/>
            <a:ext cx="2139950" cy="37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73D709DB-D2D7-45F9-861A-681CB2A886BD}" type="slidenum">
              <a:rPr lang="en-US" altLang="en-US" sz="1400"/>
              <a:pPr eaLnBrk="1" hangingPunct="1">
                <a:spcBef>
                  <a:spcPct val="0"/>
                </a:spcBef>
                <a:buFontTx/>
                <a:buNone/>
              </a:pPr>
              <a:t>12</a:t>
            </a:fld>
            <a:endParaRPr lang="en-US" altLang="en-US" sz="1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657"/>
                                        </p:tgtEl>
                                        <p:attrNameLst>
                                          <p:attrName>style.visibility</p:attrName>
                                        </p:attrNameLst>
                                      </p:cBhvr>
                                      <p:to>
                                        <p:strVal val="visible"/>
                                      </p:to>
                                    </p:set>
                                    <p:anim calcmode="lin" valueType="num">
                                      <p:cBhvr additive="base">
                                        <p:cTn id="7" dur="500" fill="hold"/>
                                        <p:tgtEl>
                                          <p:spTgt spid="27657"/>
                                        </p:tgtEl>
                                        <p:attrNameLst>
                                          <p:attrName>ppt_x</p:attrName>
                                        </p:attrNameLst>
                                      </p:cBhvr>
                                      <p:tavLst>
                                        <p:tav tm="0">
                                          <p:val>
                                            <p:strVal val="#ppt_x"/>
                                          </p:val>
                                        </p:tav>
                                        <p:tav tm="100000">
                                          <p:val>
                                            <p:strVal val="#ppt_x"/>
                                          </p:val>
                                        </p:tav>
                                      </p:tavLst>
                                    </p:anim>
                                    <p:anim calcmode="lin" valueType="num">
                                      <p:cBhvr additive="base">
                                        <p:cTn id="8" dur="500" fill="hold"/>
                                        <p:tgtEl>
                                          <p:spTgt spid="27657"/>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276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nodeType="clickEffect">
                                  <p:stCondLst>
                                    <p:cond delay="0"/>
                                  </p:stCondLst>
                                  <p:childTnLst>
                                    <p:set>
                                      <p:cBhvr>
                                        <p:cTn id="14" dur="1" fill="hold">
                                          <p:stCondLst>
                                            <p:cond delay="0"/>
                                          </p:stCondLst>
                                        </p:cTn>
                                        <p:tgtEl>
                                          <p:spTgt spid="27658"/>
                                        </p:tgtEl>
                                        <p:attrNameLst>
                                          <p:attrName>style.visibility</p:attrName>
                                        </p:attrNameLst>
                                      </p:cBhvr>
                                      <p:to>
                                        <p:strVal val="visible"/>
                                      </p:to>
                                    </p:set>
                                    <p:anim calcmode="lin" valueType="num">
                                      <p:cBhvr>
                                        <p:cTn id="15" dur="500" fill="hold"/>
                                        <p:tgtEl>
                                          <p:spTgt spid="27658"/>
                                        </p:tgtEl>
                                        <p:attrNameLst>
                                          <p:attrName>ppt_w</p:attrName>
                                        </p:attrNameLst>
                                      </p:cBhvr>
                                      <p:tavLst>
                                        <p:tav tm="0">
                                          <p:val>
                                            <p:fltVal val="0"/>
                                          </p:val>
                                        </p:tav>
                                        <p:tav tm="100000">
                                          <p:val>
                                            <p:strVal val="#ppt_w"/>
                                          </p:val>
                                        </p:tav>
                                      </p:tavLst>
                                    </p:anim>
                                    <p:anim calcmode="lin" valueType="num">
                                      <p:cBhvr>
                                        <p:cTn id="16" dur="500" fill="hold"/>
                                        <p:tgtEl>
                                          <p:spTgt spid="27658"/>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7654"/>
                                        </p:tgtEl>
                                        <p:attrNameLst>
                                          <p:attrName>style.visibility</p:attrName>
                                        </p:attrNameLst>
                                      </p:cBhvr>
                                      <p:to>
                                        <p:strVal val="visible"/>
                                      </p:to>
                                    </p:set>
                                    <p:animEffect transition="in" filter="wipe(down)">
                                      <p:cBhvr>
                                        <p:cTn id="21" dur="500"/>
                                        <p:tgtEl>
                                          <p:spTgt spid="2765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nodeType="clickEffect">
                                  <p:stCondLst>
                                    <p:cond delay="0"/>
                                  </p:stCondLst>
                                  <p:childTnLst>
                                    <p:set>
                                      <p:cBhvr>
                                        <p:cTn id="25" dur="1" fill="hold">
                                          <p:stCondLst>
                                            <p:cond delay="0"/>
                                          </p:stCondLst>
                                        </p:cTn>
                                        <p:tgtEl>
                                          <p:spTgt spid="27653"/>
                                        </p:tgtEl>
                                        <p:attrNameLst>
                                          <p:attrName>style.visibility</p:attrName>
                                        </p:attrNameLst>
                                      </p:cBhvr>
                                      <p:to>
                                        <p:strVal val="visible"/>
                                      </p:to>
                                    </p:set>
                                    <p:anim calcmode="lin" valueType="num">
                                      <p:cBhvr>
                                        <p:cTn id="26" dur="500" fill="hold"/>
                                        <p:tgtEl>
                                          <p:spTgt spid="27653"/>
                                        </p:tgtEl>
                                        <p:attrNameLst>
                                          <p:attrName>ppt_w</p:attrName>
                                        </p:attrNameLst>
                                      </p:cBhvr>
                                      <p:tavLst>
                                        <p:tav tm="0">
                                          <p:val>
                                            <p:fltVal val="0"/>
                                          </p:val>
                                        </p:tav>
                                        <p:tav tm="100000">
                                          <p:val>
                                            <p:strVal val="#ppt_w"/>
                                          </p:val>
                                        </p:tav>
                                      </p:tavLst>
                                    </p:anim>
                                    <p:anim calcmode="lin" valueType="num">
                                      <p:cBhvr>
                                        <p:cTn id="27" dur="500" fill="hold"/>
                                        <p:tgtEl>
                                          <p:spTgt spid="27653"/>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16" fill="hold" nodeType="clickEffect">
                                  <p:stCondLst>
                                    <p:cond delay="0"/>
                                  </p:stCondLst>
                                  <p:childTnLst>
                                    <p:set>
                                      <p:cBhvr>
                                        <p:cTn id="31" dur="1" fill="hold">
                                          <p:stCondLst>
                                            <p:cond delay="0"/>
                                          </p:stCondLst>
                                        </p:cTn>
                                        <p:tgtEl>
                                          <p:spTgt spid="27661"/>
                                        </p:tgtEl>
                                        <p:attrNameLst>
                                          <p:attrName>style.visibility</p:attrName>
                                        </p:attrNameLst>
                                      </p:cBhvr>
                                      <p:to>
                                        <p:strVal val="visible"/>
                                      </p:to>
                                    </p:set>
                                    <p:anim calcmode="lin" valueType="num">
                                      <p:cBhvr>
                                        <p:cTn id="32" dur="500" fill="hold"/>
                                        <p:tgtEl>
                                          <p:spTgt spid="27661"/>
                                        </p:tgtEl>
                                        <p:attrNameLst>
                                          <p:attrName>ppt_w</p:attrName>
                                        </p:attrNameLst>
                                      </p:cBhvr>
                                      <p:tavLst>
                                        <p:tav tm="0">
                                          <p:val>
                                            <p:fltVal val="0"/>
                                          </p:val>
                                        </p:tav>
                                        <p:tav tm="100000">
                                          <p:val>
                                            <p:strVal val="#ppt_w"/>
                                          </p:val>
                                        </p:tav>
                                      </p:tavLst>
                                    </p:anim>
                                    <p:anim calcmode="lin" valueType="num">
                                      <p:cBhvr>
                                        <p:cTn id="33" dur="500" fill="hold"/>
                                        <p:tgtEl>
                                          <p:spTgt spid="276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P spid="276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6DCCA"/>
        </a:solidFill>
        <a:effectLst/>
      </p:bgPr>
    </p:bg>
    <p:spTree>
      <p:nvGrpSpPr>
        <p:cNvPr id="1" name=""/>
        <p:cNvGrpSpPr/>
        <p:nvPr/>
      </p:nvGrpSpPr>
      <p:grpSpPr>
        <a:xfrm>
          <a:off x="0" y="0"/>
          <a:ext cx="0" cy="0"/>
          <a:chOff x="0" y="0"/>
          <a:chExt cx="0" cy="0"/>
        </a:xfrm>
      </p:grpSpPr>
      <p:sp>
        <p:nvSpPr>
          <p:cNvPr id="14338" name="Text Box 10"/>
          <p:cNvSpPr txBox="1">
            <a:spLocks noChangeArrowheads="1"/>
          </p:cNvSpPr>
          <p:nvPr/>
        </p:nvSpPr>
        <p:spPr bwMode="auto">
          <a:xfrm>
            <a:off x="-31750" y="0"/>
            <a:ext cx="9175750" cy="5842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latin typeface="Verdana" panose="020B0604030504040204" pitchFamily="34" charset="0"/>
              </a:rPr>
              <a:t>World’s most powerful laser -- NIF</a:t>
            </a:r>
          </a:p>
        </p:txBody>
      </p:sp>
      <p:sp>
        <p:nvSpPr>
          <p:cNvPr id="14339" name="Content Placeholder 10"/>
          <p:cNvSpPr>
            <a:spLocks noGrp="1"/>
          </p:cNvSpPr>
          <p:nvPr>
            <p:ph idx="1"/>
          </p:nvPr>
        </p:nvSpPr>
        <p:spPr>
          <a:xfrm>
            <a:off x="5087938" y="755650"/>
            <a:ext cx="3784600" cy="5853113"/>
          </a:xfrm>
        </p:spPr>
        <p:txBody>
          <a:bodyPr/>
          <a:lstStyle/>
          <a:p>
            <a:pPr eaLnBrk="1" hangingPunct="1"/>
            <a:r>
              <a:rPr lang="en-US" altLang="en-US" sz="2800" smtClean="0"/>
              <a:t>For 1 picosec </a:t>
            </a:r>
            <a:br>
              <a:rPr lang="en-US" altLang="en-US" sz="2800" smtClean="0"/>
            </a:br>
            <a:r>
              <a:rPr lang="en-US" altLang="en-US" sz="2800" smtClean="0"/>
              <a:t>(10</a:t>
            </a:r>
            <a:r>
              <a:rPr lang="en-US" altLang="en-US" sz="2800" baseline="30000" smtClean="0"/>
              <a:t>-12</a:t>
            </a:r>
            <a:r>
              <a:rPr lang="en-US" altLang="en-US" sz="2800" smtClean="0"/>
              <a:t> s) NIF produces 5 x 10</a:t>
            </a:r>
            <a:r>
              <a:rPr lang="en-US" altLang="en-US" sz="2800" baseline="30000" smtClean="0"/>
              <a:t>14</a:t>
            </a:r>
            <a:r>
              <a:rPr lang="en-US" altLang="en-US" sz="2800" smtClean="0"/>
              <a:t> W of laser power– more than all of US, a total of 1.85 MJ</a:t>
            </a:r>
          </a:p>
          <a:p>
            <a:pPr eaLnBrk="1" hangingPunct="1"/>
            <a:r>
              <a:rPr lang="en-US" altLang="en-US" sz="2800" smtClean="0"/>
              <a:t>Its 192 beams are focused on a tiny pellet, which gets compressed and heated to conditions similar to the interior of a star, 10 MK.</a:t>
            </a:r>
          </a:p>
        </p:txBody>
      </p:sp>
      <p:sp>
        <p:nvSpPr>
          <p:cNvPr id="14340" name="Slide Number Placeholder 1"/>
          <p:cNvSpPr>
            <a:spLocks noGrp="1"/>
          </p:cNvSpPr>
          <p:nvPr>
            <p:ph type="sldNum" sz="quarter" idx="12"/>
          </p:nvPr>
        </p:nvSpPr>
        <p:spPr>
          <a:xfrm>
            <a:off x="8618538" y="6315075"/>
            <a:ext cx="420687" cy="400050"/>
          </a:xfrm>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AAB60BB1-E8B9-459A-BF92-1684DF8953F9}" type="slidenum">
              <a:rPr lang="en-US" altLang="en-US" sz="1400"/>
              <a:pPr eaLnBrk="1" hangingPunct="1">
                <a:spcBef>
                  <a:spcPct val="0"/>
                </a:spcBef>
                <a:buFontTx/>
                <a:buNone/>
              </a:pPr>
              <a:t>13</a:t>
            </a:fld>
            <a:endParaRPr lang="en-US" altLang="en-US" sz="1400"/>
          </a:p>
        </p:txBody>
      </p:sp>
      <p:grpSp>
        <p:nvGrpSpPr>
          <p:cNvPr id="14341" name="Group 5"/>
          <p:cNvGrpSpPr>
            <a:grpSpLocks/>
          </p:cNvGrpSpPr>
          <p:nvPr/>
        </p:nvGrpSpPr>
        <p:grpSpPr bwMode="auto">
          <a:xfrm>
            <a:off x="0" y="755650"/>
            <a:ext cx="5168900" cy="3621088"/>
            <a:chOff x="3030108" y="886407"/>
            <a:chExt cx="5605892" cy="3709808"/>
          </a:xfrm>
        </p:grpSpPr>
        <p:pic>
          <p:nvPicPr>
            <p:cNvPr id="14348" name="Picture 9" descr="NIFTY"/>
            <p:cNvPicPr>
              <a:picLocks noChangeAspect="1" noChangeArrowheads="1"/>
            </p:cNvPicPr>
            <p:nvPr/>
          </p:nvPicPr>
          <p:blipFill>
            <a:blip r:embed="rId3">
              <a:extLst>
                <a:ext uri="{28A0092B-C50C-407E-A947-70E740481C1C}">
                  <a14:useLocalDpi xmlns:a14="http://schemas.microsoft.com/office/drawing/2010/main" val="0"/>
                </a:ext>
              </a:extLst>
            </a:blip>
            <a:srcRect t="7054" r="2486" b="6531"/>
            <a:stretch>
              <a:fillRect/>
            </a:stretch>
          </p:blipFill>
          <p:spPr bwMode="auto">
            <a:xfrm>
              <a:off x="3063536" y="886407"/>
              <a:ext cx="5572464" cy="370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9" name="Text Box 17"/>
            <p:cNvSpPr txBox="1">
              <a:spLocks noChangeArrowheads="1"/>
            </p:cNvSpPr>
            <p:nvPr/>
          </p:nvSpPr>
          <p:spPr bwMode="auto">
            <a:xfrm>
              <a:off x="3030108" y="2862143"/>
              <a:ext cx="2258064" cy="1734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Verdana" panose="020B0604030504040204" pitchFamily="34" charset="0"/>
                </a:rPr>
                <a:t>N</a:t>
              </a:r>
              <a:r>
                <a:rPr lang="en-US" altLang="en-US" sz="2000">
                  <a:latin typeface="Verdana" panose="020B0604030504040204" pitchFamily="34" charset="0"/>
                </a:rPr>
                <a:t>ational </a:t>
              </a:r>
            </a:p>
            <a:p>
              <a:pPr eaLnBrk="1" hangingPunct="1">
                <a:spcBef>
                  <a:spcPct val="0"/>
                </a:spcBef>
                <a:buFontTx/>
                <a:buNone/>
              </a:pPr>
              <a:r>
                <a:rPr lang="en-US" altLang="en-US" sz="2800" b="1">
                  <a:latin typeface="Verdana" panose="020B0604030504040204" pitchFamily="34" charset="0"/>
                </a:rPr>
                <a:t>I</a:t>
              </a:r>
              <a:r>
                <a:rPr lang="en-US" altLang="en-US" sz="2000">
                  <a:latin typeface="Verdana" panose="020B0604030504040204" pitchFamily="34" charset="0"/>
                </a:rPr>
                <a:t>gnition </a:t>
              </a:r>
            </a:p>
            <a:p>
              <a:pPr eaLnBrk="1" hangingPunct="1">
                <a:spcBef>
                  <a:spcPct val="0"/>
                </a:spcBef>
                <a:buFontTx/>
                <a:buNone/>
              </a:pPr>
              <a:r>
                <a:rPr lang="en-US" altLang="en-US" sz="2800" b="1">
                  <a:latin typeface="Verdana" panose="020B0604030504040204" pitchFamily="34" charset="0"/>
                </a:rPr>
                <a:t>F</a:t>
              </a:r>
              <a:r>
                <a:rPr lang="en-US" altLang="en-US" sz="2000">
                  <a:latin typeface="Verdana" panose="020B0604030504040204" pitchFamily="34" charset="0"/>
                </a:rPr>
                <a:t>acility</a:t>
              </a:r>
            </a:p>
            <a:p>
              <a:pPr eaLnBrk="1" hangingPunct="1">
                <a:spcBef>
                  <a:spcPct val="0"/>
                </a:spcBef>
                <a:buFontTx/>
                <a:buNone/>
              </a:pPr>
              <a:r>
                <a:rPr lang="en-US" altLang="en-US" sz="2000">
                  <a:latin typeface="Verdana" panose="020B0604030504040204" pitchFamily="34" charset="0"/>
                </a:rPr>
                <a:t>Livermore, CA</a:t>
              </a:r>
            </a:p>
          </p:txBody>
        </p:sp>
      </p:grpSp>
      <p:grpSp>
        <p:nvGrpSpPr>
          <p:cNvPr id="14342" name="Group 4"/>
          <p:cNvGrpSpPr>
            <a:grpSpLocks/>
          </p:cNvGrpSpPr>
          <p:nvPr/>
        </p:nvGrpSpPr>
        <p:grpSpPr bwMode="auto">
          <a:xfrm>
            <a:off x="566738" y="4545013"/>
            <a:ext cx="3244850" cy="2100262"/>
            <a:chOff x="-2162221" y="3925887"/>
            <a:chExt cx="3117850" cy="2873375"/>
          </a:xfrm>
        </p:grpSpPr>
        <p:pic>
          <p:nvPicPr>
            <p:cNvPr id="14345" name="Picture 6" descr="hot_hohlraum_hal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2221" y="3925887"/>
              <a:ext cx="3117850"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Text Box 14"/>
            <p:cNvSpPr txBox="1">
              <a:spLocks noChangeArrowheads="1"/>
            </p:cNvSpPr>
            <p:nvPr/>
          </p:nvSpPr>
          <p:spPr bwMode="auto">
            <a:xfrm rot="961300">
              <a:off x="-1321220" y="5893530"/>
              <a:ext cx="755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33CC33"/>
                  </a:solidFill>
                </a:rPr>
                <a:t>5 mm</a:t>
              </a:r>
            </a:p>
          </p:txBody>
        </p:sp>
        <p:cxnSp>
          <p:nvCxnSpPr>
            <p:cNvPr id="4" name="Straight Arrow Connector 3"/>
            <p:cNvCxnSpPr/>
            <p:nvPr/>
          </p:nvCxnSpPr>
          <p:spPr>
            <a:xfrm>
              <a:off x="-1620716" y="5522206"/>
              <a:ext cx="1621466" cy="677621"/>
            </a:xfrm>
            <a:prstGeom prst="straightConnector1">
              <a:avLst/>
            </a:prstGeom>
            <a:ln w="19050">
              <a:solidFill>
                <a:srgbClr val="33CC33"/>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9" name="Freeform 18"/>
          <p:cNvSpPr/>
          <p:nvPr/>
        </p:nvSpPr>
        <p:spPr>
          <a:xfrm>
            <a:off x="2571750" y="2425700"/>
            <a:ext cx="1312863" cy="2789238"/>
          </a:xfrm>
          <a:custGeom>
            <a:avLst/>
            <a:gdLst>
              <a:gd name="connsiteX0" fmla="*/ 1312753 w 1312753"/>
              <a:gd name="connsiteY0" fmla="*/ 0 h 2706986"/>
              <a:gd name="connsiteX1" fmla="*/ 1312753 w 1312753"/>
              <a:gd name="connsiteY1" fmla="*/ 1511929 h 2706986"/>
              <a:gd name="connsiteX2" fmla="*/ 0 w 1312753"/>
              <a:gd name="connsiteY2" fmla="*/ 2706986 h 2706986"/>
            </a:gdLst>
            <a:ahLst/>
            <a:cxnLst>
              <a:cxn ang="0">
                <a:pos x="connsiteX0" y="connsiteY0"/>
              </a:cxn>
              <a:cxn ang="0">
                <a:pos x="connsiteX1" y="connsiteY1"/>
              </a:cxn>
              <a:cxn ang="0">
                <a:pos x="connsiteX2" y="connsiteY2"/>
              </a:cxn>
            </a:cxnLst>
            <a:rect l="l" t="t" r="r" b="b"/>
            <a:pathLst>
              <a:path w="1312753" h="2706986">
                <a:moveTo>
                  <a:pt x="1312753" y="0"/>
                </a:moveTo>
                <a:lnTo>
                  <a:pt x="1312753" y="1511929"/>
                </a:lnTo>
                <a:lnTo>
                  <a:pt x="0" y="2706986"/>
                </a:lnTo>
              </a:path>
            </a:pathLst>
          </a:custGeom>
          <a:noFill/>
          <a:ln w="38100">
            <a:solidFill>
              <a:srgbClr val="FF0000"/>
            </a:solidFill>
            <a:headEnd type="triangle" w="lg" len="lg"/>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44" name="TextBox 19"/>
          <p:cNvSpPr txBox="1">
            <a:spLocks noChangeArrowheads="1"/>
          </p:cNvSpPr>
          <p:nvPr/>
        </p:nvSpPr>
        <p:spPr bwMode="auto">
          <a:xfrm>
            <a:off x="1835150" y="755650"/>
            <a:ext cx="309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70C0"/>
                </a:solidFill>
              </a:rPr>
              <a:t>Size </a:t>
            </a:r>
            <a:r>
              <a:rPr lang="en-US" altLang="en-US" sz="2000" b="1">
                <a:solidFill>
                  <a:srgbClr val="0070C0"/>
                </a:solidFill>
                <a:sym typeface="Wingdings" panose="05000000000000000000" pitchFamily="2" charset="2"/>
              </a:rPr>
              <a:t> Kinnick Stadium</a:t>
            </a:r>
            <a:endParaRPr lang="en-US" altLang="en-US" sz="2000" b="1">
              <a:solidFill>
                <a:srgbClr val="0070C0"/>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879475"/>
          </a:xfrm>
          <a:solidFill>
            <a:srgbClr val="66FF66"/>
          </a:solidFill>
        </p:spPr>
        <p:txBody>
          <a:bodyPr/>
          <a:lstStyle/>
          <a:p>
            <a:pPr eaLnBrk="1" hangingPunct="1"/>
            <a:r>
              <a:rPr lang="en-US" altLang="en-US" smtClean="0"/>
              <a:t>Solid State Laser Diodes</a:t>
            </a:r>
          </a:p>
        </p:txBody>
      </p:sp>
      <p:pic>
        <p:nvPicPr>
          <p:cNvPr id="35844" name="Picture 4" descr="lasers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644900"/>
            <a:ext cx="4122737"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 Box 6"/>
          <p:cNvSpPr txBox="1">
            <a:spLocks noChangeArrowheads="1"/>
          </p:cNvSpPr>
          <p:nvPr/>
        </p:nvSpPr>
        <p:spPr bwMode="auto">
          <a:xfrm>
            <a:off x="547688" y="5668963"/>
            <a:ext cx="3127375" cy="830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a:t>Come in a variety of</a:t>
            </a:r>
          </a:p>
          <a:p>
            <a:pPr algn="ctr">
              <a:spcBef>
                <a:spcPct val="0"/>
              </a:spcBef>
              <a:buFontTx/>
              <a:buNone/>
            </a:pPr>
            <a:r>
              <a:rPr lang="en-US" altLang="en-US" sz="2400"/>
              <a:t>wavelengths (colors)</a:t>
            </a:r>
          </a:p>
        </p:txBody>
      </p:sp>
      <p:pic>
        <p:nvPicPr>
          <p:cNvPr id="15365" name="Picture 9" descr="250px-Diode_las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8" y="1268413"/>
            <a:ext cx="3024187"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0" name="Rectangle 10"/>
          <p:cNvSpPr>
            <a:spLocks noChangeArrowheads="1"/>
          </p:cNvSpPr>
          <p:nvPr/>
        </p:nvSpPr>
        <p:spPr bwMode="auto">
          <a:xfrm>
            <a:off x="4302125" y="1052513"/>
            <a:ext cx="4741863" cy="554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2400"/>
              <a:t>Diode lasers use semiconductor materials (tiny chips of silicon) as the lasing media</a:t>
            </a:r>
          </a:p>
          <a:p>
            <a:pPr eaLnBrk="1" hangingPunct="1"/>
            <a:r>
              <a:rPr lang="en-US" altLang="en-US" sz="2400"/>
              <a:t>Power levels &lt; 1 W</a:t>
            </a:r>
          </a:p>
          <a:p>
            <a:pPr eaLnBrk="1" hangingPunct="1"/>
            <a:r>
              <a:rPr lang="en-US" altLang="en-US" sz="2400"/>
              <a:t>When current flows through the silicon chip it emits an intense beam of coherent light.</a:t>
            </a:r>
          </a:p>
          <a:p>
            <a:pPr eaLnBrk="1" hangingPunct="1"/>
            <a:r>
              <a:rPr lang="en-US" altLang="en-US" sz="2400"/>
              <a:t>Diode lasers are used to read the information embedded in the pits in CD’s and DVD’s, and also to read UPC’s in bar code scanners and in laser pointers!</a:t>
            </a:r>
          </a:p>
        </p:txBody>
      </p:sp>
      <p:sp>
        <p:nvSpPr>
          <p:cNvPr id="15367" name="Slide Number Placeholder 1"/>
          <p:cNvSpPr>
            <a:spLocks noGrp="1"/>
          </p:cNvSpPr>
          <p:nvPr>
            <p:ph type="sldNum" sz="quarter" idx="12"/>
          </p:nvPr>
        </p:nvSpPr>
        <p:spPr>
          <a:xfrm>
            <a:off x="8483600" y="6370638"/>
            <a:ext cx="430213" cy="352425"/>
          </a:xfrm>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605979A8-2FED-471F-A8FD-630DB4925A47}" type="slidenum">
              <a:rPr lang="en-US" altLang="en-US" sz="1400"/>
              <a:pPr eaLnBrk="1" hangingPunct="1">
                <a:spcBef>
                  <a:spcPct val="0"/>
                </a:spcBef>
                <a:buFontTx/>
                <a:buNone/>
              </a:pPr>
              <a:t>14</a:t>
            </a:fld>
            <a:endParaRPr lang="en-US" altLang="en-US" sz="1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5846"/>
                                        </p:tgtEl>
                                        <p:attrNameLst>
                                          <p:attrName>style.visibility</p:attrName>
                                        </p:attrNameLst>
                                      </p:cBhvr>
                                      <p:to>
                                        <p:strVal val="visible"/>
                                      </p:to>
                                    </p:set>
                                    <p:animEffect transition="in" filter="wipe(right)">
                                      <p:cBhvr>
                                        <p:cTn id="7" dur="500"/>
                                        <p:tgtEl>
                                          <p:spTgt spid="35846"/>
                                        </p:tgtEl>
                                      </p:cBhvr>
                                    </p:animEffect>
                                  </p:childTnLst>
                                </p:cTn>
                              </p:par>
                              <p:par>
                                <p:cTn id="8" presetID="22" presetClass="entr" presetSubtype="2" fill="hold" nodeType="withEffect">
                                  <p:stCondLst>
                                    <p:cond delay="0"/>
                                  </p:stCondLst>
                                  <p:childTnLst>
                                    <p:set>
                                      <p:cBhvr>
                                        <p:cTn id="9" dur="1" fill="hold">
                                          <p:stCondLst>
                                            <p:cond delay="0"/>
                                          </p:stCondLst>
                                        </p:cTn>
                                        <p:tgtEl>
                                          <p:spTgt spid="35844"/>
                                        </p:tgtEl>
                                        <p:attrNameLst>
                                          <p:attrName>style.visibility</p:attrName>
                                        </p:attrNameLst>
                                      </p:cBhvr>
                                      <p:to>
                                        <p:strVal val="visible"/>
                                      </p:to>
                                    </p:set>
                                    <p:animEffect transition="in" filter="wipe(right)">
                                      <p:cBhvr>
                                        <p:cTn id="10" dur="500"/>
                                        <p:tgtEl>
                                          <p:spTgt spid="3584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35850">
                                            <p:txEl>
                                              <p:pRg st="0" end="0"/>
                                            </p:txEl>
                                          </p:spTgt>
                                        </p:tgtEl>
                                        <p:attrNameLst>
                                          <p:attrName>style.visibility</p:attrName>
                                        </p:attrNameLst>
                                      </p:cBhvr>
                                      <p:to>
                                        <p:strVal val="visible"/>
                                      </p:to>
                                    </p:set>
                                    <p:animEffect transition="in" filter="wipe(right)">
                                      <p:cBhvr>
                                        <p:cTn id="15" dur="500"/>
                                        <p:tgtEl>
                                          <p:spTgt spid="35850">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35850">
                                            <p:txEl>
                                              <p:pRg st="1" end="1"/>
                                            </p:txEl>
                                          </p:spTgt>
                                        </p:tgtEl>
                                        <p:attrNameLst>
                                          <p:attrName>style.visibility</p:attrName>
                                        </p:attrNameLst>
                                      </p:cBhvr>
                                      <p:to>
                                        <p:strVal val="visible"/>
                                      </p:to>
                                    </p:set>
                                    <p:animEffect transition="in" filter="wipe(right)">
                                      <p:cBhvr>
                                        <p:cTn id="20" dur="500"/>
                                        <p:tgtEl>
                                          <p:spTgt spid="35850">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35850">
                                            <p:txEl>
                                              <p:pRg st="2" end="2"/>
                                            </p:txEl>
                                          </p:spTgt>
                                        </p:tgtEl>
                                        <p:attrNameLst>
                                          <p:attrName>style.visibility</p:attrName>
                                        </p:attrNameLst>
                                      </p:cBhvr>
                                      <p:to>
                                        <p:strVal val="visible"/>
                                      </p:to>
                                    </p:set>
                                    <p:animEffect transition="in" filter="wipe(right)">
                                      <p:cBhvr>
                                        <p:cTn id="25" dur="500"/>
                                        <p:tgtEl>
                                          <p:spTgt spid="35850">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35850">
                                            <p:txEl>
                                              <p:pRg st="3" end="3"/>
                                            </p:txEl>
                                          </p:spTgt>
                                        </p:tgtEl>
                                        <p:attrNameLst>
                                          <p:attrName>style.visibility</p:attrName>
                                        </p:attrNameLst>
                                      </p:cBhvr>
                                      <p:to>
                                        <p:strVal val="visible"/>
                                      </p:to>
                                    </p:set>
                                    <p:animEffect transition="in" filter="wipe(right)">
                                      <p:cBhvr>
                                        <p:cTn id="30" dur="500"/>
                                        <p:tgtEl>
                                          <p:spTgt spid="3585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nimBg="1"/>
      <p:bldP spid="3585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936625"/>
          </a:xfrm>
          <a:solidFill>
            <a:srgbClr val="66FF66"/>
          </a:solidFill>
        </p:spPr>
        <p:txBody>
          <a:bodyPr/>
          <a:lstStyle/>
          <a:p>
            <a:pPr eaLnBrk="1" hangingPunct="1"/>
            <a:r>
              <a:rPr lang="en-US" altLang="en-US" sz="4000" smtClean="0"/>
              <a:t>Applications of modern technology</a:t>
            </a:r>
          </a:p>
        </p:txBody>
      </p:sp>
      <p:sp>
        <p:nvSpPr>
          <p:cNvPr id="16387" name="Rectangle 3"/>
          <p:cNvSpPr>
            <a:spLocks noGrp="1" noChangeArrowheads="1"/>
          </p:cNvSpPr>
          <p:nvPr>
            <p:ph type="body" idx="1"/>
          </p:nvPr>
        </p:nvSpPr>
        <p:spPr>
          <a:xfrm>
            <a:off x="395288" y="1268413"/>
            <a:ext cx="8291512" cy="5184775"/>
          </a:xfrm>
        </p:spPr>
        <p:txBody>
          <a:bodyPr/>
          <a:lstStyle/>
          <a:p>
            <a:pPr eaLnBrk="1" hangingPunct="1"/>
            <a:r>
              <a:rPr lang="en-US" altLang="en-US" b="1" smtClean="0"/>
              <a:t>Laser speed gun</a:t>
            </a:r>
            <a:r>
              <a:rPr lang="en-US" altLang="en-US" smtClean="0"/>
              <a:t>: </a:t>
            </a:r>
            <a:r>
              <a:rPr lang="en-US" altLang="en-US" sz="2800" smtClean="0"/>
              <a:t>sends out a laser beam that bounces off your car and back; from the time delay it calculated your car’s speed</a:t>
            </a:r>
          </a:p>
          <a:p>
            <a:pPr eaLnBrk="1" hangingPunct="1"/>
            <a:r>
              <a:rPr lang="en-US" altLang="en-US" b="1" smtClean="0"/>
              <a:t>CD burner</a:t>
            </a:r>
            <a:r>
              <a:rPr lang="en-US" altLang="en-US" smtClean="0"/>
              <a:t>: </a:t>
            </a:r>
            <a:r>
              <a:rPr lang="en-US" altLang="en-US" sz="2800" smtClean="0"/>
              <a:t>CD coated with a photosensitive dye that darkens when hit with laser light</a:t>
            </a:r>
          </a:p>
          <a:p>
            <a:pPr eaLnBrk="1" hangingPunct="1"/>
            <a:r>
              <a:rPr lang="en-US" altLang="en-US" b="1" smtClean="0"/>
              <a:t>Medical imaging methods</a:t>
            </a:r>
          </a:p>
          <a:p>
            <a:pPr lvl="1" eaLnBrk="1" hangingPunct="1"/>
            <a:r>
              <a:rPr lang="en-US" altLang="en-US" smtClean="0"/>
              <a:t>x-rays</a:t>
            </a:r>
          </a:p>
          <a:p>
            <a:pPr lvl="1" eaLnBrk="1" hangingPunct="1"/>
            <a:r>
              <a:rPr lang="en-US" altLang="en-US" smtClean="0"/>
              <a:t>CT and CAT scans</a:t>
            </a:r>
          </a:p>
          <a:p>
            <a:pPr lvl="1" eaLnBrk="1" hangingPunct="1"/>
            <a:r>
              <a:rPr lang="en-US" altLang="en-US" smtClean="0"/>
              <a:t>MRI’s (Magnetic Resonance Imaging)</a:t>
            </a:r>
          </a:p>
          <a:p>
            <a:pPr lvl="1" eaLnBrk="1" hangingPunct="1"/>
            <a:endParaRPr lang="en-US" altLang="en-US" smtClean="0"/>
          </a:p>
        </p:txBody>
      </p:sp>
      <p:sp>
        <p:nvSpPr>
          <p:cNvPr id="16388"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5E0C189-270A-4162-BF6B-1FFDC0440C29}" type="slidenum">
              <a:rPr lang="en-US" altLang="en-US" sz="1400"/>
              <a:pPr eaLnBrk="1" hangingPunct="1">
                <a:spcBef>
                  <a:spcPct val="0"/>
                </a:spcBef>
                <a:buFontTx/>
                <a:buNone/>
              </a:pPr>
              <a:t>15</a:t>
            </a:fld>
            <a:endParaRPr lang="en-US" altLang="en-US" sz="14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1143000"/>
          </a:xfrm>
          <a:solidFill>
            <a:srgbClr val="66FF66"/>
          </a:solidFill>
        </p:spPr>
        <p:txBody>
          <a:bodyPr/>
          <a:lstStyle/>
          <a:p>
            <a:pPr eaLnBrk="1" hangingPunct="1"/>
            <a:r>
              <a:rPr lang="en-US" altLang="en-US" sz="4000" dirty="0" smtClean="0"/>
              <a:t>Tomography- constructing a 3D image from many 2D images</a:t>
            </a:r>
          </a:p>
        </p:txBody>
      </p:sp>
      <p:sp>
        <p:nvSpPr>
          <p:cNvPr id="48131" name="Rectangle 3"/>
          <p:cNvSpPr>
            <a:spLocks noGrp="1" noChangeArrowheads="1"/>
          </p:cNvSpPr>
          <p:nvPr>
            <p:ph type="body" sz="half" idx="2"/>
          </p:nvPr>
        </p:nvSpPr>
        <p:spPr>
          <a:xfrm>
            <a:off x="4279900" y="1503363"/>
            <a:ext cx="4554538" cy="4641850"/>
          </a:xfrm>
        </p:spPr>
        <p:txBody>
          <a:bodyPr/>
          <a:lstStyle/>
          <a:p>
            <a:pPr eaLnBrk="1" hangingPunct="1"/>
            <a:r>
              <a:rPr lang="en-US" altLang="en-US" sz="2800" dirty="0" smtClean="0"/>
              <a:t>A shadow image can be misleading</a:t>
            </a:r>
          </a:p>
          <a:p>
            <a:pPr eaLnBrk="1" hangingPunct="1"/>
            <a:r>
              <a:rPr lang="en-US" altLang="en-US" sz="2800" dirty="0" smtClean="0"/>
              <a:t>two shadows taken from different angles provides a better picture</a:t>
            </a:r>
          </a:p>
          <a:p>
            <a:pPr eaLnBrk="1" hangingPunct="1"/>
            <a:r>
              <a:rPr lang="en-US" altLang="en-US" sz="2800" dirty="0" smtClean="0"/>
              <a:t>shadows taken at multiple angles gives a more complete picture</a:t>
            </a:r>
          </a:p>
          <a:p>
            <a:pPr eaLnBrk="1" hangingPunct="1"/>
            <a:r>
              <a:rPr lang="en-US" altLang="en-US" sz="2800" i="1" dirty="0" smtClean="0">
                <a:solidFill>
                  <a:srgbClr val="FF0000"/>
                </a:solidFill>
              </a:rPr>
              <a:t>this is what a CT or CAT scan does</a:t>
            </a:r>
          </a:p>
        </p:txBody>
      </p:sp>
      <p:pic>
        <p:nvPicPr>
          <p:cNvPr id="17412" name="Picture 4" descr="cat-scan-pineappl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r="1704" b="4312"/>
          <a:stretch>
            <a:fillRect/>
          </a:stretch>
        </p:blipFill>
        <p:spPr>
          <a:xfrm>
            <a:off x="0" y="1790700"/>
            <a:ext cx="3937000" cy="3487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3"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A5F3108-4DEC-4D5A-B3EE-7AF6B00C1716}" type="slidenum">
              <a:rPr lang="en-US" altLang="en-US" sz="1400"/>
              <a:pPr eaLnBrk="1" hangingPunct="1">
                <a:spcBef>
                  <a:spcPct val="0"/>
                </a:spcBef>
                <a:buFontTx/>
                <a:buNone/>
              </a:pPr>
              <a:t>16</a:t>
            </a:fld>
            <a:endParaRPr lang="en-US" altLang="en-US" sz="1400"/>
          </a:p>
        </p:txBody>
      </p:sp>
      <p:sp>
        <p:nvSpPr>
          <p:cNvPr id="3" name="Freeform 2"/>
          <p:cNvSpPr/>
          <p:nvPr/>
        </p:nvSpPr>
        <p:spPr>
          <a:xfrm>
            <a:off x="764930" y="2180492"/>
            <a:ext cx="756139" cy="2584939"/>
          </a:xfrm>
          <a:custGeom>
            <a:avLst/>
            <a:gdLst>
              <a:gd name="connsiteX0" fmla="*/ 0 w 756139"/>
              <a:gd name="connsiteY0" fmla="*/ 254977 h 2584939"/>
              <a:gd name="connsiteX1" fmla="*/ 254977 w 756139"/>
              <a:gd name="connsiteY1" fmla="*/ 2584939 h 2584939"/>
              <a:gd name="connsiteX2" fmla="*/ 756139 w 756139"/>
              <a:gd name="connsiteY2" fmla="*/ 2189285 h 2584939"/>
              <a:gd name="connsiteX3" fmla="*/ 685800 w 756139"/>
              <a:gd name="connsiteY3" fmla="*/ 0 h 2584939"/>
              <a:gd name="connsiteX4" fmla="*/ 0 w 756139"/>
              <a:gd name="connsiteY4" fmla="*/ 254977 h 2584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139" h="2584939">
                <a:moveTo>
                  <a:pt x="0" y="254977"/>
                </a:moveTo>
                <a:lnTo>
                  <a:pt x="254977" y="2584939"/>
                </a:lnTo>
                <a:lnTo>
                  <a:pt x="756139" y="2189285"/>
                </a:lnTo>
                <a:lnTo>
                  <a:pt x="685800" y="0"/>
                </a:lnTo>
                <a:lnTo>
                  <a:pt x="0" y="254977"/>
                </a:lnTo>
                <a:close/>
              </a:path>
            </a:pathLst>
          </a:custGeom>
          <a:solidFill>
            <a:srgbClr val="7E7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3349870" y="3103685"/>
            <a:ext cx="439616" cy="967153"/>
          </a:xfrm>
          <a:custGeom>
            <a:avLst/>
            <a:gdLst>
              <a:gd name="connsiteX0" fmla="*/ 413239 w 413239"/>
              <a:gd name="connsiteY0" fmla="*/ 0 h 967153"/>
              <a:gd name="connsiteX1" fmla="*/ 307731 w 413239"/>
              <a:gd name="connsiteY1" fmla="*/ 967153 h 967153"/>
              <a:gd name="connsiteX2" fmla="*/ 0 w 413239"/>
              <a:gd name="connsiteY2" fmla="*/ 879230 h 967153"/>
              <a:gd name="connsiteX3" fmla="*/ 43962 w 413239"/>
              <a:gd name="connsiteY3" fmla="*/ 105507 h 967153"/>
              <a:gd name="connsiteX4" fmla="*/ 413239 w 413239"/>
              <a:gd name="connsiteY4" fmla="*/ 0 h 967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239" h="967153">
                <a:moveTo>
                  <a:pt x="413239" y="0"/>
                </a:moveTo>
                <a:lnTo>
                  <a:pt x="307731" y="967153"/>
                </a:lnTo>
                <a:lnTo>
                  <a:pt x="0" y="879230"/>
                </a:lnTo>
                <a:lnTo>
                  <a:pt x="43962" y="105507"/>
                </a:lnTo>
                <a:lnTo>
                  <a:pt x="413239" y="0"/>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wipe(left)">
                                      <p:cBhvr>
                                        <p:cTn id="7" dur="500"/>
                                        <p:tgtEl>
                                          <p:spTgt spid="48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wipe(left)">
                                      <p:cBhvr>
                                        <p:cTn id="12" dur="500"/>
                                        <p:tgtEl>
                                          <p:spTgt spid="481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8131">
                                            <p:txEl>
                                              <p:pRg st="2" end="2"/>
                                            </p:txEl>
                                          </p:spTgt>
                                        </p:tgtEl>
                                        <p:attrNameLst>
                                          <p:attrName>style.visibility</p:attrName>
                                        </p:attrNameLst>
                                      </p:cBhvr>
                                      <p:to>
                                        <p:strVal val="visible"/>
                                      </p:to>
                                    </p:set>
                                    <p:animEffect transition="in" filter="wipe(left)">
                                      <p:cBhvr>
                                        <p:cTn id="25" dur="500"/>
                                        <p:tgtEl>
                                          <p:spTgt spid="48131">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8131">
                                            <p:txEl>
                                              <p:pRg st="3" end="3"/>
                                            </p:txEl>
                                          </p:spTgt>
                                        </p:tgtEl>
                                        <p:attrNameLst>
                                          <p:attrName>style.visibility</p:attrName>
                                        </p:attrNameLst>
                                      </p:cBhvr>
                                      <p:to>
                                        <p:strVal val="visible"/>
                                      </p:to>
                                    </p:set>
                                    <p:animEffect transition="in" filter="wipe(left)">
                                      <p:cBhvr>
                                        <p:cTn id="30" dur="500"/>
                                        <p:tgtEl>
                                          <p:spTgt spid="48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uiExpand="1" build="p"/>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17586"/>
            <a:ext cx="9144000" cy="1020763"/>
          </a:xfrm>
          <a:noFill/>
        </p:spPr>
        <p:txBody>
          <a:bodyPr/>
          <a:lstStyle/>
          <a:p>
            <a:pPr eaLnBrk="1" hangingPunct="1"/>
            <a:r>
              <a:rPr lang="en-US" altLang="en-US" sz="4000" u="sng" dirty="0" smtClean="0"/>
              <a:t>CAT </a:t>
            </a:r>
            <a:r>
              <a:rPr lang="en-US" altLang="en-US" sz="3200" u="sng" dirty="0" smtClean="0"/>
              <a:t>(</a:t>
            </a:r>
            <a:r>
              <a:rPr lang="en-US" altLang="en-US" sz="2800" u="sng" dirty="0" smtClean="0"/>
              <a:t>Computer </a:t>
            </a:r>
            <a:r>
              <a:rPr lang="en-US" altLang="en-US" sz="2800" u="sng" dirty="0"/>
              <a:t>A</a:t>
            </a:r>
            <a:r>
              <a:rPr lang="en-US" altLang="en-US" sz="2800" u="sng" dirty="0" smtClean="0"/>
              <a:t>ided </a:t>
            </a:r>
            <a:r>
              <a:rPr lang="en-US" altLang="en-US" sz="2800" u="sng" dirty="0"/>
              <a:t>T</a:t>
            </a:r>
            <a:r>
              <a:rPr lang="en-US" altLang="en-US" sz="2800" u="sng" dirty="0" smtClean="0"/>
              <a:t>omography</a:t>
            </a:r>
            <a:r>
              <a:rPr lang="en-US" altLang="en-US" sz="3200" u="sng" dirty="0" smtClean="0"/>
              <a:t>)</a:t>
            </a:r>
            <a:r>
              <a:rPr lang="en-US" altLang="en-US" sz="4000" u="sng" dirty="0" smtClean="0"/>
              <a:t> Scans</a:t>
            </a:r>
          </a:p>
        </p:txBody>
      </p:sp>
      <p:pic>
        <p:nvPicPr>
          <p:cNvPr id="18435" name="Picture 3" descr="F3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5145"/>
          <a:stretch>
            <a:fillRect/>
          </a:stretch>
        </p:blipFill>
        <p:spPr>
          <a:xfrm>
            <a:off x="515938" y="1270732"/>
            <a:ext cx="7869237" cy="307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6" name="Text Box 4"/>
          <p:cNvSpPr txBox="1">
            <a:spLocks noChangeArrowheads="1"/>
          </p:cNvSpPr>
          <p:nvPr/>
        </p:nvSpPr>
        <p:spPr bwMode="auto">
          <a:xfrm>
            <a:off x="515938" y="4611688"/>
            <a:ext cx="7747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t>X ray images are taken at many different angles</a:t>
            </a:r>
          </a:p>
          <a:p>
            <a:pPr eaLnBrk="1" hangingPunct="1">
              <a:spcBef>
                <a:spcPct val="0"/>
              </a:spcBef>
              <a:buFontTx/>
              <a:buNone/>
            </a:pPr>
            <a:r>
              <a:rPr lang="en-US" altLang="en-US" sz="2800"/>
              <a:t>passing through the patient. Some of the slices </a:t>
            </a:r>
          </a:p>
          <a:p>
            <a:pPr eaLnBrk="1" hangingPunct="1">
              <a:spcBef>
                <a:spcPct val="0"/>
              </a:spcBef>
              <a:buFontTx/>
              <a:buNone/>
            </a:pPr>
            <a:r>
              <a:rPr lang="en-US" altLang="en-US" sz="2800"/>
              <a:t>overlap. A full three dimensional image can be reconstructed using computers.</a:t>
            </a:r>
          </a:p>
        </p:txBody>
      </p:sp>
      <p:sp>
        <p:nvSpPr>
          <p:cNvPr id="18437"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28E23A88-D589-4310-A2F7-E255B7588278}" type="slidenum">
              <a:rPr lang="en-US" altLang="en-US" sz="1400"/>
              <a:pPr eaLnBrk="1" hangingPunct="1">
                <a:spcBef>
                  <a:spcPct val="0"/>
                </a:spcBef>
                <a:buFontTx/>
                <a:buNone/>
              </a:pPr>
              <a:t>17</a:t>
            </a:fld>
            <a:endParaRPr lang="en-US" altLang="en-US" sz="14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979488"/>
          </a:xfrm>
          <a:solidFill>
            <a:srgbClr val="66FF66"/>
          </a:solidFill>
        </p:spPr>
        <p:txBody>
          <a:bodyPr/>
          <a:lstStyle/>
          <a:p>
            <a:pPr eaLnBrk="1" hangingPunct="1"/>
            <a:r>
              <a:rPr lang="en-US" altLang="en-US" sz="4800" smtClean="0">
                <a:solidFill>
                  <a:schemeClr val="tx1"/>
                </a:solidFill>
              </a:rPr>
              <a:t>C</a:t>
            </a:r>
            <a:r>
              <a:rPr lang="en-US" altLang="en-US" sz="3600" smtClean="0">
                <a:solidFill>
                  <a:schemeClr val="tx1"/>
                </a:solidFill>
              </a:rPr>
              <a:t>omputerized </a:t>
            </a:r>
            <a:r>
              <a:rPr lang="en-US" altLang="en-US" sz="4800" smtClean="0">
                <a:solidFill>
                  <a:schemeClr val="tx1"/>
                </a:solidFill>
              </a:rPr>
              <a:t>T</a:t>
            </a:r>
            <a:r>
              <a:rPr lang="en-US" altLang="en-US" sz="3600" smtClean="0">
                <a:solidFill>
                  <a:schemeClr val="tx1"/>
                </a:solidFill>
              </a:rPr>
              <a:t>omography</a:t>
            </a:r>
            <a:r>
              <a:rPr lang="en-US" altLang="en-US" sz="3200" smtClean="0">
                <a:solidFill>
                  <a:schemeClr val="tx1"/>
                </a:solidFill>
              </a:rPr>
              <a:t> (CAT scan)</a:t>
            </a:r>
          </a:p>
        </p:txBody>
      </p:sp>
      <p:pic>
        <p:nvPicPr>
          <p:cNvPr id="19459" name="Picture 3" descr="14[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74675" y="1339850"/>
            <a:ext cx="2782888" cy="5091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28" name="Rectangle 4"/>
          <p:cNvSpPr>
            <a:spLocks noGrp="1" noChangeArrowheads="1"/>
          </p:cNvSpPr>
          <p:nvPr>
            <p:ph type="body" sz="half" idx="2"/>
          </p:nvPr>
        </p:nvSpPr>
        <p:spPr>
          <a:xfrm>
            <a:off x="3644900" y="1470025"/>
            <a:ext cx="5100638" cy="4791075"/>
          </a:xfrm>
        </p:spPr>
        <p:txBody>
          <a:bodyPr/>
          <a:lstStyle/>
          <a:p>
            <a:pPr eaLnBrk="1" hangingPunct="1">
              <a:lnSpc>
                <a:spcPct val="90000"/>
              </a:lnSpc>
            </a:pPr>
            <a:r>
              <a:rPr lang="en-US" altLang="en-US" sz="2800" smtClean="0"/>
              <a:t>A computerized tomography or CT scan image is formed by analyzing x-ray shadow images taken at many different angles and positions</a:t>
            </a:r>
          </a:p>
          <a:p>
            <a:pPr eaLnBrk="1" hangingPunct="1">
              <a:lnSpc>
                <a:spcPct val="90000"/>
              </a:lnSpc>
            </a:pPr>
            <a:r>
              <a:rPr lang="en-US" altLang="en-US" sz="2800" smtClean="0"/>
              <a:t>an x-ray source and an array of electronic detectors rotates around the patient as the patient slowly moves through the ring.</a:t>
            </a:r>
          </a:p>
        </p:txBody>
      </p:sp>
      <p:sp>
        <p:nvSpPr>
          <p:cNvPr id="19461"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86CA076E-6A92-4CB5-93E7-41EDDFEC6433}" type="slidenum">
              <a:rPr lang="en-US" altLang="en-US" sz="1400"/>
              <a:pPr eaLnBrk="1" hangingPunct="1">
                <a:spcBef>
                  <a:spcPct val="0"/>
                </a:spcBef>
                <a:buFontTx/>
                <a:buNone/>
              </a:pPr>
              <a:t>18</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2228">
                                            <p:txEl>
                                              <p:pRg st="0" end="0"/>
                                            </p:txEl>
                                          </p:spTgt>
                                        </p:tgtEl>
                                        <p:attrNameLst>
                                          <p:attrName>style.visibility</p:attrName>
                                        </p:attrNameLst>
                                      </p:cBhvr>
                                      <p:to>
                                        <p:strVal val="visible"/>
                                      </p:to>
                                    </p:set>
                                    <p:animEffect transition="in" filter="wipe(down)">
                                      <p:cBhvr>
                                        <p:cTn id="7" dur="500"/>
                                        <p:tgtEl>
                                          <p:spTgt spid="522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2228">
                                            <p:txEl>
                                              <p:pRg st="1" end="1"/>
                                            </p:txEl>
                                          </p:spTgt>
                                        </p:tgtEl>
                                        <p:attrNameLst>
                                          <p:attrName>style.visibility</p:attrName>
                                        </p:attrNameLst>
                                      </p:cBhvr>
                                      <p:to>
                                        <p:strVal val="visible"/>
                                      </p:to>
                                    </p:set>
                                    <p:animEffect transition="in" filter="wipe(down)">
                                      <p:cBhvr>
                                        <p:cTn id="12" dur="500"/>
                                        <p:tgtEl>
                                          <p:spTgt spid="522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1295400"/>
          </a:xfrm>
          <a:solidFill>
            <a:srgbClr val="66FF66"/>
          </a:solidFill>
        </p:spPr>
        <p:txBody>
          <a:bodyPr/>
          <a:lstStyle/>
          <a:p>
            <a:pPr eaLnBrk="1" hangingPunct="1"/>
            <a:r>
              <a:rPr lang="en-US" altLang="en-US" sz="6600" u="sng" smtClean="0">
                <a:solidFill>
                  <a:schemeClr val="tx1"/>
                </a:solidFill>
                <a:latin typeface="Verdana" panose="020B0604030504040204" pitchFamily="34" charset="0"/>
              </a:rPr>
              <a:t>M</a:t>
            </a:r>
            <a:r>
              <a:rPr lang="en-US" altLang="en-US" sz="4000" smtClean="0">
                <a:solidFill>
                  <a:schemeClr val="tx1"/>
                </a:solidFill>
                <a:latin typeface="Verdana" panose="020B0604030504040204" pitchFamily="34" charset="0"/>
              </a:rPr>
              <a:t>agnetic </a:t>
            </a:r>
            <a:r>
              <a:rPr lang="en-US" altLang="en-US" sz="6600" u="sng" smtClean="0">
                <a:solidFill>
                  <a:schemeClr val="tx1"/>
                </a:solidFill>
                <a:latin typeface="Verdana" panose="020B0604030504040204" pitchFamily="34" charset="0"/>
              </a:rPr>
              <a:t>R</a:t>
            </a:r>
            <a:r>
              <a:rPr lang="en-US" altLang="en-US" sz="4000" smtClean="0">
                <a:solidFill>
                  <a:schemeClr val="tx1"/>
                </a:solidFill>
                <a:latin typeface="Verdana" panose="020B0604030504040204" pitchFamily="34" charset="0"/>
              </a:rPr>
              <a:t>esonance </a:t>
            </a:r>
            <a:r>
              <a:rPr lang="en-US" altLang="en-US" sz="6600" u="sng" smtClean="0">
                <a:solidFill>
                  <a:schemeClr val="tx1"/>
                </a:solidFill>
                <a:latin typeface="Verdana" panose="020B0604030504040204" pitchFamily="34" charset="0"/>
              </a:rPr>
              <a:t>I</a:t>
            </a:r>
            <a:r>
              <a:rPr lang="en-US" altLang="en-US" sz="4000" smtClean="0">
                <a:solidFill>
                  <a:schemeClr val="tx1"/>
                </a:solidFill>
                <a:latin typeface="Verdana" panose="020B0604030504040204" pitchFamily="34" charset="0"/>
              </a:rPr>
              <a:t>maging</a:t>
            </a:r>
          </a:p>
        </p:txBody>
      </p:sp>
      <p:sp>
        <p:nvSpPr>
          <p:cNvPr id="54275" name="Rectangle 3"/>
          <p:cNvSpPr>
            <a:spLocks noGrp="1" noChangeArrowheads="1"/>
          </p:cNvSpPr>
          <p:nvPr>
            <p:ph type="body" idx="1"/>
          </p:nvPr>
        </p:nvSpPr>
        <p:spPr>
          <a:xfrm>
            <a:off x="69849" y="1455267"/>
            <a:ext cx="6124575" cy="5108575"/>
          </a:xfrm>
        </p:spPr>
        <p:txBody>
          <a:bodyPr/>
          <a:lstStyle/>
          <a:p>
            <a:pPr eaLnBrk="1" hangingPunct="1"/>
            <a:r>
              <a:rPr lang="en-US" altLang="en-US" sz="2400" dirty="0" smtClean="0">
                <a:latin typeface="Verdana" panose="020B0604030504040204" pitchFamily="34" charset="0"/>
                <a:ea typeface="Calibri" panose="020F0502020204030204" pitchFamily="34" charset="0"/>
                <a:cs typeface="Calibri" panose="020F0502020204030204" pitchFamily="34" charset="0"/>
              </a:rPr>
              <a:t>A CAT scan does a good job of imaging bones, but it does </a:t>
            </a:r>
            <a:r>
              <a:rPr lang="en-US" altLang="en-US" sz="2400" i="1" dirty="0" smtClean="0">
                <a:solidFill>
                  <a:srgbClr val="FF0000"/>
                </a:solidFill>
                <a:latin typeface="Verdana" panose="020B0604030504040204" pitchFamily="34" charset="0"/>
                <a:ea typeface="Calibri" panose="020F0502020204030204" pitchFamily="34" charset="0"/>
                <a:cs typeface="Calibri" panose="020F0502020204030204" pitchFamily="34" charset="0"/>
              </a:rPr>
              <a:t>not provide a very good image of soft tissue</a:t>
            </a:r>
          </a:p>
          <a:p>
            <a:pPr eaLnBrk="1" hangingPunct="1"/>
            <a:r>
              <a:rPr lang="en-US" altLang="en-US" sz="2400" dirty="0" smtClean="0">
                <a:latin typeface="Verdana" panose="020B0604030504040204" pitchFamily="34" charset="0"/>
                <a:ea typeface="Calibri" panose="020F0502020204030204" pitchFamily="34" charset="0"/>
                <a:cs typeface="Calibri" panose="020F0502020204030204" pitchFamily="34" charset="0"/>
              </a:rPr>
              <a:t>CAT scans expose the patient to a </a:t>
            </a:r>
            <a:r>
              <a:rPr lang="en-US" altLang="en-US" sz="2400" i="1" dirty="0" smtClean="0">
                <a:solidFill>
                  <a:srgbClr val="FF0000"/>
                </a:solidFill>
                <a:latin typeface="Verdana" panose="020B0604030504040204" pitchFamily="34" charset="0"/>
                <a:ea typeface="Calibri" panose="020F0502020204030204" pitchFamily="34" charset="0"/>
                <a:cs typeface="Calibri" panose="020F0502020204030204" pitchFamily="34" charset="0"/>
              </a:rPr>
              <a:t>large dose of x-rays</a:t>
            </a:r>
            <a:r>
              <a:rPr lang="en-US" altLang="en-US" sz="2400" dirty="0" smtClean="0">
                <a:latin typeface="Verdana" panose="020B0604030504040204" pitchFamily="34" charset="0"/>
                <a:ea typeface="Calibri" panose="020F0502020204030204" pitchFamily="34" charset="0"/>
                <a:cs typeface="Calibri" panose="020F0502020204030204" pitchFamily="34" charset="0"/>
              </a:rPr>
              <a:t>, which can have long term side effects </a:t>
            </a:r>
            <a:r>
              <a:rPr lang="en-US" altLang="en-US" sz="2400" dirty="0" smtClean="0">
                <a:latin typeface="Verdana" panose="020B0604030504040204" pitchFamily="34" charset="0"/>
                <a:ea typeface="Calibri" panose="020F0502020204030204" pitchFamily="34" charset="0"/>
                <a:cs typeface="Calibri" panose="020F0502020204030204" pitchFamily="34" charset="0"/>
                <a:sym typeface="Wingdings" panose="05000000000000000000" pitchFamily="2" charset="2"/>
              </a:rPr>
              <a:t></a:t>
            </a:r>
            <a:r>
              <a:rPr lang="en-US" altLang="en-US" sz="2400" dirty="0" smtClean="0">
                <a:latin typeface="Verdana" panose="020B0604030504040204" pitchFamily="34" charset="0"/>
                <a:ea typeface="Calibri" panose="020F0502020204030204" pitchFamily="34" charset="0"/>
                <a:cs typeface="Calibri" panose="020F0502020204030204" pitchFamily="34" charset="0"/>
              </a:rPr>
              <a:t> it is an </a:t>
            </a:r>
            <a:r>
              <a:rPr lang="en-US" altLang="en-US" sz="2400" i="1" dirty="0" smtClean="0">
                <a:solidFill>
                  <a:srgbClr val="FF0000"/>
                </a:solidFill>
                <a:latin typeface="Verdana" panose="020B0604030504040204" pitchFamily="34" charset="0"/>
                <a:ea typeface="Calibri" panose="020F0502020204030204" pitchFamily="34" charset="0"/>
                <a:cs typeface="Calibri" panose="020F0502020204030204" pitchFamily="34" charset="0"/>
              </a:rPr>
              <a:t>invasive</a:t>
            </a:r>
            <a:r>
              <a:rPr lang="en-US" altLang="en-US" sz="2400" i="1" dirty="0" smtClean="0">
                <a:latin typeface="Verdana" panose="020B0604030504040204" pitchFamily="34" charset="0"/>
                <a:ea typeface="Calibri" panose="020F0502020204030204" pitchFamily="34" charset="0"/>
                <a:cs typeface="Calibri" panose="020F0502020204030204" pitchFamily="34" charset="0"/>
              </a:rPr>
              <a:t> </a:t>
            </a:r>
            <a:r>
              <a:rPr lang="en-US" altLang="en-US" sz="2400" dirty="0" smtClean="0">
                <a:latin typeface="Verdana" panose="020B0604030504040204" pitchFamily="34" charset="0"/>
                <a:ea typeface="Calibri" panose="020F0502020204030204" pitchFamily="34" charset="0"/>
                <a:cs typeface="Calibri" panose="020F0502020204030204" pitchFamily="34" charset="0"/>
              </a:rPr>
              <a:t>diagnostic</a:t>
            </a:r>
          </a:p>
          <a:p>
            <a:pPr eaLnBrk="1" hangingPunct="1"/>
            <a:r>
              <a:rPr lang="en-US" altLang="en-US" sz="2400" i="1" dirty="0" smtClean="0">
                <a:solidFill>
                  <a:srgbClr val="FF0000"/>
                </a:solidFill>
                <a:latin typeface="Verdana" panose="020B0604030504040204" pitchFamily="34" charset="0"/>
                <a:ea typeface="Calibri" panose="020F0502020204030204" pitchFamily="34" charset="0"/>
                <a:cs typeface="Calibri" panose="020F0502020204030204" pitchFamily="34" charset="0"/>
              </a:rPr>
              <a:t>Magnetic Resonance Imaging (MRI)</a:t>
            </a:r>
            <a:r>
              <a:rPr lang="en-US" altLang="en-US" sz="2400" dirty="0" smtClean="0">
                <a:latin typeface="Verdana" panose="020B0604030504040204" pitchFamily="34" charset="0"/>
                <a:ea typeface="Calibri" panose="020F0502020204030204" pitchFamily="34" charset="0"/>
                <a:cs typeface="Calibri" panose="020F0502020204030204" pitchFamily="34" charset="0"/>
              </a:rPr>
              <a:t> can provide high resolution images of soft tissue inside a body, and does not use any ionizing radiation. </a:t>
            </a:r>
            <a:r>
              <a:rPr lang="en-US" altLang="en-US" sz="2400" dirty="0" smtClean="0">
                <a:solidFill>
                  <a:srgbClr val="FF0000"/>
                </a:solidFill>
                <a:latin typeface="Verdana" panose="020B0604030504040204" pitchFamily="34" charset="0"/>
                <a:ea typeface="Calibri" panose="020F0502020204030204" pitchFamily="34" charset="0"/>
                <a:cs typeface="Calibri" panose="020F0502020204030204" pitchFamily="34" charset="0"/>
                <a:sym typeface="Wingdings" panose="05000000000000000000" pitchFamily="2" charset="2"/>
              </a:rPr>
              <a:t> </a:t>
            </a:r>
            <a:r>
              <a:rPr lang="en-US" altLang="en-US" sz="2400" i="1" dirty="0" smtClean="0">
                <a:solidFill>
                  <a:srgbClr val="FF0000"/>
                </a:solidFill>
                <a:latin typeface="Verdana" panose="020B0604030504040204" pitchFamily="34" charset="0"/>
                <a:ea typeface="Calibri" panose="020F0502020204030204" pitchFamily="34" charset="0"/>
                <a:cs typeface="Calibri" panose="020F0502020204030204" pitchFamily="34" charset="0"/>
              </a:rPr>
              <a:t>An MRI is safer than a CAT scan.</a:t>
            </a:r>
          </a:p>
        </p:txBody>
      </p:sp>
      <p:sp>
        <p:nvSpPr>
          <p:cNvPr id="20484" name="Slide Number Placeholder 1"/>
          <p:cNvSpPr>
            <a:spLocks noGrp="1"/>
          </p:cNvSpPr>
          <p:nvPr>
            <p:ph type="sldNum" sz="quarter" idx="12"/>
          </p:nvPr>
        </p:nvSpPr>
        <p:spPr>
          <a:xfrm>
            <a:off x="8202440" y="6245225"/>
            <a:ext cx="484360" cy="476250"/>
          </a:xfrm>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5073CCDC-B9E0-4B8E-970B-CD4E3A7458C4}" type="slidenum">
              <a:rPr lang="en-US" altLang="en-US" sz="1400"/>
              <a:pPr eaLnBrk="1" hangingPunct="1">
                <a:spcBef>
                  <a:spcPct val="0"/>
                </a:spcBef>
                <a:buFontTx/>
                <a:buNone/>
              </a:pPr>
              <a:t>19</a:t>
            </a:fld>
            <a:endParaRPr lang="en-US" altLang="en-US" sz="1400"/>
          </a:p>
        </p:txBody>
      </p:sp>
      <p:pic>
        <p:nvPicPr>
          <p:cNvPr id="2048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4425" y="1859167"/>
            <a:ext cx="285115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p:cTn id="7" dur="500" fill="hold"/>
                                        <p:tgtEl>
                                          <p:spTgt spid="542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42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p:cTn id="13" dur="500" fill="hold"/>
                                        <p:tgtEl>
                                          <p:spTgt spid="5427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427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 calcmode="lin" valueType="num">
                                      <p:cBhvr>
                                        <p:cTn id="19" dur="500" fill="hold"/>
                                        <p:tgtEl>
                                          <p:spTgt spid="5427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427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850900"/>
          </a:xfrm>
          <a:solidFill>
            <a:srgbClr val="66FF66"/>
          </a:solidFill>
        </p:spPr>
        <p:txBody>
          <a:bodyPr/>
          <a:lstStyle/>
          <a:p>
            <a:pPr eaLnBrk="1" hangingPunct="1"/>
            <a:r>
              <a:rPr lang="en-US" altLang="en-US" smtClean="0">
                <a:solidFill>
                  <a:schemeClr val="tx1"/>
                </a:solidFill>
              </a:rPr>
              <a:t>Modern physics concepts</a:t>
            </a:r>
          </a:p>
        </p:txBody>
      </p:sp>
      <p:sp>
        <p:nvSpPr>
          <p:cNvPr id="7171" name="Rectangle 3"/>
          <p:cNvSpPr>
            <a:spLocks noGrp="1" noChangeArrowheads="1"/>
          </p:cNvSpPr>
          <p:nvPr>
            <p:ph type="body" idx="1"/>
          </p:nvPr>
        </p:nvSpPr>
        <p:spPr>
          <a:xfrm>
            <a:off x="268288" y="1149350"/>
            <a:ext cx="8277835" cy="5481638"/>
          </a:xfrm>
        </p:spPr>
        <p:txBody>
          <a:bodyPr/>
          <a:lstStyle/>
          <a:p>
            <a:pPr eaLnBrk="1" hangingPunct="1">
              <a:lnSpc>
                <a:spcPct val="90000"/>
              </a:lnSpc>
              <a:defRPr/>
            </a:pPr>
            <a:r>
              <a:rPr lang="en-US" altLang="en-US" sz="2800" dirty="0" smtClean="0">
                <a:latin typeface="Calibri" pitchFamily="34" charset="0"/>
                <a:cs typeface="Calibri" pitchFamily="34" charset="0"/>
              </a:rPr>
              <a:t>In classical physics (pre-20</a:t>
            </a:r>
            <a:r>
              <a:rPr lang="en-US" altLang="en-US" sz="2800" baseline="30000" dirty="0" smtClean="0">
                <a:latin typeface="Calibri" pitchFamily="34" charset="0"/>
                <a:cs typeface="Calibri" pitchFamily="34" charset="0"/>
              </a:rPr>
              <a:t>th</a:t>
            </a:r>
            <a:r>
              <a:rPr lang="en-US" altLang="en-US" sz="2800" dirty="0" smtClean="0">
                <a:latin typeface="Calibri" pitchFamily="34" charset="0"/>
                <a:cs typeface="Calibri" pitchFamily="34" charset="0"/>
              </a:rPr>
              <a:t> Century) we studied particles and waves as two </a:t>
            </a:r>
            <a:r>
              <a:rPr lang="en-US" altLang="en-US" sz="2800" i="1" dirty="0" smtClean="0">
                <a:solidFill>
                  <a:srgbClr val="FF0000"/>
                </a:solidFill>
                <a:latin typeface="Calibri" pitchFamily="34" charset="0"/>
                <a:cs typeface="Calibri" pitchFamily="34" charset="0"/>
              </a:rPr>
              <a:t>distinct</a:t>
            </a:r>
            <a:r>
              <a:rPr lang="en-US" altLang="en-US" sz="2800" dirty="0" smtClean="0">
                <a:latin typeface="Calibri" pitchFamily="34" charset="0"/>
                <a:cs typeface="Calibri" pitchFamily="34" charset="0"/>
              </a:rPr>
              <a:t> entities.</a:t>
            </a:r>
          </a:p>
          <a:p>
            <a:pPr eaLnBrk="1" hangingPunct="1">
              <a:lnSpc>
                <a:spcPct val="90000"/>
              </a:lnSpc>
              <a:defRPr/>
            </a:pPr>
            <a:r>
              <a:rPr lang="en-US" altLang="en-US" sz="2800" dirty="0" smtClean="0">
                <a:latin typeface="Calibri" pitchFamily="34" charset="0"/>
                <a:cs typeface="Calibri" pitchFamily="34" charset="0"/>
              </a:rPr>
              <a:t>In modern physics (20</a:t>
            </a:r>
            <a:r>
              <a:rPr lang="en-US" altLang="en-US" sz="2800" baseline="30000" dirty="0" smtClean="0">
                <a:latin typeface="Calibri" pitchFamily="34" charset="0"/>
                <a:cs typeface="Calibri" pitchFamily="34" charset="0"/>
              </a:rPr>
              <a:t>th</a:t>
            </a:r>
            <a:r>
              <a:rPr lang="en-US" altLang="en-US" sz="2800" dirty="0" smtClean="0">
                <a:latin typeface="Calibri" pitchFamily="34" charset="0"/>
                <a:cs typeface="Calibri" pitchFamily="34" charset="0"/>
              </a:rPr>
              <a:t> Century) the distinction between particle and wave behavior is not as clear.</a:t>
            </a:r>
          </a:p>
          <a:p>
            <a:pPr eaLnBrk="1" hangingPunct="1">
              <a:lnSpc>
                <a:spcPct val="90000"/>
              </a:lnSpc>
              <a:defRPr/>
            </a:pPr>
            <a:r>
              <a:rPr lang="en-US" altLang="en-US" sz="2800" dirty="0" smtClean="0">
                <a:latin typeface="Calibri" pitchFamily="34" charset="0"/>
                <a:cs typeface="Calibri" pitchFamily="34" charset="0"/>
              </a:rPr>
              <a:t>Electromagnetic waves sometimes behave like </a:t>
            </a:r>
            <a:r>
              <a:rPr lang="en-US" altLang="en-US" sz="2800" dirty="0" smtClean="0">
                <a:solidFill>
                  <a:srgbClr val="FF0000"/>
                </a:solidFill>
                <a:latin typeface="Calibri" pitchFamily="34" charset="0"/>
                <a:cs typeface="Calibri" pitchFamily="34" charset="0"/>
              </a:rPr>
              <a:t>particles- </a:t>
            </a:r>
            <a:r>
              <a:rPr lang="en-US" altLang="en-US" sz="2800" i="1"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photons</a:t>
            </a:r>
            <a:r>
              <a:rPr lang="en-US" altLang="en-US" sz="2800" dirty="0" smtClean="0">
                <a:latin typeface="Calibri" pitchFamily="34" charset="0"/>
                <a:cs typeface="Calibri" pitchFamily="34" charset="0"/>
              </a:rPr>
              <a:t> –discreet (quantized) packets of energy, as in e.g., the photoelectric effect </a:t>
            </a:r>
          </a:p>
          <a:p>
            <a:pPr eaLnBrk="1" hangingPunct="1">
              <a:lnSpc>
                <a:spcPct val="90000"/>
              </a:lnSpc>
              <a:defRPr/>
            </a:pPr>
            <a:r>
              <a:rPr lang="en-US" altLang="en-US" sz="2800" dirty="0" smtClean="0">
                <a:latin typeface="Calibri" pitchFamily="34" charset="0"/>
                <a:cs typeface="Calibri" pitchFamily="34" charset="0"/>
              </a:rPr>
              <a:t>Particles, e.g., electrons, sometimes behave as waves</a:t>
            </a:r>
            <a:br>
              <a:rPr lang="en-US" altLang="en-US" sz="2800" dirty="0" smtClean="0">
                <a:latin typeface="Calibri" pitchFamily="34" charset="0"/>
                <a:cs typeface="Calibri" pitchFamily="34" charset="0"/>
              </a:rPr>
            </a:br>
            <a:r>
              <a:rPr lang="en-US" altLang="en-US" sz="2800" dirty="0" smtClean="0">
                <a:latin typeface="Calibri" pitchFamily="34" charset="0"/>
                <a:cs typeface="Calibri" pitchFamily="34" charset="0"/>
                <a:sym typeface="Wingdings" pitchFamily="2" charset="2"/>
              </a:rPr>
              <a:t> </a:t>
            </a:r>
            <a:r>
              <a:rPr lang="en-US" altLang="en-US" sz="2800" i="1" dirty="0" smtClean="0">
                <a:solidFill>
                  <a:srgbClr val="FF0000"/>
                </a:solidFill>
                <a:latin typeface="Calibri" pitchFamily="34" charset="0"/>
                <a:cs typeface="Calibri" pitchFamily="34" charset="0"/>
              </a:rPr>
              <a:t>matter waves</a:t>
            </a:r>
            <a:r>
              <a:rPr lang="en-US" altLang="en-US" sz="2800" dirty="0" smtClean="0">
                <a:latin typeface="Calibri" pitchFamily="34" charset="0"/>
                <a:cs typeface="Calibri" pitchFamily="34" charset="0"/>
              </a:rPr>
              <a:t> that can only exist in allowed orbits (Bohr’s stationary states)</a:t>
            </a:r>
          </a:p>
          <a:p>
            <a:pPr eaLnBrk="1" hangingPunct="1">
              <a:lnSpc>
                <a:spcPct val="90000"/>
              </a:lnSpc>
              <a:defRPr/>
            </a:pPr>
            <a:r>
              <a:rPr lang="en-US" altLang="en-US" sz="2800" dirty="0" smtClean="0">
                <a:latin typeface="Calibri" pitchFamily="34" charset="0"/>
                <a:cs typeface="Calibri" pitchFamily="34" charset="0"/>
              </a:rPr>
              <a:t>Electrons actually have a </a:t>
            </a:r>
            <a:r>
              <a:rPr lang="en-US" altLang="en-US" sz="2800" i="1" dirty="0" smtClean="0">
                <a:solidFill>
                  <a:srgbClr val="FF0000"/>
                </a:solidFill>
                <a:latin typeface="Calibri" pitchFamily="34" charset="0"/>
                <a:cs typeface="Calibri" pitchFamily="34" charset="0"/>
              </a:rPr>
              <a:t>wavelength</a:t>
            </a:r>
            <a:r>
              <a:rPr lang="en-US" altLang="en-US" sz="2800" dirty="0" smtClean="0">
                <a:latin typeface="Calibri" pitchFamily="34" charset="0"/>
                <a:cs typeface="Calibri" pitchFamily="34" charset="0"/>
              </a:rPr>
              <a:t> and can experience diffraction! The electron “waves” are not </a:t>
            </a:r>
            <a:r>
              <a:rPr lang="en-US" altLang="en-US" sz="2800" i="1" dirty="0" smtClean="0">
                <a:solidFill>
                  <a:srgbClr val="FF0000"/>
                </a:solidFill>
                <a:latin typeface="Calibri" pitchFamily="34" charset="0"/>
                <a:cs typeface="Calibri" pitchFamily="34" charset="0"/>
              </a:rPr>
              <a:t>localized</a:t>
            </a:r>
            <a:r>
              <a:rPr lang="en-US" altLang="en-US" sz="2800" dirty="0" smtClean="0">
                <a:latin typeface="Calibri" pitchFamily="34" charset="0"/>
                <a:cs typeface="Calibri" pitchFamily="34" charset="0"/>
              </a:rPr>
              <a:t> like particles</a:t>
            </a:r>
          </a:p>
        </p:txBody>
      </p:sp>
      <p:sp>
        <p:nvSpPr>
          <p:cNvPr id="3076"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21A32512-0612-425A-B0F8-AF5E2C96235A}" type="slidenum">
              <a:rPr lang="en-US" altLang="en-US" sz="1400"/>
              <a:pPr eaLnBrk="1" hangingPunct="1">
                <a:spcBef>
                  <a:spcPct val="0"/>
                </a:spcBef>
                <a:buFontTx/>
                <a:buNone/>
              </a:pPr>
              <a:t>2</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left)">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wipe(left)">
                                      <p:cBhvr>
                                        <p:cTn id="12" dur="5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wipe(left)">
                                      <p:cBhvr>
                                        <p:cTn id="17" dur="500"/>
                                        <p:tgtEl>
                                          <p:spTgt spid="7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wipe(left)">
                                      <p:cBhvr>
                                        <p:cTn id="22" dur="500"/>
                                        <p:tgtEl>
                                          <p:spTgt spid="71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wipe(left)">
                                      <p:cBhvr>
                                        <p:cTn id="27"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3"/>
          <p:cNvGrpSpPr>
            <a:grpSpLocks/>
          </p:cNvGrpSpPr>
          <p:nvPr/>
        </p:nvGrpSpPr>
        <p:grpSpPr bwMode="auto">
          <a:xfrm>
            <a:off x="1049338" y="3424238"/>
            <a:ext cx="7026275" cy="3224212"/>
            <a:chOff x="1067445" y="1769685"/>
            <a:chExt cx="7025494" cy="3224005"/>
          </a:xfrm>
        </p:grpSpPr>
        <p:sp>
          <p:nvSpPr>
            <p:cNvPr id="22557" name="AutoShape 3"/>
            <p:cNvSpPr>
              <a:spLocks noChangeArrowheads="1"/>
            </p:cNvSpPr>
            <p:nvPr/>
          </p:nvSpPr>
          <p:spPr bwMode="auto">
            <a:xfrm rot="5400000">
              <a:off x="3425533" y="-131616"/>
              <a:ext cx="2309317" cy="7025494"/>
            </a:xfrm>
            <a:prstGeom prst="can">
              <a:avLst>
                <a:gd name="adj" fmla="val 24451"/>
              </a:avLst>
            </a:prstGeom>
            <a:solidFill>
              <a:srgbClr val="D6DCCA"/>
            </a:solidFill>
            <a:ln w="38100">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 name="Rectangle 2"/>
            <p:cNvSpPr/>
            <p:nvPr/>
          </p:nvSpPr>
          <p:spPr>
            <a:xfrm>
              <a:off x="1694437" y="1769685"/>
              <a:ext cx="5728651" cy="388912"/>
            </a:xfrm>
            <a:prstGeom prst="rect">
              <a:avLst/>
            </a:prstGeom>
            <a:pattFill prst="lgCheck">
              <a:fgClr>
                <a:schemeClr val="tx1">
                  <a:lumMod val="50000"/>
                  <a:lumOff val="5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p:cNvSpPr/>
            <p:nvPr/>
          </p:nvSpPr>
          <p:spPr>
            <a:xfrm>
              <a:off x="1672215" y="4604778"/>
              <a:ext cx="5728651" cy="388912"/>
            </a:xfrm>
            <a:prstGeom prst="rect">
              <a:avLst/>
            </a:prstGeom>
            <a:pattFill prst="lgCheck">
              <a:fgClr>
                <a:schemeClr val="tx1">
                  <a:lumMod val="50000"/>
                  <a:lumOff val="5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2531" name="Rectangle 2"/>
          <p:cNvSpPr>
            <a:spLocks noGrp="1" noChangeArrowheads="1"/>
          </p:cNvSpPr>
          <p:nvPr>
            <p:ph type="title"/>
          </p:nvPr>
        </p:nvSpPr>
        <p:spPr>
          <a:xfrm>
            <a:off x="-9525" y="0"/>
            <a:ext cx="9144000" cy="1104900"/>
          </a:xfrm>
          <a:solidFill>
            <a:srgbClr val="66FF66"/>
          </a:solidFill>
        </p:spPr>
        <p:txBody>
          <a:bodyPr/>
          <a:lstStyle/>
          <a:p>
            <a:pPr eaLnBrk="1" hangingPunct="1"/>
            <a:r>
              <a:rPr lang="en-US" altLang="en-US" sz="3600" smtClean="0">
                <a:solidFill>
                  <a:schemeClr val="tx1"/>
                </a:solidFill>
              </a:rPr>
              <a:t>MRI images the protons of the H atoms</a:t>
            </a:r>
            <a:br>
              <a:rPr lang="en-US" altLang="en-US" sz="3600" smtClean="0">
                <a:solidFill>
                  <a:schemeClr val="tx1"/>
                </a:solidFill>
              </a:rPr>
            </a:br>
            <a:r>
              <a:rPr lang="en-US" altLang="en-US" sz="3600" smtClean="0">
                <a:solidFill>
                  <a:schemeClr val="tx1"/>
                </a:solidFill>
              </a:rPr>
              <a:t>in the body of the patient</a:t>
            </a:r>
          </a:p>
        </p:txBody>
      </p:sp>
      <p:grpSp>
        <p:nvGrpSpPr>
          <p:cNvPr id="62479" name="Group 15"/>
          <p:cNvGrpSpPr>
            <a:grpSpLocks/>
          </p:cNvGrpSpPr>
          <p:nvPr/>
        </p:nvGrpSpPr>
        <p:grpSpPr bwMode="auto">
          <a:xfrm>
            <a:off x="3768725" y="4492625"/>
            <a:ext cx="1681163" cy="1273175"/>
            <a:chOff x="1974" y="2026"/>
            <a:chExt cx="1059" cy="802"/>
          </a:xfrm>
        </p:grpSpPr>
        <p:sp>
          <p:nvSpPr>
            <p:cNvPr id="22554" name="Rectangle 16"/>
            <p:cNvSpPr>
              <a:spLocks noChangeArrowheads="1"/>
            </p:cNvSpPr>
            <p:nvPr/>
          </p:nvSpPr>
          <p:spPr bwMode="auto">
            <a:xfrm rot="-2413845">
              <a:off x="1974" y="2293"/>
              <a:ext cx="1059" cy="275"/>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55" name="Text Box 17"/>
            <p:cNvSpPr txBox="1">
              <a:spLocks noChangeArrowheads="1"/>
            </p:cNvSpPr>
            <p:nvPr/>
          </p:nvSpPr>
          <p:spPr bwMode="auto">
            <a:xfrm>
              <a:off x="2728" y="2026"/>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t>N</a:t>
              </a:r>
            </a:p>
          </p:txBody>
        </p:sp>
        <p:sp>
          <p:nvSpPr>
            <p:cNvPr id="22556" name="Text Box 18"/>
            <p:cNvSpPr txBox="1">
              <a:spLocks noChangeArrowheads="1"/>
            </p:cNvSpPr>
            <p:nvPr/>
          </p:nvSpPr>
          <p:spPr bwMode="auto">
            <a:xfrm>
              <a:off x="2053" y="2578"/>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t>S</a:t>
              </a:r>
            </a:p>
          </p:txBody>
        </p:sp>
      </p:grpSp>
      <p:grpSp>
        <p:nvGrpSpPr>
          <p:cNvPr id="62486" name="Group 22"/>
          <p:cNvGrpSpPr>
            <a:grpSpLocks/>
          </p:cNvGrpSpPr>
          <p:nvPr/>
        </p:nvGrpSpPr>
        <p:grpSpPr bwMode="auto">
          <a:xfrm>
            <a:off x="3727450" y="4883150"/>
            <a:ext cx="1684338" cy="436563"/>
            <a:chOff x="4142" y="3327"/>
            <a:chExt cx="1061" cy="275"/>
          </a:xfrm>
        </p:grpSpPr>
        <p:sp>
          <p:nvSpPr>
            <p:cNvPr id="22551" name="Rectangle 23"/>
            <p:cNvSpPr>
              <a:spLocks noChangeArrowheads="1"/>
            </p:cNvSpPr>
            <p:nvPr/>
          </p:nvSpPr>
          <p:spPr bwMode="auto">
            <a:xfrm>
              <a:off x="4142" y="3327"/>
              <a:ext cx="1059" cy="275"/>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52" name="Text Box 24"/>
            <p:cNvSpPr txBox="1">
              <a:spLocks noChangeArrowheads="1"/>
            </p:cNvSpPr>
            <p:nvPr/>
          </p:nvSpPr>
          <p:spPr bwMode="auto">
            <a:xfrm>
              <a:off x="4971" y="3329"/>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t>N</a:t>
              </a:r>
            </a:p>
          </p:txBody>
        </p:sp>
        <p:sp>
          <p:nvSpPr>
            <p:cNvPr id="22553" name="Text Box 25"/>
            <p:cNvSpPr txBox="1">
              <a:spLocks noChangeArrowheads="1"/>
            </p:cNvSpPr>
            <p:nvPr/>
          </p:nvSpPr>
          <p:spPr bwMode="auto">
            <a:xfrm>
              <a:off x="4147" y="3333"/>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t>S</a:t>
              </a:r>
            </a:p>
          </p:txBody>
        </p:sp>
      </p:grpSp>
      <p:sp>
        <p:nvSpPr>
          <p:cNvPr id="22534"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0BEE1C1-7409-4024-B7B1-67E44BE803E2}" type="slidenum">
              <a:rPr lang="en-US" altLang="en-US" sz="1400"/>
              <a:pPr eaLnBrk="1" hangingPunct="1">
                <a:spcBef>
                  <a:spcPct val="0"/>
                </a:spcBef>
                <a:buFontTx/>
                <a:buNone/>
              </a:pPr>
              <a:t>20</a:t>
            </a:fld>
            <a:endParaRPr lang="en-US" altLang="en-US" sz="1400"/>
          </a:p>
        </p:txBody>
      </p:sp>
      <p:sp>
        <p:nvSpPr>
          <p:cNvPr id="5" name="TextBox 4"/>
          <p:cNvSpPr txBox="1"/>
          <p:nvPr/>
        </p:nvSpPr>
        <p:spPr>
          <a:xfrm>
            <a:off x="352425" y="1258888"/>
            <a:ext cx="8420100" cy="1938337"/>
          </a:xfrm>
          <a:prstGeom prst="rect">
            <a:avLst/>
          </a:prstGeom>
          <a:noFill/>
        </p:spPr>
        <p:txBody>
          <a:bodyPr wrap="none">
            <a:spAutoFit/>
          </a:bodyPr>
          <a:lstStyle/>
          <a:p>
            <a:pPr marL="342900" indent="-342900">
              <a:buFont typeface="Arial" panose="020B0604020202020204" pitchFamily="34" charset="0"/>
              <a:buChar char="•"/>
              <a:defRPr/>
            </a:pPr>
            <a:r>
              <a:rPr lang="en-US" sz="2400" dirty="0">
                <a:latin typeface="Arial" charset="0"/>
              </a:rPr>
              <a:t>If a magnetic field is turned on near a magnet, the magnet</a:t>
            </a:r>
          </a:p>
          <a:p>
            <a:pPr>
              <a:defRPr/>
            </a:pPr>
            <a:r>
              <a:rPr lang="en-US" sz="2400" dirty="0">
                <a:latin typeface="Arial" charset="0"/>
              </a:rPr>
              <a:t>    flips until it is aligned with the magnetic field</a:t>
            </a:r>
          </a:p>
          <a:p>
            <a:pPr marL="342900" indent="-342900">
              <a:buFont typeface="Arial" panose="020B0604020202020204" pitchFamily="34" charset="0"/>
              <a:buChar char="•"/>
              <a:defRPr/>
            </a:pPr>
            <a:r>
              <a:rPr lang="en-US" sz="2400" dirty="0">
                <a:latin typeface="Arial" charset="0"/>
              </a:rPr>
              <a:t>The magnetic field is produced by passing a large current</a:t>
            </a:r>
            <a:br>
              <a:rPr lang="en-US" sz="2400" dirty="0">
                <a:latin typeface="Arial" charset="0"/>
              </a:rPr>
            </a:br>
            <a:r>
              <a:rPr lang="en-US" sz="2400" dirty="0">
                <a:latin typeface="Arial" charset="0"/>
              </a:rPr>
              <a:t>through a solenoid</a:t>
            </a:r>
          </a:p>
          <a:p>
            <a:pPr marL="342900" indent="-342900">
              <a:buFont typeface="Arial" panose="020B0604020202020204" pitchFamily="34" charset="0"/>
              <a:buChar char="•"/>
              <a:defRPr/>
            </a:pPr>
            <a:r>
              <a:rPr lang="en-US" sz="2400" dirty="0">
                <a:latin typeface="Arial" charset="0"/>
              </a:rPr>
              <a:t>The protons in our body behave like tiny bar magnets</a:t>
            </a:r>
          </a:p>
        </p:txBody>
      </p:sp>
      <p:grpSp>
        <p:nvGrpSpPr>
          <p:cNvPr id="6" name="Group 5"/>
          <p:cNvGrpSpPr>
            <a:grpSpLocks/>
          </p:cNvGrpSpPr>
          <p:nvPr/>
        </p:nvGrpSpPr>
        <p:grpSpPr bwMode="auto">
          <a:xfrm>
            <a:off x="1681163" y="4103688"/>
            <a:ext cx="5592762" cy="1874837"/>
            <a:chOff x="1654149" y="3820420"/>
            <a:chExt cx="5592832" cy="1874335"/>
          </a:xfrm>
        </p:grpSpPr>
        <p:sp>
          <p:nvSpPr>
            <p:cNvPr id="22537" name="Line 5"/>
            <p:cNvSpPr>
              <a:spLocks noChangeShapeType="1"/>
            </p:cNvSpPr>
            <p:nvPr/>
          </p:nvSpPr>
          <p:spPr bwMode="auto">
            <a:xfrm>
              <a:off x="2081481" y="3829945"/>
              <a:ext cx="544513"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8" name="Line 6"/>
            <p:cNvSpPr>
              <a:spLocks noChangeShapeType="1"/>
            </p:cNvSpPr>
            <p:nvPr/>
          </p:nvSpPr>
          <p:spPr bwMode="auto">
            <a:xfrm>
              <a:off x="3016519" y="3820420"/>
              <a:ext cx="544512"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9" name="Line 7"/>
            <p:cNvSpPr>
              <a:spLocks noChangeShapeType="1"/>
            </p:cNvSpPr>
            <p:nvPr/>
          </p:nvSpPr>
          <p:spPr bwMode="auto">
            <a:xfrm>
              <a:off x="4097606" y="3858520"/>
              <a:ext cx="544513"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 name="Line 8"/>
            <p:cNvSpPr>
              <a:spLocks noChangeShapeType="1"/>
            </p:cNvSpPr>
            <p:nvPr/>
          </p:nvSpPr>
          <p:spPr bwMode="auto">
            <a:xfrm>
              <a:off x="5162819" y="3879158"/>
              <a:ext cx="544512"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1" name="Line 9"/>
            <p:cNvSpPr>
              <a:spLocks noChangeShapeType="1"/>
            </p:cNvSpPr>
            <p:nvPr/>
          </p:nvSpPr>
          <p:spPr bwMode="auto">
            <a:xfrm>
              <a:off x="2194462" y="5675705"/>
              <a:ext cx="544513"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2" name="Line 10"/>
            <p:cNvSpPr>
              <a:spLocks noChangeShapeType="1"/>
            </p:cNvSpPr>
            <p:nvPr/>
          </p:nvSpPr>
          <p:spPr bwMode="auto">
            <a:xfrm>
              <a:off x="3231100" y="5680467"/>
              <a:ext cx="544512"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3" name="Line 11"/>
            <p:cNvSpPr>
              <a:spLocks noChangeShapeType="1"/>
            </p:cNvSpPr>
            <p:nvPr/>
          </p:nvSpPr>
          <p:spPr bwMode="auto">
            <a:xfrm>
              <a:off x="4267737" y="5685230"/>
              <a:ext cx="544513"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4" name="Line 12"/>
            <p:cNvSpPr>
              <a:spLocks noChangeShapeType="1"/>
            </p:cNvSpPr>
            <p:nvPr/>
          </p:nvSpPr>
          <p:spPr bwMode="auto">
            <a:xfrm>
              <a:off x="5304375" y="5689992"/>
              <a:ext cx="544512"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5" name="Line 13"/>
            <p:cNvSpPr>
              <a:spLocks noChangeShapeType="1"/>
            </p:cNvSpPr>
            <p:nvPr/>
          </p:nvSpPr>
          <p:spPr bwMode="auto">
            <a:xfrm>
              <a:off x="6341012" y="5694755"/>
              <a:ext cx="544513"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6" name="Line 14"/>
            <p:cNvSpPr>
              <a:spLocks noChangeShapeType="1"/>
            </p:cNvSpPr>
            <p:nvPr/>
          </p:nvSpPr>
          <p:spPr bwMode="auto">
            <a:xfrm>
              <a:off x="6466156" y="3883920"/>
              <a:ext cx="544513"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7" name="Line 5"/>
            <p:cNvSpPr>
              <a:spLocks noChangeShapeType="1"/>
            </p:cNvSpPr>
            <p:nvPr/>
          </p:nvSpPr>
          <p:spPr bwMode="auto">
            <a:xfrm>
              <a:off x="1654149" y="4761751"/>
              <a:ext cx="544513"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8" name="Line 6"/>
            <p:cNvSpPr>
              <a:spLocks noChangeShapeType="1"/>
            </p:cNvSpPr>
            <p:nvPr/>
          </p:nvSpPr>
          <p:spPr bwMode="auto">
            <a:xfrm>
              <a:off x="2742946" y="4751046"/>
              <a:ext cx="544512"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9" name="Line 8"/>
            <p:cNvSpPr>
              <a:spLocks noChangeShapeType="1"/>
            </p:cNvSpPr>
            <p:nvPr/>
          </p:nvSpPr>
          <p:spPr bwMode="auto">
            <a:xfrm>
              <a:off x="5598858" y="4807478"/>
              <a:ext cx="544512"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0" name="Line 14"/>
            <p:cNvSpPr>
              <a:spLocks noChangeShapeType="1"/>
            </p:cNvSpPr>
            <p:nvPr/>
          </p:nvSpPr>
          <p:spPr bwMode="auto">
            <a:xfrm>
              <a:off x="6702468" y="4825450"/>
              <a:ext cx="544513"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62479"/>
                                        </p:tgtEl>
                                        <p:attrNameLst>
                                          <p:attrName>style.visibility</p:attrName>
                                        </p:attrNameLst>
                                      </p:cBhvr>
                                      <p:to>
                                        <p:strVal val="hidden"/>
                                      </p:to>
                                    </p:set>
                                  </p:childTnLst>
                                </p:cTn>
                              </p:par>
                              <p:par>
                                <p:cTn id="7" presetID="22" presetClass="entr" presetSubtype="8"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left)">
                                      <p:cBhvr>
                                        <p:cTn id="9" dur="500"/>
                                        <p:tgtEl>
                                          <p:spTgt spid="6"/>
                                        </p:tgtEl>
                                      </p:cBhvr>
                                    </p:animEffect>
                                  </p:childTnLst>
                                </p:cTn>
                              </p:par>
                              <p:par>
                                <p:cTn id="10" presetID="1" presetClass="entr" presetSubtype="0" fill="hold" nodeType="withEffect">
                                  <p:stCondLst>
                                    <p:cond delay="0"/>
                                  </p:stCondLst>
                                  <p:childTnLst>
                                    <p:set>
                                      <p:cBhvr>
                                        <p:cTn id="11" dur="1" fill="hold">
                                          <p:stCondLst>
                                            <p:cond delay="0"/>
                                          </p:stCondLst>
                                        </p:cTn>
                                        <p:tgtEl>
                                          <p:spTgt spid="62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885" y="1066530"/>
            <a:ext cx="8678008" cy="5416820"/>
          </a:xfrm>
        </p:spPr>
        <p:txBody>
          <a:bodyPr/>
          <a:lstStyle/>
          <a:p>
            <a:pPr>
              <a:spcBef>
                <a:spcPct val="0"/>
              </a:spcBef>
            </a:pPr>
            <a:r>
              <a:rPr lang="en-US" altLang="en-US" sz="2400" dirty="0" smtClean="0">
                <a:solidFill>
                  <a:srgbClr val="FF0000"/>
                </a:solidFill>
                <a:latin typeface="Arial" panose="020B0604020202020204" pitchFamily="34" charset="0"/>
              </a:rPr>
              <a:t>I. I. </a:t>
            </a:r>
            <a:r>
              <a:rPr kumimoji="0" lang="en-US" altLang="en-US" sz="2400" b="0" i="0" u="none" strike="noStrike" cap="none" normalizeH="0" baseline="0" dirty="0" smtClean="0">
                <a:ln>
                  <a:noFill/>
                </a:ln>
                <a:solidFill>
                  <a:srgbClr val="FF0000"/>
                </a:solidFill>
                <a:effectLst/>
                <a:latin typeface="Arial" panose="020B0604020202020204" pitchFamily="34" charset="0"/>
              </a:rPr>
              <a:t>Rabi discovered that a magnetic field</a:t>
            </a:r>
            <a:r>
              <a:rPr kumimoji="0" lang="en-US" altLang="en-US" sz="2400" b="0" i="0" u="none" strike="noStrike" cap="none" normalizeH="0" dirty="0" smtClean="0">
                <a:ln>
                  <a:noFill/>
                </a:ln>
                <a:solidFill>
                  <a:srgbClr val="FF0000"/>
                </a:solidFill>
                <a:effectLst/>
                <a:latin typeface="Arial" panose="020B0604020202020204" pitchFamily="34" charset="0"/>
              </a:rPr>
              <a:t> </a:t>
            </a:r>
            <a:r>
              <a:rPr kumimoji="0" lang="en-US" altLang="en-US" sz="2400" b="0" i="0" u="none" strike="noStrike" cap="none" normalizeH="0" baseline="0" dirty="0" smtClean="0">
                <a:ln>
                  <a:noFill/>
                </a:ln>
                <a:solidFill>
                  <a:srgbClr val="FF0000"/>
                </a:solidFill>
                <a:effectLst/>
                <a:latin typeface="Arial" panose="020B0604020202020204" pitchFamily="34" charset="0"/>
              </a:rPr>
              <a:t>combined with</a:t>
            </a:r>
            <a:br>
              <a:rPr kumimoji="0" lang="en-US" altLang="en-US" sz="2400" b="0" i="0" u="none" strike="noStrike" cap="none" normalizeH="0" baseline="0" dirty="0" smtClean="0">
                <a:ln>
                  <a:noFill/>
                </a:ln>
                <a:solidFill>
                  <a:srgbClr val="FF0000"/>
                </a:solidFill>
                <a:effectLst/>
                <a:latin typeface="Arial" panose="020B0604020202020204" pitchFamily="34" charset="0"/>
              </a:rPr>
            </a:br>
            <a:r>
              <a:rPr kumimoji="0" lang="en-US" altLang="en-US" sz="2400" b="0" i="0" u="none" strike="noStrike" cap="none" normalizeH="0" baseline="0" dirty="0" smtClean="0">
                <a:ln>
                  <a:noFill/>
                </a:ln>
                <a:solidFill>
                  <a:srgbClr val="FF0000"/>
                </a:solidFill>
                <a:effectLst/>
                <a:latin typeface="Arial" panose="020B0604020202020204" pitchFamily="34" charset="0"/>
              </a:rPr>
              <a:t>radio waves caused the nuclei of atoms to "flip,“</a:t>
            </a:r>
            <a:r>
              <a:rPr kumimoji="0" lang="en-US" altLang="en-US" sz="2400" b="0" i="0" u="none" strike="noStrike" cap="none" normalizeH="0" dirty="0" smtClean="0">
                <a:ln>
                  <a:noFill/>
                </a:ln>
                <a:solidFill>
                  <a:srgbClr val="FF0000"/>
                </a:solidFill>
                <a:effectLst/>
                <a:latin typeface="Arial" panose="020B0604020202020204" pitchFamily="34" charset="0"/>
              </a:rPr>
              <a:t> </a:t>
            </a:r>
            <a:r>
              <a:rPr kumimoji="0" lang="en-US" altLang="en-US" sz="2400" b="0" i="0" u="none" strike="noStrike" cap="none" normalizeH="0" baseline="0" dirty="0" smtClean="0">
                <a:ln>
                  <a:noFill/>
                </a:ln>
                <a:solidFill>
                  <a:srgbClr val="FF0000"/>
                </a:solidFill>
                <a:effectLst/>
                <a:latin typeface="Arial" panose="020B0604020202020204" pitchFamily="34" charset="0"/>
              </a:rPr>
              <a:t>a</a:t>
            </a:r>
            <a:br>
              <a:rPr kumimoji="0" lang="en-US" altLang="en-US" sz="2400" b="0" i="0" u="none" strike="noStrike" cap="none" normalizeH="0" baseline="0" dirty="0" smtClean="0">
                <a:ln>
                  <a:noFill/>
                </a:ln>
                <a:solidFill>
                  <a:srgbClr val="FF0000"/>
                </a:solidFill>
                <a:effectLst/>
                <a:latin typeface="Arial" panose="020B0604020202020204" pitchFamily="34" charset="0"/>
              </a:rPr>
            </a:br>
            <a:r>
              <a:rPr kumimoji="0" lang="en-US" altLang="en-US" sz="2400" b="0" i="0" u="none" strike="noStrike" cap="none" normalizeH="0" baseline="0" dirty="0" smtClean="0">
                <a:ln>
                  <a:noFill/>
                </a:ln>
                <a:solidFill>
                  <a:srgbClr val="FF0000"/>
                </a:solidFill>
                <a:effectLst/>
                <a:latin typeface="Arial" panose="020B0604020202020204" pitchFamily="34" charset="0"/>
              </a:rPr>
              <a:t>property</a:t>
            </a:r>
            <a:r>
              <a:rPr kumimoji="0" lang="en-US" altLang="en-US" sz="2400" b="0" i="0" u="none" strike="noStrike" cap="none" normalizeH="0" dirty="0" smtClean="0">
                <a:ln>
                  <a:noFill/>
                </a:ln>
                <a:solidFill>
                  <a:srgbClr val="FF0000"/>
                </a:solidFill>
                <a:effectLst/>
                <a:latin typeface="Arial" panose="020B0604020202020204" pitchFamily="34" charset="0"/>
              </a:rPr>
              <a:t> </a:t>
            </a:r>
            <a:r>
              <a:rPr kumimoji="0" lang="en-US" altLang="en-US" sz="2400" b="0" i="0" u="none" strike="noStrike" cap="none" normalizeH="0" baseline="0" dirty="0" smtClean="0">
                <a:ln>
                  <a:noFill/>
                </a:ln>
                <a:solidFill>
                  <a:srgbClr val="FF0000"/>
                </a:solidFill>
                <a:effectLst/>
                <a:latin typeface="Arial" panose="020B0604020202020204" pitchFamily="34" charset="0"/>
              </a:rPr>
              <a:t>now known as </a:t>
            </a:r>
            <a:r>
              <a:rPr kumimoji="0" lang="en-US" altLang="en-US" sz="2400" i="0" u="none" strike="noStrike" cap="none" normalizeH="0" baseline="0" dirty="0" smtClean="0">
                <a:ln>
                  <a:noFill/>
                </a:ln>
                <a:solidFill>
                  <a:srgbClr val="FF0000"/>
                </a:solidFill>
                <a:effectLst/>
                <a:latin typeface="Arial" panose="020B0604020202020204" pitchFamily="34" charset="0"/>
              </a:rPr>
              <a:t>magnetic resonance</a:t>
            </a:r>
            <a:r>
              <a:rPr kumimoji="0" lang="en-US" altLang="en-US" sz="2400" b="0" i="0" u="none" strike="noStrike" cap="none" normalizeH="0" baseline="0" dirty="0" smtClean="0">
                <a:ln>
                  <a:noFill/>
                </a:ln>
                <a:solidFill>
                  <a:srgbClr val="FF0000"/>
                </a:solidFill>
                <a:effectLst/>
                <a:latin typeface="Arial" panose="020B0604020202020204" pitchFamily="34" charset="0"/>
              </a:rPr>
              <a:t>. </a:t>
            </a:r>
            <a:endParaRPr lang="en-US" altLang="en-US" sz="2400" dirty="0">
              <a:solidFill>
                <a:srgbClr val="FF0000"/>
              </a:solidFill>
            </a:endParaRPr>
          </a:p>
          <a:p>
            <a:pPr>
              <a:spcBef>
                <a:spcPct val="0"/>
              </a:spcBef>
            </a:pPr>
            <a:r>
              <a:rPr kumimoji="0" lang="en-US" altLang="en-US" sz="2400" b="0" i="0" u="none" strike="noStrike" cap="none" normalizeH="0" baseline="0" dirty="0" smtClean="0">
                <a:ln>
                  <a:noFill/>
                </a:ln>
                <a:solidFill>
                  <a:srgbClr val="0000FF"/>
                </a:solidFill>
                <a:effectLst/>
                <a:latin typeface="Arial" panose="020B0604020202020204" pitchFamily="34" charset="0"/>
              </a:rPr>
              <a:t>Hydrogen</a:t>
            </a:r>
            <a:r>
              <a:rPr kumimoji="0" lang="en-US" altLang="en-US" sz="2400" b="0" i="0" u="none" strike="noStrike" cap="none" normalizeH="0" dirty="0" smtClean="0">
                <a:ln>
                  <a:noFill/>
                </a:ln>
                <a:solidFill>
                  <a:srgbClr val="0000FF"/>
                </a:solidFill>
                <a:effectLst/>
                <a:latin typeface="Arial" panose="020B0604020202020204" pitchFamily="34" charset="0"/>
              </a:rPr>
              <a:t> (H) atoms in the body are used to create a signal that is processed to form an image of the body</a:t>
            </a:r>
          </a:p>
          <a:p>
            <a:pPr>
              <a:spcBef>
                <a:spcPct val="0"/>
              </a:spcBef>
            </a:pPr>
            <a:r>
              <a:rPr lang="en-US" altLang="en-US" sz="2400" baseline="0" dirty="0" smtClean="0">
                <a:solidFill>
                  <a:srgbClr val="FF0000"/>
                </a:solidFill>
                <a:latin typeface="Arial" panose="020B0604020202020204" pitchFamily="34" charset="0"/>
              </a:rPr>
              <a:t>Energy</a:t>
            </a:r>
            <a:r>
              <a:rPr lang="en-US" altLang="en-US" sz="2400" dirty="0" smtClean="0">
                <a:solidFill>
                  <a:srgbClr val="FF0000"/>
                </a:solidFill>
                <a:latin typeface="Arial" panose="020B0604020202020204" pitchFamily="34" charset="0"/>
              </a:rPr>
              <a:t> from radio waves excite the H atoms which then emit a signal that is detected by a receiving antenna</a:t>
            </a:r>
          </a:p>
          <a:p>
            <a:pPr>
              <a:spcBef>
                <a:spcPct val="0"/>
              </a:spcBef>
            </a:pPr>
            <a:r>
              <a:rPr kumimoji="0" lang="en-US" altLang="en-US" sz="2400" b="0" i="0" u="none" strike="noStrike" cap="none" normalizeH="0" baseline="0" dirty="0" smtClean="0">
                <a:ln>
                  <a:noFill/>
                </a:ln>
                <a:solidFill>
                  <a:srgbClr val="0000FF"/>
                </a:solidFill>
                <a:effectLst/>
                <a:latin typeface="Arial" panose="020B0604020202020204" pitchFamily="34" charset="0"/>
              </a:rPr>
              <a:t>The</a:t>
            </a:r>
            <a:r>
              <a:rPr kumimoji="0" lang="en-US" altLang="en-US" sz="2400" b="0" i="0" u="none" strike="noStrike" cap="none" normalizeH="0" dirty="0" smtClean="0">
                <a:ln>
                  <a:noFill/>
                </a:ln>
                <a:solidFill>
                  <a:srgbClr val="0000FF"/>
                </a:solidFill>
                <a:effectLst/>
                <a:latin typeface="Arial" panose="020B0604020202020204" pitchFamily="34" charset="0"/>
              </a:rPr>
              <a:t> radio signal can be made to encode position information by varying the main magnetic field using auxiliary coils that are rapidly switched on and off (this is what produces the banging noise that you hear)</a:t>
            </a:r>
          </a:p>
          <a:p>
            <a:pPr>
              <a:spcBef>
                <a:spcPct val="0"/>
              </a:spcBef>
            </a:pPr>
            <a:r>
              <a:rPr lang="en-US" altLang="en-US" sz="2400" dirty="0" smtClean="0">
                <a:solidFill>
                  <a:srgbClr val="FF0000"/>
                </a:solidFill>
                <a:latin typeface="Arial" panose="020B0604020202020204" pitchFamily="34" charset="0"/>
              </a:rPr>
              <a:t>The contrast between different tissues is determined by the rate at which the excited H atoms return to their equilibrium state</a:t>
            </a:r>
            <a:endParaRPr kumimoji="0" lang="en-US" altLang="en-US" sz="2400" b="0" i="0" u="none" strike="noStrike" cap="none" normalizeH="0" baseline="0" dirty="0" smtClean="0">
              <a:ln>
                <a:noFill/>
              </a:ln>
              <a:solidFill>
                <a:srgbClr val="FF0000"/>
              </a:solidFill>
              <a:effectLst/>
              <a:latin typeface="Arial" panose="020B0604020202020204" pitchFamily="34" charset="0"/>
            </a:endParaRPr>
          </a:p>
        </p:txBody>
      </p:sp>
      <p:sp>
        <p:nvSpPr>
          <p:cNvPr id="4" name="Slide Number Placeholder 3"/>
          <p:cNvSpPr>
            <a:spLocks noGrp="1"/>
          </p:cNvSpPr>
          <p:nvPr>
            <p:ph type="sldNum" sz="quarter" idx="12"/>
          </p:nvPr>
        </p:nvSpPr>
        <p:spPr/>
        <p:txBody>
          <a:bodyPr/>
          <a:lstStyle/>
          <a:p>
            <a:fld id="{91644E08-5D65-48F9-932B-E611CA10A849}" type="slidenum">
              <a:rPr lang="en-US" altLang="en-US" smtClean="0"/>
              <a:pPr/>
              <a:t>21</a:t>
            </a:fld>
            <a:endParaRPr lang="en-US" altLang="en-US"/>
          </a:p>
        </p:txBody>
      </p:sp>
      <p:sp>
        <p:nvSpPr>
          <p:cNvPr id="5" name="Rectangle 2"/>
          <p:cNvSpPr txBox="1">
            <a:spLocks noChangeArrowheads="1"/>
          </p:cNvSpPr>
          <p:nvPr/>
        </p:nvSpPr>
        <p:spPr>
          <a:xfrm>
            <a:off x="0" y="0"/>
            <a:ext cx="9144000" cy="708025"/>
          </a:xfrm>
          <a:prstGeom prst="rect">
            <a:avLst/>
          </a:prstGeom>
          <a:solidFill>
            <a:srgbClr val="66FF66"/>
          </a:solid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kern="0" smtClean="0">
                <a:solidFill>
                  <a:schemeClr val="tx1"/>
                </a:solidFill>
              </a:rPr>
              <a:t>MRI – How it works</a:t>
            </a:r>
            <a:endParaRPr lang="en-US" altLang="en-US" kern="0" dirty="0" smtClean="0">
              <a:solidFill>
                <a:schemeClr val="tx1"/>
              </a:solidFill>
            </a:endParaRPr>
          </a:p>
        </p:txBody>
      </p:sp>
    </p:spTree>
    <p:extLst>
      <p:ext uri="{BB962C8B-B14F-4D97-AF65-F5344CB8AC3E}">
        <p14:creationId xmlns:p14="http://schemas.microsoft.com/office/powerpoint/2010/main" val="9612858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mri-scanner"/>
          <p:cNvPicPr>
            <a:picLocks noChangeAspect="1" noChangeArrowheads="1"/>
          </p:cNvPicPr>
          <p:nvPr/>
        </p:nvPicPr>
        <p:blipFill>
          <a:blip r:embed="rId3">
            <a:extLst>
              <a:ext uri="{28A0092B-C50C-407E-A947-70E740481C1C}">
                <a14:useLocalDpi xmlns:a14="http://schemas.microsoft.com/office/drawing/2010/main" val="0"/>
              </a:ext>
            </a:extLst>
          </a:blip>
          <a:srcRect t="2" b="5377"/>
          <a:stretch>
            <a:fillRect/>
          </a:stretch>
        </p:blipFill>
        <p:spPr bwMode="auto">
          <a:xfrm>
            <a:off x="90854" y="1925516"/>
            <a:ext cx="4603750" cy="335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ChangeArrowheads="1"/>
          </p:cNvSpPr>
          <p:nvPr>
            <p:ph type="title"/>
          </p:nvPr>
        </p:nvSpPr>
        <p:spPr>
          <a:xfrm>
            <a:off x="0" y="0"/>
            <a:ext cx="9144000" cy="984738"/>
          </a:xfrm>
          <a:solidFill>
            <a:srgbClr val="66FF66"/>
          </a:solidFill>
        </p:spPr>
        <p:txBody>
          <a:bodyPr/>
          <a:lstStyle/>
          <a:p>
            <a:pPr eaLnBrk="1" hangingPunct="1"/>
            <a:r>
              <a:rPr lang="en-US" altLang="en-US" sz="4000" b="1" smtClean="0">
                <a:latin typeface="Verdana" panose="020B0604030504040204" pitchFamily="34" charset="0"/>
              </a:rPr>
              <a:t>MRI</a:t>
            </a:r>
            <a:r>
              <a:rPr lang="en-US" altLang="en-US" sz="4000" smtClean="0">
                <a:latin typeface="Verdana" panose="020B0604030504040204" pitchFamily="34" charset="0"/>
              </a:rPr>
              <a:t> Device</a:t>
            </a:r>
          </a:p>
        </p:txBody>
      </p:sp>
      <p:sp>
        <p:nvSpPr>
          <p:cNvPr id="21508" name="Rectangle 4"/>
          <p:cNvSpPr>
            <a:spLocks noGrp="1" noChangeArrowheads="1"/>
          </p:cNvSpPr>
          <p:nvPr>
            <p:ph type="body" idx="1"/>
          </p:nvPr>
        </p:nvSpPr>
        <p:spPr>
          <a:xfrm>
            <a:off x="4759872" y="1157652"/>
            <a:ext cx="4225866" cy="5427786"/>
          </a:xfrm>
        </p:spPr>
        <p:txBody>
          <a:bodyPr/>
          <a:lstStyle/>
          <a:p>
            <a:pPr eaLnBrk="1" hangingPunct="1"/>
            <a:r>
              <a:rPr lang="en-US" altLang="en-US" sz="2400" dirty="0" smtClean="0">
                <a:latin typeface="Verdana" panose="020B0604030504040204" pitchFamily="34" charset="0"/>
              </a:rPr>
              <a:t>The largest and most expensive part of an MRI device is the superconducting magnet which must </a:t>
            </a:r>
            <a:r>
              <a:rPr lang="en-US" altLang="en-US" sz="2400" dirty="0">
                <a:latin typeface="Verdana" panose="020B0604030504040204" pitchFamily="34" charset="0"/>
              </a:rPr>
              <a:t>b</a:t>
            </a:r>
            <a:r>
              <a:rPr lang="en-US" altLang="en-US" sz="2400" dirty="0" smtClean="0">
                <a:latin typeface="Verdana" panose="020B0604030504040204" pitchFamily="34" charset="0"/>
              </a:rPr>
              <a:t>e cooled to below 4</a:t>
            </a:r>
            <a:r>
              <a:rPr lang="en-US" altLang="en-US" sz="2400" dirty="0" smtClean="0">
                <a:latin typeface="Verdana" panose="020B0604030504040204" pitchFamily="34" charset="0"/>
                <a:cs typeface="Arial" panose="020B0604020202020204" pitchFamily="34" charset="0"/>
              </a:rPr>
              <a:t> K</a:t>
            </a:r>
          </a:p>
          <a:p>
            <a:pPr eaLnBrk="1" hangingPunct="1"/>
            <a:r>
              <a:rPr lang="en-US" altLang="en-US" sz="2400" dirty="0" smtClean="0">
                <a:latin typeface="Verdana" panose="020B0604030504040204" pitchFamily="34" charset="0"/>
              </a:rPr>
              <a:t>The magnetic field in the device is about 60,000 times higher than the Earth’s field</a:t>
            </a:r>
          </a:p>
          <a:p>
            <a:pPr eaLnBrk="1" hangingPunct="1"/>
            <a:r>
              <a:rPr lang="en-US" altLang="en-US" sz="2400" dirty="0" smtClean="0">
                <a:solidFill>
                  <a:srgbClr val="FF0000"/>
                </a:solidFill>
                <a:latin typeface="Verdana" panose="020B0604030504040204" pitchFamily="34" charset="0"/>
              </a:rPr>
              <a:t>It is critically important that NO iron is near the magnet. Iron would be pulled into the magnet</a:t>
            </a:r>
            <a:r>
              <a:rPr lang="en-US" altLang="en-US" sz="2400" dirty="0" smtClean="0">
                <a:latin typeface="Verdana" panose="020B0604030504040204" pitchFamily="34" charset="0"/>
              </a:rPr>
              <a:t>.  </a:t>
            </a:r>
          </a:p>
        </p:txBody>
      </p:sp>
      <p:sp>
        <p:nvSpPr>
          <p:cNvPr id="21509" name="Slide Number Placeholder 1"/>
          <p:cNvSpPr>
            <a:spLocks noGrp="1"/>
          </p:cNvSpPr>
          <p:nvPr>
            <p:ph type="sldNum" sz="quarter" idx="12"/>
          </p:nvPr>
        </p:nvSpPr>
        <p:spPr>
          <a:xfrm>
            <a:off x="90854" y="6495256"/>
            <a:ext cx="468313" cy="354013"/>
          </a:xfrm>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35330CED-2A7B-4FEB-9FA6-672EE97A893A}" type="slidenum">
              <a:rPr lang="en-US" altLang="en-US" sz="1400"/>
              <a:pPr eaLnBrk="1" hangingPunct="1">
                <a:spcBef>
                  <a:spcPct val="0"/>
                </a:spcBef>
                <a:buFontTx/>
                <a:buNone/>
              </a:pPr>
              <a:t>22</a:t>
            </a:fld>
            <a:endParaRPr lang="en-US" altLang="en-US" sz="1400" dirty="0"/>
          </a:p>
        </p:txBody>
      </p:sp>
      <p:sp>
        <p:nvSpPr>
          <p:cNvPr id="2" name="Rectangle 1"/>
          <p:cNvSpPr/>
          <p:nvPr/>
        </p:nvSpPr>
        <p:spPr>
          <a:xfrm>
            <a:off x="325010" y="5917195"/>
            <a:ext cx="4525598" cy="369332"/>
          </a:xfrm>
          <a:prstGeom prst="rect">
            <a:avLst/>
          </a:prstGeom>
        </p:spPr>
        <p:txBody>
          <a:bodyPr wrap="none">
            <a:spAutoFit/>
          </a:bodyPr>
          <a:lstStyle/>
          <a:p>
            <a:r>
              <a:rPr lang="en-US" dirty="0">
                <a:hlinkClick r:id="rId4"/>
              </a:rPr>
              <a:t>http://abcnews.go.com/US/story?id=92745</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841375"/>
          </a:xfrm>
          <a:solidFill>
            <a:srgbClr val="66FF66"/>
          </a:solidFill>
        </p:spPr>
        <p:txBody>
          <a:bodyPr/>
          <a:lstStyle/>
          <a:p>
            <a:pPr eaLnBrk="1" hangingPunct="1"/>
            <a:r>
              <a:rPr lang="en-US" altLang="en-US" smtClean="0"/>
              <a:t>The Photon Concept</a:t>
            </a:r>
          </a:p>
        </p:txBody>
      </p:sp>
      <p:sp>
        <p:nvSpPr>
          <p:cNvPr id="9219" name="Rectangle 3"/>
          <p:cNvSpPr>
            <a:spLocks noGrp="1" noChangeArrowheads="1"/>
          </p:cNvSpPr>
          <p:nvPr>
            <p:ph type="body" idx="1"/>
          </p:nvPr>
        </p:nvSpPr>
        <p:spPr>
          <a:xfrm>
            <a:off x="334963" y="1092200"/>
            <a:ext cx="8547100" cy="5276850"/>
          </a:xfrm>
        </p:spPr>
        <p:txBody>
          <a:bodyPr/>
          <a:lstStyle/>
          <a:p>
            <a:pPr eaLnBrk="1" hangingPunct="1">
              <a:lnSpc>
                <a:spcPct val="80000"/>
              </a:lnSpc>
            </a:pPr>
            <a:r>
              <a:rPr lang="en-US" altLang="en-US" sz="2800" smtClean="0"/>
              <a:t>a beam of light waves also behaves like a beam of light particles called </a:t>
            </a:r>
            <a:r>
              <a:rPr lang="en-US" altLang="en-US" sz="2800" i="1" smtClean="0"/>
              <a:t>PHOTONS</a:t>
            </a:r>
          </a:p>
          <a:p>
            <a:pPr eaLnBrk="1" hangingPunct="1">
              <a:lnSpc>
                <a:spcPct val="80000"/>
              </a:lnSpc>
            </a:pPr>
            <a:r>
              <a:rPr lang="en-US" altLang="en-US" sz="2800" i="1" smtClean="0">
                <a:solidFill>
                  <a:srgbClr val="FF0000"/>
                </a:solidFill>
              </a:rPr>
              <a:t>Photons </a:t>
            </a:r>
            <a:r>
              <a:rPr lang="en-US" altLang="en-US" sz="2800" smtClean="0">
                <a:solidFill>
                  <a:srgbClr val="FF0000"/>
                </a:solidFill>
              </a:rPr>
              <a:t>are little packets of electromagnetic energy;</a:t>
            </a:r>
            <a:r>
              <a:rPr lang="en-US" altLang="en-US" sz="2800" i="1" smtClean="0">
                <a:solidFill>
                  <a:srgbClr val="FF0000"/>
                </a:solidFill>
              </a:rPr>
              <a:t> they are never at rest but always move at the speed of light</a:t>
            </a:r>
          </a:p>
          <a:p>
            <a:pPr eaLnBrk="1" hangingPunct="1">
              <a:lnSpc>
                <a:spcPct val="80000"/>
              </a:lnSpc>
            </a:pPr>
            <a:r>
              <a:rPr lang="en-US" altLang="en-US" sz="2800" smtClean="0"/>
              <a:t>The energy is proportional to the frequency or inversely proportional to the wavelength</a:t>
            </a:r>
          </a:p>
          <a:p>
            <a:pPr eaLnBrk="1" hangingPunct="1">
              <a:lnSpc>
                <a:spcPct val="80000"/>
              </a:lnSpc>
            </a:pPr>
            <a:r>
              <a:rPr lang="en-US" altLang="en-US" sz="2800" b="1" i="1" smtClean="0">
                <a:solidFill>
                  <a:srgbClr val="FF0000"/>
                </a:solidFill>
                <a:latin typeface="Times New Roman" panose="02020603050405020304" pitchFamily="18" charset="0"/>
              </a:rPr>
              <a:t>E</a:t>
            </a:r>
            <a:r>
              <a:rPr lang="en-US" altLang="en-US" sz="2800" b="1" i="1" baseline="-25000" smtClean="0">
                <a:solidFill>
                  <a:srgbClr val="FF0000"/>
                </a:solidFill>
                <a:latin typeface="Times New Roman" panose="02020603050405020304" pitchFamily="18" charset="0"/>
              </a:rPr>
              <a:t>photon </a:t>
            </a:r>
            <a:r>
              <a:rPr lang="en-US" altLang="en-US" sz="2800" b="1" i="1" smtClean="0">
                <a:solidFill>
                  <a:srgbClr val="FF0000"/>
                </a:solidFill>
                <a:latin typeface="Times New Roman" panose="02020603050405020304" pitchFamily="18" charset="0"/>
              </a:rPr>
              <a:t>= h f, but c = f </a:t>
            </a:r>
            <a:r>
              <a:rPr lang="en-US" altLang="en-US" sz="2800" b="1" i="1" smtClean="0">
                <a:solidFill>
                  <a:srgbClr val="FF0000"/>
                </a:solidFill>
                <a:latin typeface="Symbol" panose="05050102010706020507" pitchFamily="18" charset="2"/>
              </a:rPr>
              <a:t>l</a:t>
            </a:r>
            <a:r>
              <a:rPr lang="en-US" altLang="en-US" sz="2800" i="1" smtClean="0">
                <a:solidFill>
                  <a:srgbClr val="FF0000"/>
                </a:solidFill>
                <a:latin typeface="Symbol" panose="05050102010706020507" pitchFamily="18" charset="2"/>
              </a:rPr>
              <a:t>  </a:t>
            </a:r>
            <a:r>
              <a:rPr lang="en-US" altLang="en-US" sz="2800" smtClean="0">
                <a:solidFill>
                  <a:srgbClr val="FF0000"/>
                </a:solidFill>
                <a:latin typeface="Symbol" panose="05050102010706020507" pitchFamily="18" charset="2"/>
                <a:sym typeface="Wingdings" panose="05000000000000000000" pitchFamily="2" charset="2"/>
              </a:rPr>
              <a:t></a:t>
            </a:r>
            <a:r>
              <a:rPr lang="en-US" altLang="en-US" sz="2800" i="1" smtClean="0">
                <a:solidFill>
                  <a:srgbClr val="FF0000"/>
                </a:solidFill>
                <a:latin typeface="Symbol" panose="05050102010706020507" pitchFamily="18" charset="2"/>
                <a:sym typeface="Wingdings" panose="05000000000000000000" pitchFamily="2" charset="2"/>
              </a:rPr>
              <a:t> </a:t>
            </a:r>
            <a:r>
              <a:rPr lang="en-US" altLang="en-US" sz="2800" i="1" smtClean="0">
                <a:solidFill>
                  <a:srgbClr val="FF0000"/>
                </a:solidFill>
                <a:latin typeface="Times New Roman" panose="02020603050405020304" pitchFamily="18" charset="0"/>
              </a:rPr>
              <a:t> </a:t>
            </a:r>
            <a:r>
              <a:rPr lang="en-US" altLang="en-US" sz="2800" b="1" i="1" smtClean="0">
                <a:solidFill>
                  <a:srgbClr val="FF0000"/>
                </a:solidFill>
                <a:latin typeface="Times New Roman" panose="02020603050405020304" pitchFamily="18" charset="0"/>
              </a:rPr>
              <a:t>E</a:t>
            </a:r>
            <a:r>
              <a:rPr lang="en-US" altLang="en-US" sz="2800" b="1" i="1" baseline="-25000" smtClean="0">
                <a:solidFill>
                  <a:srgbClr val="FF0000"/>
                </a:solidFill>
                <a:latin typeface="Times New Roman" panose="02020603050405020304" pitchFamily="18" charset="0"/>
              </a:rPr>
              <a:t>photon </a:t>
            </a:r>
            <a:r>
              <a:rPr lang="en-US" altLang="en-US" sz="2800" b="1" i="1" smtClean="0">
                <a:solidFill>
                  <a:srgbClr val="FF0000"/>
                </a:solidFill>
                <a:latin typeface="Times New Roman" panose="02020603050405020304" pitchFamily="18" charset="0"/>
              </a:rPr>
              <a:t>= h c/</a:t>
            </a:r>
            <a:r>
              <a:rPr lang="en-US" altLang="en-US" sz="2800" b="1" i="1" smtClean="0">
                <a:solidFill>
                  <a:srgbClr val="FF0000"/>
                </a:solidFill>
                <a:latin typeface="Symbol" panose="05050102010706020507" pitchFamily="18" charset="2"/>
              </a:rPr>
              <a:t>l</a:t>
            </a:r>
            <a:r>
              <a:rPr lang="en-US" altLang="en-US" sz="2800" b="1" i="1" smtClean="0">
                <a:solidFill>
                  <a:srgbClr val="FF0000"/>
                </a:solidFill>
                <a:latin typeface="Times New Roman" panose="02020603050405020304" pitchFamily="18" charset="0"/>
              </a:rPr>
              <a:t>,</a:t>
            </a:r>
            <a:endParaRPr lang="en-US" altLang="en-US" sz="2800" b="1" i="1" smtClean="0">
              <a:latin typeface="Times New Roman" panose="02020603050405020304" pitchFamily="18" charset="0"/>
            </a:endParaRPr>
          </a:p>
          <a:p>
            <a:pPr eaLnBrk="1" hangingPunct="1">
              <a:lnSpc>
                <a:spcPct val="80000"/>
              </a:lnSpc>
            </a:pPr>
            <a:r>
              <a:rPr lang="en-US" altLang="en-US" sz="2800" smtClean="0"/>
              <a:t>where h is a constant called Planck’s constant, and c is the speed of light</a:t>
            </a:r>
          </a:p>
          <a:p>
            <a:pPr eaLnBrk="1" hangingPunct="1">
              <a:lnSpc>
                <a:spcPct val="80000"/>
              </a:lnSpc>
            </a:pPr>
            <a:r>
              <a:rPr lang="en-US" altLang="en-US" smtClean="0">
                <a:solidFill>
                  <a:srgbClr val="0000FF"/>
                </a:solidFill>
              </a:rPr>
              <a:t>blue</a:t>
            </a:r>
            <a:r>
              <a:rPr lang="en-US" altLang="en-US" sz="2800" smtClean="0">
                <a:solidFill>
                  <a:srgbClr val="0000FF"/>
                </a:solidFill>
              </a:rPr>
              <a:t> </a:t>
            </a:r>
            <a:r>
              <a:rPr lang="en-US" altLang="en-US" sz="2800" smtClean="0">
                <a:solidFill>
                  <a:srgbClr val="3333FF"/>
                </a:solidFill>
              </a:rPr>
              <a:t>photons</a:t>
            </a:r>
            <a:r>
              <a:rPr lang="en-US" altLang="en-US" sz="2800" smtClean="0"/>
              <a:t> have more energy than </a:t>
            </a:r>
            <a:r>
              <a:rPr lang="en-US" altLang="en-US" smtClean="0">
                <a:solidFill>
                  <a:srgbClr val="FF0000"/>
                </a:solidFill>
              </a:rPr>
              <a:t>red</a:t>
            </a:r>
            <a:r>
              <a:rPr lang="en-US" altLang="en-US" sz="2800" smtClean="0">
                <a:solidFill>
                  <a:srgbClr val="FF0000"/>
                </a:solidFill>
              </a:rPr>
              <a:t> </a:t>
            </a:r>
            <a:r>
              <a:rPr lang="en-US" altLang="en-US" sz="2400" smtClean="0">
                <a:solidFill>
                  <a:srgbClr val="FF0000"/>
                </a:solidFill>
              </a:rPr>
              <a:t>photons</a:t>
            </a:r>
          </a:p>
          <a:p>
            <a:pPr eaLnBrk="1" hangingPunct="1">
              <a:lnSpc>
                <a:spcPct val="80000"/>
              </a:lnSpc>
            </a:pPr>
            <a:r>
              <a:rPr lang="en-US" altLang="en-US" sz="2800" i="1" smtClean="0"/>
              <a:t>Light energy is absorbed or emitted in discreet amounts as spectral lines</a:t>
            </a:r>
          </a:p>
        </p:txBody>
      </p:sp>
      <p:sp>
        <p:nvSpPr>
          <p:cNvPr id="4100"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6E90E8ED-4387-49BE-AA00-EE156CBD4160}" type="slidenum">
              <a:rPr lang="en-US" altLang="en-US" sz="1400"/>
              <a:pPr eaLnBrk="1" hangingPunct="1">
                <a:spcBef>
                  <a:spcPct val="0"/>
                </a:spcBef>
                <a:buFontTx/>
                <a:buNone/>
              </a:pPr>
              <a:t>3</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left)">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wipe(left)">
                                      <p:cBhvr>
                                        <p:cTn id="12" dur="500"/>
                                        <p:tgtEl>
                                          <p:spTgt spid="92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wipe(left)">
                                      <p:cBhvr>
                                        <p:cTn id="17" dur="500"/>
                                        <p:tgtEl>
                                          <p:spTgt spid="92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wipe(left)">
                                      <p:cBhvr>
                                        <p:cTn id="22" dur="500"/>
                                        <p:tgtEl>
                                          <p:spTgt spid="92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wipe(left)">
                                      <p:cBhvr>
                                        <p:cTn id="27" dur="500"/>
                                        <p:tgtEl>
                                          <p:spTgt spid="921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wipe(left)">
                                      <p:cBhvr>
                                        <p:cTn id="32" dur="500"/>
                                        <p:tgtEl>
                                          <p:spTgt spid="921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219">
                                            <p:txEl>
                                              <p:pRg st="6" end="6"/>
                                            </p:txEl>
                                          </p:spTgt>
                                        </p:tgtEl>
                                        <p:attrNameLst>
                                          <p:attrName>style.visibility</p:attrName>
                                        </p:attrNameLst>
                                      </p:cBhvr>
                                      <p:to>
                                        <p:strVal val="visible"/>
                                      </p:to>
                                    </p:set>
                                    <p:animEffect transition="in" filter="wipe(left)">
                                      <p:cBhvr>
                                        <p:cTn id="37"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849313"/>
          </a:xfrm>
          <a:solidFill>
            <a:srgbClr val="66FF66"/>
          </a:solidFill>
        </p:spPr>
        <p:txBody>
          <a:bodyPr/>
          <a:lstStyle/>
          <a:p>
            <a:pPr eaLnBrk="1" hangingPunct="1"/>
            <a:r>
              <a:rPr lang="en-US" altLang="en-US" sz="4000" smtClean="0">
                <a:solidFill>
                  <a:schemeClr val="tx1"/>
                </a:solidFill>
              </a:rPr>
              <a:t>The Heisenberg uncertainty principle</a:t>
            </a:r>
          </a:p>
        </p:txBody>
      </p:sp>
      <p:sp>
        <p:nvSpPr>
          <p:cNvPr id="11267" name="Rectangle 3"/>
          <p:cNvSpPr>
            <a:spLocks noGrp="1" noChangeArrowheads="1"/>
          </p:cNvSpPr>
          <p:nvPr>
            <p:ph type="body" idx="1"/>
          </p:nvPr>
        </p:nvSpPr>
        <p:spPr>
          <a:xfrm>
            <a:off x="233362" y="971674"/>
            <a:ext cx="8677275" cy="3868738"/>
          </a:xfrm>
        </p:spPr>
        <p:txBody>
          <a:bodyPr/>
          <a:lstStyle/>
          <a:p>
            <a:pPr eaLnBrk="1" hangingPunct="1">
              <a:defRPr/>
            </a:pPr>
            <a:r>
              <a:rPr lang="en-US" altLang="en-US" sz="2800" dirty="0" smtClean="0"/>
              <a:t>In classical physics we can measure the position and velocity of a particle simultaneously</a:t>
            </a:r>
          </a:p>
          <a:p>
            <a:pPr eaLnBrk="1" hangingPunct="1">
              <a:defRPr/>
            </a:pPr>
            <a:r>
              <a:rPr lang="en-US" altLang="en-US" sz="2800" dirty="0" smtClean="0"/>
              <a:t>At the atomic level, measurements can </a:t>
            </a:r>
            <a:r>
              <a:rPr lang="en-US" altLang="en-US" sz="2800" b="1" i="1" dirty="0" smtClean="0">
                <a:solidFill>
                  <a:srgbClr val="FF0000"/>
                </a:solidFill>
                <a:effectLst>
                  <a:outerShdw blurRad="38100" dist="38100" dir="2700000" algn="tl">
                    <a:srgbClr val="000000">
                      <a:alpha val="43137"/>
                    </a:srgbClr>
                  </a:outerShdw>
                </a:effectLst>
              </a:rPr>
              <a:t>disturb</a:t>
            </a:r>
            <a:r>
              <a:rPr lang="en-US" altLang="en-US" sz="2800" dirty="0" smtClean="0">
                <a:effectLst>
                  <a:outerShdw blurRad="38100" dist="38100" dir="2700000" algn="tl">
                    <a:srgbClr val="000000">
                      <a:alpha val="43137"/>
                    </a:srgbClr>
                  </a:outerShdw>
                </a:effectLst>
              </a:rPr>
              <a:t> </a:t>
            </a:r>
            <a:r>
              <a:rPr lang="en-US" altLang="en-US" sz="2800" dirty="0" smtClean="0"/>
              <a:t>what we are trying to measure</a:t>
            </a:r>
          </a:p>
          <a:p>
            <a:pPr eaLnBrk="1" hangingPunct="1">
              <a:defRPr/>
            </a:pPr>
            <a:r>
              <a:rPr lang="en-US" altLang="en-US" sz="2800" dirty="0" smtClean="0"/>
              <a:t>To locate an electron and measure its velocity, we have to scatter (collide) a photon from it, but this will change its velocity.</a:t>
            </a:r>
          </a:p>
          <a:p>
            <a:pPr eaLnBrk="1" hangingPunct="1">
              <a:defRPr/>
            </a:pPr>
            <a:r>
              <a:rPr lang="en-US" altLang="en-US" sz="2800" u="sng" dirty="0" smtClean="0">
                <a:solidFill>
                  <a:srgbClr val="FF0000"/>
                </a:solidFill>
              </a:rPr>
              <a:t>Uncertainty principle:</a:t>
            </a:r>
            <a:r>
              <a:rPr lang="en-US" altLang="en-US" sz="2800" dirty="0" smtClean="0">
                <a:solidFill>
                  <a:srgbClr val="FF0000"/>
                </a:solidFill>
              </a:rPr>
              <a:t> It is impossible to precisely measure the position and velocity of an electron simultaneously. </a:t>
            </a:r>
          </a:p>
        </p:txBody>
      </p:sp>
      <p:sp>
        <p:nvSpPr>
          <p:cNvPr id="11269" name="Freeform 5"/>
          <p:cNvSpPr>
            <a:spLocks/>
          </p:cNvSpPr>
          <p:nvPr/>
        </p:nvSpPr>
        <p:spPr bwMode="auto">
          <a:xfrm>
            <a:off x="4624875" y="5352904"/>
            <a:ext cx="1527175" cy="860425"/>
          </a:xfrm>
          <a:custGeom>
            <a:avLst/>
            <a:gdLst>
              <a:gd name="T0" fmla="*/ 0 w 962"/>
              <a:gd name="T1" fmla="*/ 2147483647 h 541"/>
              <a:gd name="T2" fmla="*/ 2147483647 w 962"/>
              <a:gd name="T3" fmla="*/ 2147483647 h 541"/>
              <a:gd name="T4" fmla="*/ 2147483647 w 962"/>
              <a:gd name="T5" fmla="*/ 2147483647 h 541"/>
              <a:gd name="T6" fmla="*/ 2147483647 w 962"/>
              <a:gd name="T7" fmla="*/ 2147483647 h 541"/>
              <a:gd name="T8" fmla="*/ 2147483647 w 962"/>
              <a:gd name="T9" fmla="*/ 2147483647 h 541"/>
              <a:gd name="T10" fmla="*/ 2147483647 w 962"/>
              <a:gd name="T11" fmla="*/ 2147483647 h 541"/>
              <a:gd name="T12" fmla="*/ 2147483647 w 962"/>
              <a:gd name="T13" fmla="*/ 2147483647 h 541"/>
              <a:gd name="T14" fmla="*/ 2147483647 w 962"/>
              <a:gd name="T15" fmla="*/ 2147483647 h 541"/>
              <a:gd name="T16" fmla="*/ 2147483647 w 962"/>
              <a:gd name="T17" fmla="*/ 2147483647 h 5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2" h="541">
                <a:moveTo>
                  <a:pt x="0" y="89"/>
                </a:moveTo>
                <a:cubicBezTo>
                  <a:pt x="62" y="44"/>
                  <a:pt x="124" y="0"/>
                  <a:pt x="157" y="28"/>
                </a:cubicBezTo>
                <a:cubicBezTo>
                  <a:pt x="190" y="56"/>
                  <a:pt x="160" y="234"/>
                  <a:pt x="196" y="257"/>
                </a:cubicBezTo>
                <a:cubicBezTo>
                  <a:pt x="232" y="280"/>
                  <a:pt x="338" y="145"/>
                  <a:pt x="370" y="168"/>
                </a:cubicBezTo>
                <a:cubicBezTo>
                  <a:pt x="402" y="191"/>
                  <a:pt x="347" y="375"/>
                  <a:pt x="386" y="397"/>
                </a:cubicBezTo>
                <a:cubicBezTo>
                  <a:pt x="425" y="419"/>
                  <a:pt x="562" y="283"/>
                  <a:pt x="604" y="302"/>
                </a:cubicBezTo>
                <a:cubicBezTo>
                  <a:pt x="646" y="321"/>
                  <a:pt x="608" y="487"/>
                  <a:pt x="638" y="514"/>
                </a:cubicBezTo>
                <a:cubicBezTo>
                  <a:pt x="668" y="541"/>
                  <a:pt x="729" y="467"/>
                  <a:pt x="783" y="464"/>
                </a:cubicBezTo>
                <a:cubicBezTo>
                  <a:pt x="837" y="461"/>
                  <a:pt x="899" y="479"/>
                  <a:pt x="962" y="497"/>
                </a:cubicBezTo>
              </a:path>
            </a:pathLst>
          </a:custGeom>
          <a:noFill/>
          <a:ln w="38100" cmpd="sng">
            <a:solidFill>
              <a:srgbClr val="0000FF"/>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0" name="Freeform 6"/>
          <p:cNvSpPr>
            <a:spLocks/>
          </p:cNvSpPr>
          <p:nvPr/>
        </p:nvSpPr>
        <p:spPr bwMode="auto">
          <a:xfrm rot="-3345110">
            <a:off x="6605281" y="5283848"/>
            <a:ext cx="1527175" cy="858837"/>
          </a:xfrm>
          <a:custGeom>
            <a:avLst/>
            <a:gdLst>
              <a:gd name="T0" fmla="*/ 0 w 962"/>
              <a:gd name="T1" fmla="*/ 2147483647 h 541"/>
              <a:gd name="T2" fmla="*/ 2147483647 w 962"/>
              <a:gd name="T3" fmla="*/ 2147483647 h 541"/>
              <a:gd name="T4" fmla="*/ 2147483647 w 962"/>
              <a:gd name="T5" fmla="*/ 2147483647 h 541"/>
              <a:gd name="T6" fmla="*/ 2147483647 w 962"/>
              <a:gd name="T7" fmla="*/ 2147483647 h 541"/>
              <a:gd name="T8" fmla="*/ 2147483647 w 962"/>
              <a:gd name="T9" fmla="*/ 2147483647 h 541"/>
              <a:gd name="T10" fmla="*/ 2147483647 w 962"/>
              <a:gd name="T11" fmla="*/ 2147483647 h 541"/>
              <a:gd name="T12" fmla="*/ 2147483647 w 962"/>
              <a:gd name="T13" fmla="*/ 2147483647 h 541"/>
              <a:gd name="T14" fmla="*/ 2147483647 w 962"/>
              <a:gd name="T15" fmla="*/ 2147483647 h 541"/>
              <a:gd name="T16" fmla="*/ 2147483647 w 962"/>
              <a:gd name="T17" fmla="*/ 2147483647 h 5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2" h="541">
                <a:moveTo>
                  <a:pt x="0" y="89"/>
                </a:moveTo>
                <a:cubicBezTo>
                  <a:pt x="62" y="44"/>
                  <a:pt x="124" y="0"/>
                  <a:pt x="157" y="28"/>
                </a:cubicBezTo>
                <a:cubicBezTo>
                  <a:pt x="190" y="56"/>
                  <a:pt x="160" y="234"/>
                  <a:pt x="196" y="257"/>
                </a:cubicBezTo>
                <a:cubicBezTo>
                  <a:pt x="232" y="280"/>
                  <a:pt x="338" y="145"/>
                  <a:pt x="370" y="168"/>
                </a:cubicBezTo>
                <a:cubicBezTo>
                  <a:pt x="402" y="191"/>
                  <a:pt x="347" y="375"/>
                  <a:pt x="386" y="397"/>
                </a:cubicBezTo>
                <a:cubicBezTo>
                  <a:pt x="425" y="419"/>
                  <a:pt x="562" y="283"/>
                  <a:pt x="604" y="302"/>
                </a:cubicBezTo>
                <a:cubicBezTo>
                  <a:pt x="646" y="321"/>
                  <a:pt x="608" y="487"/>
                  <a:pt x="638" y="514"/>
                </a:cubicBezTo>
                <a:cubicBezTo>
                  <a:pt x="668" y="541"/>
                  <a:pt x="729" y="467"/>
                  <a:pt x="783" y="464"/>
                </a:cubicBezTo>
                <a:cubicBezTo>
                  <a:pt x="837" y="461"/>
                  <a:pt x="899" y="479"/>
                  <a:pt x="962" y="497"/>
                </a:cubicBezTo>
              </a:path>
            </a:pathLst>
          </a:custGeom>
          <a:noFill/>
          <a:ln w="38100" cmpd="sng">
            <a:solidFill>
              <a:srgbClr val="0000FF"/>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 name="Slide Number Placeholder 1"/>
          <p:cNvSpPr>
            <a:spLocks noGrp="1"/>
          </p:cNvSpPr>
          <p:nvPr>
            <p:ph type="sldNum" sz="quarter" idx="12"/>
          </p:nvPr>
        </p:nvSpPr>
        <p:spPr>
          <a:xfrm>
            <a:off x="7010400" y="6368317"/>
            <a:ext cx="2133600" cy="476250"/>
          </a:xfrm>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0773298D-6072-4E5B-A268-DF443E605536}" type="slidenum">
              <a:rPr lang="en-US" altLang="en-US" sz="1400"/>
              <a:pPr eaLnBrk="1" hangingPunct="1">
                <a:spcBef>
                  <a:spcPct val="0"/>
                </a:spcBef>
                <a:buFontTx/>
                <a:buNone/>
              </a:pPr>
              <a:t>4</a:t>
            </a:fld>
            <a:endParaRPr lang="en-US" altLang="en-US" sz="1400"/>
          </a:p>
        </p:txBody>
      </p:sp>
      <p:grpSp>
        <p:nvGrpSpPr>
          <p:cNvPr id="4" name="Group 3"/>
          <p:cNvGrpSpPr>
            <a:grpSpLocks/>
          </p:cNvGrpSpPr>
          <p:nvPr/>
        </p:nvGrpSpPr>
        <p:grpSpPr bwMode="auto">
          <a:xfrm>
            <a:off x="6186975" y="6060929"/>
            <a:ext cx="319087" cy="320675"/>
            <a:chOff x="3700463" y="6099175"/>
            <a:chExt cx="319087" cy="319088"/>
          </a:xfrm>
        </p:grpSpPr>
        <p:sp>
          <p:nvSpPr>
            <p:cNvPr id="5128" name="Oval 4"/>
            <p:cNvSpPr>
              <a:spLocks noChangeArrowheads="1"/>
            </p:cNvSpPr>
            <p:nvPr/>
          </p:nvSpPr>
          <p:spPr bwMode="auto">
            <a:xfrm>
              <a:off x="3700463" y="6099175"/>
              <a:ext cx="319087" cy="31908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cxnSp>
          <p:nvCxnSpPr>
            <p:cNvPr id="3" name="Straight Connector 2"/>
            <p:cNvCxnSpPr>
              <a:stCxn id="5128" idx="2"/>
              <a:endCxn id="5128" idx="6"/>
            </p:cNvCxnSpPr>
            <p:nvPr/>
          </p:nvCxnSpPr>
          <p:spPr>
            <a:xfrm>
              <a:off x="3700463" y="6258719"/>
              <a:ext cx="31908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wipe(left)">
                                      <p:cBhvr>
                                        <p:cTn id="7" dur="5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wipe(left)">
                                      <p:cBhvr>
                                        <p:cTn id="12" dur="500"/>
                                        <p:tgtEl>
                                          <p:spTgt spid="112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wipe(left)">
                                      <p:cBhvr>
                                        <p:cTn id="17" dur="500"/>
                                        <p:tgtEl>
                                          <p:spTgt spid="112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wipe(left)">
                                      <p:cBhvr>
                                        <p:cTn id="22" dur="500"/>
                                        <p:tgtEl>
                                          <p:spTgt spid="112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par>
                          <p:cTn id="27" fill="hold" nodeType="afterGroup">
                            <p:stCondLst>
                              <p:cond delay="0"/>
                            </p:stCondLst>
                            <p:childTnLst>
                              <p:par>
                                <p:cTn id="28" presetID="22" presetClass="entr" presetSubtype="8" fill="hold" grpId="0" nodeType="afterEffect">
                                  <p:stCondLst>
                                    <p:cond delay="0"/>
                                  </p:stCondLst>
                                  <p:childTnLst>
                                    <p:set>
                                      <p:cBhvr>
                                        <p:cTn id="29" dur="1" fill="hold">
                                          <p:stCondLst>
                                            <p:cond delay="0"/>
                                          </p:stCondLst>
                                        </p:cTn>
                                        <p:tgtEl>
                                          <p:spTgt spid="11269"/>
                                        </p:tgtEl>
                                        <p:attrNameLst>
                                          <p:attrName>style.visibility</p:attrName>
                                        </p:attrNameLst>
                                      </p:cBhvr>
                                      <p:to>
                                        <p:strVal val="visible"/>
                                      </p:to>
                                    </p:set>
                                    <p:animEffect transition="in" filter="wipe(left)">
                                      <p:cBhvr>
                                        <p:cTn id="30" dur="500"/>
                                        <p:tgtEl>
                                          <p:spTgt spid="11269"/>
                                        </p:tgtEl>
                                      </p:cBhvr>
                                    </p:animEffect>
                                  </p:childTnLst>
                                </p:cTn>
                              </p:par>
                            </p:childTnLst>
                          </p:cTn>
                        </p:par>
                        <p:par>
                          <p:cTn id="31" fill="hold" nodeType="afterGroup">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1270"/>
                                        </p:tgtEl>
                                        <p:attrNameLst>
                                          <p:attrName>style.visibility</p:attrName>
                                        </p:attrNameLst>
                                      </p:cBhvr>
                                      <p:to>
                                        <p:strVal val="visible"/>
                                      </p:to>
                                    </p:set>
                                    <p:animEffect transition="in" filter="wipe(left)">
                                      <p:cBhvr>
                                        <p:cTn id="34" dur="500"/>
                                        <p:tgtEl>
                                          <p:spTgt spid="11270"/>
                                        </p:tgtEl>
                                      </p:cBhvr>
                                    </p:animEffect>
                                  </p:childTnLst>
                                </p:cTn>
                              </p:par>
                            </p:childTnLst>
                          </p:cTn>
                        </p:par>
                        <p:par>
                          <p:cTn id="35" fill="hold" nodeType="afterGroup">
                            <p:stCondLst>
                              <p:cond delay="1000"/>
                            </p:stCondLst>
                            <p:childTnLst>
                              <p:par>
                                <p:cTn id="36" presetID="42" presetClass="path" presetSubtype="0" accel="50000" decel="50000" fill="hold" nodeType="afterEffect">
                                  <p:stCondLst>
                                    <p:cond delay="0"/>
                                  </p:stCondLst>
                                  <p:childTnLst>
                                    <p:animMotion origin="layout" path="M 1.38889E-6 -3.17604E-6 L 0.07691 0.05483 " pathEditMode="relative" rAng="0" ptsTypes="AA">
                                      <p:cBhvr>
                                        <p:cTn id="37" dur="2000" fill="hold"/>
                                        <p:tgtEl>
                                          <p:spTgt spid="4"/>
                                        </p:tgtEl>
                                        <p:attrNameLst>
                                          <p:attrName>ppt_x</p:attrName>
                                          <p:attrName>ppt_y</p:attrName>
                                        </p:attrNameLst>
                                      </p:cBhvr>
                                      <p:rCtr x="3837" y="27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69" grpId="0" animBg="1"/>
      <p:bldP spid="1127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942975"/>
          </a:xfrm>
          <a:solidFill>
            <a:srgbClr val="66FF66"/>
          </a:solidFill>
        </p:spPr>
        <p:txBody>
          <a:bodyPr/>
          <a:lstStyle/>
          <a:p>
            <a:pPr eaLnBrk="1" hangingPunct="1"/>
            <a:r>
              <a:rPr lang="en-US" altLang="en-US" sz="4000" smtClean="0"/>
              <a:t>X-ray and gamma ray photons</a:t>
            </a:r>
          </a:p>
        </p:txBody>
      </p:sp>
      <p:sp>
        <p:nvSpPr>
          <p:cNvPr id="6147" name="Rectangle 3"/>
          <p:cNvSpPr>
            <a:spLocks noGrp="1" noChangeArrowheads="1"/>
          </p:cNvSpPr>
          <p:nvPr>
            <p:ph type="body" sz="half" idx="1"/>
          </p:nvPr>
        </p:nvSpPr>
        <p:spPr>
          <a:xfrm>
            <a:off x="1177925" y="4987925"/>
            <a:ext cx="6769100" cy="1470025"/>
          </a:xfrm>
        </p:spPr>
        <p:txBody>
          <a:bodyPr/>
          <a:lstStyle/>
          <a:p>
            <a:pPr eaLnBrk="1" hangingPunct="1">
              <a:lnSpc>
                <a:spcPct val="90000"/>
              </a:lnSpc>
              <a:defRPr/>
            </a:pPr>
            <a:r>
              <a:rPr lang="en-US" altLang="en-US" sz="2400" dirty="0" smtClean="0"/>
              <a:t>x-rays are very short wavelength photons</a:t>
            </a:r>
          </a:p>
          <a:p>
            <a:pPr eaLnBrk="1" hangingPunct="1">
              <a:lnSpc>
                <a:spcPct val="90000"/>
              </a:lnSpc>
              <a:defRPr/>
            </a:pPr>
            <a:r>
              <a:rPr lang="en-US" altLang="en-US" sz="2400" dirty="0" smtClean="0"/>
              <a:t>gamma rays have even shorter wavelengths</a:t>
            </a:r>
          </a:p>
          <a:p>
            <a:pPr eaLnBrk="1" hangingPunct="1">
              <a:lnSpc>
                <a:spcPct val="90000"/>
              </a:lnSpc>
              <a:defRPr/>
            </a:pPr>
            <a:r>
              <a:rPr lang="en-US" altLang="en-US" sz="2400" dirty="0" smtClean="0">
                <a:latin typeface="+mj-lt"/>
              </a:rPr>
              <a:t>E = h </a:t>
            </a:r>
            <a:r>
              <a:rPr lang="en-US" altLang="en-US" sz="2400" b="1" i="1" dirty="0" smtClean="0">
                <a:latin typeface="Times New Roman" pitchFamily="18" charset="0"/>
              </a:rPr>
              <a:t>f</a:t>
            </a:r>
            <a:r>
              <a:rPr lang="en-US" altLang="en-US" sz="2400" i="1" dirty="0" smtClean="0">
                <a:latin typeface="Times New Roman" pitchFamily="18" charset="0"/>
              </a:rPr>
              <a:t> </a:t>
            </a:r>
            <a:r>
              <a:rPr lang="en-US" altLang="en-US" sz="2400" dirty="0" smtClean="0">
                <a:latin typeface="Times New Roman" pitchFamily="18" charset="0"/>
              </a:rPr>
              <a:t>= </a:t>
            </a:r>
            <a:r>
              <a:rPr lang="en-US" altLang="en-US" sz="2400" dirty="0" err="1" smtClean="0">
                <a:latin typeface="+mj-lt"/>
              </a:rPr>
              <a:t>hc</a:t>
            </a:r>
            <a:r>
              <a:rPr lang="en-US" altLang="en-US" sz="2400" dirty="0" smtClean="0">
                <a:latin typeface="Times New Roman" pitchFamily="18" charset="0"/>
              </a:rPr>
              <a:t>/</a:t>
            </a:r>
            <a:r>
              <a:rPr lang="en-US" altLang="en-US" sz="2400" b="1" dirty="0" smtClean="0">
                <a:latin typeface="Symbol" pitchFamily="18" charset="2"/>
              </a:rPr>
              <a:t>l </a:t>
            </a:r>
            <a:r>
              <a:rPr lang="en-US" altLang="en-US" sz="2400" b="1" dirty="0" smtClean="0">
                <a:latin typeface="Symbol" pitchFamily="18" charset="2"/>
                <a:sym typeface="Wingdings" panose="05000000000000000000" pitchFamily="2" charset="2"/>
              </a:rPr>
              <a:t> </a:t>
            </a:r>
            <a:r>
              <a:rPr lang="en-US" altLang="en-US" sz="2400" dirty="0" smtClean="0">
                <a:latin typeface="+mj-lt"/>
                <a:sym typeface="Wingdings" panose="05000000000000000000" pitchFamily="2" charset="2"/>
              </a:rPr>
              <a:t>gamma rays have more energy than x-rays</a:t>
            </a:r>
            <a:endParaRPr lang="en-US" altLang="en-US" sz="2400" dirty="0">
              <a:latin typeface="Symbol" pitchFamily="18" charset="2"/>
            </a:endParaRPr>
          </a:p>
          <a:p>
            <a:pPr eaLnBrk="1" hangingPunct="1">
              <a:lnSpc>
                <a:spcPct val="90000"/>
              </a:lnSpc>
              <a:defRPr/>
            </a:pPr>
            <a:endParaRPr lang="en-US" altLang="en-US" sz="2400" b="1" dirty="0" smtClean="0">
              <a:latin typeface="Symbol" pitchFamily="18" charset="2"/>
            </a:endParaRPr>
          </a:p>
        </p:txBody>
      </p:sp>
      <p:pic>
        <p:nvPicPr>
          <p:cNvPr id="6148" name="Picture 4" descr="EM-Spektrum_en"/>
          <p:cNvPicPr>
            <a:picLocks noChangeAspect="1" noChangeArrowheads="1"/>
          </p:cNvPicPr>
          <p:nvPr/>
        </p:nvPicPr>
        <p:blipFill>
          <a:blip r:embed="rId3">
            <a:extLst>
              <a:ext uri="{28A0092B-C50C-407E-A947-70E740481C1C}">
                <a14:useLocalDpi xmlns:a14="http://schemas.microsoft.com/office/drawing/2010/main" val="0"/>
              </a:ext>
            </a:extLst>
          </a:blip>
          <a:srcRect l="6686" t="2061" r="5080" b="34435"/>
          <a:stretch>
            <a:fillRect/>
          </a:stretch>
        </p:blipFill>
        <p:spPr bwMode="auto">
          <a:xfrm>
            <a:off x="354013" y="987425"/>
            <a:ext cx="8145462" cy="379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8"/>
          <p:cNvSpPr>
            <a:spLocks noChangeArrowheads="1"/>
          </p:cNvSpPr>
          <p:nvPr/>
        </p:nvSpPr>
        <p:spPr bwMode="auto">
          <a:xfrm>
            <a:off x="1489075" y="2490788"/>
            <a:ext cx="1619250" cy="185420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150" name="Text Box 9"/>
          <p:cNvSpPr txBox="1">
            <a:spLocks noChangeArrowheads="1"/>
          </p:cNvSpPr>
          <p:nvPr/>
        </p:nvSpPr>
        <p:spPr bwMode="auto">
          <a:xfrm>
            <a:off x="1849438" y="2674938"/>
            <a:ext cx="86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0000"/>
                </a:solidFill>
              </a:rPr>
              <a:t>X rays</a:t>
            </a:r>
          </a:p>
        </p:txBody>
      </p:sp>
      <p:sp>
        <p:nvSpPr>
          <p:cNvPr id="6151"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C8CDE269-C68A-4CCC-9E94-9DDAE0DF6E2D}" type="slidenum">
              <a:rPr lang="en-US" altLang="en-US" sz="1400"/>
              <a:pPr eaLnBrk="1" hangingPunct="1">
                <a:spcBef>
                  <a:spcPct val="0"/>
                </a:spcBef>
                <a:buFontTx/>
                <a:buNone/>
              </a:pPr>
              <a:t>5</a:t>
            </a:fld>
            <a:endParaRPr lang="en-US" altLang="en-US" sz="1400"/>
          </a:p>
        </p:txBody>
      </p:sp>
      <p:sp>
        <p:nvSpPr>
          <p:cNvPr id="2" name="Rectangle 1"/>
          <p:cNvSpPr/>
          <p:nvPr/>
        </p:nvSpPr>
        <p:spPr>
          <a:xfrm>
            <a:off x="3648807" y="2490788"/>
            <a:ext cx="457200" cy="1854200"/>
          </a:xfrm>
          <a:prstGeom prst="rect">
            <a:avLst/>
          </a:prstGeom>
          <a:no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1004888"/>
          </a:xfrm>
          <a:solidFill>
            <a:srgbClr val="66FF66"/>
          </a:solidFill>
        </p:spPr>
        <p:txBody>
          <a:bodyPr/>
          <a:lstStyle/>
          <a:p>
            <a:pPr eaLnBrk="1" hangingPunct="1"/>
            <a:r>
              <a:rPr lang="en-US" altLang="en-US" smtClean="0"/>
              <a:t>X-RAYS (Roentgen,1895)</a:t>
            </a:r>
          </a:p>
        </p:txBody>
      </p:sp>
      <p:sp>
        <p:nvSpPr>
          <p:cNvPr id="46084" name="Rectangle 4"/>
          <p:cNvSpPr>
            <a:spLocks noGrp="1" noChangeArrowheads="1"/>
          </p:cNvSpPr>
          <p:nvPr>
            <p:ph type="body" sz="half" idx="3"/>
          </p:nvPr>
        </p:nvSpPr>
        <p:spPr>
          <a:xfrm>
            <a:off x="204909" y="4190145"/>
            <a:ext cx="8555038" cy="2421670"/>
          </a:xfrm>
        </p:spPr>
        <p:txBody>
          <a:bodyPr/>
          <a:lstStyle/>
          <a:p>
            <a:pPr eaLnBrk="1" hangingPunct="1">
              <a:lnSpc>
                <a:spcPct val="90000"/>
              </a:lnSpc>
            </a:pPr>
            <a:r>
              <a:rPr lang="en-US" altLang="en-US" sz="2400" dirty="0" smtClean="0"/>
              <a:t>very short wavelength (0.01 – 0.1 nm) EM waves</a:t>
            </a:r>
          </a:p>
          <a:p>
            <a:pPr eaLnBrk="1" hangingPunct="1">
              <a:lnSpc>
                <a:spcPct val="90000"/>
              </a:lnSpc>
            </a:pPr>
            <a:r>
              <a:rPr lang="en-US" altLang="en-US" sz="2400" dirty="0" smtClean="0"/>
              <a:t>able to penetrate soft tissue, but not bone</a:t>
            </a:r>
          </a:p>
          <a:p>
            <a:pPr eaLnBrk="1" hangingPunct="1">
              <a:lnSpc>
                <a:spcPct val="90000"/>
              </a:lnSpc>
            </a:pPr>
            <a:r>
              <a:rPr lang="en-US" altLang="en-US" sz="2400" dirty="0" smtClean="0"/>
              <a:t>produces a two dimensional </a:t>
            </a:r>
            <a:r>
              <a:rPr lang="en-US" altLang="en-US" sz="2400" b="1" i="1" dirty="0" smtClean="0"/>
              <a:t>shadow</a:t>
            </a:r>
            <a:r>
              <a:rPr lang="en-US" altLang="en-US" sz="2400" i="1" dirty="0" smtClean="0"/>
              <a:t> </a:t>
            </a:r>
            <a:r>
              <a:rPr lang="en-US" altLang="en-US" sz="2400" dirty="0" smtClean="0"/>
              <a:t>image</a:t>
            </a:r>
          </a:p>
          <a:p>
            <a:pPr eaLnBrk="1" hangingPunct="1">
              <a:lnSpc>
                <a:spcPct val="90000"/>
              </a:lnSpc>
            </a:pPr>
            <a:r>
              <a:rPr lang="en-US" altLang="en-US" sz="2400" dirty="0" smtClean="0"/>
              <a:t>Electrons are emitted by a hot filament </a:t>
            </a:r>
            <a:r>
              <a:rPr lang="en-US" altLang="en-US" sz="2400" b="1" dirty="0" smtClean="0">
                <a:solidFill>
                  <a:srgbClr val="FF0000"/>
                </a:solidFill>
              </a:rPr>
              <a:t>(C),</a:t>
            </a:r>
            <a:r>
              <a:rPr lang="en-US" altLang="en-US" sz="2400" dirty="0" smtClean="0"/>
              <a:t> are accelerated and slam into a target </a:t>
            </a:r>
            <a:r>
              <a:rPr lang="en-US" altLang="en-US" sz="2400" b="1" dirty="0" smtClean="0">
                <a:solidFill>
                  <a:srgbClr val="FF0000"/>
                </a:solidFill>
              </a:rPr>
              <a:t>(A)</a:t>
            </a:r>
            <a:endParaRPr lang="en-US" altLang="en-US" sz="2400" b="1" dirty="0" smtClean="0"/>
          </a:p>
          <a:p>
            <a:pPr eaLnBrk="1" hangingPunct="1">
              <a:lnSpc>
                <a:spcPct val="90000"/>
              </a:lnSpc>
            </a:pPr>
            <a:r>
              <a:rPr lang="en-US" altLang="en-US" sz="2400" dirty="0" smtClean="0"/>
              <a:t>The electron’s KE is converted to x-ray energy</a:t>
            </a:r>
          </a:p>
          <a:p>
            <a:pPr lvl="4" eaLnBrk="1" hangingPunct="1">
              <a:lnSpc>
                <a:spcPct val="90000"/>
              </a:lnSpc>
            </a:pPr>
            <a:endParaRPr lang="en-US" altLang="en-US" sz="2400" dirty="0" smtClean="0">
              <a:solidFill>
                <a:srgbClr val="CC00FF"/>
              </a:solidFill>
            </a:endParaRPr>
          </a:p>
        </p:txBody>
      </p:sp>
      <p:sp>
        <p:nvSpPr>
          <p:cNvPr id="7172" name="Slide Number Placeholder 1"/>
          <p:cNvSpPr>
            <a:spLocks noGrp="1"/>
          </p:cNvSpPr>
          <p:nvPr>
            <p:ph type="sldNum" sz="quarter" idx="12"/>
          </p:nvPr>
        </p:nvSpPr>
        <p:spPr>
          <a:xfrm>
            <a:off x="8628063" y="6299200"/>
            <a:ext cx="434975" cy="476250"/>
          </a:xfrm>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78321F3E-AA49-45A7-A23A-3A772C852075}" type="slidenum">
              <a:rPr lang="en-US" altLang="en-US" sz="1400"/>
              <a:pPr eaLnBrk="1" hangingPunct="1">
                <a:spcBef>
                  <a:spcPct val="0"/>
                </a:spcBef>
                <a:buFontTx/>
                <a:buNone/>
              </a:pPr>
              <a:t>6</a:t>
            </a:fld>
            <a:endParaRPr lang="en-US" altLang="en-US" sz="140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3938" y="1031874"/>
            <a:ext cx="4769025" cy="3074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54195" y="1186108"/>
            <a:ext cx="3273868" cy="2572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084">
                                            <p:txEl>
                                              <p:pRg st="0" end="0"/>
                                            </p:txEl>
                                          </p:spTgt>
                                        </p:tgtEl>
                                        <p:attrNameLst>
                                          <p:attrName>style.visibility</p:attrName>
                                        </p:attrNameLst>
                                      </p:cBhvr>
                                      <p:to>
                                        <p:strVal val="visible"/>
                                      </p:to>
                                    </p:set>
                                    <p:animEffect transition="in" filter="wipe(left)">
                                      <p:cBhvr>
                                        <p:cTn id="7" dur="500"/>
                                        <p:tgtEl>
                                          <p:spTgt spid="4608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084">
                                            <p:txEl>
                                              <p:pRg st="1" end="1"/>
                                            </p:txEl>
                                          </p:spTgt>
                                        </p:tgtEl>
                                        <p:attrNameLst>
                                          <p:attrName>style.visibility</p:attrName>
                                        </p:attrNameLst>
                                      </p:cBhvr>
                                      <p:to>
                                        <p:strVal val="visible"/>
                                      </p:to>
                                    </p:set>
                                    <p:animEffect transition="in" filter="wipe(left)">
                                      <p:cBhvr>
                                        <p:cTn id="12" dur="500"/>
                                        <p:tgtEl>
                                          <p:spTgt spid="4608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084">
                                            <p:txEl>
                                              <p:pRg st="2" end="2"/>
                                            </p:txEl>
                                          </p:spTgt>
                                        </p:tgtEl>
                                        <p:attrNameLst>
                                          <p:attrName>style.visibility</p:attrName>
                                        </p:attrNameLst>
                                      </p:cBhvr>
                                      <p:to>
                                        <p:strVal val="visible"/>
                                      </p:to>
                                    </p:set>
                                    <p:animEffect transition="in" filter="wipe(left)">
                                      <p:cBhvr>
                                        <p:cTn id="17" dur="500"/>
                                        <p:tgtEl>
                                          <p:spTgt spid="46084">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2"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right)">
                                      <p:cBhvr>
                                        <p:cTn id="25" dur="500"/>
                                        <p:tgtEl>
                                          <p:spTgt spid="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6084">
                                            <p:txEl>
                                              <p:pRg st="3" end="3"/>
                                            </p:txEl>
                                          </p:spTgt>
                                        </p:tgtEl>
                                        <p:attrNameLst>
                                          <p:attrName>style.visibility</p:attrName>
                                        </p:attrNameLst>
                                      </p:cBhvr>
                                      <p:to>
                                        <p:strVal val="visible"/>
                                      </p:to>
                                    </p:set>
                                    <p:animEffect transition="in" filter="wipe(left)">
                                      <p:cBhvr>
                                        <p:cTn id="28" dur="500"/>
                                        <p:tgtEl>
                                          <p:spTgt spid="46084">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6084">
                                            <p:txEl>
                                              <p:pRg st="4" end="4"/>
                                            </p:txEl>
                                          </p:spTgt>
                                        </p:tgtEl>
                                        <p:attrNameLst>
                                          <p:attrName>style.visibility</p:attrName>
                                        </p:attrNameLst>
                                      </p:cBhvr>
                                      <p:to>
                                        <p:strVal val="visible"/>
                                      </p:to>
                                    </p:set>
                                    <p:animEffect transition="in" filter="wipe(left)">
                                      <p:cBhvr>
                                        <p:cTn id="33" dur="500"/>
                                        <p:tgtEl>
                                          <p:spTgt spid="4608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1143000"/>
          </a:xfrm>
          <a:solidFill>
            <a:srgbClr val="66FF66"/>
          </a:solidFill>
        </p:spPr>
        <p:txBody>
          <a:bodyPr/>
          <a:lstStyle/>
          <a:p>
            <a:pPr eaLnBrk="1" hangingPunct="1"/>
            <a:r>
              <a:rPr lang="en-US" altLang="en-US" smtClean="0"/>
              <a:t>X-ray machines</a:t>
            </a:r>
          </a:p>
        </p:txBody>
      </p:sp>
      <p:pic>
        <p:nvPicPr>
          <p:cNvPr id="8195" name="Picture 3" descr="xray"/>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66700" y="1296988"/>
            <a:ext cx="4214813" cy="5467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4" name="Picture 4" descr="DalesXrayTube"/>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t="31569"/>
          <a:stretch>
            <a:fillRect/>
          </a:stretch>
        </p:blipFill>
        <p:spPr>
          <a:xfrm>
            <a:off x="4924425" y="1481138"/>
            <a:ext cx="4038600" cy="2071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6" name="Text Box 6"/>
          <p:cNvSpPr txBox="1">
            <a:spLocks noChangeArrowheads="1"/>
          </p:cNvSpPr>
          <p:nvPr/>
        </p:nvSpPr>
        <p:spPr bwMode="auto">
          <a:xfrm>
            <a:off x="5905500" y="2617788"/>
            <a:ext cx="20748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t>X-ray tube</a:t>
            </a:r>
          </a:p>
        </p:txBody>
      </p:sp>
      <p:sp>
        <p:nvSpPr>
          <p:cNvPr id="8198"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19D85919-6E7D-4FCA-9971-5E1E81016150}" type="slidenum">
              <a:rPr lang="en-US" altLang="en-US" sz="1400"/>
              <a:pPr eaLnBrk="1" hangingPunct="1">
                <a:spcBef>
                  <a:spcPct val="0"/>
                </a:spcBef>
                <a:buFontTx/>
                <a:buNone/>
              </a:pPr>
              <a:t>7</a:t>
            </a:fld>
            <a:endParaRPr lang="en-US" altLang="en-US" sz="1400"/>
          </a:p>
        </p:txBody>
      </p:sp>
      <p:cxnSp>
        <p:nvCxnSpPr>
          <p:cNvPr id="3" name="Straight Arrow Connector 2"/>
          <p:cNvCxnSpPr/>
          <p:nvPr/>
        </p:nvCxnSpPr>
        <p:spPr>
          <a:xfrm flipV="1">
            <a:off x="3675063" y="2281238"/>
            <a:ext cx="1412875" cy="1457325"/>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8200" name="TextBox 7"/>
          <p:cNvSpPr txBox="1">
            <a:spLocks noChangeArrowheads="1"/>
          </p:cNvSpPr>
          <p:nvPr/>
        </p:nvSpPr>
        <p:spPr bwMode="auto">
          <a:xfrm>
            <a:off x="4874797" y="3704126"/>
            <a:ext cx="362150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dirty="0"/>
              <a:t>20 years ago, the x-ray</a:t>
            </a:r>
            <a:br>
              <a:rPr lang="en-US" altLang="en-US" sz="2400" dirty="0"/>
            </a:br>
            <a:r>
              <a:rPr lang="en-US" altLang="en-US" sz="2400" dirty="0"/>
              <a:t>images were recorded </a:t>
            </a:r>
            <a:br>
              <a:rPr lang="en-US" altLang="en-US" sz="2400" dirty="0"/>
            </a:br>
            <a:r>
              <a:rPr lang="en-US" altLang="en-US" sz="2400" dirty="0"/>
              <a:t>on photographic plates</a:t>
            </a:r>
          </a:p>
          <a:p>
            <a:pPr eaLnBrk="1" hangingPunct="1">
              <a:spcBef>
                <a:spcPct val="0"/>
              </a:spcBef>
            </a:pPr>
            <a:r>
              <a:rPr lang="en-US" altLang="en-US" sz="2400" dirty="0" smtClean="0"/>
              <a:t>Now, </a:t>
            </a:r>
            <a:r>
              <a:rPr lang="en-US" altLang="en-US" sz="2400" dirty="0"/>
              <a:t>the </a:t>
            </a:r>
            <a:r>
              <a:rPr lang="en-US" altLang="en-US" sz="2400" dirty="0" smtClean="0"/>
              <a:t>images are</a:t>
            </a:r>
            <a:br>
              <a:rPr lang="en-US" altLang="en-US" sz="2400" dirty="0" smtClean="0"/>
            </a:br>
            <a:r>
              <a:rPr lang="en-US" altLang="en-US" sz="2400" dirty="0" smtClean="0"/>
              <a:t>recorded </a:t>
            </a:r>
            <a:r>
              <a:rPr lang="en-US" altLang="en-US" sz="2400" dirty="0"/>
              <a:t>on digital</a:t>
            </a:r>
            <a:br>
              <a:rPr lang="en-US" altLang="en-US" sz="2400" dirty="0"/>
            </a:br>
            <a:r>
              <a:rPr lang="en-US" altLang="en-US" sz="2400" dirty="0"/>
              <a:t>electronic detectors.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wipe(left)">
                                      <p:cBhvr>
                                        <p:cTn id="7" dur="500"/>
                                        <p:tgtEl>
                                          <p:spTgt spid="1536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5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979488"/>
          </a:xfrm>
          <a:solidFill>
            <a:srgbClr val="66FF33"/>
          </a:solidFill>
        </p:spPr>
        <p:txBody>
          <a:bodyPr/>
          <a:lstStyle/>
          <a:p>
            <a:pPr eaLnBrk="1" hangingPunct="1"/>
            <a:r>
              <a:rPr lang="en-US" altLang="en-US" smtClean="0"/>
              <a:t>Gamma rays  </a:t>
            </a:r>
            <a:r>
              <a:rPr lang="en-US" altLang="en-US" sz="5400" smtClean="0">
                <a:latin typeface="Symbol" panose="05050102010706020507" pitchFamily="18" charset="2"/>
              </a:rPr>
              <a:t>g</a:t>
            </a:r>
            <a:r>
              <a:rPr lang="en-US" altLang="en-US" smtClean="0"/>
              <a:t> </a:t>
            </a:r>
          </a:p>
        </p:txBody>
      </p:sp>
      <p:sp>
        <p:nvSpPr>
          <p:cNvPr id="19459" name="Rectangle 3"/>
          <p:cNvSpPr>
            <a:spLocks noGrp="1" noChangeArrowheads="1"/>
          </p:cNvSpPr>
          <p:nvPr>
            <p:ph type="body" idx="1"/>
          </p:nvPr>
        </p:nvSpPr>
        <p:spPr>
          <a:xfrm>
            <a:off x="303213" y="1327150"/>
            <a:ext cx="8329612" cy="4873625"/>
          </a:xfrm>
        </p:spPr>
        <p:txBody>
          <a:bodyPr/>
          <a:lstStyle/>
          <a:p>
            <a:pPr eaLnBrk="1" hangingPunct="1">
              <a:defRPr/>
            </a:pPr>
            <a:r>
              <a:rPr lang="en-US" altLang="en-US" dirty="0" smtClean="0">
                <a:latin typeface="+mj-lt"/>
              </a:rPr>
              <a:t>Gammas are </a:t>
            </a:r>
            <a:r>
              <a:rPr lang="en-US" altLang="en-US" dirty="0" smtClean="0"/>
              <a:t>extremely energetic photons</a:t>
            </a:r>
          </a:p>
          <a:p>
            <a:pPr lvl="1" eaLnBrk="1" hangingPunct="1">
              <a:defRPr/>
            </a:pPr>
            <a:r>
              <a:rPr lang="en-US" altLang="en-US" dirty="0" smtClean="0"/>
              <a:t>x ray photons are a 1000 times more energetic than visible light photons</a:t>
            </a:r>
          </a:p>
          <a:p>
            <a:pPr lvl="1" eaLnBrk="1" hangingPunct="1">
              <a:defRPr/>
            </a:pPr>
            <a:r>
              <a:rPr lang="en-US" altLang="en-US" dirty="0" smtClean="0"/>
              <a:t>gamma ray photons are 1,000,000 more energetic than visible light photons</a:t>
            </a:r>
          </a:p>
          <a:p>
            <a:pPr eaLnBrk="1" hangingPunct="1">
              <a:defRPr/>
            </a:pPr>
            <a:r>
              <a:rPr lang="en-US" altLang="en-US" dirty="0" smtClean="0"/>
              <a:t>sources of </a:t>
            </a:r>
            <a:r>
              <a:rPr lang="en-US" altLang="en-US" dirty="0" smtClean="0">
                <a:latin typeface="+mj-lt"/>
              </a:rPr>
              <a:t>gamma</a:t>
            </a:r>
            <a:r>
              <a:rPr lang="en-US" altLang="en-US" dirty="0" smtClean="0"/>
              <a:t> rays</a:t>
            </a:r>
          </a:p>
          <a:p>
            <a:pPr lvl="1" eaLnBrk="1" hangingPunct="1">
              <a:defRPr/>
            </a:pPr>
            <a:r>
              <a:rPr lang="en-US" altLang="en-US" dirty="0" smtClean="0"/>
              <a:t>produced by cosmic rays that constantly bombard the earth</a:t>
            </a:r>
          </a:p>
          <a:p>
            <a:pPr lvl="1" eaLnBrk="1" hangingPunct="1">
              <a:defRPr/>
            </a:pPr>
            <a:r>
              <a:rPr lang="en-US" altLang="en-US" dirty="0" smtClean="0"/>
              <a:t>emitted by radioactive materials (next lecture)</a:t>
            </a:r>
          </a:p>
        </p:txBody>
      </p:sp>
      <p:sp>
        <p:nvSpPr>
          <p:cNvPr id="9220"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20BF92DB-6A13-4A0E-A8C8-4BC72ACC406B}" type="slidenum">
              <a:rPr lang="en-US" altLang="en-US" sz="1400"/>
              <a:pPr eaLnBrk="1" hangingPunct="1">
                <a:spcBef>
                  <a:spcPct val="0"/>
                </a:spcBef>
                <a:buFontTx/>
                <a:buNone/>
              </a:pPr>
              <a:t>8</a:t>
            </a:fld>
            <a:endParaRPr lang="en-US" altLang="en-US" sz="14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942975"/>
          </a:xfrm>
          <a:solidFill>
            <a:srgbClr val="66FF66"/>
          </a:solidFill>
        </p:spPr>
        <p:txBody>
          <a:bodyPr/>
          <a:lstStyle/>
          <a:p>
            <a:pPr eaLnBrk="1" hangingPunct="1"/>
            <a:r>
              <a:rPr lang="en-US" altLang="en-US" sz="3200" smtClean="0">
                <a:solidFill>
                  <a:schemeClr val="tx1"/>
                </a:solidFill>
              </a:rPr>
              <a:t>LASERS </a:t>
            </a:r>
            <a:r>
              <a:rPr lang="en-US" altLang="en-US" sz="3200" smtClean="0">
                <a:solidFill>
                  <a:schemeClr val="tx1"/>
                </a:solidFill>
                <a:sym typeface="Wingdings" panose="05000000000000000000" pitchFamily="2" charset="2"/>
              </a:rPr>
              <a:t></a:t>
            </a:r>
            <a:r>
              <a:rPr lang="en-US" altLang="en-US" sz="3200" smtClean="0">
                <a:solidFill>
                  <a:schemeClr val="tx1"/>
                </a:solidFill>
              </a:rPr>
              <a:t> a device that controls the way that energized atoms release photons.</a:t>
            </a:r>
          </a:p>
        </p:txBody>
      </p:sp>
      <p:sp>
        <p:nvSpPr>
          <p:cNvPr id="21507" name="Rectangle 3"/>
          <p:cNvSpPr>
            <a:spLocks noGrp="1" noChangeArrowheads="1"/>
          </p:cNvSpPr>
          <p:nvPr>
            <p:ph type="body" sz="half" idx="1"/>
          </p:nvPr>
        </p:nvSpPr>
        <p:spPr>
          <a:xfrm>
            <a:off x="80963" y="1169988"/>
            <a:ext cx="5070475" cy="5548312"/>
          </a:xfrm>
        </p:spPr>
        <p:txBody>
          <a:bodyPr/>
          <a:lstStyle/>
          <a:p>
            <a:pPr eaLnBrk="1" hangingPunct="1">
              <a:lnSpc>
                <a:spcPct val="90000"/>
              </a:lnSpc>
            </a:pPr>
            <a:r>
              <a:rPr lang="en-US" altLang="en-US" sz="2400" smtClean="0">
                <a:solidFill>
                  <a:srgbClr val="FF0000"/>
                </a:solidFill>
              </a:rPr>
              <a:t>L</a:t>
            </a:r>
            <a:r>
              <a:rPr lang="en-US" altLang="en-US" sz="2400" smtClean="0"/>
              <a:t>ight </a:t>
            </a:r>
            <a:r>
              <a:rPr lang="en-US" altLang="en-US" sz="2400" smtClean="0">
                <a:solidFill>
                  <a:srgbClr val="FF0000"/>
                </a:solidFill>
              </a:rPr>
              <a:t>A</a:t>
            </a:r>
            <a:r>
              <a:rPr lang="en-US" altLang="en-US" sz="2400" smtClean="0"/>
              <a:t>mplification by </a:t>
            </a:r>
            <a:r>
              <a:rPr lang="en-US" altLang="en-US" sz="2400" smtClean="0">
                <a:solidFill>
                  <a:srgbClr val="FF0000"/>
                </a:solidFill>
              </a:rPr>
              <a:t>S</a:t>
            </a:r>
            <a:r>
              <a:rPr lang="en-US" altLang="en-US" sz="2400" smtClean="0"/>
              <a:t>timulated </a:t>
            </a:r>
            <a:r>
              <a:rPr lang="en-US" altLang="en-US" sz="2400" smtClean="0">
                <a:solidFill>
                  <a:srgbClr val="FF0000"/>
                </a:solidFill>
              </a:rPr>
              <a:t>E</a:t>
            </a:r>
            <a:r>
              <a:rPr lang="en-US" altLang="en-US" sz="2400" smtClean="0"/>
              <a:t>mission of </a:t>
            </a:r>
            <a:r>
              <a:rPr lang="en-US" altLang="en-US" sz="2400" smtClean="0">
                <a:solidFill>
                  <a:srgbClr val="FF0000"/>
                </a:solidFill>
              </a:rPr>
              <a:t>R</a:t>
            </a:r>
            <a:r>
              <a:rPr lang="en-US" altLang="en-US" sz="2400" smtClean="0"/>
              <a:t>adiation</a:t>
            </a:r>
          </a:p>
          <a:p>
            <a:pPr eaLnBrk="1" hangingPunct="1">
              <a:lnSpc>
                <a:spcPct val="90000"/>
              </a:lnSpc>
            </a:pPr>
            <a:r>
              <a:rPr lang="en-US" altLang="en-US" sz="2400" smtClean="0"/>
              <a:t>A laser is an electro-optical device which produces a tightly collimated beam of light at a single wavelength</a:t>
            </a:r>
          </a:p>
          <a:p>
            <a:pPr eaLnBrk="1" hangingPunct="1">
              <a:lnSpc>
                <a:spcPct val="90000"/>
              </a:lnSpc>
            </a:pPr>
            <a:r>
              <a:rPr lang="en-US" altLang="en-US" sz="2400" smtClean="0"/>
              <a:t>First we must understand the difference between </a:t>
            </a:r>
            <a:r>
              <a:rPr lang="en-US" altLang="en-US" sz="2400" b="1" smtClean="0"/>
              <a:t>incoherent</a:t>
            </a:r>
            <a:r>
              <a:rPr lang="en-US" altLang="en-US" sz="2400" smtClean="0"/>
              <a:t> and </a:t>
            </a:r>
            <a:r>
              <a:rPr lang="en-US" altLang="en-US" sz="2400" b="1" smtClean="0"/>
              <a:t>coherent</a:t>
            </a:r>
            <a:r>
              <a:rPr lang="en-US" altLang="en-US" sz="2400" smtClean="0"/>
              <a:t> radiation</a:t>
            </a:r>
          </a:p>
          <a:p>
            <a:pPr eaLnBrk="1" hangingPunct="1">
              <a:lnSpc>
                <a:spcPct val="90000"/>
              </a:lnSpc>
            </a:pPr>
            <a:r>
              <a:rPr lang="en-US" altLang="en-US" sz="2400" smtClean="0"/>
              <a:t>Ordinary light sources (light bulbs, fluorescent lights) produce </a:t>
            </a:r>
            <a:r>
              <a:rPr lang="en-US" altLang="en-US" sz="2400" smtClean="0">
                <a:solidFill>
                  <a:srgbClr val="FF0000"/>
                </a:solidFill>
              </a:rPr>
              <a:t>incoherent</a:t>
            </a:r>
            <a:r>
              <a:rPr lang="en-US" altLang="en-US" sz="2400" smtClean="0"/>
              <a:t> light</a:t>
            </a:r>
          </a:p>
          <a:p>
            <a:pPr eaLnBrk="1" hangingPunct="1">
              <a:lnSpc>
                <a:spcPct val="90000"/>
              </a:lnSpc>
            </a:pPr>
            <a:r>
              <a:rPr lang="en-US" altLang="en-US" sz="2400" smtClean="0"/>
              <a:t>lasers produce </a:t>
            </a:r>
            <a:r>
              <a:rPr lang="en-US" altLang="en-US" sz="2400" smtClean="0">
                <a:solidFill>
                  <a:srgbClr val="FF0000"/>
                </a:solidFill>
              </a:rPr>
              <a:t>coherent, single wavelength (one color)</a:t>
            </a:r>
            <a:r>
              <a:rPr lang="en-US" altLang="en-US" sz="2400" smtClean="0"/>
              <a:t> light</a:t>
            </a:r>
            <a:r>
              <a:rPr lang="en-US" altLang="en-US" sz="2400" smtClean="0">
                <a:sym typeface="Wingdings" panose="05000000000000000000" pitchFamily="2" charset="2"/>
              </a:rPr>
              <a:t></a:t>
            </a:r>
            <a:r>
              <a:rPr lang="en-US" altLang="en-US" sz="2400" smtClean="0"/>
              <a:t> all atoms radiate in the same manner</a:t>
            </a:r>
          </a:p>
        </p:txBody>
      </p:sp>
      <p:pic>
        <p:nvPicPr>
          <p:cNvPr id="21508" name="Picture 4" descr="12[2]"/>
          <p:cNvPicPr>
            <a:picLocks noChangeAspect="1" noChangeArrowheads="1"/>
          </p:cNvPicPr>
          <p:nvPr/>
        </p:nvPicPr>
        <p:blipFill>
          <a:blip r:embed="rId3">
            <a:extLst>
              <a:ext uri="{28A0092B-C50C-407E-A947-70E740481C1C}">
                <a14:useLocalDpi xmlns:a14="http://schemas.microsoft.com/office/drawing/2010/main" val="0"/>
              </a:ext>
            </a:extLst>
          </a:blip>
          <a:srcRect b="63448"/>
          <a:stretch>
            <a:fillRect/>
          </a:stretch>
        </p:blipFill>
        <p:spPr bwMode="auto">
          <a:xfrm>
            <a:off x="5327650" y="1328738"/>
            <a:ext cx="3414713"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12[2]"/>
          <p:cNvPicPr>
            <a:picLocks noChangeAspect="1" noChangeArrowheads="1"/>
          </p:cNvPicPr>
          <p:nvPr/>
        </p:nvPicPr>
        <p:blipFill>
          <a:blip r:embed="rId3">
            <a:extLst>
              <a:ext uri="{28A0092B-C50C-407E-A947-70E740481C1C}">
                <a14:useLocalDpi xmlns:a14="http://schemas.microsoft.com/office/drawing/2010/main" val="0"/>
              </a:ext>
            </a:extLst>
          </a:blip>
          <a:srcRect t="38113"/>
          <a:stretch>
            <a:fillRect/>
          </a:stretch>
        </p:blipFill>
        <p:spPr bwMode="auto">
          <a:xfrm>
            <a:off x="5327650" y="3343275"/>
            <a:ext cx="3414713"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9305B6A2-07DA-4315-BCA1-5BFD94511787}" type="slidenum">
              <a:rPr lang="en-US" altLang="en-US" sz="1400"/>
              <a:pPr eaLnBrk="1" hangingPunct="1">
                <a:spcBef>
                  <a:spcPct val="0"/>
                </a:spcBef>
                <a:buFontTx/>
                <a:buNone/>
              </a:pPr>
              <a:t>9</a:t>
            </a:fld>
            <a:endParaRPr lang="en-US" altLang="en-US" sz="1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right)">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wipe(right)">
                                      <p:cBhvr>
                                        <p:cTn id="12" dur="500"/>
                                        <p:tgtEl>
                                          <p:spTgt spid="21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wipe(right)">
                                      <p:cBhvr>
                                        <p:cTn id="17" dur="500"/>
                                        <p:tgtEl>
                                          <p:spTgt spid="21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wipe(right)">
                                      <p:cBhvr>
                                        <p:cTn id="22" dur="500"/>
                                        <p:tgtEl>
                                          <p:spTgt spid="215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21508"/>
                                        </p:tgtEl>
                                        <p:attrNameLst>
                                          <p:attrName>style.visibility</p:attrName>
                                        </p:attrNameLst>
                                      </p:cBhvr>
                                      <p:to>
                                        <p:strVal val="visible"/>
                                      </p:to>
                                    </p:set>
                                    <p:animEffect transition="in" filter="wipe(down)">
                                      <p:cBhvr>
                                        <p:cTn id="27" dur="500"/>
                                        <p:tgtEl>
                                          <p:spTgt spid="2150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21507">
                                            <p:txEl>
                                              <p:pRg st="4" end="4"/>
                                            </p:txEl>
                                          </p:spTgt>
                                        </p:tgtEl>
                                        <p:attrNameLst>
                                          <p:attrName>style.visibility</p:attrName>
                                        </p:attrNameLst>
                                      </p:cBhvr>
                                      <p:to>
                                        <p:strVal val="visible"/>
                                      </p:to>
                                    </p:set>
                                    <p:animEffect transition="in" filter="wipe(right)">
                                      <p:cBhvr>
                                        <p:cTn id="32" dur="500"/>
                                        <p:tgtEl>
                                          <p:spTgt spid="2150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21511"/>
                                        </p:tgtEl>
                                        <p:attrNameLst>
                                          <p:attrName>style.visibility</p:attrName>
                                        </p:attrNameLst>
                                      </p:cBhvr>
                                      <p:to>
                                        <p:strVal val="visible"/>
                                      </p:to>
                                    </p:set>
                                    <p:animEffect transition="in" filter="wipe(down)">
                                      <p:cBhvr>
                                        <p:cTn id="37" dur="5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745</TotalTime>
  <Words>1160</Words>
  <Application>Microsoft Office PowerPoint</Application>
  <PresentationFormat>On-screen Show (4:3)</PresentationFormat>
  <Paragraphs>178</Paragraphs>
  <Slides>22</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Symbol</vt:lpstr>
      <vt:lpstr>Times New Roman</vt:lpstr>
      <vt:lpstr>Verdana</vt:lpstr>
      <vt:lpstr>Wingdings</vt:lpstr>
      <vt:lpstr>Default Design</vt:lpstr>
      <vt:lpstr>L 34 Atomic and Nuclear Physics-2</vt:lpstr>
      <vt:lpstr>Modern physics concepts</vt:lpstr>
      <vt:lpstr>The Photon Concept</vt:lpstr>
      <vt:lpstr>The Heisenberg uncertainty principle</vt:lpstr>
      <vt:lpstr>X-ray and gamma ray photons</vt:lpstr>
      <vt:lpstr>X-RAYS (Roentgen,1895)</vt:lpstr>
      <vt:lpstr>X-ray machines</vt:lpstr>
      <vt:lpstr>Gamma rays  g </vt:lpstr>
      <vt:lpstr>LASERS  a device that controls the way that energized atoms release photons.</vt:lpstr>
      <vt:lpstr>Spontaneous vs. Stimulated Emission </vt:lpstr>
      <vt:lpstr>A Helium-Neon (HeNe) Gas Laser</vt:lpstr>
      <vt:lpstr>Applications of lasers</vt:lpstr>
      <vt:lpstr>PowerPoint Presentation</vt:lpstr>
      <vt:lpstr>Solid State Laser Diodes</vt:lpstr>
      <vt:lpstr>Applications of modern technology</vt:lpstr>
      <vt:lpstr>Tomography- constructing a 3D image from many 2D images</vt:lpstr>
      <vt:lpstr>CAT (Computer Aided Tomography) Scans</vt:lpstr>
      <vt:lpstr>Computerized Tomography (CAT scan)</vt:lpstr>
      <vt:lpstr>Magnetic Resonance Imaging</vt:lpstr>
      <vt:lpstr>MRI images the protons of the H atoms in the body of the patient</vt:lpstr>
      <vt:lpstr>PowerPoint Presentation</vt:lpstr>
      <vt:lpstr>MRI Device</vt:lpstr>
    </vt:vector>
  </TitlesOfParts>
  <Company>The University of Iowa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L. Merlino</dc:creator>
  <cp:lastModifiedBy>Merlino, Robert L</cp:lastModifiedBy>
  <cp:revision>135</cp:revision>
  <dcterms:created xsi:type="dcterms:W3CDTF">2011-11-21T20:01:02Z</dcterms:created>
  <dcterms:modified xsi:type="dcterms:W3CDTF">2015-09-29T20:02:29Z</dcterms:modified>
</cp:coreProperties>
</file>