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00FF"/>
    <a:srgbClr val="3333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2E4883A-33FB-4BDD-816B-DB4C08F5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2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F3D0DC2-C38E-47C1-BB2F-7D76E559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58716-5691-4CF2-9822-A9F97AA6DF87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4F747-2FBD-4304-ABDB-57093890188C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F0687-1E32-40C2-A62E-A559919DB4BF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4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615B49-1547-424C-A9AC-E4A995766A00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E1B97-F99A-47A6-A328-C95A84F639ED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5E298-C965-49F3-8543-7E472BD6693E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7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416DBC-B13D-455B-BD1F-0561B0F07B2A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7E7F3-AF51-4C29-B4C0-83C0C8D1A048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4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930F8-C27B-4835-84E1-BEB07CA3E0C5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AAA76-0DDB-46EE-A2DA-D18415B32BC6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5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860F9-44B4-494E-84D9-7096B59CCFF5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C792F7-82FD-4653-AEBC-777F3CAF3C26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68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E60F7-0CEC-4A8B-BBFE-AC9572CAA6A0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7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E208F3-595A-4835-8E4D-E8BA51AE5825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6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48FFA-D9B0-48FE-BC0E-EB0B564C54DB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9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F3189-FDB1-427C-9B18-901B3967DE5B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2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02150-243D-4FA8-9F34-616D6F48B7B7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3F1BE-A5EA-4D44-8AB6-BD130E80F10C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82CCB-3251-4AFE-BB2E-573564EBA2B7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0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3877D-C4B4-4441-A97A-5F3863F0BE48}" type="slidenum">
              <a:rPr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53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28317-563F-4D5C-B7BA-0A9A74E1C417}" type="slidenum">
              <a:rPr lang="en-US" altLang="en-US" sz="130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5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E78-9EBF-4C02-B63D-9B8A12EE307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D4F25-1D18-4901-AE67-AEA2F5EBFBF8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C7AB4-E2C5-4566-85C7-D5F65F61B265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8AA30-3581-42F5-9632-9688B845A942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C0AAF6-1B7D-4386-B30C-85CDB99042B2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0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9A5663-E907-400F-B188-9F92734AE6F3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871F5E-A1A5-492B-989F-23368862F164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59DE0-70C2-46C5-96F7-8D21D475CCBD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8931A-BDC8-4E00-8D9C-CF64E962E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0C1CE-D32D-45FD-B4E7-D01938855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FD779-F88C-4BD1-90E2-0BD2E3073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63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4F02-2631-4553-A413-2C8422F0F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DDC6D-BF93-4489-81B0-6E38D2F71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6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5C6FC-ED18-4F9C-A8E2-5820C5F13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0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53D48-B3A0-4296-AE8B-D4F2FA2E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7832E-E256-4095-920A-33BF6D573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F8275-994B-4FD1-869A-3A9A6E5BC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AC76-0B16-48B3-B69E-30DCAB38E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1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88478-34BE-4E7C-9E61-F5D30FC26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5577-717E-48A8-846E-E894C23EE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66BC7-6FB1-44FA-A886-37FCAD12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DEFF-FBCD-4C4F-B2E8-D565B49D3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36164-EC82-4567-8018-319FE93BB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CADF0-C5F6-49E9-BE2F-6EEF17F32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 36 Atomic and Nuclear Physics-4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5008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2"/>
                </a:solidFill>
              </a:rPr>
              <a:t>Nuclear physics </a:t>
            </a:r>
            <a:r>
              <a:rPr lang="en-US" altLang="en-US" smtClean="0">
                <a:solidFill>
                  <a:schemeClr val="bg2"/>
                </a:solidFill>
                <a:sym typeface="Wingdings" panose="05000000000000000000" pitchFamily="2" charset="2"/>
              </a:rPr>
              <a:t></a:t>
            </a:r>
            <a:endParaRPr lang="en-US" altLang="en-US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</a:rPr>
              <a:t>what’s inside the nucleus and what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	  holds it together </a:t>
            </a:r>
            <a:r>
              <a:rPr lang="en-US" alt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</a:rPr>
              <a:t>what is radioactivity, half-life </a:t>
            </a:r>
            <a:r>
              <a:rPr lang="en-US" alt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2"/>
                </a:solidFill>
              </a:rPr>
              <a:t>carbon dating </a:t>
            </a:r>
            <a:r>
              <a:rPr lang="en-US" alt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</a:t>
            </a:r>
            <a:endParaRPr lang="en-US" altLang="en-US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Nuclear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nuclear fission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nuclear 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nuclear reactors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nuclear weapons</a:t>
            </a:r>
          </a:p>
        </p:txBody>
      </p:sp>
      <p:pic>
        <p:nvPicPr>
          <p:cNvPr id="5124" name="Picture 4" descr="nonucle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82" y="3459025"/>
            <a:ext cx="3611743" cy="26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75" y="6350000"/>
            <a:ext cx="42862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77554E-4A90-46F1-883C-C058AD0D43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lot of energy from a little mass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320800"/>
            <a:ext cx="8229600" cy="49434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energies released when a large nucleus undergoes fission or small nuclei undergo fusion are enormous compared to chemical energies (e.g. burning fossil fuel)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When Uranium splits apart about 0.1% of its mass is converted into energy</a:t>
            </a:r>
          </a:p>
          <a:p>
            <a:pPr eaLnBrk="1" hangingPunct="1"/>
            <a:r>
              <a:rPr lang="en-US" altLang="en-US" sz="2800" smtClean="0"/>
              <a:t>Pound for pound,  nuclear reactions release about 10 million times more energy than chemical reactions</a:t>
            </a:r>
          </a:p>
          <a:p>
            <a:pPr eaLnBrk="1" hangingPunct="1"/>
            <a:r>
              <a:rPr lang="en-US" altLang="en-US" sz="2800" smtClean="0">
                <a:solidFill>
                  <a:srgbClr val="0000FF"/>
                </a:solidFill>
              </a:rPr>
              <a:t>1 pound Uranium </a:t>
            </a:r>
            <a:r>
              <a:rPr lang="en-US" altLang="en-US" sz="2800" smtClean="0">
                <a:solidFill>
                  <a:srgbClr val="0000FF"/>
                </a:solidFill>
                <a:sym typeface="Wingdings" panose="05000000000000000000" pitchFamily="2" charset="2"/>
              </a:rPr>
              <a:t> 1 million gallons of gasoline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1520F7-F06E-404D-978A-68B70AE0309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Splitting the atom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/>
              <a:t>Nuclear Fission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split a uranium nucleus apart takes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hitting a uranium nucleus can cause it to split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neutron can split U-235 into Cs-143 and Rd-90 plus a </a:t>
            </a:r>
            <a:r>
              <a:rPr lang="en-US" altLang="en-US" sz="2800" i="1" smtClean="0"/>
              <a:t>few extra neutrons</a:t>
            </a:r>
          </a:p>
        </p:txBody>
      </p:sp>
      <p:pic>
        <p:nvPicPr>
          <p:cNvPr id="25604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24000"/>
            <a:ext cx="3741738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841661-D7B3-4AB3-978E-0E100673910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The nuclear chain reaction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312863"/>
            <a:ext cx="4727575" cy="50307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U-235 splits, on average 2.5 neutrons are released</a:t>
            </a:r>
          </a:p>
          <a:p>
            <a:pPr eaLnBrk="1" hangingPunct="1"/>
            <a:r>
              <a:rPr lang="en-US" altLang="en-US" sz="2800" smtClean="0"/>
              <a:t>These neutrons can then go on to cause other U-235’s to split, this resulting in a </a:t>
            </a:r>
            <a:r>
              <a:rPr lang="en-US" altLang="en-US" sz="2800" b="1" smtClean="0">
                <a:solidFill>
                  <a:srgbClr val="FF0000"/>
                </a:solidFill>
              </a:rPr>
              <a:t>chain reaction</a:t>
            </a:r>
          </a:p>
          <a:p>
            <a:pPr eaLnBrk="1" hangingPunct="1"/>
            <a:r>
              <a:rPr lang="en-US" altLang="en-US" sz="2800" smtClean="0"/>
              <a:t>This can result in a catastrophic process</a:t>
            </a:r>
            <a:br>
              <a:rPr lang="en-US" altLang="en-US" sz="2800" smtClean="0"/>
            </a:br>
            <a:r>
              <a:rPr lang="en-US" altLang="en-US" sz="2800" smtClean="0"/>
              <a:t>with enormous energy released.</a:t>
            </a:r>
          </a:p>
        </p:txBody>
      </p:sp>
      <p:pic>
        <p:nvPicPr>
          <p:cNvPr id="27652" name="Picture 4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66825"/>
            <a:ext cx="37973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080039-D284-4920-A024-28B9DD4A873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</a:t>
            </a:r>
            <a:r>
              <a:rPr lang="en-US" altLang="en-US" i="1" smtClean="0"/>
              <a:t>or</a:t>
            </a:r>
            <a:r>
              <a:rPr lang="en-US" altLang="en-US" smtClean="0"/>
              <a:t> Bomb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74750"/>
            <a:ext cx="8229600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the energy released in a nuclear chain reaction is allowed to proceed in a </a:t>
            </a:r>
            <a:r>
              <a:rPr lang="en-US" altLang="en-US" smtClean="0">
                <a:solidFill>
                  <a:srgbClr val="FF0000"/>
                </a:solidFill>
              </a:rPr>
              <a:t>controlled </a:t>
            </a:r>
            <a:r>
              <a:rPr lang="en-US" altLang="en-US" smtClean="0"/>
              <a:t>way, then this can be used as an energy source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nuclear reactor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If the chain reaction occurs in an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uncontrolled</a:t>
            </a:r>
            <a:r>
              <a:rPr lang="en-US" altLang="en-US" smtClean="0">
                <a:sym typeface="Wingdings" panose="05000000000000000000" pitchFamily="2" charset="2"/>
              </a:rPr>
              <a:t> manner then you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   </a:t>
            </a:r>
            <a:r>
              <a:rPr lang="en-US" altLang="en-US" i="1" smtClean="0">
                <a:solidFill>
                  <a:srgbClr val="FF0000"/>
                </a:solidFill>
                <a:sym typeface="Wingdings" panose="05000000000000000000" pitchFamily="2" charset="2"/>
              </a:rPr>
              <a:t>atomic bomb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Enrico Fermi produced the first nuclear reactor under the west stands of Stagg Field at the University of Chicago in 1942</a:t>
            </a:r>
            <a:endParaRPr lang="en-US" altLang="en-US" smtClean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2932A2-D5F5-4392-B415-D95A81F3C0A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uclear-power-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t="4820" r="21228" b="23270"/>
          <a:stretch>
            <a:fillRect/>
          </a:stretch>
        </p:blipFill>
        <p:spPr bwMode="auto">
          <a:xfrm>
            <a:off x="268288" y="1189038"/>
            <a:ext cx="4178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175"/>
            <a:ext cx="9144000" cy="7016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Electricity generation by nuclear power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5150" y="5086350"/>
            <a:ext cx="35845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Steel and Concrete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Containment vessel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51388" y="944563"/>
            <a:ext cx="3884612" cy="558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Percentage of electricity</a:t>
            </a:r>
            <a:br>
              <a:rPr lang="en-US" altLang="en-US" sz="2400" dirty="0"/>
            </a:br>
            <a:r>
              <a:rPr lang="en-US" altLang="en-US" sz="2400" u="sng" dirty="0"/>
              <a:t>produced by nuclear power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France: </a:t>
            </a:r>
            <a:r>
              <a:rPr lang="en-US" altLang="en-US" sz="2400" dirty="0" smtClean="0">
                <a:solidFill>
                  <a:srgbClr val="FF0000"/>
                </a:solidFill>
              </a:rPr>
              <a:t>73%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Belgium: </a:t>
            </a:r>
            <a:r>
              <a:rPr lang="en-US" altLang="en-US" sz="2400" dirty="0" smtClean="0"/>
              <a:t>52%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Slovakia: 54%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Switzerland: </a:t>
            </a:r>
            <a:r>
              <a:rPr lang="en-US" altLang="en-US" sz="2400" dirty="0" smtClean="0"/>
              <a:t>36%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Sweden: </a:t>
            </a:r>
            <a:r>
              <a:rPr lang="en-US" altLang="en-US" sz="2400" dirty="0" smtClean="0"/>
              <a:t>43%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USA: 19%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Germany: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Japan: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Russia: 18%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UK: </a:t>
            </a:r>
            <a:r>
              <a:rPr lang="en-US" altLang="en-US" sz="2400" dirty="0" smtClean="0"/>
              <a:t>18%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Canada: 15%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Argentina: 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China: 2%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03213" y="1262063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Nuclear Power Plant</a:t>
            </a: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93D98-CD41-46D2-8C35-CE1E96B226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91300" cy="8937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reactors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129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fuel elements contain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fissile fuel in the form of rods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1 cm diameter. There may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thousands of such rods stacked together in the reactor core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most common fuel is enriched U-235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type of moderator material is also used to slow down the neutrons to make their capture more efficient</a:t>
            </a:r>
          </a:p>
        </p:txBody>
      </p:sp>
      <p:pic>
        <p:nvPicPr>
          <p:cNvPr id="16388" name="Picture 4" descr="nuclear-power-tower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b="12747"/>
          <a:stretch>
            <a:fillRect/>
          </a:stretch>
        </p:blipFill>
        <p:spPr bwMode="auto">
          <a:xfrm>
            <a:off x="6591300" y="0"/>
            <a:ext cx="2544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0A243B-813C-40A9-9739-D8FCEB96CFD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A nuclear power plant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 rot="-5400000">
            <a:off x="1852613" y="4003675"/>
            <a:ext cx="331788" cy="3081337"/>
          </a:xfrm>
          <a:prstGeom prst="leftBrace">
            <a:avLst>
              <a:gd name="adj1" fmla="val 7739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 rot="-5400000">
            <a:off x="5055394" y="4333082"/>
            <a:ext cx="331787" cy="2457450"/>
          </a:xfrm>
          <a:prstGeom prst="leftBrace">
            <a:avLst>
              <a:gd name="adj1" fmla="val 617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276350" y="5786438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Nuclear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reactor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443413" y="5776913"/>
            <a:ext cx="1490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generator</a:t>
            </a:r>
          </a:p>
        </p:txBody>
      </p:sp>
      <p:pic>
        <p:nvPicPr>
          <p:cNvPr id="17415" name="Picture 9" descr="W1214_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8"/>
          <a:stretch>
            <a:fillRect/>
          </a:stretch>
        </p:blipFill>
        <p:spPr>
          <a:xfrm>
            <a:off x="536575" y="1397000"/>
            <a:ext cx="7764463" cy="394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3" name="AutoShape 11"/>
          <p:cNvSpPr>
            <a:spLocks/>
          </p:cNvSpPr>
          <p:nvPr/>
        </p:nvSpPr>
        <p:spPr bwMode="auto">
          <a:xfrm rot="-5400000">
            <a:off x="7569994" y="4501357"/>
            <a:ext cx="331787" cy="2044700"/>
          </a:xfrm>
          <a:prstGeom prst="leftBrace">
            <a:avLst>
              <a:gd name="adj1" fmla="val 51356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91313" y="5773738"/>
            <a:ext cx="1897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Electric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transmission</a:t>
            </a:r>
          </a:p>
        </p:txBody>
      </p:sp>
      <p:sp>
        <p:nvSpPr>
          <p:cNvPr id="174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58E867-C781-4E4B-8047-8C7FEBA5E2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/>
      <p:bldP spid="33800" grpId="0"/>
      <p:bldP spid="33803" grpId="0" animBg="1"/>
      <p:bldP spid="33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5550"/>
            <a:ext cx="8229600" cy="5019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usually operated in the so-called </a:t>
            </a:r>
            <a:r>
              <a:rPr lang="en-US" altLang="en-US" i="1" smtClean="0">
                <a:solidFill>
                  <a:srgbClr val="FF0000"/>
                </a:solidFill>
              </a:rPr>
              <a:t>critical</a:t>
            </a:r>
            <a:r>
              <a:rPr lang="en-US" altLang="en-US" smtClean="0"/>
              <a:t> state in which each fission leads to only one additional fission.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In the critical state the reactor produces a steady output of electrical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reactor is designed not to go into the </a:t>
            </a:r>
            <a:r>
              <a:rPr lang="en-US" altLang="en-US" i="1" smtClean="0">
                <a:solidFill>
                  <a:srgbClr val="FF0000"/>
                </a:solidFill>
              </a:rPr>
              <a:t>supercritical</a:t>
            </a:r>
            <a:r>
              <a:rPr lang="en-US" altLang="en-US" smtClean="0"/>
              <a:t> state – in this state the reactor produces an uncontrolled and increasing amount of energy which can cause it overheat and lead to meltdown.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6A54F4-BD3D-4D6B-9F22-BDCDC74117B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Controlling the nuclear reactor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053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keep the reactor in the critical state the operators adjust the </a:t>
            </a:r>
            <a:r>
              <a:rPr lang="en-US" altLang="en-US" sz="2800" i="1" smtClean="0"/>
              <a:t>control rods</a:t>
            </a:r>
          </a:p>
          <a:p>
            <a:pPr eaLnBrk="1" hangingPunct="1"/>
            <a:r>
              <a:rPr lang="en-US" altLang="en-US" sz="2800" smtClean="0"/>
              <a:t>The control rods can be moved into or out of the reactor core. They contain an element, such as cadmium or boron which absorbs neutrons.</a:t>
            </a:r>
          </a:p>
          <a:p>
            <a:pPr eaLnBrk="1" hangingPunct="1"/>
            <a:r>
              <a:rPr lang="en-US" altLang="en-US" sz="2800" smtClean="0"/>
              <a:t>If the reactor is getting too hot, the control rods are pushed into the core to slow down the chain reaction</a:t>
            </a:r>
          </a:p>
          <a:p>
            <a:pPr eaLnBrk="1" hangingPunct="1"/>
            <a:r>
              <a:rPr lang="en-US" altLang="en-US" sz="2800" smtClean="0"/>
              <a:t>The heat generated within the fuel rods is carried away by water surrounding the rods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9C7C5-4606-4232-B22E-B34296547AB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4" descr="W1213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6"/>
          <a:stretch>
            <a:fillRect/>
          </a:stretch>
        </p:blipFill>
        <p:spPr bwMode="auto">
          <a:xfrm>
            <a:off x="233363" y="1174750"/>
            <a:ext cx="473868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Reactor core</a:t>
            </a:r>
          </a:p>
        </p:txBody>
      </p:sp>
      <p:sp>
        <p:nvSpPr>
          <p:cNvPr id="20484" name="Rectangle 67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1503363"/>
            <a:ext cx="3660775" cy="4695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start the reactor, the control rods are pulled out of the core</a:t>
            </a:r>
          </a:p>
          <a:p>
            <a:pPr eaLnBrk="1" hangingPunct="1"/>
            <a:r>
              <a:rPr lang="en-US" altLang="en-US" sz="2800" smtClean="0"/>
              <a:t>To stop the reactor, the control rods are pushed into the core</a:t>
            </a:r>
          </a:p>
          <a:p>
            <a:pPr eaLnBrk="1" hangingPunct="1"/>
            <a:r>
              <a:rPr lang="en-US" altLang="en-US" sz="2800" smtClean="0"/>
              <a:t>Inside a concrete containment vessel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AA17EB-E8E7-4A9F-877F-745E52688D4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Radioactivity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314450"/>
            <a:ext cx="7870825" cy="5127625"/>
          </a:xfrm>
        </p:spPr>
        <p:txBody>
          <a:bodyPr/>
          <a:lstStyle/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Some nuclei are unstable and spontaneously   	emit particles at random times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Alpha particles             (helium nucleus)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Beta particles – energetic electrons</a:t>
            </a:r>
          </a:p>
          <a:p>
            <a:pPr marL="917575" lvl="1" indent="-231775" eaLnBrk="1" hangingPunct="1">
              <a:tabLst>
                <a:tab pos="341313" algn="l"/>
              </a:tabLst>
            </a:pPr>
            <a:r>
              <a:rPr lang="en-US" altLang="en-US" sz="2400" smtClean="0"/>
              <a:t>Gammas - energetic photons (higher than x-rays)</a:t>
            </a:r>
          </a:p>
          <a:p>
            <a:pPr marL="341313" indent="-341313" eaLnBrk="1" hangingPunct="1">
              <a:tabLst>
                <a:tab pos="341313" algn="l"/>
              </a:tabLst>
            </a:pPr>
            <a:r>
              <a:rPr lang="en-US" altLang="en-US" sz="2800" smtClean="0"/>
              <a:t>The beta particles (electrons) come from a process called </a:t>
            </a:r>
            <a:r>
              <a:rPr lang="en-US" altLang="en-US" sz="2800" smtClean="0">
                <a:solidFill>
                  <a:srgbClr val="FF0000"/>
                </a:solidFill>
              </a:rPr>
              <a:t>beta decay, </a:t>
            </a:r>
            <a:r>
              <a:rPr lang="en-US" altLang="en-US" sz="2800" smtClean="0"/>
              <a:t>in which a neutron decays into a proton, an electron and an antineutrino (note that charge is conserved!)</a:t>
            </a:r>
          </a:p>
          <a:p>
            <a:pPr marL="917575" lvl="1" indent="-231775" eaLnBrk="1" hangingPunct="1">
              <a:buFontTx/>
              <a:buNone/>
              <a:tabLst>
                <a:tab pos="341313" algn="l"/>
              </a:tabLst>
            </a:pPr>
            <a:endParaRPr lang="en-US" altLang="en-US" sz="2400" baseline="30000" smtClean="0"/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2276475"/>
          <a:ext cx="612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4" imgW="291973" imgH="228501" progId="Equation.DSMT4">
                  <p:embed/>
                </p:oleObj>
              </mc:Choice>
              <mc:Fallback>
                <p:oleObj name="Equation" r:id="rId4" imgW="291973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6127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32000" y="5395913"/>
          <a:ext cx="5080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6" imgW="1333500" imgH="254000" progId="Equation.DSMT4">
                  <p:embed/>
                </p:oleObj>
              </mc:Choice>
              <mc:Fallback>
                <p:oleObj name="Equation" r:id="rId6" imgW="13335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395913"/>
                        <a:ext cx="5080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73FD6B-E882-4058-B296-C55C021B647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Pros and Cons of Nuclear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1310"/>
            <a:ext cx="4127346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Plentiful fuel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greenhouse gases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poisonous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non-polluting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efficient power production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1310"/>
            <a:ext cx="4308629" cy="38794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u="sng" dirty="0" smtClean="0"/>
              <a:t>DISADVANTAGES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must deal with nuclear waste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possibility of catastrophic accident</a:t>
            </a:r>
            <a:br>
              <a:rPr lang="en-US" altLang="en-US" dirty="0" smtClean="0"/>
            </a:br>
            <a:r>
              <a:rPr lang="en-US" altLang="en-US" dirty="0" smtClean="0"/>
              <a:t>with long term effects*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expensive to build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be used to enrich uranium for bombs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8785225" cy="1625600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* -- US – 1979, Three mile Island, Pennsylvania</a:t>
            </a:r>
            <a:br>
              <a:rPr lang="en-US" altLang="en-US" sz="2000" dirty="0"/>
            </a:br>
            <a:r>
              <a:rPr lang="en-US" altLang="en-US" sz="2000" dirty="0"/>
              <a:t>  -- World- 1986, Chernobyl, Ukraine (80 killed within one week of accident)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-- Japan -2011 caused by Tsunami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</a:t>
            </a:r>
            <a:r>
              <a:rPr lang="en-US" altLang="en-US" sz="2000" i="1" dirty="0"/>
              <a:t>negative spin – big disaster – no more nuclear power plants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         positive spin – even with Tsunami, no one killed, build more plants</a:t>
            </a:r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1A2B85-CFE4-4D31-94AE-073E7C673BF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  <p:bldP spid="46084" grpId="0" build="p" animBg="1"/>
      <p:bldP spid="460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F565E6-3216-45A3-A493-F45198C4DF5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4888"/>
          </a:xfrm>
          <a:solidFill>
            <a:srgbClr val="99FF99"/>
          </a:solidFill>
          <a:ln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The atomic (fission) bomb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58875"/>
            <a:ext cx="8497887" cy="5332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critical mass of fissionable material is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Natural uranium contains </a:t>
            </a:r>
            <a:r>
              <a:rPr lang="en-US" altLang="en-US" sz="2800" baseline="30000" dirty="0" smtClean="0"/>
              <a:t>238</a:t>
            </a:r>
            <a:r>
              <a:rPr lang="en-US" altLang="en-US" sz="2800" dirty="0" smtClean="0"/>
              <a:t>U and 0.7% </a:t>
            </a:r>
            <a:r>
              <a:rPr lang="en-US" altLang="en-US" sz="2800" baseline="30000" dirty="0" smtClean="0"/>
              <a:t>235</a:t>
            </a:r>
            <a:r>
              <a:rPr lang="en-US" altLang="en-US" sz="2800" dirty="0" smtClean="0"/>
              <a:t>U, but </a:t>
            </a:r>
            <a:r>
              <a:rPr lang="en-US" altLang="en-US" sz="2800" dirty="0" smtClean="0">
                <a:solidFill>
                  <a:srgbClr val="FF0000"/>
                </a:solidFill>
              </a:rPr>
              <a:t>only 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235</a:t>
            </a:r>
            <a:r>
              <a:rPr lang="en-US" altLang="en-US" sz="2800" dirty="0" smtClean="0">
                <a:solidFill>
                  <a:srgbClr val="FF0000"/>
                </a:solidFill>
              </a:rPr>
              <a:t>U is fissionable</a:t>
            </a:r>
            <a:r>
              <a:rPr lang="en-US" altLang="en-US" sz="2800" dirty="0" smtClean="0"/>
              <a:t>. In the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enrichment</a:t>
            </a:r>
            <a:r>
              <a:rPr lang="en-US" altLang="en-US" sz="2800" dirty="0" smtClean="0"/>
              <a:t> process, the </a:t>
            </a:r>
            <a:r>
              <a:rPr lang="en-US" altLang="en-US" sz="2800" baseline="30000" dirty="0" smtClean="0"/>
              <a:t>235</a:t>
            </a:r>
            <a:r>
              <a:rPr lang="en-US" altLang="en-US" sz="2800" dirty="0" smtClean="0"/>
              <a:t>U and </a:t>
            </a:r>
            <a:r>
              <a:rPr lang="en-US" altLang="en-US" sz="2800" baseline="30000" dirty="0" smtClean="0"/>
              <a:t>238</a:t>
            </a:r>
            <a:r>
              <a:rPr lang="en-US" altLang="en-US" sz="2800" dirty="0" smtClean="0"/>
              <a:t>U are separated. Weapons-grade uranium requires enrichment to &gt; 20%.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critical mass </a:t>
            </a:r>
            <a:r>
              <a:rPr lang="en-US" altLang="en-US" sz="2800" dirty="0" smtClean="0"/>
              <a:t>can be achieved than an self-sustained uncontrolled reaction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To achieve critical mass (60 kg), 2 lumps (7 inch diameter ball ) of a non-critical mass of U-235 are brought together quickly using a cannon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the U-235 becomes supercritical, a catastrophic fission will quickly turn into a fireball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788" y="6300788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AFF1CF-85CD-4AB8-BB85-6992531C961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962025"/>
            <a:ext cx="45624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littleb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29000"/>
            <a:ext cx="40354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4A2587-E99E-4671-967E-2BB919CEC82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Little Boy (Uranium bomb)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92163"/>
            <a:ext cx="26431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fat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9" t="1804" r="8409" b="19792"/>
          <a:stretch>
            <a:fillRect/>
          </a:stretch>
        </p:blipFill>
        <p:spPr bwMode="auto">
          <a:xfrm>
            <a:off x="4256088" y="1144588"/>
            <a:ext cx="4349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1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81475"/>
            <a:ext cx="76168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-3175"/>
            <a:ext cx="9144000" cy="6461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FAT MAN (Plutonium bomb)</a:t>
            </a: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F78C13-7F98-4AF0-8613-F527BE6F49D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Fusion</a:t>
            </a:r>
          </a:p>
        </p:txBody>
      </p:sp>
      <p:pic>
        <p:nvPicPr>
          <p:cNvPr id="26627" name="Picture 3" descr="F3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85863"/>
            <a:ext cx="39608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11688" y="1538288"/>
            <a:ext cx="43497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 </a:t>
            </a:r>
            <a:r>
              <a:rPr lang="en-US" altLang="en-US" sz="2800" dirty="0"/>
              <a:t>Two light nuclei (D &amp; T) are combined into one (He) with a large release of energy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 </a:t>
            </a:r>
            <a:r>
              <a:rPr lang="en-US" altLang="en-US" sz="2800" dirty="0"/>
              <a:t>If this is done with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a large number of nuclei,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the energy is released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catastrophically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FF0000"/>
                </a:solidFill>
              </a:rPr>
              <a:t>Hydrogen Bomb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E1134C-988B-47D2-97F8-BD37C0C5D1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90575"/>
            <a:ext cx="25415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07573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The Hydrogen </a:t>
            </a:r>
            <a:r>
              <a:rPr lang="en-US" altLang="en-US"/>
              <a:t>(thermonuclear fusion)  </a:t>
            </a:r>
            <a:r>
              <a:rPr lang="en-US" altLang="en-US" b="1"/>
              <a:t>Bomb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05338" y="158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43225" y="804863"/>
            <a:ext cx="6132513" cy="374491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fusion bomb releases energy by fusing deuterium with tritium nuclei to form helium and neutrons</a:t>
            </a:r>
          </a:p>
          <a:p>
            <a:pPr eaLnBrk="1" hangingPunct="1"/>
            <a:r>
              <a:rPr lang="en-US" altLang="en-US" sz="2800" dirty="0" smtClean="0"/>
              <a:t>To achieve this, the hydrogen must be heated to 100 million C using a fission bomb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thermonuclear</a:t>
            </a:r>
          </a:p>
          <a:p>
            <a:pPr eaLnBrk="1" hangingPunct="1"/>
            <a:r>
              <a:rPr lang="en-US" altLang="en-US" sz="2800" dirty="0" smtClean="0">
                <a:sym typeface="Wingdings" panose="05000000000000000000" pitchFamily="2" charset="2"/>
              </a:rPr>
              <a:t>Thermonuclear fusion is the energy source in </a:t>
            </a:r>
            <a:r>
              <a:rPr lang="en-US" altLang="en-US" sz="2800" dirty="0">
                <a:sym typeface="Wingdings" panose="05000000000000000000" pitchFamily="2" charset="2"/>
              </a:rPr>
              <a:t>a</a:t>
            </a:r>
            <a:r>
              <a:rPr lang="en-US" altLang="en-US" sz="2800" dirty="0" smtClean="0">
                <a:sym typeface="Wingdings" panose="05000000000000000000" pitchFamily="2" charset="2"/>
              </a:rPr>
              <a:t> star</a:t>
            </a:r>
            <a:endParaRPr lang="en-US" altLang="en-US" sz="2800" dirty="0" smtClean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E5DCE2-0D0B-4788-82A6-E3F26B2E80C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548188"/>
            <a:ext cx="31765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5559425" y="55372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H bomb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Effects of a nuclear explosion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178" y="1333870"/>
            <a:ext cx="8229600" cy="4808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released neutrons produce the </a:t>
            </a:r>
            <a:r>
              <a:rPr lang="en-US" altLang="en-US" i="1" dirty="0" smtClean="0">
                <a:solidFill>
                  <a:srgbClr val="FF0000"/>
                </a:solidFill>
              </a:rPr>
              <a:t>fireball </a:t>
            </a:r>
            <a:r>
              <a:rPr lang="en-US" altLang="en-US" dirty="0" smtClean="0"/>
              <a:t>by heating everything around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ultra hot fireball produces an intense flash </a:t>
            </a:r>
            <a:r>
              <a:rPr lang="en-US" altLang="en-US" i="1" dirty="0" smtClean="0">
                <a:solidFill>
                  <a:srgbClr val="FF0000"/>
                </a:solidFill>
              </a:rPr>
              <a:t>of light, x-rays and gamma rays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explosion creates a </a:t>
            </a:r>
            <a:r>
              <a:rPr lang="en-US" altLang="en-US" i="1" dirty="0" smtClean="0">
                <a:solidFill>
                  <a:srgbClr val="FF0000"/>
                </a:solidFill>
              </a:rPr>
              <a:t>huge pressure surge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blast wave that flattens everything within miles of ground zero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Long after the blast there is the </a:t>
            </a:r>
            <a:r>
              <a:rPr lang="en-US" alt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fallout </a:t>
            </a:r>
            <a:r>
              <a:rPr lang="en-US" altLang="en-US" dirty="0" smtClean="0">
                <a:sym typeface="Wingdings" panose="05000000000000000000" pitchFamily="2" charset="2"/>
              </a:rPr>
              <a:t> the creation and release of radioactive nuclei that are carried away in the air</a:t>
            </a:r>
            <a:endParaRPr lang="en-US" altLang="en-US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16133-DA3D-42AE-8D81-760DBDC884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i="1" smtClean="0"/>
              <a:t>Controlled</a:t>
            </a:r>
            <a:r>
              <a:rPr lang="en-US" altLang="en-US" smtClean="0"/>
              <a:t> thermonuclear fusion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sz="half" idx="2"/>
          </p:nvPr>
        </p:nvSpPr>
        <p:spPr>
          <a:xfrm>
            <a:off x="4505325" y="1262063"/>
            <a:ext cx="4546600" cy="5175250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Nuclear reactor using nuclear fusion energy</a:t>
            </a:r>
          </a:p>
          <a:p>
            <a:r>
              <a:rPr lang="en-US" altLang="en-US" smtClean="0"/>
              <a:t>Safer than fission reactor</a:t>
            </a:r>
          </a:p>
          <a:p>
            <a:r>
              <a:rPr lang="en-US" altLang="en-US" smtClean="0"/>
              <a:t>Fuel (D, T) can be obtained from seawater</a:t>
            </a:r>
          </a:p>
          <a:p>
            <a:r>
              <a:rPr lang="en-US" altLang="en-US" smtClean="0"/>
              <a:t>Will heat Tritium gas to 100,000,000 K</a:t>
            </a:r>
          </a:p>
          <a:p>
            <a:r>
              <a:rPr lang="en-US" altLang="en-US" smtClean="0"/>
              <a:t>Test reactor being built in France; collaboration of seven countries: EU, IN, JP, CH, RU, SK, US.</a:t>
            </a:r>
          </a:p>
          <a:p>
            <a:endParaRPr lang="en-US" altLang="en-US" smtClean="0"/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9263" y="6381750"/>
            <a:ext cx="4937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6623D7-5A6B-49AA-BB09-F90E7B18B79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0" y="5538788"/>
            <a:ext cx="4341813" cy="830262"/>
          </a:xfrm>
          <a:prstGeom prst="rect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International Thermonuclear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Experimental Reactor (ITER)</a:t>
            </a:r>
            <a:endParaRPr lang="en-US" altLang="en-US" sz="24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1321594"/>
            <a:ext cx="4067152" cy="4067152"/>
          </a:xfrm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2254239" y="4998128"/>
            <a:ext cx="471206" cy="390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F6FA-6C15-4595-BEE1-0F575AAA29EC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3" descr="Porky_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57" y="1322773"/>
            <a:ext cx="4111086" cy="33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7763" y="1703388"/>
          <a:ext cx="923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4" imgW="342751" imgH="228501" progId="Equation.DSMT4">
                  <p:embed/>
                </p:oleObj>
              </mc:Choice>
              <mc:Fallback>
                <p:oleObj name="Equation" r:id="rId4" imgW="342751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703388"/>
                        <a:ext cx="9239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76325" y="3768725"/>
          <a:ext cx="66722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6" imgW="2171520" imgH="228600" progId="Equation.DSMT4">
                  <p:embed/>
                </p:oleObj>
              </mc:Choice>
              <mc:Fallback>
                <p:oleObj name="Equation" r:id="rId6" imgW="2171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768725"/>
                        <a:ext cx="66722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AutoShape 5"/>
          <p:cNvSpPr>
            <a:spLocks/>
          </p:cNvSpPr>
          <p:nvPr/>
        </p:nvSpPr>
        <p:spPr bwMode="auto">
          <a:xfrm rot="-5400000">
            <a:off x="2127250" y="3421063"/>
            <a:ext cx="333375" cy="2498725"/>
          </a:xfrm>
          <a:prstGeom prst="leftBrace">
            <a:avLst>
              <a:gd name="adj1" fmla="val 557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 rot="-5400000">
            <a:off x="5836444" y="2863057"/>
            <a:ext cx="333375" cy="3614737"/>
          </a:xfrm>
          <a:prstGeom prst="leftBrace">
            <a:avLst>
              <a:gd name="adj1" fmla="val 903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87425" y="4852988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240.06</a:t>
            </a:r>
            <a:r>
              <a:rPr lang="en-US" altLang="en-US" sz="2400"/>
              <a:t> units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49763" y="4856163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mass = </a:t>
            </a:r>
            <a:r>
              <a:rPr lang="en-US" altLang="en-US" sz="2400" u="sng"/>
              <a:t>239.86</a:t>
            </a:r>
            <a:r>
              <a:rPr lang="en-US" altLang="en-US" sz="2400"/>
              <a:t> units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1050" y="5462588"/>
            <a:ext cx="7537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The extra mass is converted into kinetic       energy, which is mostly in the neutrons.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593850" y="2536825"/>
            <a:ext cx="887413" cy="887413"/>
            <a:chOff x="1370" y="1641"/>
            <a:chExt cx="559" cy="559"/>
          </a:xfrm>
        </p:grpSpPr>
        <p:sp>
          <p:nvSpPr>
            <p:cNvPr id="4118" name="Oval 11"/>
            <p:cNvSpPr>
              <a:spLocks noChangeArrowheads="1"/>
            </p:cNvSpPr>
            <p:nvPr/>
          </p:nvSpPr>
          <p:spPr bwMode="auto">
            <a:xfrm>
              <a:off x="1370" y="1641"/>
              <a:ext cx="559" cy="5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9" name="Oval 12"/>
            <p:cNvSpPr>
              <a:spLocks noChangeArrowheads="1"/>
            </p:cNvSpPr>
            <p:nvPr/>
          </p:nvSpPr>
          <p:spPr bwMode="auto">
            <a:xfrm>
              <a:off x="1414" y="176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0" name="Oval 13"/>
            <p:cNvSpPr>
              <a:spLocks noChangeArrowheads="1"/>
            </p:cNvSpPr>
            <p:nvPr/>
          </p:nvSpPr>
          <p:spPr bwMode="auto">
            <a:xfrm>
              <a:off x="1431" y="19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1" name="Oval 14"/>
            <p:cNvSpPr>
              <a:spLocks noChangeArrowheads="1"/>
            </p:cNvSpPr>
            <p:nvPr/>
          </p:nvSpPr>
          <p:spPr bwMode="auto">
            <a:xfrm>
              <a:off x="1475" y="1833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2" name="Oval 15"/>
            <p:cNvSpPr>
              <a:spLocks noChangeArrowheads="1"/>
            </p:cNvSpPr>
            <p:nvPr/>
          </p:nvSpPr>
          <p:spPr bwMode="auto">
            <a:xfrm>
              <a:off x="1527" y="2033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Oval 16"/>
            <p:cNvSpPr>
              <a:spLocks noChangeArrowheads="1"/>
            </p:cNvSpPr>
            <p:nvPr/>
          </p:nvSpPr>
          <p:spPr bwMode="auto">
            <a:xfrm>
              <a:off x="1571" y="1929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4" name="Oval 17"/>
            <p:cNvSpPr>
              <a:spLocks noChangeArrowheads="1"/>
            </p:cNvSpPr>
            <p:nvPr/>
          </p:nvSpPr>
          <p:spPr bwMode="auto">
            <a:xfrm>
              <a:off x="1641" y="1824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5" name="Oval 18"/>
            <p:cNvSpPr>
              <a:spLocks noChangeArrowheads="1"/>
            </p:cNvSpPr>
            <p:nvPr/>
          </p:nvSpPr>
          <p:spPr bwMode="auto">
            <a:xfrm>
              <a:off x="1667" y="2025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6" name="Oval 19"/>
            <p:cNvSpPr>
              <a:spLocks noChangeArrowheads="1"/>
            </p:cNvSpPr>
            <p:nvPr/>
          </p:nvSpPr>
          <p:spPr bwMode="auto">
            <a:xfrm>
              <a:off x="1536" y="1737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Oval 20"/>
            <p:cNvSpPr>
              <a:spLocks noChangeArrowheads="1"/>
            </p:cNvSpPr>
            <p:nvPr/>
          </p:nvSpPr>
          <p:spPr bwMode="auto">
            <a:xfrm>
              <a:off x="1614" y="1694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8" name="Oval 21"/>
            <p:cNvSpPr>
              <a:spLocks noChangeArrowheads="1"/>
            </p:cNvSpPr>
            <p:nvPr/>
          </p:nvSpPr>
          <p:spPr bwMode="auto">
            <a:xfrm>
              <a:off x="1737" y="192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Oval 22"/>
            <p:cNvSpPr>
              <a:spLocks noChangeArrowheads="1"/>
            </p:cNvSpPr>
            <p:nvPr/>
          </p:nvSpPr>
          <p:spPr bwMode="auto">
            <a:xfrm>
              <a:off x="1789" y="1841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0" name="Oval 23"/>
            <p:cNvSpPr>
              <a:spLocks noChangeArrowheads="1"/>
            </p:cNvSpPr>
            <p:nvPr/>
          </p:nvSpPr>
          <p:spPr bwMode="auto">
            <a:xfrm>
              <a:off x="1710" y="1790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Oval 24"/>
            <p:cNvSpPr>
              <a:spLocks noChangeArrowheads="1"/>
            </p:cNvSpPr>
            <p:nvPr/>
          </p:nvSpPr>
          <p:spPr bwMode="auto">
            <a:xfrm>
              <a:off x="1571" y="1650"/>
              <a:ext cx="105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2" name="Oval 25"/>
            <p:cNvSpPr>
              <a:spLocks noChangeArrowheads="1"/>
            </p:cNvSpPr>
            <p:nvPr/>
          </p:nvSpPr>
          <p:spPr bwMode="auto">
            <a:xfrm>
              <a:off x="1772" y="1982"/>
              <a:ext cx="105" cy="10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484188" y="285432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698500" y="314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Text Box 28"/>
          <p:cNvSpPr txBox="1">
            <a:spLocks noChangeArrowheads="1"/>
          </p:cNvSpPr>
          <p:nvPr/>
        </p:nvSpPr>
        <p:spPr bwMode="auto">
          <a:xfrm>
            <a:off x="1044575" y="1282700"/>
            <a:ext cx="366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33388" y="1312863"/>
            <a:ext cx="8275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Energy is released in the fission (breakup) of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heavy nucleus by fast neutron bombardment</a:t>
            </a: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3019425" y="2286000"/>
            <a:ext cx="387350" cy="38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978150" y="3103563"/>
            <a:ext cx="568325" cy="5683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459288" y="3021013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724400" y="261937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3935413" y="31178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267200" y="2368550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FC886B-1956-4A65-A5E3-4A89F3EDA02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117" name="Title 1"/>
          <p:cNvSpPr>
            <a:spLocks noGrp="1"/>
          </p:cNvSpPr>
          <p:nvPr>
            <p:ph type="title"/>
          </p:nvPr>
        </p:nvSpPr>
        <p:spPr>
          <a:xfrm>
            <a:off x="1588" y="0"/>
            <a:ext cx="9142412" cy="1143000"/>
          </a:xfrm>
          <a:solidFill>
            <a:srgbClr val="99FF99"/>
          </a:solidFill>
        </p:spPr>
        <p:txBody>
          <a:bodyPr/>
          <a:lstStyle/>
          <a:p>
            <a:r>
              <a:rPr lang="en-US" altLang="en-US" smtClean="0"/>
              <a:t>Nuclear reactions: E = mc</a:t>
            </a:r>
            <a:r>
              <a:rPr lang="en-US" altLang="en-US" baseline="30000" smtClean="0"/>
              <a:t>2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1.85185E-6 L 0.15781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/>
      <p:bldP spid="9224" grpId="0"/>
      <p:bldP spid="9225" grpId="0"/>
      <p:bldP spid="9242" grpId="0" animBg="1"/>
      <p:bldP spid="9242" grpId="1" animBg="1"/>
      <p:bldP spid="9242" grpId="2" animBg="1"/>
      <p:bldP spid="9245" grpId="0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9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Biological effects of nuclear radiation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311275"/>
            <a:ext cx="8229600" cy="535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Nuclear reactions can produce alphas, betas, neutrons and gamma radiation (particles or photons)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Nuclear radiation is ionizing radiation, i.e., energetic enough to knock electrons out of atoms or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>
                <a:solidFill>
                  <a:srgbClr val="3333FF"/>
                </a:solidFill>
              </a:rPr>
              <a:t>Ionizing radiation</a:t>
            </a:r>
            <a:r>
              <a:rPr lang="en-US" altLang="en-US" sz="2800" smtClean="0"/>
              <a:t> is potentially harmful to humans because the ionization it produces can alter significantly the structure of molecules within a living cell which can lead to alterations of the cell (make them cancerous) or to the death of the cell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D514F3-082D-47A0-BA7E-FE47BFEC38D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Hazards of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08100"/>
            <a:ext cx="8229600" cy="4981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hazards of radiation can be minimized by limiting overall exposure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absorbed doses or ionizing radiation is measured in a unit called the rem.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effects of radiation exposure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Short term or acute effects appearing within a matter of minutes of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Long-term effects that may appear in years, decades or even in future generations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235213-070D-4BC9-BB36-35033DC5C5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Average radiation doses received</a:t>
            </a:r>
            <a:r>
              <a:rPr lang="en-US" altLang="en-US" sz="2000"/>
              <a:t> </a:t>
            </a:r>
            <a:r>
              <a:rPr lang="en-US" altLang="en-US" sz="2800"/>
              <a:t>by a </a:t>
            </a:r>
            <a:r>
              <a:rPr lang="en-US" altLang="en-US"/>
              <a:t>US</a:t>
            </a:r>
            <a:r>
              <a:rPr lang="en-US" altLang="en-US" sz="2800"/>
              <a:t> resident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52463" y="1020763"/>
            <a:ext cx="784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/>
              <a:t>Source of radiation		   dose in mrem/yr*</a:t>
            </a:r>
            <a:r>
              <a:rPr lang="en-US" altLang="en-US" sz="280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1850" y="1665288"/>
            <a:ext cx="62658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Natural Background radiation</a:t>
            </a:r>
            <a:endParaRPr lang="en-US" altLang="en-US" sz="36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Cosmic rays…...............................28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Earth and air……………………….28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Internal radioactive nuclei………..39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Inhaled radon…………………….200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Man-made radiation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folHlink"/>
                </a:solidFill>
              </a:rPr>
              <a:t>   </a:t>
            </a:r>
            <a:r>
              <a:rPr lang="en-US" altLang="en-US" sz="2800"/>
              <a:t>Medical / dental x-rays……………39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Nuclear medicine………………….14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2588" y="5973763"/>
            <a:ext cx="786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*Current federal standards limit exposure to 500 mrem/yr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13D349-1CD0-4388-93F9-4BA292EAB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Radiation sickness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is the general term applied to the acute effects of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dose less than 50 rem causes no short term ill effects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dose of 50 – 300 rem </a:t>
            </a:r>
            <a:r>
              <a:rPr lang="en-US" altLang="en-US" u="sng" smtClean="0"/>
              <a:t>at one time</a:t>
            </a:r>
            <a:r>
              <a:rPr lang="en-US" altLang="en-US" smtClean="0"/>
              <a:t> brings on radiation sickness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 whole body dose of 400 – 500 rem is lethal for about 50% of people exposed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Whole body doses greater than 600 rem results in death for almost all individuals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685F5-EA32-4FC1-9F2D-728D762D151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8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Nuclear Physicists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9700" y="960438"/>
            <a:ext cx="8921750" cy="5276850"/>
            <a:chOff x="139356" y="959991"/>
            <a:chExt cx="8922347" cy="5277707"/>
          </a:xfrm>
        </p:grpSpPr>
        <p:pic>
          <p:nvPicPr>
            <p:cNvPr id="9221" name="Picture 3" descr="17306_hahn_meitner-l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59" y="959991"/>
              <a:ext cx="2026616" cy="272316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4" descr="fermi1_s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198" y="959992"/>
              <a:ext cx="1941130" cy="272316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39356" y="3683153"/>
              <a:ext cx="2060919" cy="255454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Otto Hahn and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Lise Meitner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discovered fission.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Only Hahn won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the Nobel Prize.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Meitner should </a:t>
              </a:r>
              <a:br>
                <a:rPr lang="en-US" altLang="en-US" sz="2000">
                  <a:solidFill>
                    <a:srgbClr val="0000FF"/>
                  </a:solidFill>
                </a:rPr>
              </a:br>
              <a:r>
                <a:rPr lang="en-US" altLang="en-US" sz="2000">
                  <a:solidFill>
                    <a:srgbClr val="0000FF"/>
                  </a:solidFill>
                </a:rPr>
                <a:t>also have won.</a:t>
              </a: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4753481" y="3683153"/>
              <a:ext cx="1976563" cy="2554545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Enrico Fermi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“Father of the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Atomic bomb”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9900"/>
                  </a:solidFill>
                </a:rPr>
                <a:t>Won Nobel prize for discovering new radioactive elements.</a:t>
              </a:r>
            </a:p>
          </p:txBody>
        </p:sp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6998462" y="3683153"/>
              <a:ext cx="2063241" cy="255454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Edward Teller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“Father of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Hydrogen bomb”</a:t>
              </a:r>
              <a:br>
                <a:rPr lang="en-US" altLang="en-US" sz="2000">
                  <a:solidFill>
                    <a:srgbClr val="660066"/>
                  </a:solidFill>
                </a:rPr>
              </a:br>
              <a:r>
                <a:rPr lang="en-US" altLang="en-US" sz="2000">
                  <a:solidFill>
                    <a:srgbClr val="660066"/>
                  </a:solidFill>
                </a:rPr>
                <a:t>Convinced Pres. Reagan to pursue the “Star Wars” project.</a:t>
              </a:r>
            </a:p>
          </p:txBody>
        </p:sp>
        <p:pic>
          <p:nvPicPr>
            <p:cNvPr id="9226" name="Picture 8" descr="tel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462" y="959992"/>
              <a:ext cx="2046540" cy="27231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9" descr="MarieCur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1" y="959992"/>
              <a:ext cx="2199195" cy="2723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2436811" y="3683153"/>
              <a:ext cx="2199197" cy="25545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Marie Curie discovered radioactivity. First woman to win a Nobel Prize. Won  2 Nobel prizes in Physics and Chemistry.</a:t>
              </a:r>
            </a:p>
          </p:txBody>
        </p:sp>
      </p:grp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0" y="6394450"/>
            <a:ext cx="38417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F7FDFD-DEE8-4B2D-A106-98BC9D1384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Energy from the nucleus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463675"/>
            <a:ext cx="8529637" cy="5073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Huge amounts of energy are given off in two nuclear processes</a:t>
            </a:r>
          </a:p>
          <a:p>
            <a:pPr lvl="1" eaLnBrk="1" hangingPunct="1"/>
            <a:r>
              <a:rPr lang="en-US" altLang="en-US" b="1" smtClean="0"/>
              <a:t>Nuclear fission</a:t>
            </a:r>
            <a:r>
              <a:rPr lang="en-US" altLang="en-US" smtClean="0"/>
              <a:t>: splitting a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 heavy nucleus in two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b="1" smtClean="0"/>
              <a:t>Nuclear fusion</a:t>
            </a:r>
            <a:r>
              <a:rPr lang="en-US" altLang="en-US" smtClean="0"/>
              <a:t>: fusing two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light nuclei into one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7029450" y="3181350"/>
            <a:ext cx="1044575" cy="584200"/>
            <a:chOff x="2115" y="2312"/>
            <a:chExt cx="658" cy="368"/>
          </a:xfrm>
        </p:grpSpPr>
        <p:sp>
          <p:nvSpPr>
            <p:cNvPr id="10253" name="Arc 5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rc 6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 rot="10800000">
            <a:off x="7018338" y="3695700"/>
            <a:ext cx="1044575" cy="584200"/>
            <a:chOff x="2115" y="2312"/>
            <a:chExt cx="658" cy="368"/>
          </a:xfrm>
        </p:grpSpPr>
        <p:sp>
          <p:nvSpPr>
            <p:cNvPr id="10251" name="Arc 8"/>
            <p:cNvSpPr>
              <a:spLocks/>
            </p:cNvSpPr>
            <p:nvPr/>
          </p:nvSpPr>
          <p:spPr bwMode="auto">
            <a:xfrm rot="10800000" flipV="1">
              <a:off x="2115" y="2312"/>
              <a:ext cx="347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Arc 9"/>
            <p:cNvSpPr>
              <a:spLocks/>
            </p:cNvSpPr>
            <p:nvPr/>
          </p:nvSpPr>
          <p:spPr bwMode="auto">
            <a:xfrm rot="16560540" flipV="1">
              <a:off x="2427" y="2334"/>
              <a:ext cx="347" cy="345"/>
            </a:xfrm>
            <a:custGeom>
              <a:avLst/>
              <a:gdLst>
                <a:gd name="T0" fmla="*/ 0 w 21600"/>
                <a:gd name="T1" fmla="*/ 0 h 21468"/>
                <a:gd name="T2" fmla="*/ 0 w 21600"/>
                <a:gd name="T3" fmla="*/ 0 h 21468"/>
                <a:gd name="T4" fmla="*/ 0 w 21600"/>
                <a:gd name="T5" fmla="*/ 0 h 214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68" fill="none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</a:path>
                <a:path w="21600" h="21468" stroke="0" extrusionOk="0">
                  <a:moveTo>
                    <a:pt x="2383" y="-1"/>
                  </a:moveTo>
                  <a:cubicBezTo>
                    <a:pt x="13322" y="1214"/>
                    <a:pt x="21600" y="10460"/>
                    <a:pt x="21600" y="21468"/>
                  </a:cubicBezTo>
                  <a:lnTo>
                    <a:pt x="0" y="21468"/>
                  </a:lnTo>
                  <a:lnTo>
                    <a:pt x="2383" y="-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448175" y="3606800"/>
            <a:ext cx="250825" cy="2508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733800" y="5561013"/>
            <a:ext cx="588963" cy="5889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6991350" y="5599113"/>
            <a:ext cx="588963" cy="58896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975225" y="5197475"/>
            <a:ext cx="1339850" cy="133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AD1F1E-BD83-41BD-88CB-4E76BB3EA3F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9889E-6 L 0.29653 2.7988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5653E-6 L 0.09583 -0.1610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80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6914E-6 L 0.11788 0.1554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51993E-6 L 0.17534 0.00348 " pathEditMode="relative" ptsTypes="AA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21594E-6 L -0.18212 3.21594E-6 " pathEditMode="relative" ptsTypes="AA">
                                      <p:cBhvr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1386</Words>
  <Application>Microsoft Office PowerPoint</Application>
  <PresentationFormat>On-screen Show (4:3)</PresentationFormat>
  <Paragraphs>241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Default Design</vt:lpstr>
      <vt:lpstr>Equation</vt:lpstr>
      <vt:lpstr>L 36 Atomic and Nuclear Physics-4</vt:lpstr>
      <vt:lpstr>Radioactivity</vt:lpstr>
      <vt:lpstr>Nuclear reactions: E = mc2</vt:lpstr>
      <vt:lpstr>Biological effects of nuclear radiation</vt:lpstr>
      <vt:lpstr>Hazards of radiation</vt:lpstr>
      <vt:lpstr>PowerPoint Presentation</vt:lpstr>
      <vt:lpstr>Radiation sickness</vt:lpstr>
      <vt:lpstr>Nuclear Physicists</vt:lpstr>
      <vt:lpstr>Energy from the nucleus</vt:lpstr>
      <vt:lpstr>A lot of energy from a little mass</vt:lpstr>
      <vt:lpstr>Splitting the atom Nuclear Fission</vt:lpstr>
      <vt:lpstr>The nuclear chain reaction</vt:lpstr>
      <vt:lpstr>Reactor or Bomb</vt:lpstr>
      <vt:lpstr>PowerPoint Presentation</vt:lpstr>
      <vt:lpstr>Nuclear reactors</vt:lpstr>
      <vt:lpstr>A nuclear power plant</vt:lpstr>
      <vt:lpstr>Reactor operation</vt:lpstr>
      <vt:lpstr>Controlling the nuclear reactor</vt:lpstr>
      <vt:lpstr>Reactor core</vt:lpstr>
      <vt:lpstr>Pros and Cons of Nuclear energy</vt:lpstr>
      <vt:lpstr>PowerPoint Presentation</vt:lpstr>
      <vt:lpstr>The atomic (fission) bomb</vt:lpstr>
      <vt:lpstr>Little Boy (Uranium bomb)</vt:lpstr>
      <vt:lpstr>PowerPoint Presentation</vt:lpstr>
      <vt:lpstr>Nuclear Fusion</vt:lpstr>
      <vt:lpstr>PowerPoint Presentation</vt:lpstr>
      <vt:lpstr>Effects of a nuclear explosion</vt:lpstr>
      <vt:lpstr>Controlled thermonuclear fusion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37 Modern Physics [4]</dc:title>
  <dc:creator>Robert L. Merlino</dc:creator>
  <cp:lastModifiedBy>Merlino, Robert L</cp:lastModifiedBy>
  <cp:revision>84</cp:revision>
  <cp:lastPrinted>2016-04-20T14:01:18Z</cp:lastPrinted>
  <dcterms:created xsi:type="dcterms:W3CDTF">2011-11-23T15:10:43Z</dcterms:created>
  <dcterms:modified xsi:type="dcterms:W3CDTF">2016-04-20T14:01:32Z</dcterms:modified>
</cp:coreProperties>
</file>